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89" r:id="rId2"/>
    <p:sldId id="258" r:id="rId3"/>
    <p:sldId id="337" r:id="rId4"/>
    <p:sldId id="396" r:id="rId5"/>
    <p:sldId id="395" r:id="rId6"/>
    <p:sldId id="400" r:id="rId7"/>
    <p:sldId id="454" r:id="rId8"/>
    <p:sldId id="455" r:id="rId9"/>
    <p:sldId id="466" r:id="rId10"/>
    <p:sldId id="399" r:id="rId11"/>
    <p:sldId id="458" r:id="rId12"/>
    <p:sldId id="476" r:id="rId13"/>
    <p:sldId id="468" r:id="rId14"/>
    <p:sldId id="473" r:id="rId15"/>
    <p:sldId id="469" r:id="rId16"/>
    <p:sldId id="441" r:id="rId17"/>
    <p:sldId id="447" r:id="rId18"/>
    <p:sldId id="44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H" lastIdx="3" clrIdx="0">
    <p:extLst/>
  </p:cmAuthor>
  <p:cmAuthor id="2" name="ezepedam@gmail.com" initials="e" lastIdx="41" clrIdx="1">
    <p:extLst/>
  </p:cmAuthor>
  <p:cmAuthor id="3" name="Rocío Canudas" initials="RC" lastIdx="4" clrIdx="2">
    <p:extLst/>
  </p:cmAuthor>
  <p:cmAuthor id="4" name="Gretchen Luchsinger" initials="GL" lastIdx="1" clrIdx="3">
    <p:extLst/>
  </p:cmAuthor>
  <p:cmAuthor id="5" name="Gretchen Luchsinger" initials="GL [2]"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CA8"/>
    <a:srgbClr val="B8E08C"/>
    <a:srgbClr val="B2DD83"/>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59754" autoAdjust="0"/>
  </p:normalViewPr>
  <p:slideViewPr>
    <p:cSldViewPr snapToGrid="0" snapToObjects="1">
      <p:cViewPr varScale="1">
        <p:scale>
          <a:sx n="64" d="100"/>
          <a:sy n="64" d="100"/>
        </p:scale>
        <p:origin x="28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rdumi\Dropbox\Stockholm\KTH\Projects\UNDESA_UNDP\Training%20Thailand%20Mar%202017\OSeMOSYS\Exercise%202_LCO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66FFFF"/>
              </a:solidFill>
              <a:ln>
                <a:noFill/>
              </a:ln>
              <a:effectLst/>
            </c:spPr>
            <c:extLst>
              <c:ext xmlns:c16="http://schemas.microsoft.com/office/drawing/2014/chart" uri="{C3380CC4-5D6E-409C-BE32-E72D297353CC}">
                <c16:uniqueId val="{00000001-A5BB-421C-AA23-027B20EE6ECD}"/>
              </c:ext>
            </c:extLst>
          </c:dPt>
          <c:dPt>
            <c:idx val="1"/>
            <c:invertIfNegative val="0"/>
            <c:bubble3D val="0"/>
            <c:spPr>
              <a:pattFill prst="wdDnDiag">
                <a:fgClr>
                  <a:schemeClr val="tx1">
                    <a:lumMod val="65000"/>
                    <a:lumOff val="35000"/>
                  </a:schemeClr>
                </a:fgClr>
                <a:bgClr>
                  <a:srgbClr val="66FFFF"/>
                </a:bgClr>
              </a:pattFill>
              <a:ln>
                <a:noFill/>
              </a:ln>
              <a:effectLst/>
            </c:spPr>
            <c:extLst>
              <c:ext xmlns:c16="http://schemas.microsoft.com/office/drawing/2014/chart" uri="{C3380CC4-5D6E-409C-BE32-E72D297353CC}">
                <c16:uniqueId val="{00000003-A5BB-421C-AA23-027B20EE6ECD}"/>
              </c:ext>
            </c:extLst>
          </c:dPt>
          <c:dPt>
            <c:idx val="2"/>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5-A5BB-421C-AA23-027B20EE6ECD}"/>
              </c:ext>
            </c:extLst>
          </c:dPt>
          <c:dPt>
            <c:idx val="3"/>
            <c:invertIfNegative val="0"/>
            <c:bubble3D val="0"/>
            <c:spPr>
              <a:solidFill>
                <a:srgbClr val="FF6600"/>
              </a:solidFill>
              <a:ln>
                <a:noFill/>
              </a:ln>
              <a:effectLst/>
            </c:spPr>
            <c:extLst>
              <c:ext xmlns:c16="http://schemas.microsoft.com/office/drawing/2014/chart" uri="{C3380CC4-5D6E-409C-BE32-E72D297353CC}">
                <c16:uniqueId val="{00000007-A5BB-421C-AA23-027B20EE6ECD}"/>
              </c:ext>
            </c:extLst>
          </c:dPt>
          <c:dPt>
            <c:idx val="4"/>
            <c:invertIfNegative val="0"/>
            <c:bubble3D val="0"/>
            <c:spPr>
              <a:solidFill>
                <a:srgbClr val="0066CC"/>
              </a:solidFill>
              <a:ln>
                <a:noFill/>
              </a:ln>
              <a:effectLst/>
            </c:spPr>
            <c:extLst>
              <c:ext xmlns:c16="http://schemas.microsoft.com/office/drawing/2014/chart" uri="{C3380CC4-5D6E-409C-BE32-E72D297353CC}">
                <c16:uniqueId val="{00000009-A5BB-421C-AA23-027B20EE6ECD}"/>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B-A5BB-421C-AA23-027B20EE6ECD}"/>
              </c:ext>
            </c:extLst>
          </c:dPt>
          <c:dPt>
            <c:idx val="6"/>
            <c:invertIfNegative val="0"/>
            <c:bubble3D val="0"/>
            <c:spPr>
              <a:solidFill>
                <a:srgbClr val="FFC000"/>
              </a:solidFill>
              <a:ln>
                <a:noFill/>
              </a:ln>
              <a:effectLst/>
            </c:spPr>
            <c:extLst>
              <c:ext xmlns:c16="http://schemas.microsoft.com/office/drawing/2014/chart" uri="{C3380CC4-5D6E-409C-BE32-E72D297353CC}">
                <c16:uniqueId val="{0000000D-A5BB-421C-AA23-027B20EE6ECD}"/>
              </c:ext>
            </c:extLst>
          </c:dPt>
          <c:dPt>
            <c:idx val="7"/>
            <c:invertIfNegative val="0"/>
            <c:bubble3D val="0"/>
            <c:spPr>
              <a:pattFill prst="wdDnDiag">
                <a:fgClr>
                  <a:srgbClr val="FFC000"/>
                </a:fgClr>
                <a:bgClr>
                  <a:schemeClr val="bg1">
                    <a:lumMod val="95000"/>
                  </a:schemeClr>
                </a:bgClr>
              </a:pattFill>
              <a:ln>
                <a:noFill/>
              </a:ln>
              <a:effectLst/>
            </c:spPr>
            <c:extLst>
              <c:ext xmlns:c16="http://schemas.microsoft.com/office/drawing/2014/chart" uri="{C3380CC4-5D6E-409C-BE32-E72D297353CC}">
                <c16:uniqueId val="{0000000F-A5BB-421C-AA23-027B20EE6ECD}"/>
              </c:ext>
            </c:extLst>
          </c:dPt>
          <c:cat>
            <c:strRef>
              <c:f>Tech_charact!$B$32:$B$41</c:f>
              <c:strCache>
                <c:ptCount val="9"/>
                <c:pt idx="0">
                  <c:v>CCGT</c:v>
                </c:pt>
                <c:pt idx="1">
                  <c:v>GT</c:v>
                </c:pt>
                <c:pt idx="2">
                  <c:v>Coal PP</c:v>
                </c:pt>
                <c:pt idx="3">
                  <c:v>Diesel</c:v>
                </c:pt>
                <c:pt idx="4">
                  <c:v>Hydro</c:v>
                </c:pt>
                <c:pt idx="5">
                  <c:v>Wind</c:v>
                </c:pt>
                <c:pt idx="6">
                  <c:v>Solar PV</c:v>
                </c:pt>
                <c:pt idx="7">
                  <c:v>CSP</c:v>
                </c:pt>
                <c:pt idx="8">
                  <c:v>Nuclear</c:v>
                </c:pt>
              </c:strCache>
              <c:extLst/>
            </c:strRef>
          </c:cat>
          <c:val>
            <c:numRef>
              <c:f>Tech_charact!$C$32:$C$41</c:f>
              <c:numCache>
                <c:formatCode>0\.0</c:formatCode>
                <c:ptCount val="9"/>
                <c:pt idx="0">
                  <c:v>22.28775938475318</c:v>
                </c:pt>
                <c:pt idx="1">
                  <c:v>40.913282238193347</c:v>
                </c:pt>
                <c:pt idx="2">
                  <c:v>30.08115350970979</c:v>
                </c:pt>
                <c:pt idx="3">
                  <c:v>83.914218373018102</c:v>
                </c:pt>
                <c:pt idx="4">
                  <c:v>16.917741117639899</c:v>
                </c:pt>
                <c:pt idx="5">
                  <c:v>51.228747392402511</c:v>
                </c:pt>
                <c:pt idx="6">
                  <c:v>101.5335470213371</c:v>
                </c:pt>
                <c:pt idx="7">
                  <c:v>104.5359754128234</c:v>
                </c:pt>
                <c:pt idx="8">
                  <c:v>49.400720271685188</c:v>
                </c:pt>
              </c:numCache>
              <c:extLst/>
            </c:numRef>
          </c:val>
          <c:extLst>
            <c:ext xmlns:c16="http://schemas.microsoft.com/office/drawing/2014/chart" uri="{C3380CC4-5D6E-409C-BE32-E72D297353CC}">
              <c16:uniqueId val="{00000010-A5BB-421C-AA23-027B20EE6ECD}"/>
            </c:ext>
          </c:extLst>
        </c:ser>
        <c:dLbls>
          <c:showLegendKey val="0"/>
          <c:showVal val="0"/>
          <c:showCatName val="0"/>
          <c:showSerName val="0"/>
          <c:showPercent val="0"/>
          <c:showBubbleSize val="0"/>
        </c:dLbls>
        <c:gapWidth val="100"/>
        <c:axId val="42369696"/>
        <c:axId val="54526752"/>
      </c:barChart>
      <c:catAx>
        <c:axId val="4236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526752"/>
        <c:crosses val="autoZero"/>
        <c:auto val="1"/>
        <c:lblAlgn val="ctr"/>
        <c:lblOffset val="100"/>
        <c:noMultiLvlLbl val="0"/>
      </c:catAx>
      <c:valAx>
        <c:axId val="5452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CA" sz="1400" b="1" dirty="0"/>
              </a:p>
              <a:p>
                <a:pPr>
                  <a:defRPr sz="1400" b="1"/>
                </a:pPr>
                <a:r>
                  <a:rPr lang="en-CA" sz="1400" b="1" dirty="0"/>
                  <a:t>LCOE generating costs $/</a:t>
                </a:r>
                <a:r>
                  <a:rPr lang="en-CA" sz="1400" b="1" dirty="0" err="1"/>
                  <a:t>MWh</a:t>
                </a:r>
                <a:endParaRPr lang="en-CA"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2369696"/>
        <c:crosses val="autoZero"/>
        <c:crossBetween val="between"/>
      </c:valAx>
      <c:spPr>
        <a:noFill/>
        <a:ln>
          <a:solidFill>
            <a:schemeClr val="bg1">
              <a:lumMod val="85000"/>
            </a:schemeClr>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F3382-2336-574F-BA50-D2905C39F418}" type="datetimeFigureOut">
              <a:rPr lang="en-US" smtClean="0"/>
              <a:t>5/25/18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84BEB-D86F-394B-87A3-2654F184F9AF}" type="slidenum">
              <a:rPr lang="en-US" smtClean="0"/>
              <a:t>‹#›</a:t>
            </a:fld>
            <a:endParaRPr lang="en-US"/>
          </a:p>
        </p:txBody>
      </p:sp>
    </p:spTree>
    <p:extLst>
      <p:ext uri="{BB962C8B-B14F-4D97-AF65-F5344CB8AC3E}">
        <p14:creationId xmlns:p14="http://schemas.microsoft.com/office/powerpoint/2010/main" val="2612667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84BEB-D86F-394B-87A3-2654F184F9AF}" type="slidenum">
              <a:rPr lang="en-US" smtClean="0"/>
              <a:t>2</a:t>
            </a:fld>
            <a:endParaRPr lang="en-US"/>
          </a:p>
        </p:txBody>
      </p:sp>
    </p:spTree>
    <p:extLst>
      <p:ext uri="{BB962C8B-B14F-4D97-AF65-F5344CB8AC3E}">
        <p14:creationId xmlns:p14="http://schemas.microsoft.com/office/powerpoint/2010/main" val="321516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0" i="0" kern="1200" dirty="0">
                <a:solidFill>
                  <a:schemeClr val="tx1"/>
                </a:solidFill>
                <a:effectLst/>
                <a:latin typeface="+mn-lt"/>
                <a:ea typeface="+mn-ea"/>
                <a:cs typeface="+mn-cs"/>
              </a:rPr>
              <a:t>This slide shows what cost</a:t>
            </a:r>
            <a:r>
              <a:rPr lang="en-US" sz="1200" b="0" i="0" kern="1200" baseline="0" dirty="0">
                <a:solidFill>
                  <a:schemeClr val="tx1"/>
                </a:solidFill>
                <a:effectLst/>
                <a:latin typeface="+mn-lt"/>
                <a:ea typeface="+mn-ea"/>
                <a:cs typeface="+mn-cs"/>
              </a:rPr>
              <a:t> items of a technology are included in the common definition of LCOE. Other items can be incorporated in this definition, and therefore in the objective function of energy system models.</a:t>
            </a:r>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960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E</a:t>
            </a:r>
            <a:r>
              <a:rPr lang="sv-SE" baseline="0" dirty="0" err="1"/>
              <a:t>ven</a:t>
            </a:r>
            <a:r>
              <a:rPr lang="sv-SE" baseline="0" dirty="0"/>
              <a:t> if the model minimizes the generation costs, the technologies compete based on many other factors not directly related to </a:t>
            </a:r>
            <a:r>
              <a:rPr lang="sv-SE" baseline="0" dirty="0" err="1"/>
              <a:t>costs</a:t>
            </a:r>
            <a:r>
              <a:rPr lang="sv-SE" baseline="0" dirty="0"/>
              <a:t>: </a:t>
            </a:r>
            <a:r>
              <a:rPr lang="sv-SE" baseline="0" dirty="0" err="1"/>
              <a:t>renewable</a:t>
            </a:r>
            <a:r>
              <a:rPr lang="sv-SE" baseline="0" dirty="0"/>
              <a:t> generation targets imposed by </a:t>
            </a:r>
            <a:r>
              <a:rPr lang="sv-SE" baseline="0" dirty="0" err="1"/>
              <a:t>regulations</a:t>
            </a:r>
            <a:r>
              <a:rPr lang="sv-SE" baseline="0" dirty="0"/>
              <a:t>; limits on the use of water, land and other </a:t>
            </a:r>
            <a:r>
              <a:rPr lang="sv-SE" baseline="0" dirty="0" err="1"/>
              <a:t>available</a:t>
            </a:r>
            <a:r>
              <a:rPr lang="sv-SE" baseline="0" dirty="0"/>
              <a:t> </a:t>
            </a:r>
            <a:r>
              <a:rPr lang="sv-SE" baseline="0" dirty="0" err="1"/>
              <a:t>resources</a:t>
            </a:r>
            <a:r>
              <a:rPr lang="sv-SE" baseline="0" dirty="0"/>
              <a:t>; limits on emissions; </a:t>
            </a:r>
            <a:r>
              <a:rPr lang="sv-SE" baseline="0" dirty="0" err="1"/>
              <a:t>acceptability</a:t>
            </a:r>
            <a:r>
              <a:rPr lang="sv-SE" baseline="0" dirty="0"/>
              <a:t>; </a:t>
            </a:r>
            <a:r>
              <a:rPr lang="sv-SE" baseline="0" dirty="0" err="1"/>
              <a:t>ramping</a:t>
            </a:r>
            <a:r>
              <a:rPr lang="sv-SE" baseline="0" dirty="0"/>
              <a:t> </a:t>
            </a:r>
            <a:r>
              <a:rPr lang="sv-SE" baseline="0" dirty="0" err="1"/>
              <a:t>characteristics</a:t>
            </a:r>
            <a:r>
              <a:rPr lang="sv-SE" baseline="0" dirty="0"/>
              <a:t>; etc.</a:t>
            </a:r>
          </a:p>
          <a:p>
            <a:endParaRPr lang="sv-SE" baseline="0" dirty="0"/>
          </a:p>
          <a:p>
            <a:r>
              <a:rPr lang="en-US" dirty="0"/>
              <a:t>How do</a:t>
            </a:r>
            <a:r>
              <a:rPr lang="en-US" baseline="0" dirty="0"/>
              <a:t> we</a:t>
            </a:r>
            <a:r>
              <a:rPr lang="en-US" dirty="0"/>
              <a:t> take into account all these interacting factors, all this complexity?</a:t>
            </a:r>
          </a:p>
          <a:p>
            <a:endParaRPr lang="sv-SE" dirty="0"/>
          </a:p>
        </p:txBody>
      </p:sp>
      <p:sp>
        <p:nvSpPr>
          <p:cNvPr id="4" name="Slide Number Placeholder 3"/>
          <p:cNvSpPr>
            <a:spLocks noGrp="1"/>
          </p:cNvSpPr>
          <p:nvPr>
            <p:ph type="sldNum" sz="quarter" idx="10"/>
          </p:nvPr>
        </p:nvSpPr>
        <p:spPr/>
        <p:txBody>
          <a:bodyPr/>
          <a:lstStyle/>
          <a:p>
            <a:fld id="{BF784BEB-D86F-394B-87A3-2654F184F9AF}" type="slidenum">
              <a:rPr lang="en-US" smtClean="0"/>
              <a:t>12</a:t>
            </a:fld>
            <a:endParaRPr lang="en-US"/>
          </a:p>
        </p:txBody>
      </p:sp>
    </p:spTree>
    <p:extLst>
      <p:ext uri="{BB962C8B-B14F-4D97-AF65-F5344CB8AC3E}">
        <p14:creationId xmlns:p14="http://schemas.microsoft.com/office/powerpoint/2010/main" val="732526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latin typeface="Times New Roman" panose="02020603050405020304" pitchFamily="18" charset="0"/>
                <a:cs typeface="Arial" panose="020B0604020202020204" pitchFamily="34" charset="0"/>
              </a:rPr>
              <a:t>Answer: In this simple</a:t>
            </a:r>
            <a:r>
              <a:rPr lang="en-US" altLang="en-US" baseline="0" dirty="0">
                <a:latin typeface="Times New Roman" panose="02020603050405020304" pitchFamily="18" charset="0"/>
                <a:cs typeface="Arial" panose="020B0604020202020204" pitchFamily="34" charset="0"/>
              </a:rPr>
              <a:t> </a:t>
            </a:r>
            <a:r>
              <a:rPr lang="en-US" altLang="en-US" dirty="0">
                <a:latin typeface="Times New Roman" panose="02020603050405020304" pitchFamily="18" charset="0"/>
                <a:cs typeface="Arial" panose="020B0604020202020204" pitchFamily="34" charset="0"/>
              </a:rPr>
              <a:t>example,</a:t>
            </a:r>
            <a:r>
              <a:rPr lang="en-US" altLang="en-US" baseline="0" dirty="0">
                <a:latin typeface="Times New Roman" panose="02020603050405020304" pitchFamily="18" charset="0"/>
                <a:cs typeface="Arial" panose="020B0604020202020204" pitchFamily="34" charset="0"/>
              </a:rPr>
              <a:t> t</a:t>
            </a:r>
            <a:r>
              <a:rPr lang="en-US" altLang="en-US" dirty="0">
                <a:latin typeface="Times New Roman" panose="02020603050405020304" pitchFamily="18" charset="0"/>
                <a:cs typeface="Arial" panose="020B0604020202020204" pitchFamily="34" charset="0"/>
              </a:rPr>
              <a:t>he peak load will be supplied</a:t>
            </a:r>
            <a:r>
              <a:rPr lang="en-US" altLang="en-US" baseline="0" dirty="0">
                <a:latin typeface="Times New Roman" panose="02020603050405020304" pitchFamily="18" charset="0"/>
                <a:cs typeface="Arial" panose="020B0604020202020204" pitchFamily="34" charset="0"/>
              </a:rPr>
              <a:t> by T Gas/50 (50 MW open-cycle gas turbines) for around 500 hours; the intermediate load by Carbon/600 (600 MW coal-fuelled steam cycles); and the base load by nuclear/1000 (1000 MW nuclear power plants), which can’t be easily stopped. This is a simple but fair representation of what happens in reality in many cases.</a:t>
            </a:r>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787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LCOE</a:t>
            </a:r>
            <a:r>
              <a:rPr lang="en-CA" baseline="0" dirty="0"/>
              <a:t> </a:t>
            </a:r>
            <a:r>
              <a:rPr lang="en-CA" dirty="0"/>
              <a:t>measure</a:t>
            </a:r>
            <a:r>
              <a:rPr lang="en-CA" baseline="0" dirty="0"/>
              <a:t> of cost</a:t>
            </a:r>
            <a:r>
              <a:rPr lang="en-CA" dirty="0"/>
              <a:t> per unit of electricity supplied is lowest for hydro, coal and CCGT, and highest for solar CSP, solar PV</a:t>
            </a:r>
            <a:r>
              <a:rPr lang="en-CA" baseline="0" dirty="0"/>
              <a:t> </a:t>
            </a:r>
            <a:r>
              <a:rPr lang="en-CA" dirty="0"/>
              <a:t>and diesel. The cost of solar</a:t>
            </a:r>
            <a:r>
              <a:rPr lang="en-CA" baseline="0" dirty="0"/>
              <a:t> PV is a case in point. Even though the investment required to install a rooftop PV system is much lower than any other technology, and even the cost of the electricity generation once installed is very small, once all factors are taken into account, the cost of generating electricity is high.</a:t>
            </a:r>
            <a:endParaRPr lang="en-CA" dirty="0"/>
          </a:p>
          <a:p>
            <a:r>
              <a:rPr lang="en-CA" dirty="0"/>
              <a:t> </a:t>
            </a:r>
          </a:p>
        </p:txBody>
      </p:sp>
      <p:sp>
        <p:nvSpPr>
          <p:cNvPr id="4" name="Slide Number Placeholder 3"/>
          <p:cNvSpPr>
            <a:spLocks noGrp="1"/>
          </p:cNvSpPr>
          <p:nvPr>
            <p:ph type="sldNum" sz="quarter" idx="10"/>
          </p:nvPr>
        </p:nvSpPr>
        <p:spPr/>
        <p:txBody>
          <a:bodyPr/>
          <a:lstStyle/>
          <a:p>
            <a:fld id="{BF784BEB-D86F-394B-87A3-2654F184F9AF}" type="slidenum">
              <a:rPr lang="en-US" smtClean="0"/>
              <a:t>15</a:t>
            </a:fld>
            <a:endParaRPr lang="en-US"/>
          </a:p>
        </p:txBody>
      </p:sp>
    </p:spTree>
    <p:extLst>
      <p:ext uri="{BB962C8B-B14F-4D97-AF65-F5344CB8AC3E}">
        <p14:creationId xmlns:p14="http://schemas.microsoft.com/office/powerpoint/2010/main" val="377069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latin typeface="Times New Roman" panose="02020603050405020304" pitchFamily="18" charset="0"/>
                <a:cs typeface="Arial" panose="020B0604020202020204" pitchFamily="34" charset="0"/>
              </a:rPr>
              <a:t>If</a:t>
            </a:r>
            <a:r>
              <a:rPr lang="en-US" altLang="en-US" baseline="0" dirty="0">
                <a:latin typeface="Times New Roman" panose="02020603050405020304" pitchFamily="18" charset="0"/>
                <a:cs typeface="Arial" panose="020B0604020202020204" pitchFamily="34" charset="0"/>
              </a:rPr>
              <a:t> needed by the trainees, the simple example in the next three slides explains the difference between power supply (what the power plant can do in every time slice) and energy demand. Energy is projected in the dimension of time. One unit of energy could be demanded in one minute, or diluted in more minutes or hours. This will highly influence how we have to structure our energy supply mix, i.e., how many power plants do we need?</a:t>
            </a:r>
          </a:p>
          <a:p>
            <a:endParaRPr lang="en-US" altLang="en-US" baseline="0" dirty="0">
              <a:latin typeface="Times New Roman" panose="02020603050405020304" pitchFamily="18" charset="0"/>
              <a:cs typeface="Arial" panose="020B0604020202020204" pitchFamily="34" charset="0"/>
            </a:endParaRPr>
          </a:p>
          <a:p>
            <a:r>
              <a:rPr lang="en-US" altLang="en-US" baseline="0" dirty="0">
                <a:latin typeface="Times New Roman" panose="02020603050405020304" pitchFamily="18" charset="0"/>
                <a:cs typeface="Arial" panose="020B0604020202020204" pitchFamily="34" charset="0"/>
              </a:rPr>
              <a:t>A power plant can be compared to a water heater with the capacity of producing a certain amount of hot water in a certain time. It can’t produce more water in the same time.</a:t>
            </a:r>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873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1478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5988" y="744538"/>
            <a:ext cx="4965700"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3"/>
          <p:cNvSpPr>
            <a:spLocks noGrp="1" noChangeArrowheads="1"/>
          </p:cNvSpPr>
          <p:nvPr>
            <p:ph type="body" idx="1"/>
          </p:nvPr>
        </p:nvSpPr>
        <p:spPr>
          <a:xfrm>
            <a:off x="906463" y="4718050"/>
            <a:ext cx="4984750" cy="456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latin typeface="Times New Roman" panose="02020603050405020304" pitchFamily="18" charset="0"/>
                <a:cs typeface="Arial" panose="020B0604020202020204" pitchFamily="34" charset="0"/>
              </a:rPr>
              <a:t>Conclusion: If I want a certain amount of hot water that is more than one water heater can produce, I will need more heaters.</a:t>
            </a:r>
          </a:p>
        </p:txBody>
      </p:sp>
    </p:spTree>
    <p:extLst>
      <p:ext uri="{BB962C8B-B14F-4D97-AF65-F5344CB8AC3E}">
        <p14:creationId xmlns:p14="http://schemas.microsoft.com/office/powerpoint/2010/main" val="79682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BF784BEB-D86F-394B-87A3-2654F184F9AF}" type="slidenum">
              <a:rPr lang="en-US" smtClean="0"/>
              <a:t>3</a:t>
            </a:fld>
            <a:endParaRPr lang="en-US"/>
          </a:p>
        </p:txBody>
      </p:sp>
    </p:spTree>
    <p:extLst>
      <p:ext uri="{BB962C8B-B14F-4D97-AF65-F5344CB8AC3E}">
        <p14:creationId xmlns:p14="http://schemas.microsoft.com/office/powerpoint/2010/main" val="243191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baseline="0" dirty="0">
                <a:solidFill>
                  <a:srgbClr val="000000"/>
                </a:solidFill>
              </a:rPr>
              <a:t>Cost is focal because countries have budget constraints. A number of other constraints derive from the availability of land, water, primary resources, climate change and the commitments of countries to achieving the SDGs. These all need to be factored in.</a:t>
            </a:r>
            <a:endParaRPr lang="en-CA" sz="1400" dirty="0">
              <a:solidFill>
                <a:srgbClr val="FF0000"/>
              </a:solidFill>
            </a:endParaRPr>
          </a:p>
        </p:txBody>
      </p:sp>
      <p:sp>
        <p:nvSpPr>
          <p:cNvPr id="4" name="Slide Number Placeholder 3"/>
          <p:cNvSpPr>
            <a:spLocks noGrp="1"/>
          </p:cNvSpPr>
          <p:nvPr>
            <p:ph type="sldNum" sz="quarter" idx="10"/>
          </p:nvPr>
        </p:nvSpPr>
        <p:spPr/>
        <p:txBody>
          <a:bodyPr/>
          <a:lstStyle/>
          <a:p>
            <a:fld id="{BF784BEB-D86F-394B-87A3-2654F184F9AF}" type="slidenum">
              <a:rPr lang="en-US" smtClean="0"/>
              <a:t>4</a:t>
            </a:fld>
            <a:endParaRPr lang="en-US"/>
          </a:p>
        </p:txBody>
      </p:sp>
    </p:spTree>
    <p:extLst>
      <p:ext uri="{BB962C8B-B14F-4D97-AF65-F5344CB8AC3E}">
        <p14:creationId xmlns:p14="http://schemas.microsoft.com/office/powerpoint/2010/main" val="179373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2400" b="0" dirty="0"/>
              <a:t>The energy system is a complex</a:t>
            </a:r>
            <a:r>
              <a:rPr lang="en-CA" sz="2400" b="0" baseline="0" dirty="0"/>
              <a:t> chain of components and flows connecting primary resources to final uses. In this case, the final service is electricity (e.g., for residential, industrial, commercial and transport use).</a:t>
            </a:r>
            <a:endParaRPr lang="en-CA" sz="24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421681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sv-SE" sz="2400" b="0" baseline="0" dirty="0">
                <a:solidFill>
                  <a:srgbClr val="FF0000"/>
                </a:solidFill>
              </a:rPr>
              <a:t>We have to </a:t>
            </a:r>
            <a:r>
              <a:rPr lang="sv-SE" sz="2400" b="0" baseline="0" dirty="0" err="1">
                <a:solidFill>
                  <a:srgbClr val="FF0000"/>
                </a:solidFill>
              </a:rPr>
              <a:t>take</a:t>
            </a:r>
            <a:r>
              <a:rPr lang="sv-SE" sz="2400" b="0" baseline="0" dirty="0">
                <a:solidFill>
                  <a:srgbClr val="FF0000"/>
                </a:solidFill>
              </a:rPr>
              <a:t> </a:t>
            </a:r>
            <a:r>
              <a:rPr lang="sv-SE" sz="2400" b="0" baseline="0" dirty="0" err="1">
                <a:solidFill>
                  <a:srgbClr val="FF0000"/>
                </a:solidFill>
              </a:rPr>
              <a:t>into</a:t>
            </a:r>
            <a:r>
              <a:rPr lang="sv-SE" sz="2400" b="0" baseline="0" dirty="0">
                <a:solidFill>
                  <a:srgbClr val="FF0000"/>
                </a:solidFill>
              </a:rPr>
              <a:t> </a:t>
            </a:r>
            <a:r>
              <a:rPr lang="sv-SE" sz="2400" b="0" baseline="0" dirty="0" err="1">
                <a:solidFill>
                  <a:srgbClr val="FF0000"/>
                </a:solidFill>
              </a:rPr>
              <a:t>account</a:t>
            </a:r>
            <a:r>
              <a:rPr lang="sv-SE" sz="2400" b="0" baseline="0" dirty="0">
                <a:solidFill>
                  <a:srgbClr val="FF0000"/>
                </a:solidFill>
              </a:rPr>
              <a:t> different </a:t>
            </a:r>
            <a:r>
              <a:rPr lang="sv-SE" sz="2400" b="0" baseline="0" dirty="0" err="1">
                <a:solidFill>
                  <a:srgbClr val="FF0000"/>
                </a:solidFill>
              </a:rPr>
              <a:t>technological</a:t>
            </a:r>
            <a:r>
              <a:rPr lang="sv-SE" sz="2400" b="0" baseline="0" dirty="0">
                <a:solidFill>
                  <a:srgbClr val="FF0000"/>
                </a:solidFill>
              </a:rPr>
              <a:t> options and a whole </a:t>
            </a:r>
            <a:r>
              <a:rPr lang="sv-SE" sz="2400" b="0" baseline="0" dirty="0" err="1">
                <a:solidFill>
                  <a:srgbClr val="FF0000"/>
                </a:solidFill>
              </a:rPr>
              <a:t>production</a:t>
            </a:r>
            <a:r>
              <a:rPr lang="sv-SE" sz="2400" b="0" baseline="0" dirty="0">
                <a:solidFill>
                  <a:srgbClr val="FF0000"/>
                </a:solidFill>
              </a:rPr>
              <a:t> </a:t>
            </a:r>
            <a:r>
              <a:rPr lang="sv-SE" sz="2400" b="0" baseline="0" dirty="0" err="1">
                <a:solidFill>
                  <a:srgbClr val="FF0000"/>
                </a:solidFill>
              </a:rPr>
              <a:t>chain</a:t>
            </a:r>
            <a:r>
              <a:rPr lang="sv-SE" sz="2400" b="0" baseline="0" dirty="0">
                <a:solidFill>
                  <a:srgbClr val="FF0000"/>
                </a:solidFill>
              </a:rPr>
              <a:t> for meeting the demand for electricity.</a:t>
            </a:r>
          </a:p>
          <a:p>
            <a:endParaRPr lang="sv-SE" sz="2400" b="0" baseline="0" dirty="0">
              <a:solidFill>
                <a:srgbClr val="FF0000"/>
              </a:solidFill>
            </a:endParaRPr>
          </a:p>
          <a:p>
            <a:r>
              <a:rPr lang="en-CA" sz="2400" b="0" baseline="0" dirty="0">
                <a:solidFill>
                  <a:srgbClr val="FF0000"/>
                </a:solidFill>
              </a:rPr>
              <a:t>Electricity system planning considers the energy flow from the very beginning of the </a:t>
            </a:r>
            <a:r>
              <a:rPr lang="en-CA" sz="2400" b="1" baseline="0" dirty="0">
                <a:solidFill>
                  <a:srgbClr val="FF0000"/>
                </a:solidFill>
              </a:rPr>
              <a:t>primary level or energy</a:t>
            </a:r>
            <a:r>
              <a:rPr lang="en-CA" sz="2400" b="0" baseline="0" dirty="0">
                <a:solidFill>
                  <a:srgbClr val="FF0000"/>
                </a:solidFill>
              </a:rPr>
              <a:t>. Which resources are available nationally, and which are imported</a:t>
            </a:r>
            <a:r>
              <a:rPr lang="sv-SE" sz="2400" b="0" baseline="0" dirty="0">
                <a:solidFill>
                  <a:srgbClr val="FF0000"/>
                </a:solidFill>
              </a:rPr>
              <a:t>?</a:t>
            </a:r>
          </a:p>
          <a:p>
            <a:r>
              <a:rPr lang="sv-SE" sz="2400" b="0" baseline="0" dirty="0">
                <a:solidFill>
                  <a:srgbClr val="FF0000"/>
                </a:solidFill>
              </a:rPr>
              <a:t> </a:t>
            </a:r>
          </a:p>
          <a:p>
            <a:r>
              <a:rPr lang="sv-SE" sz="2400" b="0" baseline="0" dirty="0">
                <a:solidFill>
                  <a:srgbClr val="FF0000"/>
                </a:solidFill>
              </a:rPr>
              <a:t>At the </a:t>
            </a:r>
            <a:r>
              <a:rPr lang="sv-SE" sz="2400" b="1" baseline="0" dirty="0" err="1">
                <a:solidFill>
                  <a:srgbClr val="FF0000"/>
                </a:solidFill>
              </a:rPr>
              <a:t>secondary</a:t>
            </a:r>
            <a:r>
              <a:rPr lang="sv-SE" sz="2400" b="1" baseline="0" dirty="0">
                <a:solidFill>
                  <a:srgbClr val="FF0000"/>
                </a:solidFill>
              </a:rPr>
              <a:t> </a:t>
            </a:r>
            <a:r>
              <a:rPr lang="sv-SE" sz="2400" b="1" baseline="0" dirty="0" err="1">
                <a:solidFill>
                  <a:srgbClr val="FF0000"/>
                </a:solidFill>
              </a:rPr>
              <a:t>level</a:t>
            </a:r>
            <a:r>
              <a:rPr lang="sv-SE" sz="2400" b="1" baseline="0" dirty="0">
                <a:solidFill>
                  <a:srgbClr val="FF0000"/>
                </a:solidFill>
              </a:rPr>
              <a:t>, </a:t>
            </a:r>
            <a:r>
              <a:rPr lang="sv-SE" sz="2400" b="0" baseline="0" dirty="0">
                <a:solidFill>
                  <a:srgbClr val="FF0000"/>
                </a:solidFill>
              </a:rPr>
              <a:t>the </a:t>
            </a:r>
            <a:r>
              <a:rPr lang="sv-SE" sz="2400" b="0" baseline="0" dirty="0" err="1">
                <a:solidFill>
                  <a:srgbClr val="FF0000"/>
                </a:solidFill>
              </a:rPr>
              <a:t>conversion</a:t>
            </a:r>
            <a:r>
              <a:rPr lang="sv-SE" sz="2400" b="0" baseline="0" dirty="0">
                <a:solidFill>
                  <a:srgbClr val="FF0000"/>
                </a:solidFill>
              </a:rPr>
              <a:t> process will </a:t>
            </a:r>
            <a:r>
              <a:rPr lang="sv-SE" sz="2400" b="0" baseline="0" dirty="0" err="1">
                <a:solidFill>
                  <a:srgbClr val="FF0000"/>
                </a:solidFill>
              </a:rPr>
              <a:t>change</a:t>
            </a:r>
            <a:r>
              <a:rPr lang="sv-SE" sz="2400" b="0" baseline="0" dirty="0">
                <a:solidFill>
                  <a:srgbClr val="FF0000"/>
                </a:solidFill>
              </a:rPr>
              <a:t> energy from one form to </a:t>
            </a:r>
            <a:r>
              <a:rPr lang="sv-SE" sz="2400" b="0" baseline="0" dirty="0" err="1">
                <a:solidFill>
                  <a:srgbClr val="FF0000"/>
                </a:solidFill>
              </a:rPr>
              <a:t>another</a:t>
            </a:r>
            <a:r>
              <a:rPr lang="sv-SE" sz="2400" b="0" baseline="0" dirty="0">
                <a:solidFill>
                  <a:srgbClr val="FF0000"/>
                </a:solidFill>
              </a:rPr>
              <a:t>, </a:t>
            </a:r>
            <a:r>
              <a:rPr lang="sv-SE" sz="2400" b="0" baseline="0" dirty="0" err="1">
                <a:solidFill>
                  <a:srgbClr val="FF0000"/>
                </a:solidFill>
              </a:rPr>
              <a:t>such</a:t>
            </a:r>
            <a:r>
              <a:rPr lang="sv-SE" sz="2400" b="0" baseline="0" dirty="0">
                <a:solidFill>
                  <a:srgbClr val="FF0000"/>
                </a:solidFill>
              </a:rPr>
              <a:t> as diesel and </a:t>
            </a:r>
            <a:r>
              <a:rPr lang="sv-SE" sz="2400" b="0" baseline="0" dirty="0" err="1">
                <a:solidFill>
                  <a:srgbClr val="FF0000"/>
                </a:solidFill>
              </a:rPr>
              <a:t>other</a:t>
            </a:r>
            <a:r>
              <a:rPr lang="sv-SE" sz="2400" b="0" baseline="0" dirty="0">
                <a:solidFill>
                  <a:srgbClr val="FF0000"/>
                </a:solidFill>
              </a:rPr>
              <a:t> </a:t>
            </a:r>
            <a:r>
              <a:rPr lang="sv-SE" sz="2400" b="0" baseline="0" dirty="0" err="1">
                <a:solidFill>
                  <a:srgbClr val="FF0000"/>
                </a:solidFill>
              </a:rPr>
              <a:t>oil</a:t>
            </a:r>
            <a:r>
              <a:rPr lang="sv-SE" sz="2400" b="0" baseline="0" dirty="0">
                <a:solidFill>
                  <a:srgbClr val="FF0000"/>
                </a:solidFill>
              </a:rPr>
              <a:t> </a:t>
            </a:r>
            <a:r>
              <a:rPr lang="sv-SE" sz="2400" b="0" baseline="0" dirty="0" err="1">
                <a:solidFill>
                  <a:srgbClr val="FF0000"/>
                </a:solidFill>
              </a:rPr>
              <a:t>products</a:t>
            </a:r>
            <a:r>
              <a:rPr lang="sv-SE" sz="2400" b="0" baseline="0" dirty="0">
                <a:solidFill>
                  <a:srgbClr val="FF0000"/>
                </a:solidFill>
              </a:rPr>
              <a:t>, or </a:t>
            </a:r>
            <a:r>
              <a:rPr lang="sv-SE" sz="2400" b="0" baseline="0" dirty="0" err="1">
                <a:solidFill>
                  <a:srgbClr val="FF0000"/>
                </a:solidFill>
              </a:rPr>
              <a:t>electricity</a:t>
            </a:r>
            <a:r>
              <a:rPr lang="sv-SE" sz="2400" b="0" baseline="0" dirty="0">
                <a:solidFill>
                  <a:srgbClr val="FF0000"/>
                </a:solidFill>
              </a:rPr>
              <a:t>.</a:t>
            </a:r>
          </a:p>
          <a:p>
            <a:endParaRPr lang="sv-SE" sz="2400" b="0" baseline="0" dirty="0">
              <a:solidFill>
                <a:srgbClr val="FF0000"/>
              </a:solidFill>
            </a:endParaRPr>
          </a:p>
          <a:p>
            <a:r>
              <a:rPr lang="sv-SE" sz="2400" b="0" baseline="0" dirty="0" err="1">
                <a:solidFill>
                  <a:srgbClr val="FF0000"/>
                </a:solidFill>
              </a:rPr>
              <a:t>Generated</a:t>
            </a:r>
            <a:r>
              <a:rPr lang="sv-SE" sz="2400" b="0" baseline="0" dirty="0">
                <a:solidFill>
                  <a:srgbClr val="FF0000"/>
                </a:solidFill>
              </a:rPr>
              <a:t> electricity </a:t>
            </a:r>
            <a:r>
              <a:rPr lang="sv-SE" sz="2400" b="0" baseline="0" dirty="0" err="1">
                <a:solidFill>
                  <a:srgbClr val="FF0000"/>
                </a:solidFill>
              </a:rPr>
              <a:t>needs</a:t>
            </a:r>
            <a:r>
              <a:rPr lang="sv-SE" sz="2400" b="0" baseline="0" dirty="0">
                <a:solidFill>
                  <a:srgbClr val="FF0000"/>
                </a:solidFill>
              </a:rPr>
              <a:t> to be transferred </a:t>
            </a:r>
            <a:r>
              <a:rPr lang="sv-SE" sz="2400" b="0" baseline="0" dirty="0" err="1">
                <a:solidFill>
                  <a:srgbClr val="FF0000"/>
                </a:solidFill>
              </a:rPr>
              <a:t>through</a:t>
            </a:r>
            <a:r>
              <a:rPr lang="sv-SE" sz="2400" b="0" baseline="0" dirty="0">
                <a:solidFill>
                  <a:srgbClr val="FF0000"/>
                </a:solidFill>
              </a:rPr>
              <a:t> transmission and distribution </a:t>
            </a:r>
            <a:r>
              <a:rPr lang="sv-SE" sz="2400" b="0" baseline="0" dirty="0" err="1">
                <a:solidFill>
                  <a:srgbClr val="FF0000"/>
                </a:solidFill>
              </a:rPr>
              <a:t>lines</a:t>
            </a:r>
            <a:r>
              <a:rPr lang="sv-SE" sz="2400" b="0" baseline="0" dirty="0">
                <a:solidFill>
                  <a:srgbClr val="FF0000"/>
                </a:solidFill>
              </a:rPr>
              <a:t> to </a:t>
            </a:r>
            <a:r>
              <a:rPr lang="sv-SE" sz="2400" b="0" baseline="0" dirty="0" err="1">
                <a:solidFill>
                  <a:srgbClr val="FF0000"/>
                </a:solidFill>
              </a:rPr>
              <a:t>reach</a:t>
            </a:r>
            <a:r>
              <a:rPr lang="sv-SE" sz="2400" b="0" baseline="0" dirty="0">
                <a:solidFill>
                  <a:srgbClr val="FF0000"/>
                </a:solidFill>
              </a:rPr>
              <a:t> end </a:t>
            </a:r>
            <a:r>
              <a:rPr lang="sv-SE" sz="2400" b="0" baseline="0" dirty="0" err="1">
                <a:solidFill>
                  <a:srgbClr val="FF0000"/>
                </a:solidFill>
              </a:rPr>
              <a:t>users</a:t>
            </a:r>
            <a:r>
              <a:rPr lang="sv-SE" sz="2400" b="0" baseline="0" dirty="0">
                <a:solidFill>
                  <a:srgbClr val="FF0000"/>
                </a:solidFill>
              </a:rPr>
              <a:t> and </a:t>
            </a:r>
            <a:r>
              <a:rPr lang="sv-SE" sz="2400" b="0" baseline="0" dirty="0" err="1">
                <a:solidFill>
                  <a:srgbClr val="FF0000"/>
                </a:solidFill>
              </a:rPr>
              <a:t>meet</a:t>
            </a:r>
            <a:r>
              <a:rPr lang="sv-SE" sz="2400" b="0" baseline="0" dirty="0">
                <a:solidFill>
                  <a:srgbClr val="FF0000"/>
                </a:solidFill>
              </a:rPr>
              <a:t> electricity </a:t>
            </a:r>
            <a:r>
              <a:rPr lang="sv-SE" sz="2400" b="0" baseline="0" dirty="0" err="1">
                <a:solidFill>
                  <a:srgbClr val="FF0000"/>
                </a:solidFill>
              </a:rPr>
              <a:t>demands</a:t>
            </a:r>
            <a:r>
              <a:rPr lang="sv-SE" sz="2400" b="0" baseline="0" dirty="0">
                <a:solidFill>
                  <a:srgbClr val="FF0000"/>
                </a:solidFill>
              </a:rPr>
              <a:t> (</a:t>
            </a:r>
            <a:r>
              <a:rPr lang="sv-SE" sz="2400" b="0" baseline="0" dirty="0" err="1">
                <a:solidFill>
                  <a:srgbClr val="FF0000"/>
                </a:solidFill>
              </a:rPr>
              <a:t>e.g</a:t>
            </a:r>
            <a:r>
              <a:rPr lang="sv-SE" sz="2400" b="0" baseline="0" dirty="0">
                <a:solidFill>
                  <a:srgbClr val="FF0000"/>
                </a:solidFill>
              </a:rPr>
              <a:t>., for </a:t>
            </a:r>
            <a:r>
              <a:rPr lang="sv-SE" sz="2400" b="0" baseline="0" dirty="0" err="1">
                <a:solidFill>
                  <a:srgbClr val="FF0000"/>
                </a:solidFill>
              </a:rPr>
              <a:t>heating</a:t>
            </a:r>
            <a:r>
              <a:rPr lang="sv-SE" sz="2400" b="0" baseline="0" dirty="0">
                <a:solidFill>
                  <a:srgbClr val="FF0000"/>
                </a:solidFill>
              </a:rPr>
              <a:t>, </a:t>
            </a:r>
            <a:r>
              <a:rPr lang="sv-SE" sz="2400" b="0" baseline="0" dirty="0" err="1">
                <a:solidFill>
                  <a:srgbClr val="FF0000"/>
                </a:solidFill>
              </a:rPr>
              <a:t>electric</a:t>
            </a:r>
            <a:r>
              <a:rPr lang="sv-SE" sz="2400" b="0" baseline="0" dirty="0">
                <a:solidFill>
                  <a:srgbClr val="FF0000"/>
                </a:solidFill>
              </a:rPr>
              <a:t> </a:t>
            </a:r>
            <a:r>
              <a:rPr lang="sv-SE" sz="2400" b="0" baseline="0" dirty="0" err="1">
                <a:solidFill>
                  <a:srgbClr val="FF0000"/>
                </a:solidFill>
              </a:rPr>
              <a:t>vehicles</a:t>
            </a:r>
            <a:r>
              <a:rPr lang="sv-SE" sz="2400" b="0" baseline="0" dirty="0">
                <a:solidFill>
                  <a:srgbClr val="FF0000"/>
                </a:solidFill>
              </a:rPr>
              <a:t>, </a:t>
            </a:r>
            <a:r>
              <a:rPr lang="sv-SE" sz="2400" b="0" baseline="0" dirty="0" err="1">
                <a:solidFill>
                  <a:srgbClr val="FF0000"/>
                </a:solidFill>
              </a:rPr>
              <a:t>lighting</a:t>
            </a:r>
            <a:r>
              <a:rPr lang="sv-SE" sz="2400" b="0" baseline="0" dirty="0">
                <a:solidFill>
                  <a:srgbClr val="FF0000"/>
                </a:solidFill>
              </a:rPr>
              <a:t>, </a:t>
            </a:r>
            <a:r>
              <a:rPr lang="sv-SE" sz="2400" b="0" baseline="0" dirty="0" err="1">
                <a:solidFill>
                  <a:srgbClr val="FF0000"/>
                </a:solidFill>
              </a:rPr>
              <a:t>industrial</a:t>
            </a:r>
            <a:r>
              <a:rPr lang="sv-SE" sz="2400" b="0" baseline="0" dirty="0">
                <a:solidFill>
                  <a:srgbClr val="FF0000"/>
                </a:solidFill>
              </a:rPr>
              <a:t> uses or </a:t>
            </a:r>
            <a:r>
              <a:rPr lang="sv-SE" sz="2400" b="0" baseline="0" dirty="0" err="1">
                <a:solidFill>
                  <a:srgbClr val="FF0000"/>
                </a:solidFill>
              </a:rPr>
              <a:t>commercial</a:t>
            </a:r>
            <a:r>
              <a:rPr lang="sv-SE" sz="2400" b="0" baseline="0" dirty="0">
                <a:solidFill>
                  <a:srgbClr val="FF0000"/>
                </a:solidFill>
              </a:rPr>
              <a:t> uses like </a:t>
            </a:r>
            <a:r>
              <a:rPr lang="sv-SE" sz="2400" b="0" baseline="0" dirty="0" err="1">
                <a:solidFill>
                  <a:srgbClr val="FF0000"/>
                </a:solidFill>
              </a:rPr>
              <a:t>cooling</a:t>
            </a:r>
            <a:r>
              <a:rPr lang="sv-SE" sz="2400" b="0" baseline="0" dirty="0">
                <a:solidFill>
                  <a:srgbClr val="FF0000"/>
                </a:solidFill>
              </a:rPr>
              <a:t>).</a:t>
            </a:r>
          </a:p>
          <a:p>
            <a:endParaRPr lang="sv-SE" sz="2400" b="0" baseline="0" dirty="0">
              <a:solidFill>
                <a:srgbClr val="FF0000"/>
              </a:solidFill>
            </a:endParaRPr>
          </a:p>
          <a:p>
            <a:r>
              <a:rPr lang="sv-SE" sz="2400" b="1" baseline="0" dirty="0">
                <a:solidFill>
                  <a:srgbClr val="FF0000"/>
                </a:solidFill>
              </a:rPr>
              <a:t>How do we </a:t>
            </a:r>
            <a:r>
              <a:rPr lang="sv-SE" sz="2400" b="1" baseline="0" dirty="0" err="1">
                <a:solidFill>
                  <a:srgbClr val="FF0000"/>
                </a:solidFill>
              </a:rPr>
              <a:t>link</a:t>
            </a:r>
            <a:r>
              <a:rPr lang="sv-SE" sz="2400" b="1" baseline="0" dirty="0">
                <a:solidFill>
                  <a:srgbClr val="FF0000"/>
                </a:solidFill>
              </a:rPr>
              <a:t> resources </a:t>
            </a:r>
            <a:r>
              <a:rPr lang="sv-SE" sz="2400" b="1" baseline="0" dirty="0" err="1">
                <a:solidFill>
                  <a:srgbClr val="FF0000"/>
                </a:solidFill>
              </a:rPr>
              <a:t>with</a:t>
            </a:r>
            <a:r>
              <a:rPr lang="sv-SE" sz="2400" b="1" baseline="0" dirty="0">
                <a:solidFill>
                  <a:srgbClr val="FF0000"/>
                </a:solidFill>
              </a:rPr>
              <a:t> technologies and final </a:t>
            </a:r>
            <a:r>
              <a:rPr lang="sv-SE" sz="2400" b="1" baseline="0" dirty="0" err="1">
                <a:solidFill>
                  <a:srgbClr val="FF0000"/>
                </a:solidFill>
              </a:rPr>
              <a:t>demands</a:t>
            </a:r>
            <a:r>
              <a:rPr lang="sv-SE" sz="2400" b="1" baseline="0" dirty="0">
                <a:solidFill>
                  <a:srgbClr val="FF0000"/>
                </a:solidFill>
              </a:rPr>
              <a:t>?</a:t>
            </a:r>
            <a:endParaRPr lang="en-CA" sz="2400" b="1" dirty="0">
              <a:solidFill>
                <a:srgbClr val="FF0000"/>
              </a:solidFill>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324026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Electricity</a:t>
            </a:r>
            <a:r>
              <a:rPr lang="en-US" baseline="0" dirty="0"/>
              <a:t> is an essential service. When people in households need to turn on the light or doctors in hospitals need to use medical appliances, electricity must be available instantaneously. So, demand must in every moment be met by supply.</a:t>
            </a:r>
          </a:p>
          <a:p>
            <a:endParaRPr lang="en-US" baseline="0" dirty="0"/>
          </a:p>
          <a:p>
            <a:r>
              <a:rPr lang="en-US" baseline="0" dirty="0"/>
              <a:t>Where does demand come from? The total demand in every moment is the sum of the electricity required by every user in every sector (industry, tertiary, residential, transportation, etc.) in that moment.</a:t>
            </a:r>
          </a:p>
          <a:p>
            <a:endParaRPr lang="en-US" dirty="0"/>
          </a:p>
          <a:p>
            <a:r>
              <a:rPr lang="en-US" sz="2400" b="0" baseline="0" dirty="0"/>
              <a:t>Looking into the load curves of different sectors during the day we notice the following: </a:t>
            </a:r>
          </a:p>
          <a:p>
            <a:pPr marL="342900" indent="-342900">
              <a:buFont typeface="Arial" panose="020B0604020202020204" pitchFamily="34" charset="0"/>
              <a:buChar char="•"/>
            </a:pPr>
            <a:r>
              <a:rPr lang="sv-SE" sz="2400" b="0" baseline="0" dirty="0"/>
              <a:t>Industrial and </a:t>
            </a:r>
            <a:r>
              <a:rPr lang="sv-SE" sz="2400" b="0" baseline="0" dirty="0" err="1"/>
              <a:t>agricultural</a:t>
            </a:r>
            <a:r>
              <a:rPr lang="sv-SE" sz="2400" b="0" baseline="0" dirty="0"/>
              <a:t> </a:t>
            </a:r>
            <a:r>
              <a:rPr lang="sv-SE" sz="2400" b="0" baseline="0" dirty="0" err="1"/>
              <a:t>demands</a:t>
            </a:r>
            <a:r>
              <a:rPr lang="sv-SE" sz="2400" b="0" baseline="0" dirty="0"/>
              <a:t> are almost constant throughout the day. </a:t>
            </a:r>
          </a:p>
          <a:p>
            <a:pPr marL="342900" indent="-342900">
              <a:buFont typeface="Arial" panose="020B0604020202020204" pitchFamily="34" charset="0"/>
              <a:buChar char="•"/>
            </a:pPr>
            <a:r>
              <a:rPr lang="sv-SE" sz="2400" b="0" baseline="0" dirty="0"/>
              <a:t>Commercial demand is high during the day when all commerial services are open and using </a:t>
            </a:r>
            <a:r>
              <a:rPr lang="sv-SE" sz="2400" b="0" baseline="0" dirty="0" err="1"/>
              <a:t>differernt</a:t>
            </a:r>
            <a:r>
              <a:rPr lang="sv-SE" sz="2400" b="0" baseline="0" dirty="0"/>
              <a:t> </a:t>
            </a:r>
            <a:r>
              <a:rPr lang="sv-SE" sz="2400" b="0" baseline="0" dirty="0" err="1"/>
              <a:t>appliances</a:t>
            </a:r>
            <a:r>
              <a:rPr lang="sv-SE" sz="2400" b="0" baseline="0" dirty="0"/>
              <a:t> for lighting, cooling and other activities. At </a:t>
            </a:r>
            <a:r>
              <a:rPr lang="sv-SE" sz="2400" b="0" baseline="0" dirty="0" err="1"/>
              <a:t>night</a:t>
            </a:r>
            <a:r>
              <a:rPr lang="sv-SE" sz="2400" b="0" baseline="0" dirty="0"/>
              <a:t>, it falls to a minimum </a:t>
            </a:r>
            <a:r>
              <a:rPr lang="sv-SE" sz="2400" b="0" baseline="0" dirty="0" err="1"/>
              <a:t>level</a:t>
            </a:r>
            <a:r>
              <a:rPr lang="sv-SE" sz="2400" b="0" baseline="0" dirty="0"/>
              <a:t>, </a:t>
            </a:r>
            <a:r>
              <a:rPr lang="sv-SE" sz="2400" b="0" baseline="0" dirty="0" err="1"/>
              <a:t>but</a:t>
            </a:r>
            <a:r>
              <a:rPr lang="sv-SE" sz="2400" b="0" baseline="0" dirty="0"/>
              <a:t> not </a:t>
            </a:r>
            <a:r>
              <a:rPr lang="sv-SE" sz="2400" b="0" baseline="0" dirty="0" err="1"/>
              <a:t>zero</a:t>
            </a:r>
            <a:r>
              <a:rPr lang="sv-SE" sz="2400" b="0" baseline="0" dirty="0"/>
              <a:t>, as some demad still </a:t>
            </a:r>
            <a:r>
              <a:rPr lang="sv-SE" sz="2400" b="0" baseline="0" dirty="0" err="1"/>
              <a:t>exists</a:t>
            </a:r>
            <a:r>
              <a:rPr lang="sv-SE" sz="2400" b="0" baseline="0" dirty="0"/>
              <a:t>. </a:t>
            </a:r>
          </a:p>
          <a:p>
            <a:pPr marL="342900" indent="-342900">
              <a:buFont typeface="Arial" panose="020B0604020202020204" pitchFamily="34" charset="0"/>
              <a:buChar char="•"/>
            </a:pPr>
            <a:r>
              <a:rPr lang="sv-SE" sz="2400" b="0" baseline="0" dirty="0"/>
              <a:t>The demand in the </a:t>
            </a:r>
            <a:r>
              <a:rPr lang="sv-SE" sz="2400" b="0" baseline="0" dirty="0" err="1"/>
              <a:t>residential</a:t>
            </a:r>
            <a:r>
              <a:rPr lang="sv-SE" sz="2400" b="0" baseline="0" dirty="0"/>
              <a:t> </a:t>
            </a:r>
            <a:r>
              <a:rPr lang="sv-SE" sz="2400" b="0" baseline="0" dirty="0" err="1"/>
              <a:t>sector</a:t>
            </a:r>
            <a:r>
              <a:rPr lang="sv-SE" sz="2400" b="0" baseline="0" dirty="0"/>
              <a:t> </a:t>
            </a:r>
            <a:r>
              <a:rPr lang="sv-SE" sz="2400" b="0" baseline="0" dirty="0" err="1"/>
              <a:t>follows</a:t>
            </a:r>
            <a:r>
              <a:rPr lang="sv-SE" sz="2400" b="0" baseline="0" dirty="0"/>
              <a:t> </a:t>
            </a:r>
            <a:r>
              <a:rPr lang="sv-SE" sz="2400" b="0" baseline="0" dirty="0" err="1"/>
              <a:t>people’s</a:t>
            </a:r>
            <a:r>
              <a:rPr lang="sv-SE" sz="2400" b="0" baseline="0" dirty="0"/>
              <a:t> activities during the </a:t>
            </a:r>
            <a:r>
              <a:rPr lang="sv-SE" sz="2400" b="0" baseline="0" dirty="0" err="1"/>
              <a:t>day</a:t>
            </a:r>
            <a:r>
              <a:rPr lang="sv-SE" sz="2400" b="0" baseline="0" dirty="0"/>
              <a:t>. It starts increasing when </a:t>
            </a:r>
            <a:r>
              <a:rPr lang="sv-SE" sz="2400" b="0" baseline="0" dirty="0" err="1"/>
              <a:t>people</a:t>
            </a:r>
            <a:r>
              <a:rPr lang="sv-SE" sz="2400" b="0" baseline="0" dirty="0"/>
              <a:t> </a:t>
            </a:r>
            <a:r>
              <a:rPr lang="sv-SE" sz="2400" b="0" baseline="0" dirty="0" err="1"/>
              <a:t>wake</a:t>
            </a:r>
            <a:r>
              <a:rPr lang="sv-SE" sz="2400" b="0" baseline="0" dirty="0"/>
              <a:t> up and start </a:t>
            </a:r>
            <a:r>
              <a:rPr lang="sv-SE" sz="2400" b="0" baseline="0" dirty="0" err="1"/>
              <a:t>their</a:t>
            </a:r>
            <a:r>
              <a:rPr lang="sv-SE" sz="2400" b="0" baseline="0" dirty="0"/>
              <a:t> morining activities, </a:t>
            </a:r>
            <a:r>
              <a:rPr lang="sv-SE" sz="2400" b="0" baseline="0" dirty="0" err="1"/>
              <a:t>then</a:t>
            </a:r>
            <a:r>
              <a:rPr lang="sv-SE" sz="2400" b="0" baseline="0" dirty="0"/>
              <a:t> </a:t>
            </a:r>
            <a:r>
              <a:rPr lang="sv-SE" sz="2400" b="0" baseline="0" dirty="0" err="1"/>
              <a:t>increases</a:t>
            </a:r>
            <a:r>
              <a:rPr lang="sv-SE" sz="2400" b="0" baseline="0" dirty="0"/>
              <a:t> gradually to reach the highest level by 18:00. </a:t>
            </a:r>
            <a:r>
              <a:rPr lang="sv-SE" sz="2400" b="0" baseline="0" dirty="0" err="1"/>
              <a:t>After</a:t>
            </a:r>
            <a:r>
              <a:rPr lang="sv-SE" sz="2400" b="0" baseline="0" dirty="0"/>
              <a:t> that, it starts </a:t>
            </a:r>
            <a:r>
              <a:rPr lang="sv-SE" sz="2400" b="0" baseline="0" dirty="0" err="1"/>
              <a:t>dropping</a:t>
            </a:r>
            <a:r>
              <a:rPr lang="sv-SE" sz="2400" b="0" baseline="0" dirty="0"/>
              <a:t> </a:t>
            </a:r>
            <a:r>
              <a:rPr lang="sv-SE" sz="2400" b="0" baseline="0" dirty="0" err="1"/>
              <a:t>until</a:t>
            </a:r>
            <a:r>
              <a:rPr lang="sv-SE" sz="2400" b="0" baseline="0" dirty="0"/>
              <a:t> the time people are back home. (Hint: this might slightly change from one region to </a:t>
            </a:r>
            <a:r>
              <a:rPr lang="sv-SE" sz="2400" b="0" baseline="0" dirty="0" err="1"/>
              <a:t>another</a:t>
            </a:r>
            <a:r>
              <a:rPr lang="sv-SE" sz="2400" b="0" baseline="0" dirty="0"/>
              <a:t>.) </a:t>
            </a:r>
          </a:p>
          <a:p>
            <a:pPr marL="342900" indent="-342900">
              <a:buFont typeface="Arial" panose="020B0604020202020204" pitchFamily="34" charset="0"/>
              <a:buChar char="•"/>
            </a:pPr>
            <a:r>
              <a:rPr lang="sv-SE" sz="2400" b="1" baseline="0" dirty="0"/>
              <a:t>Aggregating all demands of differerent </a:t>
            </a:r>
            <a:r>
              <a:rPr lang="sv-SE" sz="2400" b="1" baseline="0" dirty="0" err="1"/>
              <a:t>sectors</a:t>
            </a:r>
            <a:r>
              <a:rPr lang="sv-SE" sz="2400" b="1" baseline="0" dirty="0"/>
              <a:t> </a:t>
            </a:r>
            <a:r>
              <a:rPr lang="sv-SE" sz="2400" b="1" baseline="0" dirty="0" err="1"/>
              <a:t>allows</a:t>
            </a:r>
            <a:r>
              <a:rPr lang="sv-SE" sz="2400" b="1" baseline="0" dirty="0"/>
              <a:t> us to notice the extended </a:t>
            </a:r>
            <a:r>
              <a:rPr lang="sv-SE" sz="2400" b="1" baseline="0" dirty="0" err="1"/>
              <a:t>peak</a:t>
            </a:r>
            <a:r>
              <a:rPr lang="sv-SE" sz="2400" b="1" baseline="0" dirty="0"/>
              <a:t> (i.e., </a:t>
            </a:r>
            <a:r>
              <a:rPr lang="sv-SE" sz="2400" b="1" baseline="0" dirty="0" err="1"/>
              <a:t>spreading</a:t>
            </a:r>
            <a:r>
              <a:rPr lang="sv-SE" sz="2400" b="1" baseline="0" dirty="0"/>
              <a:t> over a </a:t>
            </a:r>
            <a:r>
              <a:rPr lang="sv-SE" sz="2400" b="1" baseline="0" dirty="0" err="1"/>
              <a:t>few</a:t>
            </a:r>
            <a:r>
              <a:rPr lang="sv-SE" sz="2400" b="1" baseline="0" dirty="0"/>
              <a:t> </a:t>
            </a:r>
            <a:r>
              <a:rPr lang="sv-SE" sz="2400" b="1" baseline="0" dirty="0" err="1"/>
              <a:t>hours</a:t>
            </a:r>
            <a:r>
              <a:rPr lang="sv-SE" sz="2400" b="1" baseline="0" dirty="0"/>
              <a:t>) of demand for </a:t>
            </a:r>
            <a:r>
              <a:rPr lang="sv-SE" sz="2400" b="1" baseline="0" dirty="0" err="1"/>
              <a:t>electric</a:t>
            </a:r>
            <a:r>
              <a:rPr lang="sv-SE" sz="2400" b="1" baseline="0" dirty="0"/>
              <a:t> power, which </a:t>
            </a:r>
            <a:r>
              <a:rPr lang="sv-SE" sz="2400" b="1" baseline="0" dirty="0" err="1"/>
              <a:t>comes</a:t>
            </a:r>
            <a:r>
              <a:rPr lang="sv-SE" sz="2400" b="1" baseline="0" dirty="0"/>
              <a:t> </a:t>
            </a:r>
            <a:r>
              <a:rPr lang="sv-SE" sz="2400" b="1" baseline="0" dirty="0" err="1"/>
              <a:t>between</a:t>
            </a:r>
            <a:r>
              <a:rPr lang="sv-SE" sz="2400" b="1" baseline="0" dirty="0"/>
              <a:t> the commercial peak the and residential peak time. </a:t>
            </a:r>
          </a:p>
          <a:p>
            <a:pPr marL="342900" indent="-342900">
              <a:buFont typeface="Arial" panose="020B0604020202020204" pitchFamily="34" charset="0"/>
              <a:buChar char="•"/>
            </a:pPr>
            <a:endParaRPr lang="sv-SE" sz="2400" b="0" baseline="0" dirty="0"/>
          </a:p>
          <a:p>
            <a:pPr marL="0" indent="0">
              <a:buFont typeface="Arial" panose="020B0604020202020204" pitchFamily="34" charset="0"/>
              <a:buNone/>
            </a:pPr>
            <a:r>
              <a:rPr lang="sv-SE" sz="2400" b="0" baseline="0" dirty="0"/>
              <a:t>Such needs must be always met, so it is important that the system be able to satisfy the demand in every moment, not only the average one. If there are demand peaks, the system must be </a:t>
            </a:r>
            <a:r>
              <a:rPr lang="sv-SE" sz="2400" b="0" baseline="0" dirty="0" err="1"/>
              <a:t>sized</a:t>
            </a:r>
            <a:r>
              <a:rPr lang="sv-SE" sz="2400" b="0" baseline="0" dirty="0"/>
              <a:t> to </a:t>
            </a:r>
            <a:r>
              <a:rPr lang="sv-SE" sz="2400" b="0" baseline="0" dirty="0" err="1"/>
              <a:t>meet</a:t>
            </a:r>
            <a:r>
              <a:rPr lang="sv-SE" sz="2400" b="0" baseline="0" dirty="0"/>
              <a:t> </a:t>
            </a:r>
            <a:r>
              <a:rPr lang="sv-SE" sz="2400" b="0" baseline="0" dirty="0" err="1"/>
              <a:t>them</a:t>
            </a:r>
            <a:r>
              <a:rPr lang="sv-SE" sz="2400" b="0" baseline="0" dirty="0"/>
              <a:t>.</a:t>
            </a:r>
            <a:endParaRPr lang="en-US" sz="24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239813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b="0" dirty="0"/>
              <a:t>Since electricity cannot be stored</a:t>
            </a:r>
            <a:r>
              <a:rPr lang="en-CA" sz="2400" b="0" baseline="0" dirty="0"/>
              <a:t> in large quantities and must be supplied when needed, proper capturing or modelling of time is critical to properly plan the electricity supply.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2400"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CA" sz="2400" b="0" baseline="0" dirty="0"/>
              <a:t>The demand for electricity varies between different seasons. In a cold climate, winter demand is much higher than in summer (the opposite is true in a hot climate). Working days have higher demand (especially in certain hours of the day). On the other hand, some fuel sources have different availability over time (think about solar during nights). </a:t>
            </a:r>
            <a:endParaRPr lang="en-CA" sz="2400" b="0" dirty="0"/>
          </a:p>
          <a:p>
            <a:endParaRPr lang="en-CA" sz="2400" b="1"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306340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0" dirty="0"/>
              <a:t>This is a general</a:t>
            </a:r>
            <a:r>
              <a:rPr lang="en-CA" sz="1200" b="0" baseline="0" dirty="0"/>
              <a:t> representation of the variation between electricity load curve and water availability load curve (not from a specific model). Time needs to be considered sensibly to capture this kind of variation between demand and available resources throughout the year. We have less water when we need more electricity, and we have more water available (more rainfall) when we have the lowest demand for electricity. This should lead us to think about storing water or energy to be used in the peak demand season. </a:t>
            </a:r>
          </a:p>
        </p:txBody>
      </p:sp>
      <p:sp>
        <p:nvSpPr>
          <p:cNvPr id="4" name="Slide Number Placeholder 3"/>
          <p:cNvSpPr>
            <a:spLocks noGrp="1"/>
          </p:cNvSpPr>
          <p:nvPr>
            <p:ph type="sldNum" sz="quarter" idx="10"/>
          </p:nvPr>
        </p:nvSpPr>
        <p:spPr/>
        <p:txBody>
          <a:bodyPr/>
          <a:lstStyle/>
          <a:p>
            <a:fld id="{BF784BEB-D86F-394B-87A3-2654F184F9AF}" type="slidenum">
              <a:rPr lang="en-US" smtClean="0"/>
              <a:t>9</a:t>
            </a:fld>
            <a:endParaRPr lang="en-US"/>
          </a:p>
        </p:txBody>
      </p:sp>
    </p:spTree>
    <p:extLst>
      <p:ext uri="{BB962C8B-B14F-4D97-AF65-F5344CB8AC3E}">
        <p14:creationId xmlns:p14="http://schemas.microsoft.com/office/powerpoint/2010/main" val="224476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do we need electricity system planning?</a:t>
            </a:r>
          </a:p>
          <a:p>
            <a:endParaRPr lang="en-US" baseline="0" dirty="0"/>
          </a:p>
          <a:p>
            <a:r>
              <a:rPr lang="en-US" baseline="0" dirty="0"/>
              <a:t>A growing population and increasing income per capita (economic development) combine to increase electricity demand.  </a:t>
            </a:r>
          </a:p>
          <a:p>
            <a:endParaRPr lang="en-US" baseline="0" dirty="0"/>
          </a:p>
          <a:p>
            <a:r>
              <a:rPr lang="en-US" baseline="0" dirty="0"/>
              <a:t>Demand growth and plant retirements first eliminate any existing reserve capacity, and then lead to a steadily widening capacity gap: The existing demand cannot be met anymore. </a:t>
            </a:r>
          </a:p>
          <a:p>
            <a:endParaRPr lang="en-US" baseline="0" dirty="0"/>
          </a:p>
          <a:p>
            <a:r>
              <a:rPr lang="en-US" baseline="0" dirty="0"/>
              <a:t>This gap needs to be filled through investments in new generating capacity. These require proper analysis, planning and management. We must decide what is the best technology mix to invest in, taking into account all the aforementioned constraints.</a:t>
            </a:r>
          </a:p>
        </p:txBody>
      </p:sp>
      <p:sp>
        <p:nvSpPr>
          <p:cNvPr id="4" name="Slide Number Placeholder 3"/>
          <p:cNvSpPr>
            <a:spLocks noGrp="1"/>
          </p:cNvSpPr>
          <p:nvPr>
            <p:ph type="sldNum" sz="quarter" idx="10"/>
          </p:nvPr>
        </p:nvSpPr>
        <p:spPr/>
        <p:txBody>
          <a:bodyPr/>
          <a:lstStyle/>
          <a:p>
            <a:fld id="{BF784BEB-D86F-394B-87A3-2654F184F9AF}" type="slidenum">
              <a:rPr lang="en-US" smtClean="0"/>
              <a:t>10</a:t>
            </a:fld>
            <a:endParaRPr lang="en-US"/>
          </a:p>
        </p:txBody>
      </p:sp>
    </p:spTree>
    <p:extLst>
      <p:ext uri="{BB962C8B-B14F-4D97-AF65-F5344CB8AC3E}">
        <p14:creationId xmlns:p14="http://schemas.microsoft.com/office/powerpoint/2010/main" val="333327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C0A93E-C0A3-48C4-9935-CD093A3A7749}"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26445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C7EF6-8940-486B-826B-9F180E671828}"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39325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663A6-4CEC-4319-BE9A-10F6CAF85E1C}"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00787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BO" noProof="0" dirty="0" err="1"/>
              <a:t>Click</a:t>
            </a:r>
            <a:r>
              <a:rPr lang="es-BO" noProof="0" dirty="0"/>
              <a:t> to </a:t>
            </a:r>
            <a:r>
              <a:rPr lang="es-BO" noProof="0" dirty="0" err="1"/>
              <a:t>edit</a:t>
            </a:r>
            <a:r>
              <a:rPr lang="es-BO" noProof="0" dirty="0"/>
              <a:t> Master </a:t>
            </a:r>
            <a:r>
              <a:rPr lang="es-BO" noProof="0" dirty="0" err="1"/>
              <a:t>text</a:t>
            </a:r>
            <a:r>
              <a:rPr lang="es-BO" noProof="0" dirty="0"/>
              <a:t> </a:t>
            </a:r>
            <a:r>
              <a:rPr lang="es-BO" noProof="0" dirty="0" err="1"/>
              <a:t>styles</a:t>
            </a:r>
            <a:endParaRPr lang="es-BO" noProof="0" dirty="0"/>
          </a:p>
          <a:p>
            <a:pPr lvl="1"/>
            <a:r>
              <a:rPr lang="es-BO" noProof="0" dirty="0" err="1"/>
              <a:t>Second</a:t>
            </a:r>
            <a:r>
              <a:rPr lang="es-BO" noProof="0" dirty="0"/>
              <a:t> </a:t>
            </a:r>
            <a:r>
              <a:rPr lang="es-BO" noProof="0" dirty="0" err="1"/>
              <a:t>level</a:t>
            </a:r>
            <a:endParaRPr lang="es-BO" noProof="0" dirty="0"/>
          </a:p>
          <a:p>
            <a:pPr lvl="2"/>
            <a:r>
              <a:rPr lang="es-BO" noProof="0" dirty="0" err="1"/>
              <a:t>Third</a:t>
            </a:r>
            <a:r>
              <a:rPr lang="es-BO" noProof="0" dirty="0"/>
              <a:t> </a:t>
            </a:r>
            <a:r>
              <a:rPr lang="es-BO" noProof="0" dirty="0" err="1"/>
              <a:t>level</a:t>
            </a:r>
            <a:endParaRPr lang="es-BO" noProof="0" dirty="0"/>
          </a:p>
          <a:p>
            <a:pPr lvl="3"/>
            <a:r>
              <a:rPr lang="es-BO" noProof="0" dirty="0" err="1"/>
              <a:t>Fourth</a:t>
            </a:r>
            <a:r>
              <a:rPr lang="es-BO" noProof="0" dirty="0"/>
              <a:t> </a:t>
            </a:r>
            <a:r>
              <a:rPr lang="es-BO" noProof="0" dirty="0" err="1"/>
              <a:t>level</a:t>
            </a:r>
            <a:endParaRPr lang="es-BO" noProof="0" dirty="0"/>
          </a:p>
          <a:p>
            <a:pPr lvl="4"/>
            <a:r>
              <a:rPr lang="es-BO" noProof="0" dirty="0" err="1"/>
              <a:t>Fifth</a:t>
            </a:r>
            <a:r>
              <a:rPr lang="es-BO" noProof="0" dirty="0"/>
              <a:t> </a:t>
            </a:r>
            <a:r>
              <a:rPr lang="es-BO" noProof="0" dirty="0" err="1"/>
              <a:t>level</a:t>
            </a:r>
            <a:endParaRPr lang="es-BO" noProof="0"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spc="-113">
                <a:solidFill>
                  <a:schemeClr val="bg2">
                    <a:lumMod val="50000"/>
                  </a:schemeClr>
                </a:solidFill>
              </a:defRPr>
            </a:lvl1pPr>
          </a:lstStyle>
          <a:p>
            <a:fld id="{1792F1E9-59F8-4D55-A41A-056A1CE9AD76}" type="datetime1">
              <a:rPr lang="en-US" noProof="0" smtClean="0"/>
              <a:t>5/25/18</a:t>
            </a:fld>
            <a:endParaRPr lang="es-BO" noProof="0"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lgn="ctr">
              <a:defRPr spc="-113">
                <a:solidFill>
                  <a:schemeClr val="bg2">
                    <a:lumMod val="50000"/>
                  </a:schemeClr>
                </a:solidFill>
              </a:defRPr>
            </a:lvl1pPr>
          </a:lstStyle>
          <a:p>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spc="-113">
                <a:solidFill>
                  <a:schemeClr val="bg2">
                    <a:lumMod val="50000"/>
                  </a:schemeClr>
                </a:solidFill>
              </a:defRPr>
            </a:lvl1pPr>
          </a:lstStyle>
          <a:p>
            <a:fld id="{A0B7FA9A-6BCF-4CFA-8685-B7A43319A6CD}" type="slidenum">
              <a:rPr lang="en-GB" smtClean="0"/>
              <a:pPr/>
              <a:t>‹#›</a:t>
            </a:fld>
            <a:endParaRPr lang="en-GB" dirty="0"/>
          </a:p>
        </p:txBody>
      </p:sp>
      <p:sp>
        <p:nvSpPr>
          <p:cNvPr id="9" name="Title 1"/>
          <p:cNvSpPr>
            <a:spLocks noGrp="1"/>
          </p:cNvSpPr>
          <p:nvPr>
            <p:ph type="title"/>
          </p:nvPr>
        </p:nvSpPr>
        <p:spPr>
          <a:xfrm>
            <a:off x="1451610" y="382054"/>
            <a:ext cx="7063740" cy="669507"/>
          </a:xfrm>
        </p:spPr>
        <p:txBody>
          <a:bodyPr/>
          <a:lstStyle/>
          <a:p>
            <a:r>
              <a:rPr lang="es-BO" noProof="0" dirty="0" err="1"/>
              <a:t>Click</a:t>
            </a:r>
            <a:r>
              <a:rPr lang="es-BO" noProof="0" dirty="0"/>
              <a:t> to </a:t>
            </a:r>
            <a:r>
              <a:rPr lang="es-BO" noProof="0" dirty="0" err="1"/>
              <a:t>edit</a:t>
            </a:r>
            <a:r>
              <a:rPr lang="es-BO" noProof="0" dirty="0"/>
              <a:t> Master </a:t>
            </a:r>
            <a:r>
              <a:rPr lang="es-BO" noProof="0" dirty="0" err="1"/>
              <a:t>title</a:t>
            </a:r>
            <a:r>
              <a:rPr lang="es-BO" noProof="0" dirty="0"/>
              <a:t> </a:t>
            </a:r>
            <a:r>
              <a:rPr lang="es-BO" noProof="0" dirty="0" err="1"/>
              <a:t>style</a:t>
            </a:r>
            <a:endParaRPr lang="es-BO" noProof="0" dirty="0"/>
          </a:p>
        </p:txBody>
      </p:sp>
      <p:sp>
        <p:nvSpPr>
          <p:cNvPr id="14" name="Content Placeholder 13"/>
          <p:cNvSpPr>
            <a:spLocks noGrp="1"/>
          </p:cNvSpPr>
          <p:nvPr>
            <p:ph sz="quarter" idx="13" hasCustomPrompt="1"/>
          </p:nvPr>
        </p:nvSpPr>
        <p:spPr>
          <a:xfrm>
            <a:off x="1451610" y="1051561"/>
            <a:ext cx="7063740" cy="398776"/>
          </a:xfrm>
        </p:spPr>
        <p:txBody>
          <a:bodyPr tIns="0" bIns="0"/>
          <a:lstStyle>
            <a:lvl1pPr marL="685800" indent="0">
              <a:defRPr b="1">
                <a:solidFill>
                  <a:schemeClr val="bg2">
                    <a:lumMod val="50000"/>
                  </a:schemeClr>
                </a:solidFill>
              </a:defRPr>
            </a:lvl1pPr>
          </a:lstStyle>
          <a:p>
            <a:pPr lvl="0"/>
            <a:r>
              <a:rPr lang="es-BO" noProof="0" dirty="0" err="1"/>
              <a:t>Edit</a:t>
            </a:r>
            <a:r>
              <a:rPr lang="es-BO" noProof="0" dirty="0"/>
              <a:t> Master </a:t>
            </a:r>
            <a:r>
              <a:rPr lang="es-BO" noProof="0" dirty="0" err="1"/>
              <a:t>Subtitle</a:t>
            </a:r>
            <a:r>
              <a:rPr lang="es-BO" noProof="0" dirty="0"/>
              <a:t> </a:t>
            </a:r>
            <a:r>
              <a:rPr lang="es-BO" noProof="0" dirty="0" err="1"/>
              <a:t>style</a:t>
            </a:r>
            <a:endParaRPr lang="es-BO" noProof="0" dirty="0"/>
          </a:p>
        </p:txBody>
      </p:sp>
    </p:spTree>
    <p:extLst>
      <p:ext uri="{BB962C8B-B14F-4D97-AF65-F5344CB8AC3E}">
        <p14:creationId xmlns:p14="http://schemas.microsoft.com/office/powerpoint/2010/main" val="168521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3B1E36-4C55-408C-B27A-25CDC2057041}"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24823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6CE1F-59BC-47E1-B010-AB7D800346D8}" type="datetime1">
              <a:rPr lang="en-US" smtClean="0"/>
              <a:t>5/25/18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32396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6D091-A879-48B4-B045-00CC162B3325}"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21405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5E7AD-EE60-4F3E-83DD-C9EF034B5B6B}" type="datetime1">
              <a:rPr lang="en-US" smtClean="0"/>
              <a:t>5/25/18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08674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0991A-FD77-40A5-A77D-420225D3CE9E}" type="datetime1">
              <a:rPr lang="en-US" smtClean="0"/>
              <a:t>5/25/18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4099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8CFD-C464-4691-88A3-4DF0F6326512}" type="datetime1">
              <a:rPr lang="en-US" smtClean="0"/>
              <a:t>5/25/18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67216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E3FE4E-CA58-4FC3-8AC0-CC28984DA6FC}"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372693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9EC65-4B80-441D-9ABF-EF542207B1C4}" type="datetime1">
              <a:rPr lang="en-US" smtClean="0"/>
              <a:t>5/25/18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50439-C31B-9A40-9E9D-ED5EC7CC60E9}" type="slidenum">
              <a:rPr lang="en-US" smtClean="0"/>
              <a:t>‹#›</a:t>
            </a:fld>
            <a:endParaRPr lang="en-US"/>
          </a:p>
        </p:txBody>
      </p:sp>
    </p:spTree>
    <p:extLst>
      <p:ext uri="{BB962C8B-B14F-4D97-AF65-F5344CB8AC3E}">
        <p14:creationId xmlns:p14="http://schemas.microsoft.com/office/powerpoint/2010/main" val="197280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8A7F-DCD5-4BCE-933E-D372E0508BD0}" type="datetime1">
              <a:rPr lang="en-US" smtClean="0"/>
              <a:t>5/25/18</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50439-C31B-9A40-9E9D-ED5EC7CC60E9}" type="slidenum">
              <a:rPr lang="en-US" smtClean="0"/>
              <a:t>‹#›</a:t>
            </a:fld>
            <a:endParaRPr lang="en-US"/>
          </a:p>
        </p:txBody>
      </p:sp>
    </p:spTree>
    <p:extLst>
      <p:ext uri="{BB962C8B-B14F-4D97-AF65-F5344CB8AC3E}">
        <p14:creationId xmlns:p14="http://schemas.microsoft.com/office/powerpoint/2010/main" val="1660616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11" r="11333"/>
          <a:stretch/>
        </p:blipFill>
        <p:spPr>
          <a:xfrm>
            <a:off x="-9144" y="0"/>
            <a:ext cx="9153144" cy="6932428"/>
          </a:xfrm>
        </p:spPr>
      </p:pic>
      <p:sp>
        <p:nvSpPr>
          <p:cNvPr id="6" name="Rectangle 5"/>
          <p:cNvSpPr/>
          <p:nvPr/>
        </p:nvSpPr>
        <p:spPr>
          <a:xfrm>
            <a:off x="2167128" y="3401568"/>
            <a:ext cx="4837176" cy="960120"/>
          </a:xfrm>
          <a:prstGeom prst="rect">
            <a:avLst/>
          </a:prstGeom>
          <a:solidFill>
            <a:srgbClr val="2416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err="1">
                <a:solidFill>
                  <a:srgbClr val="00B0F0"/>
                </a:solidFill>
                <a:latin typeface="+mj-lt"/>
                <a:ea typeface="Roboto" panose="02000000000000000000" pitchFamily="2" charset="0"/>
              </a:rPr>
              <a:t>OSeMOSYS</a:t>
            </a:r>
            <a:endParaRPr lang="en-US" sz="4800" b="1" dirty="0">
              <a:solidFill>
                <a:srgbClr val="00B0F0"/>
              </a:solidFill>
              <a:latin typeface="+mj-lt"/>
              <a:ea typeface="Roboto" panose="02000000000000000000" pitchFamily="2" charset="0"/>
            </a:endParaRPr>
          </a:p>
        </p:txBody>
      </p:sp>
      <p:sp>
        <p:nvSpPr>
          <p:cNvPr id="2" name="Slide Number Placeholder 1"/>
          <p:cNvSpPr>
            <a:spLocks noGrp="1"/>
          </p:cNvSpPr>
          <p:nvPr>
            <p:ph type="sldNum" sz="quarter" idx="12"/>
          </p:nvPr>
        </p:nvSpPr>
        <p:spPr/>
        <p:txBody>
          <a:bodyPr/>
          <a:lstStyle/>
          <a:p>
            <a:fld id="{0AE50439-C31B-9A40-9E9D-ED5EC7CC60E9}" type="slidenum">
              <a:rPr lang="en-US" smtClean="0"/>
              <a:t>1</a:t>
            </a:fld>
            <a:endParaRPr lang="en-US"/>
          </a:p>
        </p:txBody>
      </p:sp>
    </p:spTree>
    <p:extLst>
      <p:ext uri="{BB962C8B-B14F-4D97-AF65-F5344CB8AC3E}">
        <p14:creationId xmlns:p14="http://schemas.microsoft.com/office/powerpoint/2010/main" val="110519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9553"/>
            <a:ext cx="8964487" cy="762000"/>
          </a:xfrm>
        </p:spPr>
        <p:txBody>
          <a:bodyPr>
            <a:noAutofit/>
          </a:bodyPr>
          <a:lstStyle/>
          <a:p>
            <a:r>
              <a:rPr lang="en-US" dirty="0"/>
              <a:t>Planning the electricity system</a:t>
            </a:r>
            <a:endParaRPr lang="en-GB" dirty="0"/>
          </a:p>
        </p:txBody>
      </p:sp>
      <p:sp>
        <p:nvSpPr>
          <p:cNvPr id="4" name="TextBox 3"/>
          <p:cNvSpPr txBox="1"/>
          <p:nvPr/>
        </p:nvSpPr>
        <p:spPr>
          <a:xfrm>
            <a:off x="3923928" y="4908476"/>
            <a:ext cx="247394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latin typeface="Calibri" pitchFamily="34" charset="0"/>
              </a:rPr>
              <a:t>Existing system capacity</a:t>
            </a:r>
            <a:endParaRPr kumimoji="0" lang="en-GB" sz="1800" b="1" i="0" u="none" strike="noStrike" kern="0" cap="none" spc="0" normalizeH="0" baseline="0" noProof="0" dirty="0">
              <a:ln>
                <a:noFill/>
              </a:ln>
              <a:solidFill>
                <a:srgbClr val="0070C0"/>
              </a:solidFill>
              <a:effectLst/>
              <a:uLnTx/>
              <a:uFillTx/>
              <a:latin typeface="Calibri" pitchFamily="34" charset="0"/>
            </a:endParaRPr>
          </a:p>
        </p:txBody>
      </p:sp>
      <p:sp>
        <p:nvSpPr>
          <p:cNvPr id="7" name="TextBox 6"/>
          <p:cNvSpPr txBox="1"/>
          <p:nvPr/>
        </p:nvSpPr>
        <p:spPr>
          <a:xfrm>
            <a:off x="2993547" y="2499199"/>
            <a:ext cx="354834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C00000"/>
                </a:solidFill>
                <a:effectLst/>
                <a:uLnTx/>
                <a:uFillTx/>
                <a:latin typeface="Calibri" pitchFamily="34" charset="0"/>
              </a:rPr>
              <a:t>Total system capacity requirements</a:t>
            </a:r>
            <a:endParaRPr kumimoji="0" lang="en-GB" sz="1800" b="1" i="0" u="none" strike="noStrike" kern="0" cap="none" spc="0" normalizeH="0" baseline="0" noProof="0" dirty="0">
              <a:ln>
                <a:noFill/>
              </a:ln>
              <a:solidFill>
                <a:srgbClr val="C00000"/>
              </a:solidFill>
              <a:effectLst/>
              <a:uLnTx/>
              <a:uFillTx/>
              <a:latin typeface="Calibri" pitchFamily="34" charset="0"/>
            </a:endParaRPr>
          </a:p>
        </p:txBody>
      </p:sp>
      <p:sp>
        <p:nvSpPr>
          <p:cNvPr id="8" name="TextBox 7"/>
          <p:cNvSpPr txBox="1"/>
          <p:nvPr/>
        </p:nvSpPr>
        <p:spPr>
          <a:xfrm>
            <a:off x="5654288" y="3612332"/>
            <a:ext cx="283763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pitchFamily="34" charset="0"/>
              </a:rPr>
              <a:t>Demand for new capacities</a:t>
            </a:r>
            <a:endParaRPr kumimoji="0" lang="en-GB" sz="1800" b="1" i="0" u="none" strike="noStrike" kern="0" cap="none" spc="0" normalizeH="0" baseline="0" noProof="0" dirty="0">
              <a:ln>
                <a:noFill/>
              </a:ln>
              <a:solidFill>
                <a:sysClr val="windowText" lastClr="000000"/>
              </a:solidFill>
              <a:effectLst/>
              <a:uLnTx/>
              <a:uFillTx/>
              <a:latin typeface="Calibri" pitchFamily="34" charset="0"/>
            </a:endParaRPr>
          </a:p>
        </p:txBody>
      </p:sp>
      <p:cxnSp>
        <p:nvCxnSpPr>
          <p:cNvPr id="9" name="Straight Arrow Connector 8"/>
          <p:cNvCxnSpPr/>
          <p:nvPr/>
        </p:nvCxnSpPr>
        <p:spPr>
          <a:xfrm>
            <a:off x="7596336" y="3981664"/>
            <a:ext cx="0" cy="104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96336" y="3088640"/>
            <a:ext cx="0" cy="4787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9981" y="4474966"/>
            <a:ext cx="20269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Calibri" pitchFamily="34" charset="0"/>
              </a:rPr>
              <a:t>Demand projection</a:t>
            </a:r>
            <a:endParaRPr kumimoji="0" lang="en-GB" sz="1800" b="1" i="0" u="none" strike="noStrike" kern="0" cap="none" spc="0" normalizeH="0" baseline="0" noProof="0" dirty="0">
              <a:ln>
                <a:noFill/>
              </a:ln>
              <a:solidFill>
                <a:srgbClr val="00B050"/>
              </a:solidFill>
              <a:effectLst/>
              <a:uLnTx/>
              <a:uFillTx/>
              <a:latin typeface="Calibri" pitchFamily="34" charset="0"/>
            </a:endParaRPr>
          </a:p>
        </p:txBody>
      </p:sp>
      <p:sp>
        <p:nvSpPr>
          <p:cNvPr id="12" name="TextBox 11"/>
          <p:cNvSpPr txBox="1"/>
          <p:nvPr/>
        </p:nvSpPr>
        <p:spPr>
          <a:xfrm>
            <a:off x="860426" y="1521813"/>
            <a:ext cx="743312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399"/>
                </a:solidFill>
                <a:effectLst/>
                <a:uLnTx/>
                <a:uFillTx/>
                <a:latin typeface="Calibri" pitchFamily="34" charset="0"/>
              </a:rPr>
              <a:t>Type and schedule of new capacity additions for an uncertain future</a:t>
            </a:r>
            <a:endParaRPr kumimoji="0" lang="en-GB" sz="2000" b="1" i="0" u="none" strike="noStrike" kern="0" cap="none" spc="0" normalizeH="0" baseline="0" noProof="0" dirty="0">
              <a:ln>
                <a:noFill/>
              </a:ln>
              <a:solidFill>
                <a:srgbClr val="003399"/>
              </a:solidFill>
              <a:effectLst/>
              <a:uLnTx/>
              <a:uFillTx/>
              <a:latin typeface="Calibri" pitchFamily="34" charset="0"/>
            </a:endParaRPr>
          </a:p>
        </p:txBody>
      </p:sp>
      <p:sp>
        <p:nvSpPr>
          <p:cNvPr id="6" name="Freeform 5"/>
          <p:cNvSpPr>
            <a:spLocks noEditPoints="1"/>
          </p:cNvSpPr>
          <p:nvPr/>
        </p:nvSpPr>
        <p:spPr bwMode="auto">
          <a:xfrm>
            <a:off x="860426" y="1970088"/>
            <a:ext cx="7626350" cy="4214813"/>
          </a:xfrm>
          <a:custGeom>
            <a:avLst/>
            <a:gdLst>
              <a:gd name="T0" fmla="*/ 0 w 4804"/>
              <a:gd name="T1" fmla="*/ 2644 h 2655"/>
              <a:gd name="T2" fmla="*/ 4804 w 4804"/>
              <a:gd name="T3" fmla="*/ 2644 h 2655"/>
              <a:gd name="T4" fmla="*/ 4804 w 4804"/>
              <a:gd name="T5" fmla="*/ 2655 h 2655"/>
              <a:gd name="T6" fmla="*/ 0 w 4804"/>
              <a:gd name="T7" fmla="*/ 2655 h 2655"/>
              <a:gd name="T8" fmla="*/ 0 w 4804"/>
              <a:gd name="T9" fmla="*/ 2644 h 2655"/>
              <a:gd name="T10" fmla="*/ 0 w 4804"/>
              <a:gd name="T11" fmla="*/ 2380 h 2655"/>
              <a:gd name="T12" fmla="*/ 4804 w 4804"/>
              <a:gd name="T13" fmla="*/ 2380 h 2655"/>
              <a:gd name="T14" fmla="*/ 4804 w 4804"/>
              <a:gd name="T15" fmla="*/ 2390 h 2655"/>
              <a:gd name="T16" fmla="*/ 0 w 4804"/>
              <a:gd name="T17" fmla="*/ 2390 h 2655"/>
              <a:gd name="T18" fmla="*/ 0 w 4804"/>
              <a:gd name="T19" fmla="*/ 2380 h 2655"/>
              <a:gd name="T20" fmla="*/ 0 w 4804"/>
              <a:gd name="T21" fmla="*/ 2115 h 2655"/>
              <a:gd name="T22" fmla="*/ 4804 w 4804"/>
              <a:gd name="T23" fmla="*/ 2115 h 2655"/>
              <a:gd name="T24" fmla="*/ 4804 w 4804"/>
              <a:gd name="T25" fmla="*/ 2126 h 2655"/>
              <a:gd name="T26" fmla="*/ 0 w 4804"/>
              <a:gd name="T27" fmla="*/ 2126 h 2655"/>
              <a:gd name="T28" fmla="*/ 0 w 4804"/>
              <a:gd name="T29" fmla="*/ 2115 h 2655"/>
              <a:gd name="T30" fmla="*/ 0 w 4804"/>
              <a:gd name="T31" fmla="*/ 1851 h 2655"/>
              <a:gd name="T32" fmla="*/ 4804 w 4804"/>
              <a:gd name="T33" fmla="*/ 1851 h 2655"/>
              <a:gd name="T34" fmla="*/ 4804 w 4804"/>
              <a:gd name="T35" fmla="*/ 1861 h 2655"/>
              <a:gd name="T36" fmla="*/ 0 w 4804"/>
              <a:gd name="T37" fmla="*/ 1861 h 2655"/>
              <a:gd name="T38" fmla="*/ 0 w 4804"/>
              <a:gd name="T39" fmla="*/ 1851 h 2655"/>
              <a:gd name="T40" fmla="*/ 0 w 4804"/>
              <a:gd name="T41" fmla="*/ 1586 h 2655"/>
              <a:gd name="T42" fmla="*/ 4804 w 4804"/>
              <a:gd name="T43" fmla="*/ 1586 h 2655"/>
              <a:gd name="T44" fmla="*/ 4804 w 4804"/>
              <a:gd name="T45" fmla="*/ 1597 h 2655"/>
              <a:gd name="T46" fmla="*/ 0 w 4804"/>
              <a:gd name="T47" fmla="*/ 1597 h 2655"/>
              <a:gd name="T48" fmla="*/ 0 w 4804"/>
              <a:gd name="T49" fmla="*/ 1586 h 2655"/>
              <a:gd name="T50" fmla="*/ 0 w 4804"/>
              <a:gd name="T51" fmla="*/ 1321 h 2655"/>
              <a:gd name="T52" fmla="*/ 4804 w 4804"/>
              <a:gd name="T53" fmla="*/ 1321 h 2655"/>
              <a:gd name="T54" fmla="*/ 4804 w 4804"/>
              <a:gd name="T55" fmla="*/ 1332 h 2655"/>
              <a:gd name="T56" fmla="*/ 0 w 4804"/>
              <a:gd name="T57" fmla="*/ 1332 h 2655"/>
              <a:gd name="T58" fmla="*/ 0 w 4804"/>
              <a:gd name="T59" fmla="*/ 1321 h 2655"/>
              <a:gd name="T60" fmla="*/ 0 w 4804"/>
              <a:gd name="T61" fmla="*/ 1059 h 2655"/>
              <a:gd name="T62" fmla="*/ 4804 w 4804"/>
              <a:gd name="T63" fmla="*/ 1059 h 2655"/>
              <a:gd name="T64" fmla="*/ 4804 w 4804"/>
              <a:gd name="T65" fmla="*/ 1069 h 2655"/>
              <a:gd name="T66" fmla="*/ 0 w 4804"/>
              <a:gd name="T67" fmla="*/ 1069 h 2655"/>
              <a:gd name="T68" fmla="*/ 0 w 4804"/>
              <a:gd name="T69" fmla="*/ 1059 h 2655"/>
              <a:gd name="T70" fmla="*/ 0 w 4804"/>
              <a:gd name="T71" fmla="*/ 794 h 2655"/>
              <a:gd name="T72" fmla="*/ 4804 w 4804"/>
              <a:gd name="T73" fmla="*/ 794 h 2655"/>
              <a:gd name="T74" fmla="*/ 4804 w 4804"/>
              <a:gd name="T75" fmla="*/ 805 h 2655"/>
              <a:gd name="T76" fmla="*/ 0 w 4804"/>
              <a:gd name="T77" fmla="*/ 805 h 2655"/>
              <a:gd name="T78" fmla="*/ 0 w 4804"/>
              <a:gd name="T79" fmla="*/ 794 h 2655"/>
              <a:gd name="T80" fmla="*/ 0 w 4804"/>
              <a:gd name="T81" fmla="*/ 529 h 2655"/>
              <a:gd name="T82" fmla="*/ 4804 w 4804"/>
              <a:gd name="T83" fmla="*/ 529 h 2655"/>
              <a:gd name="T84" fmla="*/ 4804 w 4804"/>
              <a:gd name="T85" fmla="*/ 540 h 2655"/>
              <a:gd name="T86" fmla="*/ 0 w 4804"/>
              <a:gd name="T87" fmla="*/ 540 h 2655"/>
              <a:gd name="T88" fmla="*/ 0 w 4804"/>
              <a:gd name="T89" fmla="*/ 529 h 2655"/>
              <a:gd name="T90" fmla="*/ 0 w 4804"/>
              <a:gd name="T91" fmla="*/ 265 h 2655"/>
              <a:gd name="T92" fmla="*/ 4804 w 4804"/>
              <a:gd name="T93" fmla="*/ 265 h 2655"/>
              <a:gd name="T94" fmla="*/ 4804 w 4804"/>
              <a:gd name="T95" fmla="*/ 276 h 2655"/>
              <a:gd name="T96" fmla="*/ 0 w 4804"/>
              <a:gd name="T97" fmla="*/ 276 h 2655"/>
              <a:gd name="T98" fmla="*/ 0 w 4804"/>
              <a:gd name="T99" fmla="*/ 265 h 2655"/>
              <a:gd name="T100" fmla="*/ 0 w 4804"/>
              <a:gd name="T101" fmla="*/ 0 h 2655"/>
              <a:gd name="T102" fmla="*/ 4804 w 4804"/>
              <a:gd name="T103" fmla="*/ 0 h 2655"/>
              <a:gd name="T104" fmla="*/ 4804 w 4804"/>
              <a:gd name="T105" fmla="*/ 11 h 2655"/>
              <a:gd name="T106" fmla="*/ 0 w 4804"/>
              <a:gd name="T107" fmla="*/ 11 h 2655"/>
              <a:gd name="T108" fmla="*/ 0 w 4804"/>
              <a:gd name="T109" fmla="*/ 0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04" h="2655">
                <a:moveTo>
                  <a:pt x="0" y="2644"/>
                </a:moveTo>
                <a:lnTo>
                  <a:pt x="4804" y="2644"/>
                </a:lnTo>
                <a:lnTo>
                  <a:pt x="4804" y="2655"/>
                </a:lnTo>
                <a:lnTo>
                  <a:pt x="0" y="2655"/>
                </a:lnTo>
                <a:lnTo>
                  <a:pt x="0" y="2644"/>
                </a:lnTo>
                <a:close/>
                <a:moveTo>
                  <a:pt x="0" y="2380"/>
                </a:moveTo>
                <a:lnTo>
                  <a:pt x="4804" y="2380"/>
                </a:lnTo>
                <a:lnTo>
                  <a:pt x="4804" y="2390"/>
                </a:lnTo>
                <a:lnTo>
                  <a:pt x="0" y="2390"/>
                </a:lnTo>
                <a:lnTo>
                  <a:pt x="0" y="2380"/>
                </a:lnTo>
                <a:close/>
                <a:moveTo>
                  <a:pt x="0" y="2115"/>
                </a:moveTo>
                <a:lnTo>
                  <a:pt x="4804" y="2115"/>
                </a:lnTo>
                <a:lnTo>
                  <a:pt x="4804" y="2126"/>
                </a:lnTo>
                <a:lnTo>
                  <a:pt x="0" y="2126"/>
                </a:lnTo>
                <a:lnTo>
                  <a:pt x="0" y="2115"/>
                </a:lnTo>
                <a:close/>
                <a:moveTo>
                  <a:pt x="0" y="1851"/>
                </a:moveTo>
                <a:lnTo>
                  <a:pt x="4804" y="1851"/>
                </a:lnTo>
                <a:lnTo>
                  <a:pt x="4804" y="1861"/>
                </a:lnTo>
                <a:lnTo>
                  <a:pt x="0" y="1861"/>
                </a:lnTo>
                <a:lnTo>
                  <a:pt x="0" y="1851"/>
                </a:lnTo>
                <a:close/>
                <a:moveTo>
                  <a:pt x="0" y="1586"/>
                </a:moveTo>
                <a:lnTo>
                  <a:pt x="4804" y="1586"/>
                </a:lnTo>
                <a:lnTo>
                  <a:pt x="4804" y="1597"/>
                </a:lnTo>
                <a:lnTo>
                  <a:pt x="0" y="1597"/>
                </a:lnTo>
                <a:lnTo>
                  <a:pt x="0" y="1586"/>
                </a:lnTo>
                <a:close/>
                <a:moveTo>
                  <a:pt x="0" y="1321"/>
                </a:moveTo>
                <a:lnTo>
                  <a:pt x="4804" y="1321"/>
                </a:lnTo>
                <a:lnTo>
                  <a:pt x="4804" y="1332"/>
                </a:lnTo>
                <a:lnTo>
                  <a:pt x="0" y="1332"/>
                </a:lnTo>
                <a:lnTo>
                  <a:pt x="0" y="1321"/>
                </a:lnTo>
                <a:close/>
                <a:moveTo>
                  <a:pt x="0" y="1059"/>
                </a:moveTo>
                <a:lnTo>
                  <a:pt x="4804" y="1059"/>
                </a:lnTo>
                <a:lnTo>
                  <a:pt x="4804" y="1069"/>
                </a:lnTo>
                <a:lnTo>
                  <a:pt x="0" y="1069"/>
                </a:lnTo>
                <a:lnTo>
                  <a:pt x="0" y="1059"/>
                </a:lnTo>
                <a:close/>
                <a:moveTo>
                  <a:pt x="0" y="794"/>
                </a:moveTo>
                <a:lnTo>
                  <a:pt x="4804" y="794"/>
                </a:lnTo>
                <a:lnTo>
                  <a:pt x="4804" y="805"/>
                </a:lnTo>
                <a:lnTo>
                  <a:pt x="0" y="805"/>
                </a:lnTo>
                <a:lnTo>
                  <a:pt x="0" y="794"/>
                </a:lnTo>
                <a:close/>
                <a:moveTo>
                  <a:pt x="0" y="529"/>
                </a:moveTo>
                <a:lnTo>
                  <a:pt x="4804" y="529"/>
                </a:lnTo>
                <a:lnTo>
                  <a:pt x="4804" y="540"/>
                </a:lnTo>
                <a:lnTo>
                  <a:pt x="0" y="540"/>
                </a:lnTo>
                <a:lnTo>
                  <a:pt x="0" y="529"/>
                </a:lnTo>
                <a:close/>
                <a:moveTo>
                  <a:pt x="0" y="265"/>
                </a:moveTo>
                <a:lnTo>
                  <a:pt x="4804" y="265"/>
                </a:lnTo>
                <a:lnTo>
                  <a:pt x="4804" y="276"/>
                </a:lnTo>
                <a:lnTo>
                  <a:pt x="0" y="276"/>
                </a:lnTo>
                <a:lnTo>
                  <a:pt x="0" y="265"/>
                </a:lnTo>
                <a:close/>
                <a:moveTo>
                  <a:pt x="0" y="0"/>
                </a:moveTo>
                <a:lnTo>
                  <a:pt x="4804" y="0"/>
                </a:lnTo>
                <a:lnTo>
                  <a:pt x="4804" y="11"/>
                </a:lnTo>
                <a:lnTo>
                  <a:pt x="0" y="11"/>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Freeform 6"/>
          <p:cNvSpPr>
            <a:spLocks noEditPoints="1"/>
          </p:cNvSpPr>
          <p:nvPr/>
        </p:nvSpPr>
        <p:spPr bwMode="auto">
          <a:xfrm>
            <a:off x="852488" y="1970088"/>
            <a:ext cx="7643813" cy="4214813"/>
          </a:xfrm>
          <a:custGeom>
            <a:avLst/>
            <a:gdLst>
              <a:gd name="T0" fmla="*/ 0 w 21400"/>
              <a:gd name="T1" fmla="*/ 24 h 11800"/>
              <a:gd name="T2" fmla="*/ 24 w 21400"/>
              <a:gd name="T3" fmla="*/ 0 h 11800"/>
              <a:gd name="T4" fmla="*/ 21376 w 21400"/>
              <a:gd name="T5" fmla="*/ 0 h 11800"/>
              <a:gd name="T6" fmla="*/ 21400 w 21400"/>
              <a:gd name="T7" fmla="*/ 24 h 11800"/>
              <a:gd name="T8" fmla="*/ 21400 w 21400"/>
              <a:gd name="T9" fmla="*/ 11776 h 11800"/>
              <a:gd name="T10" fmla="*/ 21376 w 21400"/>
              <a:gd name="T11" fmla="*/ 11800 h 11800"/>
              <a:gd name="T12" fmla="*/ 24 w 21400"/>
              <a:gd name="T13" fmla="*/ 11800 h 11800"/>
              <a:gd name="T14" fmla="*/ 0 w 21400"/>
              <a:gd name="T15" fmla="*/ 11776 h 11800"/>
              <a:gd name="T16" fmla="*/ 0 w 21400"/>
              <a:gd name="T17" fmla="*/ 24 h 11800"/>
              <a:gd name="T18" fmla="*/ 48 w 21400"/>
              <a:gd name="T19" fmla="*/ 11776 h 11800"/>
              <a:gd name="T20" fmla="*/ 24 w 21400"/>
              <a:gd name="T21" fmla="*/ 11752 h 11800"/>
              <a:gd name="T22" fmla="*/ 21376 w 21400"/>
              <a:gd name="T23" fmla="*/ 11752 h 11800"/>
              <a:gd name="T24" fmla="*/ 21352 w 21400"/>
              <a:gd name="T25" fmla="*/ 11776 h 11800"/>
              <a:gd name="T26" fmla="*/ 21352 w 21400"/>
              <a:gd name="T27" fmla="*/ 24 h 11800"/>
              <a:gd name="T28" fmla="*/ 21376 w 21400"/>
              <a:gd name="T29" fmla="*/ 48 h 11800"/>
              <a:gd name="T30" fmla="*/ 24 w 21400"/>
              <a:gd name="T31" fmla="*/ 48 h 11800"/>
              <a:gd name="T32" fmla="*/ 48 w 21400"/>
              <a:gd name="T33" fmla="*/ 24 h 11800"/>
              <a:gd name="T34" fmla="*/ 48 w 21400"/>
              <a:gd name="T35" fmla="*/ 11776 h 1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00" h="11800">
                <a:moveTo>
                  <a:pt x="0" y="24"/>
                </a:moveTo>
                <a:cubicBezTo>
                  <a:pt x="0" y="11"/>
                  <a:pt x="11" y="0"/>
                  <a:pt x="24" y="0"/>
                </a:cubicBezTo>
                <a:lnTo>
                  <a:pt x="21376" y="0"/>
                </a:lnTo>
                <a:cubicBezTo>
                  <a:pt x="21390" y="0"/>
                  <a:pt x="21400" y="11"/>
                  <a:pt x="21400" y="24"/>
                </a:cubicBezTo>
                <a:lnTo>
                  <a:pt x="21400" y="11776"/>
                </a:lnTo>
                <a:cubicBezTo>
                  <a:pt x="21400" y="11790"/>
                  <a:pt x="21390" y="11800"/>
                  <a:pt x="21376" y="11800"/>
                </a:cubicBezTo>
                <a:lnTo>
                  <a:pt x="24" y="11800"/>
                </a:lnTo>
                <a:cubicBezTo>
                  <a:pt x="11" y="11800"/>
                  <a:pt x="0" y="11790"/>
                  <a:pt x="0" y="11776"/>
                </a:cubicBezTo>
                <a:lnTo>
                  <a:pt x="0" y="24"/>
                </a:lnTo>
                <a:close/>
                <a:moveTo>
                  <a:pt x="48" y="11776"/>
                </a:moveTo>
                <a:lnTo>
                  <a:pt x="24" y="11752"/>
                </a:lnTo>
                <a:lnTo>
                  <a:pt x="21376" y="11752"/>
                </a:lnTo>
                <a:lnTo>
                  <a:pt x="21352" y="11776"/>
                </a:lnTo>
                <a:lnTo>
                  <a:pt x="21352" y="24"/>
                </a:lnTo>
                <a:lnTo>
                  <a:pt x="21376" y="48"/>
                </a:lnTo>
                <a:lnTo>
                  <a:pt x="24" y="48"/>
                </a:lnTo>
                <a:lnTo>
                  <a:pt x="48" y="24"/>
                </a:lnTo>
                <a:lnTo>
                  <a:pt x="48" y="11776"/>
                </a:lnTo>
                <a:close/>
              </a:path>
            </a:pathLst>
          </a:custGeom>
          <a:solidFill>
            <a:srgbClr val="4F81BD"/>
          </a:solidFill>
          <a:ln w="3175" cap="flat">
            <a:solidFill>
              <a:srgbClr val="4F81BD"/>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Freeform 7"/>
          <p:cNvSpPr>
            <a:spLocks/>
          </p:cNvSpPr>
          <p:nvPr/>
        </p:nvSpPr>
        <p:spPr bwMode="auto">
          <a:xfrm>
            <a:off x="835026" y="3759200"/>
            <a:ext cx="7677150" cy="1393825"/>
          </a:xfrm>
          <a:custGeom>
            <a:avLst/>
            <a:gdLst>
              <a:gd name="T0" fmla="*/ 1592 w 21496"/>
              <a:gd name="T1" fmla="*/ 816 h 3904"/>
              <a:gd name="T2" fmla="*/ 1520 w 21496"/>
              <a:gd name="T3" fmla="*/ 536 h 3904"/>
              <a:gd name="T4" fmla="*/ 3120 w 21496"/>
              <a:gd name="T5" fmla="*/ 464 h 3904"/>
              <a:gd name="T6" fmla="*/ 3048 w 21496"/>
              <a:gd name="T7" fmla="*/ 72 h 3904"/>
              <a:gd name="T8" fmla="*/ 4648 w 21496"/>
              <a:gd name="T9" fmla="*/ 0 h 3904"/>
              <a:gd name="T10" fmla="*/ 4720 w 21496"/>
              <a:gd name="T11" fmla="*/ 424 h 3904"/>
              <a:gd name="T12" fmla="*/ 6168 w 21496"/>
              <a:gd name="T13" fmla="*/ 352 h 3904"/>
              <a:gd name="T14" fmla="*/ 6240 w 21496"/>
              <a:gd name="T15" fmla="*/ 1128 h 3904"/>
              <a:gd name="T16" fmla="*/ 7696 w 21496"/>
              <a:gd name="T17" fmla="*/ 1056 h 3904"/>
              <a:gd name="T18" fmla="*/ 7768 w 21496"/>
              <a:gd name="T19" fmla="*/ 1600 h 3904"/>
              <a:gd name="T20" fmla="*/ 9224 w 21496"/>
              <a:gd name="T21" fmla="*/ 1528 h 3904"/>
              <a:gd name="T22" fmla="*/ 9296 w 21496"/>
              <a:gd name="T23" fmla="*/ 1832 h 3904"/>
              <a:gd name="T24" fmla="*/ 10752 w 21496"/>
              <a:gd name="T25" fmla="*/ 1760 h 3904"/>
              <a:gd name="T26" fmla="*/ 10824 w 21496"/>
              <a:gd name="T27" fmla="*/ 2184 h 3904"/>
              <a:gd name="T28" fmla="*/ 12272 w 21496"/>
              <a:gd name="T29" fmla="*/ 2112 h 3904"/>
              <a:gd name="T30" fmla="*/ 12344 w 21496"/>
              <a:gd name="T31" fmla="*/ 2536 h 3904"/>
              <a:gd name="T32" fmla="*/ 13800 w 21496"/>
              <a:gd name="T33" fmla="*/ 2464 h 3904"/>
              <a:gd name="T34" fmla="*/ 13872 w 21496"/>
              <a:gd name="T35" fmla="*/ 2776 h 3904"/>
              <a:gd name="T36" fmla="*/ 15328 w 21496"/>
              <a:gd name="T37" fmla="*/ 2704 h 3904"/>
              <a:gd name="T38" fmla="*/ 15400 w 21496"/>
              <a:gd name="T39" fmla="*/ 3240 h 3904"/>
              <a:gd name="T40" fmla="*/ 16848 w 21496"/>
              <a:gd name="T41" fmla="*/ 3168 h 3904"/>
              <a:gd name="T42" fmla="*/ 16920 w 21496"/>
              <a:gd name="T43" fmla="*/ 3592 h 3904"/>
              <a:gd name="T44" fmla="*/ 18376 w 21496"/>
              <a:gd name="T45" fmla="*/ 3520 h 3904"/>
              <a:gd name="T46" fmla="*/ 19976 w 21496"/>
              <a:gd name="T47" fmla="*/ 3592 h 3904"/>
              <a:gd name="T48" fmla="*/ 19904 w 21496"/>
              <a:gd name="T49" fmla="*/ 3760 h 3904"/>
              <a:gd name="T50" fmla="*/ 21496 w 21496"/>
              <a:gd name="T51" fmla="*/ 3832 h 3904"/>
              <a:gd name="T52" fmla="*/ 19904 w 21496"/>
              <a:gd name="T53" fmla="*/ 3904 h 3904"/>
              <a:gd name="T54" fmla="*/ 19832 w 21496"/>
              <a:gd name="T55" fmla="*/ 3592 h 3904"/>
              <a:gd name="T56" fmla="*/ 18376 w 21496"/>
              <a:gd name="T57" fmla="*/ 3664 h 3904"/>
              <a:gd name="T58" fmla="*/ 16776 w 21496"/>
              <a:gd name="T59" fmla="*/ 3592 h 3904"/>
              <a:gd name="T60" fmla="*/ 16848 w 21496"/>
              <a:gd name="T61" fmla="*/ 3312 h 3904"/>
              <a:gd name="T62" fmla="*/ 15256 w 21496"/>
              <a:gd name="T63" fmla="*/ 3240 h 3904"/>
              <a:gd name="T64" fmla="*/ 15328 w 21496"/>
              <a:gd name="T65" fmla="*/ 2848 h 3904"/>
              <a:gd name="T66" fmla="*/ 13728 w 21496"/>
              <a:gd name="T67" fmla="*/ 2776 h 3904"/>
              <a:gd name="T68" fmla="*/ 13800 w 21496"/>
              <a:gd name="T69" fmla="*/ 2608 h 3904"/>
              <a:gd name="T70" fmla="*/ 12200 w 21496"/>
              <a:gd name="T71" fmla="*/ 2536 h 3904"/>
              <a:gd name="T72" fmla="*/ 12272 w 21496"/>
              <a:gd name="T73" fmla="*/ 2256 h 3904"/>
              <a:gd name="T74" fmla="*/ 10680 w 21496"/>
              <a:gd name="T75" fmla="*/ 2184 h 3904"/>
              <a:gd name="T76" fmla="*/ 10752 w 21496"/>
              <a:gd name="T77" fmla="*/ 1904 h 3904"/>
              <a:gd name="T78" fmla="*/ 9152 w 21496"/>
              <a:gd name="T79" fmla="*/ 1832 h 3904"/>
              <a:gd name="T80" fmla="*/ 9224 w 21496"/>
              <a:gd name="T81" fmla="*/ 1672 h 3904"/>
              <a:gd name="T82" fmla="*/ 7624 w 21496"/>
              <a:gd name="T83" fmla="*/ 1600 h 3904"/>
              <a:gd name="T84" fmla="*/ 7696 w 21496"/>
              <a:gd name="T85" fmla="*/ 1200 h 3904"/>
              <a:gd name="T86" fmla="*/ 6096 w 21496"/>
              <a:gd name="T87" fmla="*/ 1128 h 3904"/>
              <a:gd name="T88" fmla="*/ 6168 w 21496"/>
              <a:gd name="T89" fmla="*/ 496 h 3904"/>
              <a:gd name="T90" fmla="*/ 4576 w 21496"/>
              <a:gd name="T91" fmla="*/ 424 h 3904"/>
              <a:gd name="T92" fmla="*/ 4648 w 21496"/>
              <a:gd name="T93" fmla="*/ 144 h 3904"/>
              <a:gd name="T94" fmla="*/ 3192 w 21496"/>
              <a:gd name="T95" fmla="*/ 72 h 3904"/>
              <a:gd name="T96" fmla="*/ 3120 w 21496"/>
              <a:gd name="T97" fmla="*/ 608 h 3904"/>
              <a:gd name="T98" fmla="*/ 1664 w 21496"/>
              <a:gd name="T99" fmla="*/ 536 h 3904"/>
              <a:gd name="T100" fmla="*/ 1592 w 21496"/>
              <a:gd name="T101" fmla="*/ 960 h 3904"/>
              <a:gd name="T102" fmla="*/ 0 w 21496"/>
              <a:gd name="T103" fmla="*/ 888 h 3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96" h="3904">
                <a:moveTo>
                  <a:pt x="72" y="816"/>
                </a:moveTo>
                <a:lnTo>
                  <a:pt x="1592" y="816"/>
                </a:lnTo>
                <a:lnTo>
                  <a:pt x="1520" y="888"/>
                </a:lnTo>
                <a:lnTo>
                  <a:pt x="1520" y="536"/>
                </a:lnTo>
                <a:cubicBezTo>
                  <a:pt x="1520" y="497"/>
                  <a:pt x="1553" y="464"/>
                  <a:pt x="1592" y="464"/>
                </a:cubicBezTo>
                <a:lnTo>
                  <a:pt x="3120" y="464"/>
                </a:lnTo>
                <a:lnTo>
                  <a:pt x="3048" y="536"/>
                </a:lnTo>
                <a:lnTo>
                  <a:pt x="3048" y="72"/>
                </a:lnTo>
                <a:cubicBezTo>
                  <a:pt x="3048" y="33"/>
                  <a:pt x="3081" y="0"/>
                  <a:pt x="3120" y="0"/>
                </a:cubicBezTo>
                <a:lnTo>
                  <a:pt x="4648" y="0"/>
                </a:lnTo>
                <a:cubicBezTo>
                  <a:pt x="4688" y="0"/>
                  <a:pt x="4720" y="33"/>
                  <a:pt x="4720" y="72"/>
                </a:cubicBezTo>
                <a:lnTo>
                  <a:pt x="4720" y="424"/>
                </a:lnTo>
                <a:lnTo>
                  <a:pt x="4648" y="352"/>
                </a:lnTo>
                <a:lnTo>
                  <a:pt x="6168" y="352"/>
                </a:lnTo>
                <a:cubicBezTo>
                  <a:pt x="6208" y="352"/>
                  <a:pt x="6240" y="385"/>
                  <a:pt x="6240" y="424"/>
                </a:cubicBezTo>
                <a:lnTo>
                  <a:pt x="6240" y="1128"/>
                </a:lnTo>
                <a:lnTo>
                  <a:pt x="6168" y="1056"/>
                </a:lnTo>
                <a:lnTo>
                  <a:pt x="7696" y="1056"/>
                </a:lnTo>
                <a:cubicBezTo>
                  <a:pt x="7736" y="1056"/>
                  <a:pt x="7768" y="1089"/>
                  <a:pt x="7768" y="1128"/>
                </a:cubicBezTo>
                <a:lnTo>
                  <a:pt x="7768" y="1600"/>
                </a:lnTo>
                <a:lnTo>
                  <a:pt x="7696" y="1528"/>
                </a:lnTo>
                <a:lnTo>
                  <a:pt x="9224" y="1528"/>
                </a:lnTo>
                <a:cubicBezTo>
                  <a:pt x="9264" y="1528"/>
                  <a:pt x="9296" y="1561"/>
                  <a:pt x="9296" y="1600"/>
                </a:cubicBezTo>
                <a:lnTo>
                  <a:pt x="9296" y="1832"/>
                </a:lnTo>
                <a:lnTo>
                  <a:pt x="9224" y="1760"/>
                </a:lnTo>
                <a:lnTo>
                  <a:pt x="10752" y="1760"/>
                </a:lnTo>
                <a:cubicBezTo>
                  <a:pt x="10792" y="1760"/>
                  <a:pt x="10824" y="1793"/>
                  <a:pt x="10824" y="1832"/>
                </a:cubicBezTo>
                <a:lnTo>
                  <a:pt x="10824" y="2184"/>
                </a:lnTo>
                <a:lnTo>
                  <a:pt x="10752" y="2112"/>
                </a:lnTo>
                <a:lnTo>
                  <a:pt x="12272" y="2112"/>
                </a:lnTo>
                <a:cubicBezTo>
                  <a:pt x="12312" y="2112"/>
                  <a:pt x="12344" y="2145"/>
                  <a:pt x="12344" y="2184"/>
                </a:cubicBezTo>
                <a:lnTo>
                  <a:pt x="12344" y="2536"/>
                </a:lnTo>
                <a:lnTo>
                  <a:pt x="12272" y="2464"/>
                </a:lnTo>
                <a:lnTo>
                  <a:pt x="13800" y="2464"/>
                </a:lnTo>
                <a:cubicBezTo>
                  <a:pt x="13840" y="2464"/>
                  <a:pt x="13872" y="2497"/>
                  <a:pt x="13872" y="2536"/>
                </a:cubicBezTo>
                <a:lnTo>
                  <a:pt x="13872" y="2776"/>
                </a:lnTo>
                <a:lnTo>
                  <a:pt x="13800" y="2704"/>
                </a:lnTo>
                <a:lnTo>
                  <a:pt x="15328" y="2704"/>
                </a:lnTo>
                <a:cubicBezTo>
                  <a:pt x="15368" y="2704"/>
                  <a:pt x="15400" y="2737"/>
                  <a:pt x="15400" y="2776"/>
                </a:cubicBezTo>
                <a:lnTo>
                  <a:pt x="15400" y="3240"/>
                </a:lnTo>
                <a:lnTo>
                  <a:pt x="15328" y="3168"/>
                </a:lnTo>
                <a:lnTo>
                  <a:pt x="16848" y="3168"/>
                </a:lnTo>
                <a:cubicBezTo>
                  <a:pt x="16888" y="3168"/>
                  <a:pt x="16920" y="3201"/>
                  <a:pt x="16920" y="3240"/>
                </a:cubicBezTo>
                <a:lnTo>
                  <a:pt x="16920" y="3592"/>
                </a:lnTo>
                <a:lnTo>
                  <a:pt x="16848" y="3520"/>
                </a:lnTo>
                <a:lnTo>
                  <a:pt x="18376" y="3520"/>
                </a:lnTo>
                <a:lnTo>
                  <a:pt x="19904" y="3520"/>
                </a:lnTo>
                <a:cubicBezTo>
                  <a:pt x="19944" y="3520"/>
                  <a:pt x="19976" y="3553"/>
                  <a:pt x="19976" y="3592"/>
                </a:cubicBezTo>
                <a:lnTo>
                  <a:pt x="19976" y="3832"/>
                </a:lnTo>
                <a:lnTo>
                  <a:pt x="19904" y="3760"/>
                </a:lnTo>
                <a:lnTo>
                  <a:pt x="21424" y="3760"/>
                </a:lnTo>
                <a:cubicBezTo>
                  <a:pt x="21464" y="3760"/>
                  <a:pt x="21496" y="3793"/>
                  <a:pt x="21496" y="3832"/>
                </a:cubicBezTo>
                <a:cubicBezTo>
                  <a:pt x="21496" y="3872"/>
                  <a:pt x="21464" y="3904"/>
                  <a:pt x="21424" y="3904"/>
                </a:cubicBezTo>
                <a:lnTo>
                  <a:pt x="19904" y="3904"/>
                </a:lnTo>
                <a:cubicBezTo>
                  <a:pt x="19865" y="3904"/>
                  <a:pt x="19832" y="3872"/>
                  <a:pt x="19832" y="3832"/>
                </a:cubicBezTo>
                <a:lnTo>
                  <a:pt x="19832" y="3592"/>
                </a:lnTo>
                <a:lnTo>
                  <a:pt x="19904" y="3664"/>
                </a:lnTo>
                <a:lnTo>
                  <a:pt x="18376" y="3664"/>
                </a:lnTo>
                <a:lnTo>
                  <a:pt x="16848" y="3664"/>
                </a:lnTo>
                <a:cubicBezTo>
                  <a:pt x="16809" y="3664"/>
                  <a:pt x="16776" y="3632"/>
                  <a:pt x="16776" y="3592"/>
                </a:cubicBezTo>
                <a:lnTo>
                  <a:pt x="16776" y="3240"/>
                </a:lnTo>
                <a:lnTo>
                  <a:pt x="16848" y="3312"/>
                </a:lnTo>
                <a:lnTo>
                  <a:pt x="15328" y="3312"/>
                </a:lnTo>
                <a:cubicBezTo>
                  <a:pt x="15289" y="3312"/>
                  <a:pt x="15256" y="3280"/>
                  <a:pt x="15256" y="3240"/>
                </a:cubicBezTo>
                <a:lnTo>
                  <a:pt x="15256" y="2776"/>
                </a:lnTo>
                <a:lnTo>
                  <a:pt x="15328" y="2848"/>
                </a:lnTo>
                <a:lnTo>
                  <a:pt x="13800" y="2848"/>
                </a:lnTo>
                <a:cubicBezTo>
                  <a:pt x="13761" y="2848"/>
                  <a:pt x="13728" y="2816"/>
                  <a:pt x="13728" y="2776"/>
                </a:cubicBezTo>
                <a:lnTo>
                  <a:pt x="13728" y="2536"/>
                </a:lnTo>
                <a:lnTo>
                  <a:pt x="13800" y="2608"/>
                </a:lnTo>
                <a:lnTo>
                  <a:pt x="12272" y="2608"/>
                </a:lnTo>
                <a:cubicBezTo>
                  <a:pt x="12233" y="2608"/>
                  <a:pt x="12200" y="2576"/>
                  <a:pt x="12200" y="2536"/>
                </a:cubicBezTo>
                <a:lnTo>
                  <a:pt x="12200" y="2184"/>
                </a:lnTo>
                <a:lnTo>
                  <a:pt x="12272" y="2256"/>
                </a:lnTo>
                <a:lnTo>
                  <a:pt x="10752" y="2256"/>
                </a:lnTo>
                <a:cubicBezTo>
                  <a:pt x="10713" y="2256"/>
                  <a:pt x="10680" y="2224"/>
                  <a:pt x="10680" y="2184"/>
                </a:cubicBezTo>
                <a:lnTo>
                  <a:pt x="10680" y="1832"/>
                </a:lnTo>
                <a:lnTo>
                  <a:pt x="10752" y="1904"/>
                </a:lnTo>
                <a:lnTo>
                  <a:pt x="9224" y="1904"/>
                </a:lnTo>
                <a:cubicBezTo>
                  <a:pt x="9185" y="1904"/>
                  <a:pt x="9152" y="1872"/>
                  <a:pt x="9152" y="1832"/>
                </a:cubicBezTo>
                <a:lnTo>
                  <a:pt x="9152" y="1600"/>
                </a:lnTo>
                <a:lnTo>
                  <a:pt x="9224" y="1672"/>
                </a:lnTo>
                <a:lnTo>
                  <a:pt x="7696" y="1672"/>
                </a:lnTo>
                <a:cubicBezTo>
                  <a:pt x="7657" y="1672"/>
                  <a:pt x="7624" y="1640"/>
                  <a:pt x="7624" y="1600"/>
                </a:cubicBezTo>
                <a:lnTo>
                  <a:pt x="7624" y="1128"/>
                </a:lnTo>
                <a:lnTo>
                  <a:pt x="7696" y="1200"/>
                </a:lnTo>
                <a:lnTo>
                  <a:pt x="6168" y="1200"/>
                </a:lnTo>
                <a:cubicBezTo>
                  <a:pt x="6129" y="1200"/>
                  <a:pt x="6096" y="1168"/>
                  <a:pt x="6096" y="1128"/>
                </a:cubicBezTo>
                <a:lnTo>
                  <a:pt x="6096" y="424"/>
                </a:lnTo>
                <a:lnTo>
                  <a:pt x="6168" y="496"/>
                </a:lnTo>
                <a:lnTo>
                  <a:pt x="4648" y="496"/>
                </a:lnTo>
                <a:cubicBezTo>
                  <a:pt x="4609" y="496"/>
                  <a:pt x="4576" y="464"/>
                  <a:pt x="4576" y="424"/>
                </a:cubicBezTo>
                <a:lnTo>
                  <a:pt x="4576" y="72"/>
                </a:lnTo>
                <a:lnTo>
                  <a:pt x="4648" y="144"/>
                </a:lnTo>
                <a:lnTo>
                  <a:pt x="3120" y="144"/>
                </a:lnTo>
                <a:lnTo>
                  <a:pt x="3192" y="72"/>
                </a:lnTo>
                <a:lnTo>
                  <a:pt x="3192" y="536"/>
                </a:lnTo>
                <a:cubicBezTo>
                  <a:pt x="3192" y="576"/>
                  <a:pt x="3160" y="608"/>
                  <a:pt x="3120" y="608"/>
                </a:cubicBezTo>
                <a:lnTo>
                  <a:pt x="1592" y="608"/>
                </a:lnTo>
                <a:lnTo>
                  <a:pt x="1664" y="536"/>
                </a:lnTo>
                <a:lnTo>
                  <a:pt x="1664" y="888"/>
                </a:lnTo>
                <a:cubicBezTo>
                  <a:pt x="1664" y="928"/>
                  <a:pt x="1632" y="960"/>
                  <a:pt x="1592" y="960"/>
                </a:cubicBezTo>
                <a:lnTo>
                  <a:pt x="72" y="960"/>
                </a:lnTo>
                <a:cubicBezTo>
                  <a:pt x="33" y="960"/>
                  <a:pt x="0" y="928"/>
                  <a:pt x="0" y="888"/>
                </a:cubicBezTo>
                <a:cubicBezTo>
                  <a:pt x="0" y="849"/>
                  <a:pt x="33" y="816"/>
                  <a:pt x="72" y="816"/>
                </a:cubicBezTo>
                <a:close/>
              </a:path>
            </a:pathLst>
          </a:custGeom>
          <a:solidFill>
            <a:srgbClr val="4F81BD"/>
          </a:solidFill>
          <a:ln w="3175" cap="flat">
            <a:solidFill>
              <a:srgbClr val="4F81BD"/>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5" name="Freeform 8"/>
          <p:cNvSpPr>
            <a:spLocks/>
          </p:cNvSpPr>
          <p:nvPr/>
        </p:nvSpPr>
        <p:spPr bwMode="auto">
          <a:xfrm>
            <a:off x="835026" y="2498725"/>
            <a:ext cx="7677150" cy="1603375"/>
          </a:xfrm>
          <a:custGeom>
            <a:avLst/>
            <a:gdLst>
              <a:gd name="T0" fmla="*/ 1592 w 21496"/>
              <a:gd name="T1" fmla="*/ 4344 h 4488"/>
              <a:gd name="T2" fmla="*/ 1520 w 21496"/>
              <a:gd name="T3" fmla="*/ 4064 h 4488"/>
              <a:gd name="T4" fmla="*/ 3120 w 21496"/>
              <a:gd name="T5" fmla="*/ 3992 h 4488"/>
              <a:gd name="T6" fmla="*/ 3048 w 21496"/>
              <a:gd name="T7" fmla="*/ 3600 h 4488"/>
              <a:gd name="T8" fmla="*/ 4648 w 21496"/>
              <a:gd name="T9" fmla="*/ 3528 h 4488"/>
              <a:gd name="T10" fmla="*/ 4576 w 21496"/>
              <a:gd name="T11" fmla="*/ 3248 h 4488"/>
              <a:gd name="T12" fmla="*/ 6168 w 21496"/>
              <a:gd name="T13" fmla="*/ 3176 h 4488"/>
              <a:gd name="T14" fmla="*/ 6096 w 21496"/>
              <a:gd name="T15" fmla="*/ 2888 h 4488"/>
              <a:gd name="T16" fmla="*/ 7696 w 21496"/>
              <a:gd name="T17" fmla="*/ 2816 h 4488"/>
              <a:gd name="T18" fmla="*/ 7624 w 21496"/>
              <a:gd name="T19" fmla="*/ 2520 h 4488"/>
              <a:gd name="T20" fmla="*/ 9224 w 21496"/>
              <a:gd name="T21" fmla="*/ 2448 h 4488"/>
              <a:gd name="T22" fmla="*/ 9152 w 21496"/>
              <a:gd name="T23" fmla="*/ 2136 h 4488"/>
              <a:gd name="T24" fmla="*/ 10752 w 21496"/>
              <a:gd name="T25" fmla="*/ 2064 h 4488"/>
              <a:gd name="T26" fmla="*/ 10680 w 21496"/>
              <a:gd name="T27" fmla="*/ 1480 h 4488"/>
              <a:gd name="T28" fmla="*/ 12272 w 21496"/>
              <a:gd name="T29" fmla="*/ 1408 h 4488"/>
              <a:gd name="T30" fmla="*/ 13728 w 21496"/>
              <a:gd name="T31" fmla="*/ 1480 h 4488"/>
              <a:gd name="T32" fmla="*/ 13800 w 21496"/>
              <a:gd name="T33" fmla="*/ 1232 h 4488"/>
              <a:gd name="T34" fmla="*/ 15256 w 21496"/>
              <a:gd name="T35" fmla="*/ 1304 h 4488"/>
              <a:gd name="T36" fmla="*/ 15328 w 21496"/>
              <a:gd name="T37" fmla="*/ 824 h 4488"/>
              <a:gd name="T38" fmla="*/ 16776 w 21496"/>
              <a:gd name="T39" fmla="*/ 896 h 4488"/>
              <a:gd name="T40" fmla="*/ 16848 w 21496"/>
              <a:gd name="T41" fmla="*/ 448 h 4488"/>
              <a:gd name="T42" fmla="*/ 18304 w 21496"/>
              <a:gd name="T43" fmla="*/ 520 h 4488"/>
              <a:gd name="T44" fmla="*/ 18376 w 21496"/>
              <a:gd name="T45" fmla="*/ 232 h 4488"/>
              <a:gd name="T46" fmla="*/ 19832 w 21496"/>
              <a:gd name="T47" fmla="*/ 304 h 4488"/>
              <a:gd name="T48" fmla="*/ 19904 w 21496"/>
              <a:gd name="T49" fmla="*/ 0 h 4488"/>
              <a:gd name="T50" fmla="*/ 21496 w 21496"/>
              <a:gd name="T51" fmla="*/ 72 h 4488"/>
              <a:gd name="T52" fmla="*/ 19904 w 21496"/>
              <a:gd name="T53" fmla="*/ 144 h 4488"/>
              <a:gd name="T54" fmla="*/ 19976 w 21496"/>
              <a:gd name="T55" fmla="*/ 304 h 4488"/>
              <a:gd name="T56" fmla="*/ 18376 w 21496"/>
              <a:gd name="T57" fmla="*/ 376 h 4488"/>
              <a:gd name="T58" fmla="*/ 18448 w 21496"/>
              <a:gd name="T59" fmla="*/ 520 h 4488"/>
              <a:gd name="T60" fmla="*/ 16848 w 21496"/>
              <a:gd name="T61" fmla="*/ 592 h 4488"/>
              <a:gd name="T62" fmla="*/ 16920 w 21496"/>
              <a:gd name="T63" fmla="*/ 896 h 4488"/>
              <a:gd name="T64" fmla="*/ 15328 w 21496"/>
              <a:gd name="T65" fmla="*/ 968 h 4488"/>
              <a:gd name="T66" fmla="*/ 15400 w 21496"/>
              <a:gd name="T67" fmla="*/ 1304 h 4488"/>
              <a:gd name="T68" fmla="*/ 13800 w 21496"/>
              <a:gd name="T69" fmla="*/ 1376 h 4488"/>
              <a:gd name="T70" fmla="*/ 13872 w 21496"/>
              <a:gd name="T71" fmla="*/ 1480 h 4488"/>
              <a:gd name="T72" fmla="*/ 12272 w 21496"/>
              <a:gd name="T73" fmla="*/ 1552 h 4488"/>
              <a:gd name="T74" fmla="*/ 10824 w 21496"/>
              <a:gd name="T75" fmla="*/ 1480 h 4488"/>
              <a:gd name="T76" fmla="*/ 10752 w 21496"/>
              <a:gd name="T77" fmla="*/ 2208 h 4488"/>
              <a:gd name="T78" fmla="*/ 9296 w 21496"/>
              <a:gd name="T79" fmla="*/ 2136 h 4488"/>
              <a:gd name="T80" fmla="*/ 9224 w 21496"/>
              <a:gd name="T81" fmla="*/ 2592 h 4488"/>
              <a:gd name="T82" fmla="*/ 7768 w 21496"/>
              <a:gd name="T83" fmla="*/ 2520 h 4488"/>
              <a:gd name="T84" fmla="*/ 7696 w 21496"/>
              <a:gd name="T85" fmla="*/ 2960 h 4488"/>
              <a:gd name="T86" fmla="*/ 6240 w 21496"/>
              <a:gd name="T87" fmla="*/ 2888 h 4488"/>
              <a:gd name="T88" fmla="*/ 6168 w 21496"/>
              <a:gd name="T89" fmla="*/ 3320 h 4488"/>
              <a:gd name="T90" fmla="*/ 4720 w 21496"/>
              <a:gd name="T91" fmla="*/ 3248 h 4488"/>
              <a:gd name="T92" fmla="*/ 4648 w 21496"/>
              <a:gd name="T93" fmla="*/ 3672 h 4488"/>
              <a:gd name="T94" fmla="*/ 3192 w 21496"/>
              <a:gd name="T95" fmla="*/ 3600 h 4488"/>
              <a:gd name="T96" fmla="*/ 3120 w 21496"/>
              <a:gd name="T97" fmla="*/ 4136 h 4488"/>
              <a:gd name="T98" fmla="*/ 1664 w 21496"/>
              <a:gd name="T99" fmla="*/ 4064 h 4488"/>
              <a:gd name="T100" fmla="*/ 1592 w 21496"/>
              <a:gd name="T101" fmla="*/ 4488 h 4488"/>
              <a:gd name="T102" fmla="*/ 0 w 21496"/>
              <a:gd name="T103" fmla="*/ 4416 h 4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96" h="4488">
                <a:moveTo>
                  <a:pt x="72" y="4344"/>
                </a:moveTo>
                <a:lnTo>
                  <a:pt x="1592" y="4344"/>
                </a:lnTo>
                <a:lnTo>
                  <a:pt x="1520" y="4416"/>
                </a:lnTo>
                <a:lnTo>
                  <a:pt x="1520" y="4064"/>
                </a:lnTo>
                <a:cubicBezTo>
                  <a:pt x="1520" y="4025"/>
                  <a:pt x="1553" y="3992"/>
                  <a:pt x="1592" y="3992"/>
                </a:cubicBezTo>
                <a:lnTo>
                  <a:pt x="3120" y="3992"/>
                </a:lnTo>
                <a:lnTo>
                  <a:pt x="3048" y="4064"/>
                </a:lnTo>
                <a:lnTo>
                  <a:pt x="3048" y="3600"/>
                </a:lnTo>
                <a:cubicBezTo>
                  <a:pt x="3048" y="3561"/>
                  <a:pt x="3081" y="3528"/>
                  <a:pt x="3120" y="3528"/>
                </a:cubicBezTo>
                <a:lnTo>
                  <a:pt x="4648" y="3528"/>
                </a:lnTo>
                <a:lnTo>
                  <a:pt x="4576" y="3600"/>
                </a:lnTo>
                <a:lnTo>
                  <a:pt x="4576" y="3248"/>
                </a:lnTo>
                <a:cubicBezTo>
                  <a:pt x="4576" y="3209"/>
                  <a:pt x="4609" y="3176"/>
                  <a:pt x="4648" y="3176"/>
                </a:cubicBezTo>
                <a:lnTo>
                  <a:pt x="6168" y="3176"/>
                </a:lnTo>
                <a:lnTo>
                  <a:pt x="6096" y="3248"/>
                </a:lnTo>
                <a:lnTo>
                  <a:pt x="6096" y="2888"/>
                </a:lnTo>
                <a:cubicBezTo>
                  <a:pt x="6096" y="2849"/>
                  <a:pt x="6129" y="2816"/>
                  <a:pt x="6168" y="2816"/>
                </a:cubicBezTo>
                <a:lnTo>
                  <a:pt x="7696" y="2816"/>
                </a:lnTo>
                <a:lnTo>
                  <a:pt x="7624" y="2888"/>
                </a:lnTo>
                <a:lnTo>
                  <a:pt x="7624" y="2520"/>
                </a:lnTo>
                <a:cubicBezTo>
                  <a:pt x="7624" y="2481"/>
                  <a:pt x="7657" y="2448"/>
                  <a:pt x="7696" y="2448"/>
                </a:cubicBezTo>
                <a:lnTo>
                  <a:pt x="9224" y="2448"/>
                </a:lnTo>
                <a:lnTo>
                  <a:pt x="9152" y="2520"/>
                </a:lnTo>
                <a:lnTo>
                  <a:pt x="9152" y="2136"/>
                </a:lnTo>
                <a:cubicBezTo>
                  <a:pt x="9152" y="2097"/>
                  <a:pt x="9185" y="2064"/>
                  <a:pt x="9224" y="2064"/>
                </a:cubicBezTo>
                <a:lnTo>
                  <a:pt x="10752" y="2064"/>
                </a:lnTo>
                <a:lnTo>
                  <a:pt x="10680" y="2136"/>
                </a:lnTo>
                <a:lnTo>
                  <a:pt x="10680" y="1480"/>
                </a:lnTo>
                <a:cubicBezTo>
                  <a:pt x="10680" y="1441"/>
                  <a:pt x="10713" y="1408"/>
                  <a:pt x="10752" y="1408"/>
                </a:cubicBezTo>
                <a:lnTo>
                  <a:pt x="12272" y="1408"/>
                </a:lnTo>
                <a:lnTo>
                  <a:pt x="13800" y="1408"/>
                </a:lnTo>
                <a:lnTo>
                  <a:pt x="13728" y="1480"/>
                </a:lnTo>
                <a:lnTo>
                  <a:pt x="13728" y="1304"/>
                </a:lnTo>
                <a:cubicBezTo>
                  <a:pt x="13728" y="1265"/>
                  <a:pt x="13761" y="1232"/>
                  <a:pt x="13800" y="1232"/>
                </a:cubicBezTo>
                <a:lnTo>
                  <a:pt x="15328" y="1232"/>
                </a:lnTo>
                <a:lnTo>
                  <a:pt x="15256" y="1304"/>
                </a:lnTo>
                <a:lnTo>
                  <a:pt x="15256" y="896"/>
                </a:lnTo>
                <a:cubicBezTo>
                  <a:pt x="15256" y="857"/>
                  <a:pt x="15289" y="824"/>
                  <a:pt x="15328" y="824"/>
                </a:cubicBezTo>
                <a:lnTo>
                  <a:pt x="16848" y="824"/>
                </a:lnTo>
                <a:lnTo>
                  <a:pt x="16776" y="896"/>
                </a:lnTo>
                <a:lnTo>
                  <a:pt x="16776" y="520"/>
                </a:lnTo>
                <a:cubicBezTo>
                  <a:pt x="16776" y="481"/>
                  <a:pt x="16809" y="448"/>
                  <a:pt x="16848" y="448"/>
                </a:cubicBezTo>
                <a:lnTo>
                  <a:pt x="18376" y="448"/>
                </a:lnTo>
                <a:lnTo>
                  <a:pt x="18304" y="520"/>
                </a:lnTo>
                <a:lnTo>
                  <a:pt x="18304" y="304"/>
                </a:lnTo>
                <a:cubicBezTo>
                  <a:pt x="18304" y="265"/>
                  <a:pt x="18337" y="232"/>
                  <a:pt x="18376" y="232"/>
                </a:cubicBezTo>
                <a:lnTo>
                  <a:pt x="19904" y="232"/>
                </a:lnTo>
                <a:lnTo>
                  <a:pt x="19832" y="304"/>
                </a:lnTo>
                <a:lnTo>
                  <a:pt x="19832" y="72"/>
                </a:lnTo>
                <a:cubicBezTo>
                  <a:pt x="19832" y="33"/>
                  <a:pt x="19865" y="0"/>
                  <a:pt x="19904" y="0"/>
                </a:cubicBezTo>
                <a:lnTo>
                  <a:pt x="21424" y="0"/>
                </a:lnTo>
                <a:cubicBezTo>
                  <a:pt x="21464" y="0"/>
                  <a:pt x="21496" y="33"/>
                  <a:pt x="21496" y="72"/>
                </a:cubicBezTo>
                <a:cubicBezTo>
                  <a:pt x="21496" y="112"/>
                  <a:pt x="21464" y="144"/>
                  <a:pt x="21424" y="144"/>
                </a:cubicBezTo>
                <a:lnTo>
                  <a:pt x="19904" y="144"/>
                </a:lnTo>
                <a:lnTo>
                  <a:pt x="19976" y="72"/>
                </a:lnTo>
                <a:lnTo>
                  <a:pt x="19976" y="304"/>
                </a:lnTo>
                <a:cubicBezTo>
                  <a:pt x="19976" y="344"/>
                  <a:pt x="19944" y="376"/>
                  <a:pt x="19904" y="376"/>
                </a:cubicBezTo>
                <a:lnTo>
                  <a:pt x="18376" y="376"/>
                </a:lnTo>
                <a:lnTo>
                  <a:pt x="18448" y="304"/>
                </a:lnTo>
                <a:lnTo>
                  <a:pt x="18448" y="520"/>
                </a:lnTo>
                <a:cubicBezTo>
                  <a:pt x="18448" y="560"/>
                  <a:pt x="18416" y="592"/>
                  <a:pt x="18376" y="592"/>
                </a:cubicBezTo>
                <a:lnTo>
                  <a:pt x="16848" y="592"/>
                </a:lnTo>
                <a:lnTo>
                  <a:pt x="16920" y="520"/>
                </a:lnTo>
                <a:lnTo>
                  <a:pt x="16920" y="896"/>
                </a:lnTo>
                <a:cubicBezTo>
                  <a:pt x="16920" y="936"/>
                  <a:pt x="16888" y="968"/>
                  <a:pt x="16848" y="968"/>
                </a:cubicBezTo>
                <a:lnTo>
                  <a:pt x="15328" y="968"/>
                </a:lnTo>
                <a:lnTo>
                  <a:pt x="15400" y="896"/>
                </a:lnTo>
                <a:lnTo>
                  <a:pt x="15400" y="1304"/>
                </a:lnTo>
                <a:cubicBezTo>
                  <a:pt x="15400" y="1344"/>
                  <a:pt x="15368" y="1376"/>
                  <a:pt x="15328" y="1376"/>
                </a:cubicBezTo>
                <a:lnTo>
                  <a:pt x="13800" y="1376"/>
                </a:lnTo>
                <a:lnTo>
                  <a:pt x="13872" y="1304"/>
                </a:lnTo>
                <a:lnTo>
                  <a:pt x="13872" y="1480"/>
                </a:lnTo>
                <a:cubicBezTo>
                  <a:pt x="13872" y="1520"/>
                  <a:pt x="13840" y="1552"/>
                  <a:pt x="13800" y="1552"/>
                </a:cubicBezTo>
                <a:lnTo>
                  <a:pt x="12272" y="1552"/>
                </a:lnTo>
                <a:lnTo>
                  <a:pt x="10752" y="1552"/>
                </a:lnTo>
                <a:lnTo>
                  <a:pt x="10824" y="1480"/>
                </a:lnTo>
                <a:lnTo>
                  <a:pt x="10824" y="2136"/>
                </a:lnTo>
                <a:cubicBezTo>
                  <a:pt x="10824" y="2176"/>
                  <a:pt x="10792" y="2208"/>
                  <a:pt x="10752" y="2208"/>
                </a:cubicBezTo>
                <a:lnTo>
                  <a:pt x="9224" y="2208"/>
                </a:lnTo>
                <a:lnTo>
                  <a:pt x="9296" y="2136"/>
                </a:lnTo>
                <a:lnTo>
                  <a:pt x="9296" y="2520"/>
                </a:lnTo>
                <a:cubicBezTo>
                  <a:pt x="9296" y="2560"/>
                  <a:pt x="9264" y="2592"/>
                  <a:pt x="9224" y="2592"/>
                </a:cubicBezTo>
                <a:lnTo>
                  <a:pt x="7696" y="2592"/>
                </a:lnTo>
                <a:lnTo>
                  <a:pt x="7768" y="2520"/>
                </a:lnTo>
                <a:lnTo>
                  <a:pt x="7768" y="2888"/>
                </a:lnTo>
                <a:cubicBezTo>
                  <a:pt x="7768" y="2928"/>
                  <a:pt x="7736" y="2960"/>
                  <a:pt x="7696" y="2960"/>
                </a:cubicBezTo>
                <a:lnTo>
                  <a:pt x="6168" y="2960"/>
                </a:lnTo>
                <a:lnTo>
                  <a:pt x="6240" y="2888"/>
                </a:lnTo>
                <a:lnTo>
                  <a:pt x="6240" y="3248"/>
                </a:lnTo>
                <a:cubicBezTo>
                  <a:pt x="6240" y="3288"/>
                  <a:pt x="6208" y="3320"/>
                  <a:pt x="6168" y="3320"/>
                </a:cubicBezTo>
                <a:lnTo>
                  <a:pt x="4648" y="3320"/>
                </a:lnTo>
                <a:lnTo>
                  <a:pt x="4720" y="3248"/>
                </a:lnTo>
                <a:lnTo>
                  <a:pt x="4720" y="3600"/>
                </a:lnTo>
                <a:cubicBezTo>
                  <a:pt x="4720" y="3640"/>
                  <a:pt x="4688" y="3672"/>
                  <a:pt x="4648" y="3672"/>
                </a:cubicBezTo>
                <a:lnTo>
                  <a:pt x="3120" y="3672"/>
                </a:lnTo>
                <a:lnTo>
                  <a:pt x="3192" y="3600"/>
                </a:lnTo>
                <a:lnTo>
                  <a:pt x="3192" y="4064"/>
                </a:lnTo>
                <a:cubicBezTo>
                  <a:pt x="3192" y="4104"/>
                  <a:pt x="3160" y="4136"/>
                  <a:pt x="3120" y="4136"/>
                </a:cubicBezTo>
                <a:lnTo>
                  <a:pt x="1592" y="4136"/>
                </a:lnTo>
                <a:lnTo>
                  <a:pt x="1664" y="4064"/>
                </a:lnTo>
                <a:lnTo>
                  <a:pt x="1664" y="4416"/>
                </a:lnTo>
                <a:cubicBezTo>
                  <a:pt x="1664" y="4456"/>
                  <a:pt x="1632" y="4488"/>
                  <a:pt x="1592" y="4488"/>
                </a:cubicBezTo>
                <a:lnTo>
                  <a:pt x="72" y="4488"/>
                </a:lnTo>
                <a:cubicBezTo>
                  <a:pt x="33" y="4488"/>
                  <a:pt x="0" y="4456"/>
                  <a:pt x="0" y="4416"/>
                </a:cubicBezTo>
                <a:cubicBezTo>
                  <a:pt x="0" y="4377"/>
                  <a:pt x="33" y="4344"/>
                  <a:pt x="72" y="4344"/>
                </a:cubicBezTo>
                <a:close/>
              </a:path>
            </a:pathLst>
          </a:custGeom>
          <a:solidFill>
            <a:srgbClr val="BE4B48"/>
          </a:solidFill>
          <a:ln w="3175"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 name="Freeform 9"/>
          <p:cNvSpPr>
            <a:spLocks/>
          </p:cNvSpPr>
          <p:nvPr/>
        </p:nvSpPr>
        <p:spPr bwMode="auto">
          <a:xfrm>
            <a:off x="831851" y="2833688"/>
            <a:ext cx="7681913" cy="1776413"/>
          </a:xfrm>
          <a:custGeom>
            <a:avLst/>
            <a:gdLst>
              <a:gd name="T0" fmla="*/ 63 w 21505"/>
              <a:gd name="T1" fmla="*/ 4827 h 4977"/>
              <a:gd name="T2" fmla="*/ 1583 w 21505"/>
              <a:gd name="T3" fmla="*/ 4475 h 4977"/>
              <a:gd name="T4" fmla="*/ 3111 w 21505"/>
              <a:gd name="T5" fmla="*/ 4123 h 4977"/>
              <a:gd name="T6" fmla="*/ 4634 w 21505"/>
              <a:gd name="T7" fmla="*/ 3653 h 4977"/>
              <a:gd name="T8" fmla="*/ 6156 w 21505"/>
              <a:gd name="T9" fmla="*/ 3236 h 4977"/>
              <a:gd name="T10" fmla="*/ 7685 w 21505"/>
              <a:gd name="T11" fmla="*/ 2828 h 4977"/>
              <a:gd name="T12" fmla="*/ 9213 w 21505"/>
              <a:gd name="T13" fmla="*/ 2420 h 4977"/>
              <a:gd name="T14" fmla="*/ 10738 w 21505"/>
              <a:gd name="T15" fmla="*/ 1949 h 4977"/>
              <a:gd name="T16" fmla="*/ 12258 w 21505"/>
              <a:gd name="T17" fmla="*/ 1477 h 4977"/>
              <a:gd name="T18" fmla="*/ 13791 w 21505"/>
              <a:gd name="T19" fmla="*/ 1123 h 4977"/>
              <a:gd name="T20" fmla="*/ 15319 w 21505"/>
              <a:gd name="T21" fmla="*/ 771 h 4977"/>
              <a:gd name="T22" fmla="*/ 16842 w 21505"/>
              <a:gd name="T23" fmla="*/ 475 h 4977"/>
              <a:gd name="T24" fmla="*/ 18373 w 21505"/>
              <a:gd name="T25" fmla="*/ 242 h 4977"/>
              <a:gd name="T26" fmla="*/ 19903 w 21505"/>
              <a:gd name="T27" fmla="*/ 66 h 4977"/>
              <a:gd name="T28" fmla="*/ 21428 w 21505"/>
              <a:gd name="T29" fmla="*/ 2 h 4977"/>
              <a:gd name="T30" fmla="*/ 21503 w 21505"/>
              <a:gd name="T31" fmla="*/ 70 h 4977"/>
              <a:gd name="T32" fmla="*/ 21434 w 21505"/>
              <a:gd name="T33" fmla="*/ 145 h 4977"/>
              <a:gd name="T34" fmla="*/ 19920 w 21505"/>
              <a:gd name="T35" fmla="*/ 209 h 4977"/>
              <a:gd name="T36" fmla="*/ 18394 w 21505"/>
              <a:gd name="T37" fmla="*/ 385 h 4977"/>
              <a:gd name="T38" fmla="*/ 16869 w 21505"/>
              <a:gd name="T39" fmla="*/ 616 h 4977"/>
              <a:gd name="T40" fmla="*/ 15352 w 21505"/>
              <a:gd name="T41" fmla="*/ 912 h 4977"/>
              <a:gd name="T42" fmla="*/ 13824 w 21505"/>
              <a:gd name="T43" fmla="*/ 1264 h 4977"/>
              <a:gd name="T44" fmla="*/ 12301 w 21505"/>
              <a:gd name="T45" fmla="*/ 1614 h 4977"/>
              <a:gd name="T46" fmla="*/ 10781 w 21505"/>
              <a:gd name="T47" fmla="*/ 2086 h 4977"/>
              <a:gd name="T48" fmla="*/ 9250 w 21505"/>
              <a:gd name="T49" fmla="*/ 2559 h 4977"/>
              <a:gd name="T50" fmla="*/ 7722 w 21505"/>
              <a:gd name="T51" fmla="*/ 2967 h 4977"/>
              <a:gd name="T52" fmla="*/ 6194 w 21505"/>
              <a:gd name="T53" fmla="*/ 3375 h 4977"/>
              <a:gd name="T54" fmla="*/ 4677 w 21505"/>
              <a:gd name="T55" fmla="*/ 3790 h 4977"/>
              <a:gd name="T56" fmla="*/ 3144 w 21505"/>
              <a:gd name="T57" fmla="*/ 4264 h 4977"/>
              <a:gd name="T58" fmla="*/ 1616 w 21505"/>
              <a:gd name="T59" fmla="*/ 4616 h 4977"/>
              <a:gd name="T60" fmla="*/ 96 w 21505"/>
              <a:gd name="T61" fmla="*/ 4968 h 4977"/>
              <a:gd name="T62" fmla="*/ 9 w 21505"/>
              <a:gd name="T63" fmla="*/ 4914 h 4977"/>
              <a:gd name="T64" fmla="*/ 63 w 21505"/>
              <a:gd name="T65" fmla="*/ 4827 h 4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05" h="4977">
                <a:moveTo>
                  <a:pt x="63" y="4827"/>
                </a:moveTo>
                <a:lnTo>
                  <a:pt x="1583" y="4475"/>
                </a:lnTo>
                <a:lnTo>
                  <a:pt x="3111" y="4123"/>
                </a:lnTo>
                <a:lnTo>
                  <a:pt x="4634" y="3653"/>
                </a:lnTo>
                <a:lnTo>
                  <a:pt x="6156" y="3236"/>
                </a:lnTo>
                <a:lnTo>
                  <a:pt x="7685" y="2828"/>
                </a:lnTo>
                <a:lnTo>
                  <a:pt x="9213" y="2420"/>
                </a:lnTo>
                <a:lnTo>
                  <a:pt x="10738" y="1949"/>
                </a:lnTo>
                <a:lnTo>
                  <a:pt x="12258" y="1477"/>
                </a:lnTo>
                <a:lnTo>
                  <a:pt x="13791" y="1123"/>
                </a:lnTo>
                <a:lnTo>
                  <a:pt x="15319" y="771"/>
                </a:lnTo>
                <a:lnTo>
                  <a:pt x="16842" y="475"/>
                </a:lnTo>
                <a:lnTo>
                  <a:pt x="18373" y="242"/>
                </a:lnTo>
                <a:lnTo>
                  <a:pt x="19903" y="66"/>
                </a:lnTo>
                <a:lnTo>
                  <a:pt x="21428" y="2"/>
                </a:lnTo>
                <a:cubicBezTo>
                  <a:pt x="21468" y="0"/>
                  <a:pt x="21502" y="31"/>
                  <a:pt x="21503" y="70"/>
                </a:cubicBezTo>
                <a:cubicBezTo>
                  <a:pt x="21505" y="110"/>
                  <a:pt x="21474" y="144"/>
                  <a:pt x="21434" y="145"/>
                </a:cubicBezTo>
                <a:lnTo>
                  <a:pt x="19920" y="209"/>
                </a:lnTo>
                <a:lnTo>
                  <a:pt x="18394" y="385"/>
                </a:lnTo>
                <a:lnTo>
                  <a:pt x="16869" y="616"/>
                </a:lnTo>
                <a:lnTo>
                  <a:pt x="15352" y="912"/>
                </a:lnTo>
                <a:lnTo>
                  <a:pt x="13824" y="1264"/>
                </a:lnTo>
                <a:lnTo>
                  <a:pt x="12301" y="1614"/>
                </a:lnTo>
                <a:lnTo>
                  <a:pt x="10781" y="2086"/>
                </a:lnTo>
                <a:lnTo>
                  <a:pt x="9250" y="2559"/>
                </a:lnTo>
                <a:lnTo>
                  <a:pt x="7722" y="2967"/>
                </a:lnTo>
                <a:lnTo>
                  <a:pt x="6194" y="3375"/>
                </a:lnTo>
                <a:lnTo>
                  <a:pt x="4677" y="3790"/>
                </a:lnTo>
                <a:lnTo>
                  <a:pt x="3144" y="4264"/>
                </a:lnTo>
                <a:lnTo>
                  <a:pt x="1616" y="4616"/>
                </a:lnTo>
                <a:lnTo>
                  <a:pt x="96" y="4968"/>
                </a:lnTo>
                <a:cubicBezTo>
                  <a:pt x="57" y="4977"/>
                  <a:pt x="18" y="4952"/>
                  <a:pt x="9" y="4914"/>
                </a:cubicBezTo>
                <a:cubicBezTo>
                  <a:pt x="0" y="4875"/>
                  <a:pt x="24" y="4836"/>
                  <a:pt x="63" y="4827"/>
                </a:cubicBezTo>
                <a:close/>
              </a:path>
            </a:pathLst>
          </a:custGeom>
          <a:solidFill>
            <a:srgbClr val="33CC33"/>
          </a:solidFill>
          <a:ln w="3175" cap="flat">
            <a:solidFill>
              <a:srgbClr val="33CC33"/>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 name="Rectangle 10"/>
          <p:cNvSpPr>
            <a:spLocks noChangeArrowheads="1"/>
          </p:cNvSpPr>
          <p:nvPr/>
        </p:nvSpPr>
        <p:spPr bwMode="auto">
          <a:xfrm rot="16200000">
            <a:off x="301220" y="3829894"/>
            <a:ext cx="576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Calibri" pitchFamily="34" charset="0"/>
                <a:cs typeface="Arial" pitchFamily="34" charset="0"/>
              </a:rPr>
              <a:t>MW</a:t>
            </a:r>
            <a:endParaRPr kumimoji="0" lang="en-US" altLang="en-US" sz="1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8" name="Rectangle 11"/>
          <p:cNvSpPr>
            <a:spLocks noChangeArrowheads="1"/>
          </p:cNvSpPr>
          <p:nvPr/>
        </p:nvSpPr>
        <p:spPr bwMode="auto">
          <a:xfrm>
            <a:off x="4381501" y="6215063"/>
            <a:ext cx="7604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00" b="1" i="0" u="none" strike="noStrike" kern="0" cap="none" spc="0" normalizeH="0" baseline="0" noProof="0">
                <a:ln>
                  <a:noFill/>
                </a:ln>
                <a:solidFill>
                  <a:srgbClr val="000000"/>
                </a:solidFill>
                <a:effectLst/>
                <a:uLnTx/>
                <a:uFillTx/>
                <a:latin typeface="Calibri" pitchFamily="34" charset="0"/>
                <a:cs typeface="Arial" pitchFamily="34" charset="0"/>
              </a:rPr>
              <a:t>Time</a:t>
            </a:r>
            <a:endParaRPr kumimoji="0" lang="en-US" altLang="en-US" sz="1800" b="0" i="0" u="none" strike="noStrike" kern="0" cap="none" spc="0" normalizeH="0" baseline="0" noProof="0">
              <a:ln>
                <a:noFill/>
              </a:ln>
              <a:solidFill>
                <a:schemeClr val="tx1"/>
              </a:solidFill>
              <a:effectLst/>
              <a:uLnTx/>
              <a:uFillTx/>
              <a:latin typeface="Arial" pitchFamily="34" charset="0"/>
              <a:cs typeface="Arial" pitchFamily="34" charset="0"/>
            </a:endParaRPr>
          </a:p>
        </p:txBody>
      </p:sp>
      <p:sp>
        <p:nvSpPr>
          <p:cNvPr id="19" name="Slide Number Placeholder 5"/>
          <p:cNvSpPr>
            <a:spLocks noGrp="1"/>
          </p:cNvSpPr>
          <p:nvPr>
            <p:ph type="sldNum" sz="quarter" idx="12"/>
          </p:nvPr>
        </p:nvSpPr>
        <p:spPr>
          <a:xfrm>
            <a:off x="6553200" y="6373999"/>
            <a:ext cx="2133600" cy="365125"/>
          </a:xfrm>
        </p:spPr>
        <p:txBody>
          <a:bodyPr/>
          <a:lstStyle/>
          <a:p>
            <a:fld id="{CE69EEE3-3703-4990-B76E-929A729607EB}" type="slidenum">
              <a:rPr lang="en-GB" smtClean="0"/>
              <a:t>10</a:t>
            </a:fld>
            <a:endParaRPr lang="en-GB" dirty="0"/>
          </a:p>
        </p:txBody>
      </p:sp>
    </p:spTree>
    <p:extLst>
      <p:ext uri="{BB962C8B-B14F-4D97-AF65-F5344CB8AC3E}">
        <p14:creationId xmlns:p14="http://schemas.microsoft.com/office/powerpoint/2010/main" val="34886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4" grpId="0"/>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9236A179-B871-4B90-B915-449003CFCC06}" type="datetime1">
              <a:rPr lang="en-US" noProof="0" smtClean="0"/>
              <a:t>5/25/18</a:t>
            </a:fld>
            <a:endParaRPr lang="en-GB" noProof="0" dirty="0"/>
          </a:p>
        </p:txBody>
      </p:sp>
      <p:sp>
        <p:nvSpPr>
          <p:cNvPr id="19" name="Rounded Rectangle 18"/>
          <p:cNvSpPr/>
          <p:nvPr/>
        </p:nvSpPr>
        <p:spPr>
          <a:xfrm>
            <a:off x="773333" y="1884461"/>
            <a:ext cx="7886700" cy="91326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Footer Placeholder 11"/>
          <p:cNvSpPr>
            <a:spLocks noGrp="1"/>
          </p:cNvSpPr>
          <p:nvPr>
            <p:ph type="ftr" sz="quarter" idx="11"/>
          </p:nvPr>
        </p:nvSpPr>
        <p:spPr/>
        <p:txBody>
          <a:bodyPr/>
          <a:lstStyle/>
          <a:p>
            <a:r>
              <a:rPr lang="en-GB"/>
              <a:t>MJ2383 - Lecture 3 – Cost curves using Atlantis</a:t>
            </a:r>
            <a:endParaRPr lang="en-GB" dirty="0"/>
          </a:p>
        </p:txBody>
      </p:sp>
      <p:sp>
        <p:nvSpPr>
          <p:cNvPr id="2" name="Slide Number Placeholder 1"/>
          <p:cNvSpPr>
            <a:spLocks noGrp="1"/>
          </p:cNvSpPr>
          <p:nvPr>
            <p:ph type="sldNum" sz="quarter" idx="12"/>
          </p:nvPr>
        </p:nvSpPr>
        <p:spPr/>
        <p:txBody>
          <a:bodyPr/>
          <a:lstStyle/>
          <a:p>
            <a:fld id="{A0B7FA9A-6BCF-4CFA-8685-B7A43319A6CD}" type="slidenum">
              <a:rPr lang="en-GB" smtClean="0"/>
              <a:pPr/>
              <a:t>11</a:t>
            </a:fld>
            <a:endParaRPr lang="en-GB" dirty="0"/>
          </a:p>
        </p:txBody>
      </p:sp>
      <p:sp>
        <p:nvSpPr>
          <p:cNvPr id="22" name="Rectangle 21"/>
          <p:cNvSpPr/>
          <p:nvPr/>
        </p:nvSpPr>
        <p:spPr>
          <a:xfrm>
            <a:off x="812951" y="3052097"/>
            <a:ext cx="7847082" cy="3416320"/>
          </a:xfrm>
          <a:prstGeom prst="rect">
            <a:avLst/>
          </a:prstGeom>
        </p:spPr>
        <p:txBody>
          <a:bodyPr wrap="square">
            <a:spAutoFit/>
          </a:bodyPr>
          <a:lstStyle/>
          <a:p>
            <a:r>
              <a:rPr lang="en-US" b="1" dirty="0"/>
              <a:t>LCOE, in $/kWh of electricity output</a:t>
            </a:r>
            <a:endParaRPr lang="sv-SE" b="1" dirty="0"/>
          </a:p>
          <a:p>
            <a:pPr lvl="0"/>
            <a:endParaRPr lang="en-US" dirty="0"/>
          </a:p>
          <a:p>
            <a:pPr lvl="0"/>
            <a:r>
              <a:rPr lang="en-US" b="1" dirty="0"/>
              <a:t>INV</a:t>
            </a:r>
            <a:r>
              <a:rPr lang="en-US" dirty="0"/>
              <a:t> – Overnight investment costs per kW of installed capacity, $/</a:t>
            </a:r>
            <a:r>
              <a:rPr lang="en-US" dirty="0" err="1"/>
              <a:t>kW</a:t>
            </a:r>
            <a:r>
              <a:rPr lang="en-US" baseline="-25000" dirty="0" err="1"/>
              <a:t>e</a:t>
            </a:r>
            <a:endParaRPr lang="en-US" baseline="-25000" dirty="0"/>
          </a:p>
          <a:p>
            <a:r>
              <a:rPr lang="en-US" b="1" dirty="0"/>
              <a:t>CRF</a:t>
            </a:r>
            <a:r>
              <a:rPr lang="en-US" dirty="0"/>
              <a:t> – Capital recovery factor (annuity)</a:t>
            </a:r>
            <a:endParaRPr lang="sv-SE" dirty="0"/>
          </a:p>
          <a:p>
            <a:pPr lvl="0"/>
            <a:r>
              <a:rPr lang="en-US" b="1" dirty="0"/>
              <a:t>DECOM</a:t>
            </a:r>
            <a:r>
              <a:rPr lang="en-US" dirty="0"/>
              <a:t> – Decommissioning  costs per kW of installed capacity, $/</a:t>
            </a:r>
            <a:r>
              <a:rPr lang="en-US" dirty="0" err="1"/>
              <a:t>kW</a:t>
            </a:r>
            <a:r>
              <a:rPr lang="en-US" baseline="-25000" dirty="0" err="1"/>
              <a:t>e</a:t>
            </a:r>
            <a:endParaRPr lang="sv-SE" dirty="0"/>
          </a:p>
          <a:p>
            <a:pPr lvl="0"/>
            <a:r>
              <a:rPr lang="en-US" b="1" dirty="0"/>
              <a:t>FOM</a:t>
            </a:r>
            <a:r>
              <a:rPr lang="en-US" dirty="0"/>
              <a:t> – Fix operating and maintenance costs per year, $/</a:t>
            </a:r>
            <a:r>
              <a:rPr lang="en-US" dirty="0" err="1"/>
              <a:t>kW</a:t>
            </a:r>
            <a:r>
              <a:rPr lang="en-US" baseline="-25000" dirty="0" err="1"/>
              <a:t>e</a:t>
            </a:r>
            <a:endParaRPr lang="sv-SE" dirty="0"/>
          </a:p>
          <a:p>
            <a:pPr lvl="0"/>
            <a:r>
              <a:rPr lang="en-US" b="1" dirty="0"/>
              <a:t>VOM </a:t>
            </a:r>
            <a:r>
              <a:rPr lang="en-US" dirty="0"/>
              <a:t>– Variable operating costs, $/kWh</a:t>
            </a:r>
            <a:endParaRPr lang="sv-SE" dirty="0"/>
          </a:p>
          <a:p>
            <a:pPr lvl="0"/>
            <a:r>
              <a:rPr lang="en-US" b="1" dirty="0"/>
              <a:t>P</a:t>
            </a:r>
            <a:r>
              <a:rPr lang="en-US" b="1" baseline="-25000" dirty="0"/>
              <a:t>FUEL</a:t>
            </a:r>
            <a:r>
              <a:rPr lang="en-US" dirty="0"/>
              <a:t> – Fuel price per kWh, in $/kWh input</a:t>
            </a:r>
            <a:endParaRPr lang="sv-SE" dirty="0"/>
          </a:p>
          <a:p>
            <a:pPr lvl="0"/>
            <a:r>
              <a:rPr lang="en-US" b="1" dirty="0"/>
              <a:t>PLF</a:t>
            </a:r>
            <a:r>
              <a:rPr lang="en-US" dirty="0"/>
              <a:t> – Plant factor, i.e., full load hours of plant operation per year, fraction of year</a:t>
            </a:r>
            <a:endParaRPr lang="sv-SE" dirty="0"/>
          </a:p>
          <a:p>
            <a:pPr lvl="0"/>
            <a:r>
              <a:rPr lang="en-US" b="1" dirty="0"/>
              <a:t>PLT</a:t>
            </a:r>
            <a:r>
              <a:rPr lang="en-US" dirty="0"/>
              <a:t> – Plant life time, years</a:t>
            </a:r>
            <a:endParaRPr lang="sv-SE" dirty="0"/>
          </a:p>
          <a:p>
            <a:pPr lvl="0"/>
            <a:r>
              <a:rPr lang="el-GR" b="1" dirty="0"/>
              <a:t>η</a:t>
            </a:r>
            <a:r>
              <a:rPr lang="sv-SE" dirty="0"/>
              <a:t> – </a:t>
            </a:r>
            <a:r>
              <a:rPr lang="en-US" dirty="0"/>
              <a:t>Plant thermal efficiency, in percentage</a:t>
            </a:r>
            <a:endParaRPr lang="sv-SE" dirty="0"/>
          </a:p>
          <a:p>
            <a:pPr lvl="0"/>
            <a:r>
              <a:rPr lang="en-US" b="1" dirty="0" err="1"/>
              <a:t>i</a:t>
            </a:r>
            <a:r>
              <a:rPr lang="en-US" b="1" dirty="0"/>
              <a:t> </a:t>
            </a:r>
            <a:r>
              <a:rPr lang="en-US" dirty="0"/>
              <a:t>– Discount rate, in percentage</a:t>
            </a:r>
            <a:endParaRPr lang="sv-SE" dirty="0"/>
          </a:p>
        </p:txBody>
      </p:sp>
      <p:sp>
        <p:nvSpPr>
          <p:cNvPr id="10" name="Title 1"/>
          <p:cNvSpPr>
            <a:spLocks noGrp="1"/>
          </p:cNvSpPr>
          <p:nvPr>
            <p:ph type="title"/>
          </p:nvPr>
        </p:nvSpPr>
        <p:spPr>
          <a:xfrm>
            <a:off x="185195" y="274637"/>
            <a:ext cx="9062977" cy="871257"/>
          </a:xfrm>
        </p:spPr>
        <p:txBody>
          <a:bodyPr>
            <a:normAutofit/>
          </a:bodyPr>
          <a:lstStyle/>
          <a:p>
            <a:r>
              <a:rPr lang="en-US" dirty="0" err="1"/>
              <a:t>Levelized</a:t>
            </a:r>
            <a:r>
              <a:rPr lang="en-US" dirty="0"/>
              <a:t> cost of electricity (LCOE)</a:t>
            </a:r>
          </a:p>
        </p:txBody>
      </p:sp>
      <mc:AlternateContent xmlns:mc="http://schemas.openxmlformats.org/markup-compatibility/2006" xmlns:a14="http://schemas.microsoft.com/office/drawing/2010/main">
        <mc:Choice Requires="a14">
          <p:sp>
            <p:nvSpPr>
              <p:cNvPr id="4" name="Rectangle 3"/>
              <p:cNvSpPr/>
              <p:nvPr/>
            </p:nvSpPr>
            <p:spPr>
              <a:xfrm>
                <a:off x="760312" y="1884461"/>
                <a:ext cx="7899721" cy="9132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sv-SE" smtClean="0">
                          <a:latin typeface="Cambria Math" panose="02040503050406030204" pitchFamily="18" charset="0"/>
                        </a:rPr>
                        <m:t>L</m:t>
                      </m:r>
                      <m:r>
                        <m:rPr>
                          <m:sty m:val="p"/>
                        </m:rPr>
                        <a:rPr lang="sv-SE" i="0">
                          <a:latin typeface="Cambria Math" panose="02040503050406030204" pitchFamily="18" charset="0"/>
                        </a:rPr>
                        <m:t>COE</m:t>
                      </m:r>
                      <m:r>
                        <a:rPr lang="sv-SE" i="0">
                          <a:latin typeface="Cambria Math" panose="02040503050406030204" pitchFamily="18" charset="0"/>
                        </a:rPr>
                        <m:t>=</m:t>
                      </m:r>
                      <m:f>
                        <m:fPr>
                          <m:ctrlPr>
                            <a:rPr lang="sv-SE" i="1" smtClean="0">
                              <a:latin typeface="Cambria Math" panose="02040503050406030204" pitchFamily="18" charset="0"/>
                            </a:rPr>
                          </m:ctrlPr>
                        </m:fPr>
                        <m:num>
                          <m:d>
                            <m:dPr>
                              <m:ctrlPr>
                                <a:rPr lang="sv-SE" i="1">
                                  <a:latin typeface="Cambria Math" panose="02040503050406030204" pitchFamily="18" charset="0"/>
                                </a:rPr>
                              </m:ctrlPr>
                            </m:dPr>
                            <m:e>
                              <m:f>
                                <m:fPr>
                                  <m:ctrlPr>
                                    <a:rPr lang="sv-SE" i="1">
                                      <a:latin typeface="Cambria Math" panose="02040503050406030204" pitchFamily="18" charset="0"/>
                                    </a:rPr>
                                  </m:ctrlPr>
                                </m:fPr>
                                <m:num>
                                  <m:r>
                                    <m:rPr>
                                      <m:sty m:val="p"/>
                                    </m:rPr>
                                    <a:rPr lang="sv-SE">
                                      <a:latin typeface="Cambria Math" panose="02040503050406030204" pitchFamily="18" charset="0"/>
                                    </a:rPr>
                                    <m:t>INV</m:t>
                                  </m:r>
                                  <m:r>
                                    <a:rPr lang="sv-SE">
                                      <a:latin typeface="Cambria Math" panose="02040503050406030204" pitchFamily="18" charset="0"/>
                                    </a:rPr>
                                    <m:t>×</m:t>
                                  </m:r>
                                  <m:r>
                                    <m:rPr>
                                      <m:sty m:val="p"/>
                                    </m:rPr>
                                    <a:rPr lang="sv-SE">
                                      <a:latin typeface="Cambria Math" panose="02040503050406030204" pitchFamily="18" charset="0"/>
                                    </a:rPr>
                                    <m:t>CRF</m:t>
                                  </m:r>
                                  <m:r>
                                    <a:rPr lang="sv-SE">
                                      <a:latin typeface="Cambria Math" panose="02040503050406030204" pitchFamily="18" charset="0"/>
                                    </a:rPr>
                                    <m:t>+</m:t>
                                  </m:r>
                                  <m:r>
                                    <m:rPr>
                                      <m:sty m:val="p"/>
                                    </m:rPr>
                                    <a:rPr lang="sv-SE">
                                      <a:latin typeface="Cambria Math" panose="02040503050406030204" pitchFamily="18" charset="0"/>
                                    </a:rPr>
                                    <m:t>FOM</m:t>
                                  </m:r>
                                </m:num>
                                <m:den>
                                  <m:r>
                                    <a:rPr lang="sv-SE" i="1">
                                      <a:latin typeface="Cambria Math" panose="02040503050406030204" pitchFamily="18" charset="0"/>
                                    </a:rPr>
                                    <m:t>𝑃𝐿𝐹</m:t>
                                  </m:r>
                                </m:den>
                              </m:f>
                            </m:e>
                          </m:d>
                        </m:num>
                        <m:den>
                          <m:r>
                            <a:rPr lang="sv-SE" b="0" i="1" smtClean="0">
                              <a:latin typeface="Cambria Math" panose="02040503050406030204" pitchFamily="18" charset="0"/>
                            </a:rPr>
                            <m:t>8760</m:t>
                          </m:r>
                        </m:den>
                      </m:f>
                      <m:r>
                        <a:rPr lang="sv-SE" i="0">
                          <a:latin typeface="Cambria Math" panose="02040503050406030204" pitchFamily="18" charset="0"/>
                        </a:rPr>
                        <m:t>+</m:t>
                      </m:r>
                      <m:r>
                        <m:rPr>
                          <m:sty m:val="p"/>
                        </m:rPr>
                        <a:rPr lang="sv-SE" i="0">
                          <a:latin typeface="Cambria Math" panose="02040503050406030204" pitchFamily="18" charset="0"/>
                        </a:rPr>
                        <m:t>VOM</m:t>
                      </m:r>
                      <m:r>
                        <a:rPr lang="sv-SE" i="0">
                          <a:latin typeface="Cambria Math" panose="02040503050406030204" pitchFamily="18" charset="0"/>
                        </a:rPr>
                        <m:t>+</m:t>
                      </m:r>
                      <m:f>
                        <m:fPr>
                          <m:ctrlPr>
                            <a:rPr lang="sv-SE" i="1">
                              <a:latin typeface="Cambria Math" panose="02040503050406030204" pitchFamily="18" charset="0"/>
                            </a:rPr>
                          </m:ctrlPr>
                        </m:fPr>
                        <m:num>
                          <m:sSub>
                            <m:sSubPr>
                              <m:ctrlPr>
                                <a:rPr lang="sv-SE" i="1">
                                  <a:latin typeface="Cambria Math" panose="02040503050406030204" pitchFamily="18" charset="0"/>
                                </a:rPr>
                              </m:ctrlPr>
                            </m:sSubPr>
                            <m:e>
                              <m:r>
                                <m:rPr>
                                  <m:sty m:val="p"/>
                                </m:rPr>
                                <a:rPr lang="sv-SE" i="0">
                                  <a:latin typeface="Cambria Math" panose="02040503050406030204" pitchFamily="18" charset="0"/>
                                </a:rPr>
                                <m:t>P</m:t>
                              </m:r>
                            </m:e>
                            <m:sub>
                              <m:r>
                                <m:rPr>
                                  <m:sty m:val="p"/>
                                </m:rPr>
                                <a:rPr lang="sv-SE" i="0">
                                  <a:latin typeface="Cambria Math" panose="02040503050406030204" pitchFamily="18" charset="0"/>
                                </a:rPr>
                                <m:t>FUEL</m:t>
                              </m:r>
                            </m:sub>
                          </m:sSub>
                        </m:num>
                        <m:den>
                          <m:r>
                            <a:rPr lang="sv-SE" i="1">
                              <a:latin typeface="Cambria Math" panose="02040503050406030204" pitchFamily="18" charset="0"/>
                            </a:rPr>
                            <m:t>𝜂</m:t>
                          </m:r>
                        </m:den>
                      </m:f>
                      <m:r>
                        <a:rPr lang="sv-SE" i="0">
                          <a:latin typeface="Cambria Math" panose="02040503050406030204" pitchFamily="18" charset="0"/>
                        </a:rPr>
                        <m:t>+</m:t>
                      </m:r>
                      <m:f>
                        <m:fPr>
                          <m:ctrlPr>
                            <a:rPr lang="sv-SE" i="1" smtClean="0">
                              <a:latin typeface="Cambria Math" panose="02040503050406030204" pitchFamily="18" charset="0"/>
                            </a:rPr>
                          </m:ctrlPr>
                        </m:fPr>
                        <m:num>
                          <m:d>
                            <m:dPr>
                              <m:ctrlPr>
                                <a:rPr lang="sv-SE" i="1">
                                  <a:latin typeface="Cambria Math" panose="02040503050406030204" pitchFamily="18" charset="0"/>
                                </a:rPr>
                              </m:ctrlPr>
                            </m:dPr>
                            <m:e>
                              <m:f>
                                <m:fPr>
                                  <m:ctrlPr>
                                    <a:rPr lang="sv-SE" i="1">
                                      <a:latin typeface="Cambria Math" panose="02040503050406030204" pitchFamily="18" charset="0"/>
                                    </a:rPr>
                                  </m:ctrlPr>
                                </m:fPr>
                                <m:num>
                                  <m:r>
                                    <m:rPr>
                                      <m:sty m:val="p"/>
                                    </m:rPr>
                                    <a:rPr lang="sv-SE">
                                      <a:latin typeface="Cambria Math" panose="02040503050406030204" pitchFamily="18" charset="0"/>
                                    </a:rPr>
                                    <m:t>DECOM</m:t>
                                  </m:r>
                                </m:num>
                                <m:den>
                                  <m:r>
                                    <m:rPr>
                                      <m:sty m:val="p"/>
                                    </m:rPr>
                                    <a:rPr lang="sv-SE">
                                      <a:latin typeface="Cambria Math" panose="02040503050406030204" pitchFamily="18" charset="0"/>
                                    </a:rPr>
                                    <m:t>PLF</m:t>
                                  </m:r>
                                </m:den>
                              </m:f>
                              <m:r>
                                <a:rPr lang="sv-SE">
                                  <a:latin typeface="Cambria Math" panose="02040503050406030204" pitchFamily="18" charset="0"/>
                                </a:rPr>
                                <m:t>×</m:t>
                              </m:r>
                              <m:sSup>
                                <m:sSupPr>
                                  <m:ctrlPr>
                                    <a:rPr lang="sv-SE" i="1">
                                      <a:latin typeface="Cambria Math" panose="02040503050406030204" pitchFamily="18" charset="0"/>
                                    </a:rPr>
                                  </m:ctrlPr>
                                </m:sSupPr>
                                <m:e>
                                  <m:d>
                                    <m:dPr>
                                      <m:ctrlPr>
                                        <a:rPr lang="sv-SE" i="1">
                                          <a:latin typeface="Cambria Math" panose="02040503050406030204" pitchFamily="18" charset="0"/>
                                        </a:rPr>
                                      </m:ctrlPr>
                                    </m:dPr>
                                    <m:e>
                                      <m:r>
                                        <a:rPr lang="sv-SE">
                                          <a:latin typeface="Cambria Math" panose="02040503050406030204" pitchFamily="18" charset="0"/>
                                        </a:rPr>
                                        <m:t>1+</m:t>
                                      </m:r>
                                      <m:r>
                                        <a:rPr lang="sv-SE" i="1">
                                          <a:latin typeface="Cambria Math" panose="02040503050406030204" pitchFamily="18" charset="0"/>
                                        </a:rPr>
                                        <m:t>𝑖</m:t>
                                      </m:r>
                                    </m:e>
                                  </m:d>
                                </m:e>
                                <m:sup>
                                  <m:r>
                                    <a:rPr lang="sv-SE">
                                      <a:latin typeface="Cambria Math" panose="02040503050406030204" pitchFamily="18" charset="0"/>
                                    </a:rPr>
                                    <m:t>−</m:t>
                                  </m:r>
                                  <m:d>
                                    <m:dPr>
                                      <m:ctrlPr>
                                        <a:rPr lang="sv-SE" i="1">
                                          <a:latin typeface="Cambria Math" panose="02040503050406030204" pitchFamily="18" charset="0"/>
                                        </a:rPr>
                                      </m:ctrlPr>
                                    </m:dPr>
                                    <m:e>
                                      <m:r>
                                        <m:rPr>
                                          <m:sty m:val="p"/>
                                        </m:rPr>
                                        <a:rPr lang="sv-SE">
                                          <a:latin typeface="Cambria Math" panose="02040503050406030204" pitchFamily="18" charset="0"/>
                                        </a:rPr>
                                        <m:t>PLT</m:t>
                                      </m:r>
                                      <m:r>
                                        <a:rPr lang="sv-SE">
                                          <a:latin typeface="Cambria Math" panose="02040503050406030204" pitchFamily="18" charset="0"/>
                                        </a:rPr>
                                        <m:t>+</m:t>
                                      </m:r>
                                      <m:r>
                                        <m:rPr>
                                          <m:sty m:val="p"/>
                                        </m:rPr>
                                        <a:rPr lang="sv-SE">
                                          <a:latin typeface="Cambria Math" panose="02040503050406030204" pitchFamily="18" charset="0"/>
                                        </a:rPr>
                                        <m:t>T</m:t>
                                      </m:r>
                                    </m:e>
                                  </m:d>
                                </m:sup>
                              </m:sSup>
                            </m:e>
                          </m:d>
                        </m:num>
                        <m:den>
                          <m:r>
                            <a:rPr lang="sv-SE" b="0" i="1" smtClean="0">
                              <a:latin typeface="Cambria Math" panose="02040503050406030204" pitchFamily="18" charset="0"/>
                            </a:rPr>
                            <m:t>8760</m:t>
                          </m:r>
                        </m:den>
                      </m:f>
                    </m:oMath>
                  </m:oMathPara>
                </a14:m>
                <a:endParaRPr lang="sv-SE" dirty="0"/>
              </a:p>
            </p:txBody>
          </p:sp>
        </mc:Choice>
        <mc:Fallback xmlns="">
          <p:sp>
            <p:nvSpPr>
              <p:cNvPr id="4" name="Rectangle 3"/>
              <p:cNvSpPr>
                <a:spLocks noRot="1" noChangeAspect="1" noMove="1" noResize="1" noEditPoints="1" noAdjustHandles="1" noChangeArrowheads="1" noChangeShapeType="1" noTextEdit="1"/>
              </p:cNvSpPr>
              <p:nvPr/>
            </p:nvSpPr>
            <p:spPr>
              <a:xfrm>
                <a:off x="760312" y="1884461"/>
                <a:ext cx="7899721" cy="913263"/>
              </a:xfrm>
              <a:prstGeom prst="rect">
                <a:avLst/>
              </a:prstGeom>
              <a:blipFill>
                <a:blip r:embed="rId3"/>
                <a:stretch>
                  <a:fillRect/>
                </a:stretch>
              </a:blipFill>
            </p:spPr>
            <p:txBody>
              <a:bodyPr/>
              <a:lstStyle/>
              <a:p>
                <a:r>
                  <a:rPr lang="sv-SE">
                    <a:noFill/>
                  </a:rPr>
                  <a:t> </a:t>
                </a:r>
              </a:p>
            </p:txBody>
          </p:sp>
        </mc:Fallback>
      </mc:AlternateContent>
      <p:sp>
        <p:nvSpPr>
          <p:cNvPr id="5" name="Rectangle 4"/>
          <p:cNvSpPr/>
          <p:nvPr/>
        </p:nvSpPr>
        <p:spPr>
          <a:xfrm>
            <a:off x="1805651" y="1884461"/>
            <a:ext cx="2106592" cy="913263"/>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ctangle 12"/>
          <p:cNvSpPr/>
          <p:nvPr/>
        </p:nvSpPr>
        <p:spPr>
          <a:xfrm>
            <a:off x="4064643" y="1884462"/>
            <a:ext cx="1387033" cy="913263"/>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ectangle 14"/>
          <p:cNvSpPr/>
          <p:nvPr/>
        </p:nvSpPr>
        <p:spPr>
          <a:xfrm>
            <a:off x="812951" y="1465946"/>
            <a:ext cx="3725410" cy="369332"/>
          </a:xfrm>
          <a:prstGeom prst="rect">
            <a:avLst/>
          </a:prstGeom>
        </p:spPr>
        <p:txBody>
          <a:bodyPr wrap="square">
            <a:spAutoFit/>
          </a:bodyPr>
          <a:lstStyle/>
          <a:p>
            <a:r>
              <a:rPr lang="sv-SE" b="1" dirty="0"/>
              <a:t>Investment and </a:t>
            </a:r>
            <a:r>
              <a:rPr lang="sv-SE" b="1" dirty="0" err="1"/>
              <a:t>fixed</a:t>
            </a:r>
            <a:r>
              <a:rPr lang="sv-SE" b="1" dirty="0"/>
              <a:t> </a:t>
            </a:r>
            <a:r>
              <a:rPr lang="sv-SE" b="1" dirty="0" err="1"/>
              <a:t>costs</a:t>
            </a:r>
            <a:endParaRPr lang="sv-SE" dirty="0"/>
          </a:p>
        </p:txBody>
      </p:sp>
      <p:sp>
        <p:nvSpPr>
          <p:cNvPr id="16" name="Rectangle 15"/>
          <p:cNvSpPr/>
          <p:nvPr/>
        </p:nvSpPr>
        <p:spPr>
          <a:xfrm>
            <a:off x="3662785" y="1465663"/>
            <a:ext cx="2356050" cy="369332"/>
          </a:xfrm>
          <a:prstGeom prst="rect">
            <a:avLst/>
          </a:prstGeom>
        </p:spPr>
        <p:txBody>
          <a:bodyPr wrap="square">
            <a:spAutoFit/>
          </a:bodyPr>
          <a:lstStyle/>
          <a:p>
            <a:r>
              <a:rPr lang="sv-SE" b="1" dirty="0" err="1"/>
              <a:t>Variable</a:t>
            </a:r>
            <a:r>
              <a:rPr lang="sv-SE" b="1" dirty="0"/>
              <a:t> and </a:t>
            </a:r>
            <a:r>
              <a:rPr lang="sv-SE" b="1" dirty="0" err="1"/>
              <a:t>fuel</a:t>
            </a:r>
            <a:r>
              <a:rPr lang="sv-SE" b="1" dirty="0"/>
              <a:t> </a:t>
            </a:r>
            <a:r>
              <a:rPr lang="sv-SE" b="1" dirty="0" err="1"/>
              <a:t>costs</a:t>
            </a:r>
            <a:endParaRPr lang="sv-SE" dirty="0"/>
          </a:p>
        </p:txBody>
      </p:sp>
      <p:sp>
        <p:nvSpPr>
          <p:cNvPr id="17" name="Rectangle 16"/>
          <p:cNvSpPr/>
          <p:nvPr/>
        </p:nvSpPr>
        <p:spPr>
          <a:xfrm>
            <a:off x="6115050" y="1465380"/>
            <a:ext cx="2356050" cy="369332"/>
          </a:xfrm>
          <a:prstGeom prst="rect">
            <a:avLst/>
          </a:prstGeom>
        </p:spPr>
        <p:txBody>
          <a:bodyPr wrap="square">
            <a:spAutoFit/>
          </a:bodyPr>
          <a:lstStyle/>
          <a:p>
            <a:r>
              <a:rPr lang="sv-SE" b="1" dirty="0" err="1"/>
              <a:t>Decommissioning</a:t>
            </a:r>
            <a:endParaRPr lang="sv-SE" dirty="0"/>
          </a:p>
        </p:txBody>
      </p:sp>
      <p:sp>
        <p:nvSpPr>
          <p:cNvPr id="18" name="Rectangle 17"/>
          <p:cNvSpPr/>
          <p:nvPr/>
        </p:nvSpPr>
        <p:spPr>
          <a:xfrm>
            <a:off x="5604076" y="1860756"/>
            <a:ext cx="2911274" cy="913263"/>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3479561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LCOE the only decision criterion?</a:t>
            </a:r>
          </a:p>
        </p:txBody>
      </p:sp>
      <p:sp>
        <p:nvSpPr>
          <p:cNvPr id="4" name="Slide Number Placeholder 3"/>
          <p:cNvSpPr>
            <a:spLocks noGrp="1"/>
          </p:cNvSpPr>
          <p:nvPr>
            <p:ph type="sldNum" sz="quarter" idx="12"/>
          </p:nvPr>
        </p:nvSpPr>
        <p:spPr/>
        <p:txBody>
          <a:bodyPr/>
          <a:lstStyle/>
          <a:p>
            <a:fld id="{0AE50439-C31B-9A40-9E9D-ED5EC7CC60E9}" type="slidenum">
              <a:rPr lang="en-US" smtClean="0"/>
              <a:t>12</a:t>
            </a:fld>
            <a:endParaRPr lang="en-US"/>
          </a:p>
        </p:txBody>
      </p:sp>
      <p:sp>
        <p:nvSpPr>
          <p:cNvPr id="7" name="Content Placeholder 2"/>
          <p:cNvSpPr>
            <a:spLocks noGrp="1"/>
          </p:cNvSpPr>
          <p:nvPr>
            <p:ph idx="1"/>
          </p:nvPr>
        </p:nvSpPr>
        <p:spPr>
          <a:xfrm>
            <a:off x="457199" y="1216174"/>
            <a:ext cx="8603673" cy="4525963"/>
          </a:xfrm>
        </p:spPr>
        <p:txBody>
          <a:bodyPr/>
          <a:lstStyle/>
          <a:p>
            <a:pPr marL="0" lvl="1" indent="0">
              <a:buNone/>
            </a:pPr>
            <a:r>
              <a:rPr lang="en-GB" sz="1800" dirty="0"/>
              <a:t>Technologies compete to gain a share in the energy supply, based on their techno-economic characteristics (e.g., </a:t>
            </a:r>
            <a:r>
              <a:rPr lang="en-GB" sz="1800" b="1" dirty="0" err="1"/>
              <a:t>levelized</a:t>
            </a:r>
            <a:r>
              <a:rPr lang="en-GB" sz="1800" b="1" dirty="0"/>
              <a:t> cost of electricity)</a:t>
            </a:r>
            <a:r>
              <a:rPr lang="en-GB" sz="1800" dirty="0"/>
              <a:t>, but also given a number of other constraints – </a:t>
            </a:r>
            <a:r>
              <a:rPr lang="en-GB" sz="1800" b="1" dirty="0"/>
              <a:t>resource availability, intermittency of production, ramping rates</a:t>
            </a:r>
            <a:r>
              <a:rPr lang="en-GB" sz="1800" dirty="0"/>
              <a:t>, etc.</a:t>
            </a:r>
          </a:p>
          <a:p>
            <a:endParaRPr lang="en-US" dirty="0"/>
          </a:p>
        </p:txBody>
      </p:sp>
      <p:pic>
        <p:nvPicPr>
          <p:cNvPr id="40" name="Picture 39"/>
          <p:cNvPicPr>
            <a:picLocks noChangeAspect="1"/>
          </p:cNvPicPr>
          <p:nvPr/>
        </p:nvPicPr>
        <p:blipFill>
          <a:blip r:embed="rId3"/>
          <a:stretch>
            <a:fillRect/>
          </a:stretch>
        </p:blipFill>
        <p:spPr>
          <a:xfrm>
            <a:off x="2766672" y="6426420"/>
            <a:ext cx="3644025" cy="467100"/>
          </a:xfrm>
          <a:prstGeom prst="rect">
            <a:avLst/>
          </a:prstGeom>
        </p:spPr>
      </p:pic>
      <p:pic>
        <p:nvPicPr>
          <p:cNvPr id="91" name="Picture 90"/>
          <p:cNvPicPr>
            <a:picLocks noChangeAspect="1"/>
          </p:cNvPicPr>
          <p:nvPr/>
        </p:nvPicPr>
        <p:blipFill>
          <a:blip r:embed="rId4"/>
          <a:stretch>
            <a:fillRect/>
          </a:stretch>
        </p:blipFill>
        <p:spPr>
          <a:xfrm>
            <a:off x="1364997" y="2255774"/>
            <a:ext cx="6447374" cy="4137387"/>
          </a:xfrm>
          <a:prstGeom prst="rect">
            <a:avLst/>
          </a:prstGeom>
        </p:spPr>
      </p:pic>
    </p:spTree>
    <p:extLst>
      <p:ext uri="{BB962C8B-B14F-4D97-AF65-F5344CB8AC3E}">
        <p14:creationId xmlns:p14="http://schemas.microsoft.com/office/powerpoint/2010/main" val="159020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CA" dirty="0"/>
              <a:t>Basic technology characterization</a:t>
            </a:r>
          </a:p>
        </p:txBody>
      </p:sp>
      <p:sp>
        <p:nvSpPr>
          <p:cNvPr id="4" name="Slide Number Placeholder 3"/>
          <p:cNvSpPr>
            <a:spLocks noGrp="1"/>
          </p:cNvSpPr>
          <p:nvPr>
            <p:ph type="sldNum" sz="quarter" idx="12"/>
          </p:nvPr>
        </p:nvSpPr>
        <p:spPr/>
        <p:txBody>
          <a:bodyPr/>
          <a:lstStyle/>
          <a:p>
            <a:fld id="{0AE50439-C31B-9A40-9E9D-ED5EC7CC60E9}" type="slidenum">
              <a:rPr lang="en-US" smtClean="0"/>
              <a:t>13</a:t>
            </a:fld>
            <a:endParaRPr lang="en-US"/>
          </a:p>
        </p:txBody>
      </p:sp>
      <p:pic>
        <p:nvPicPr>
          <p:cNvPr id="5" name="Picture 4"/>
          <p:cNvPicPr>
            <a:picLocks noChangeAspect="1"/>
          </p:cNvPicPr>
          <p:nvPr/>
        </p:nvPicPr>
        <p:blipFill>
          <a:blip r:embed="rId2"/>
          <a:stretch>
            <a:fillRect/>
          </a:stretch>
        </p:blipFill>
        <p:spPr>
          <a:xfrm>
            <a:off x="373423" y="1331913"/>
            <a:ext cx="8397154" cy="5244504"/>
          </a:xfrm>
          <a:prstGeom prst="rect">
            <a:avLst/>
          </a:prstGeom>
        </p:spPr>
      </p:pic>
    </p:spTree>
    <p:extLst>
      <p:ext uri="{BB962C8B-B14F-4D97-AF65-F5344CB8AC3E}">
        <p14:creationId xmlns:p14="http://schemas.microsoft.com/office/powerpoint/2010/main" val="375236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81221" y="382054"/>
            <a:ext cx="7063740" cy="669507"/>
          </a:xfrm>
        </p:spPr>
        <p:txBody>
          <a:bodyPr>
            <a:normAutofit fontScale="90000"/>
          </a:bodyPr>
          <a:lstStyle/>
          <a:p>
            <a:r>
              <a:rPr lang="en-GB" dirty="0"/>
              <a:t>Exercise 2</a:t>
            </a:r>
          </a:p>
        </p:txBody>
      </p:sp>
      <p:sp>
        <p:nvSpPr>
          <p:cNvPr id="17" name="Content Placeholder 2"/>
          <p:cNvSpPr>
            <a:spLocks noGrp="1"/>
          </p:cNvSpPr>
          <p:nvPr>
            <p:ph idx="1"/>
          </p:nvPr>
        </p:nvSpPr>
        <p:spPr>
          <a:xfrm>
            <a:off x="308758" y="1556552"/>
            <a:ext cx="8780117" cy="4418601"/>
          </a:xfrm>
        </p:spPr>
        <p:txBody>
          <a:bodyPr>
            <a:normAutofit/>
          </a:bodyPr>
          <a:lstStyle/>
          <a:p>
            <a:pPr marL="0" indent="0">
              <a:buNone/>
            </a:pPr>
            <a:r>
              <a:rPr lang="en-US" altLang="en-US" sz="2400" b="1" i="1" dirty="0"/>
              <a:t>Comment in five bullet points </a:t>
            </a:r>
            <a:r>
              <a:rPr lang="en-US" altLang="en-US" sz="2400" dirty="0"/>
              <a:t>on the graphs shown in slide 27 of this presentation. </a:t>
            </a:r>
          </a:p>
          <a:p>
            <a:pPr marL="0" indent="0">
              <a:buNone/>
            </a:pPr>
            <a:endParaRPr lang="en-US" altLang="en-US" sz="2400" dirty="0">
              <a:highlight>
                <a:srgbClr val="FFFF00"/>
              </a:highlight>
            </a:endParaRPr>
          </a:p>
          <a:p>
            <a:pPr marL="0" indent="0">
              <a:buNone/>
            </a:pPr>
            <a:r>
              <a:rPr lang="en-US" altLang="en-US" sz="2400" dirty="0"/>
              <a:t>Answer the following guiding questions:</a:t>
            </a:r>
          </a:p>
          <a:p>
            <a:r>
              <a:rPr lang="en-US" altLang="en-US" sz="2400" dirty="0"/>
              <a:t>Which are the main features of each of the technologies plotted?</a:t>
            </a:r>
          </a:p>
          <a:p>
            <a:r>
              <a:rPr lang="en-US" altLang="en-US" sz="2400" dirty="0"/>
              <a:t>Why does one need to look at LCOE to compare technologies and decide which one minimizes costs? </a:t>
            </a:r>
          </a:p>
          <a:p>
            <a:r>
              <a:rPr lang="en-US" altLang="en-US" sz="2400" dirty="0"/>
              <a:t>Besides what is included in the LCOE calculations, what other criteria need to be taken into account to select technologies for an electricity system?</a:t>
            </a:r>
          </a:p>
        </p:txBody>
      </p:sp>
    </p:spTree>
    <p:extLst>
      <p:ext uri="{BB962C8B-B14F-4D97-AF65-F5344CB8AC3E}">
        <p14:creationId xmlns:p14="http://schemas.microsoft.com/office/powerpoint/2010/main" val="19255719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LCOE with realistic load factors</a:t>
            </a:r>
          </a:p>
        </p:txBody>
      </p:sp>
      <p:sp>
        <p:nvSpPr>
          <p:cNvPr id="4" name="Slide Number Placeholder 3"/>
          <p:cNvSpPr>
            <a:spLocks noGrp="1"/>
          </p:cNvSpPr>
          <p:nvPr>
            <p:ph type="sldNum" sz="quarter" idx="12"/>
          </p:nvPr>
        </p:nvSpPr>
        <p:spPr/>
        <p:txBody>
          <a:bodyPr/>
          <a:lstStyle/>
          <a:p>
            <a:fld id="{0AE50439-C31B-9A40-9E9D-ED5EC7CC60E9}" type="slidenum">
              <a:rPr lang="en-US" smtClean="0"/>
              <a:t>15</a:t>
            </a:fld>
            <a:endParaRPr lang="en-US"/>
          </a:p>
        </p:txBody>
      </p:sp>
      <p:graphicFrame>
        <p:nvGraphicFramePr>
          <p:cNvPr id="7" name="Chart 6">
            <a:extLst>
              <a:ext uri="{FF2B5EF4-FFF2-40B4-BE49-F238E27FC236}">
                <a16:creationId xmlns:a16="http://schemas.microsoft.com/office/drawing/2014/main" id="{E01C1541-ECA5-4887-B822-1544E899B5B2}"/>
              </a:ext>
            </a:extLst>
          </p:cNvPr>
          <p:cNvGraphicFramePr>
            <a:graphicFrameLocks/>
          </p:cNvGraphicFramePr>
          <p:nvPr>
            <p:extLst>
              <p:ext uri="{D42A27DB-BD31-4B8C-83A1-F6EECF244321}">
                <p14:modId xmlns:p14="http://schemas.microsoft.com/office/powerpoint/2010/main" val="1632195736"/>
              </p:ext>
            </p:extLst>
          </p:nvPr>
        </p:nvGraphicFramePr>
        <p:xfrm>
          <a:off x="709931" y="1417638"/>
          <a:ext cx="7412791" cy="4712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445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48640" y="382054"/>
            <a:ext cx="7966710" cy="669507"/>
          </a:xfrm>
        </p:spPr>
        <p:txBody>
          <a:bodyPr>
            <a:normAutofit fontScale="90000"/>
          </a:bodyPr>
          <a:lstStyle/>
          <a:p>
            <a:r>
              <a:rPr lang="en-GB" dirty="0"/>
              <a:t>Insights: power vs. energy </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16</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293" y="2505810"/>
            <a:ext cx="984567" cy="13712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2" y="2329681"/>
            <a:ext cx="1556581" cy="1742441"/>
          </a:xfrm>
          <a:prstGeom prst="rect">
            <a:avLst/>
          </a:prstGeom>
        </p:spPr>
      </p:pic>
      <p:sp>
        <p:nvSpPr>
          <p:cNvPr id="17" name="Content Placeholder 2"/>
          <p:cNvSpPr>
            <a:spLocks noGrp="1"/>
          </p:cNvSpPr>
          <p:nvPr>
            <p:ph idx="1"/>
          </p:nvPr>
        </p:nvSpPr>
        <p:spPr>
          <a:xfrm>
            <a:off x="283211" y="4092013"/>
            <a:ext cx="1962149" cy="449507"/>
          </a:xfrm>
        </p:spPr>
        <p:txBody>
          <a:bodyPr>
            <a:normAutofit/>
          </a:bodyPr>
          <a:lstStyle/>
          <a:p>
            <a:pPr marL="0" indent="0">
              <a:buNone/>
            </a:pPr>
            <a:r>
              <a:rPr lang="en-US" altLang="en-US" sz="1875" b="1" dirty="0"/>
              <a:t>1 </a:t>
            </a:r>
            <a:r>
              <a:rPr lang="en-US" altLang="en-US" sz="1875" b="1" dirty="0" err="1"/>
              <a:t>litre</a:t>
            </a:r>
            <a:r>
              <a:rPr lang="en-US" altLang="en-US" sz="1875" b="1" dirty="0"/>
              <a:t> in 1 minute</a:t>
            </a:r>
          </a:p>
        </p:txBody>
      </p:sp>
      <p:sp>
        <p:nvSpPr>
          <p:cNvPr id="18" name="Content Placeholder 2"/>
          <p:cNvSpPr>
            <a:spLocks noGrp="1"/>
          </p:cNvSpPr>
          <p:nvPr>
            <p:ph idx="1"/>
          </p:nvPr>
        </p:nvSpPr>
        <p:spPr>
          <a:xfrm>
            <a:off x="5035472" y="4092013"/>
            <a:ext cx="3803728" cy="449507"/>
          </a:xfrm>
        </p:spPr>
        <p:txBody>
          <a:bodyPr>
            <a:normAutofit/>
          </a:bodyPr>
          <a:lstStyle/>
          <a:p>
            <a:pPr marL="0" indent="0">
              <a:buNone/>
            </a:pPr>
            <a:r>
              <a:rPr lang="en-US" altLang="en-US" sz="1875" b="1" dirty="0"/>
              <a:t>I want: 1 </a:t>
            </a:r>
            <a:r>
              <a:rPr lang="en-US" altLang="en-US" sz="1875" b="1" dirty="0" err="1"/>
              <a:t>litre</a:t>
            </a:r>
            <a:r>
              <a:rPr lang="en-US" altLang="en-US" sz="1875" b="1" dirty="0"/>
              <a:t> in the next minute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653" y="2376086"/>
            <a:ext cx="1630680" cy="1630680"/>
          </a:xfrm>
          <a:prstGeom prst="rect">
            <a:avLst/>
          </a:prstGeom>
        </p:spPr>
      </p:pic>
      <p:sp>
        <p:nvSpPr>
          <p:cNvPr id="9" name="Content Placeholder 2"/>
          <p:cNvSpPr>
            <a:spLocks noGrp="1"/>
          </p:cNvSpPr>
          <p:nvPr>
            <p:ph idx="1"/>
          </p:nvPr>
        </p:nvSpPr>
        <p:spPr>
          <a:xfrm>
            <a:off x="954963" y="1348813"/>
            <a:ext cx="7275829" cy="449507"/>
          </a:xfrm>
        </p:spPr>
        <p:txBody>
          <a:bodyPr>
            <a:noAutofit/>
          </a:bodyPr>
          <a:lstStyle/>
          <a:p>
            <a:pPr marL="0" indent="0">
              <a:buNone/>
            </a:pPr>
            <a:r>
              <a:rPr lang="en-US" altLang="en-US" sz="2400" b="1" dirty="0"/>
              <a:t>Water heater vs. demand for hot water</a:t>
            </a:r>
          </a:p>
        </p:txBody>
      </p:sp>
    </p:spTree>
    <p:extLst>
      <p:ext uri="{BB962C8B-B14F-4D97-AF65-F5344CB8AC3E}">
        <p14:creationId xmlns:p14="http://schemas.microsoft.com/office/powerpoint/2010/main" val="26367366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48640" y="382054"/>
            <a:ext cx="7966710" cy="669507"/>
          </a:xfrm>
        </p:spPr>
        <p:txBody>
          <a:bodyPr>
            <a:normAutofit fontScale="90000"/>
          </a:bodyPr>
          <a:lstStyle/>
          <a:p>
            <a:r>
              <a:rPr lang="en-GB" dirty="0"/>
              <a:t>Insights: power vs. energy</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17</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293" y="2505810"/>
            <a:ext cx="984567" cy="13712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2" y="2329681"/>
            <a:ext cx="1556581" cy="1742441"/>
          </a:xfrm>
          <a:prstGeom prst="rect">
            <a:avLst/>
          </a:prstGeom>
        </p:spPr>
      </p:pic>
      <p:sp>
        <p:nvSpPr>
          <p:cNvPr id="17" name="Content Placeholder 2"/>
          <p:cNvSpPr>
            <a:spLocks noGrp="1"/>
          </p:cNvSpPr>
          <p:nvPr>
            <p:ph idx="1"/>
          </p:nvPr>
        </p:nvSpPr>
        <p:spPr>
          <a:xfrm>
            <a:off x="283211" y="4092013"/>
            <a:ext cx="1962149" cy="449507"/>
          </a:xfrm>
        </p:spPr>
        <p:txBody>
          <a:bodyPr>
            <a:normAutofit/>
          </a:bodyPr>
          <a:lstStyle/>
          <a:p>
            <a:pPr marL="0" indent="0">
              <a:buNone/>
            </a:pPr>
            <a:r>
              <a:rPr lang="en-US" altLang="en-US" sz="1875" b="1" dirty="0"/>
              <a:t>1 </a:t>
            </a:r>
            <a:r>
              <a:rPr lang="en-US" altLang="en-US" sz="1875" b="1" dirty="0" err="1"/>
              <a:t>litre</a:t>
            </a:r>
            <a:r>
              <a:rPr lang="en-US" altLang="en-US" sz="1875" b="1" dirty="0"/>
              <a:t> in 1 minute</a:t>
            </a:r>
          </a:p>
        </p:txBody>
      </p:sp>
      <p:sp>
        <p:nvSpPr>
          <p:cNvPr id="18" name="Content Placeholder 2"/>
          <p:cNvSpPr>
            <a:spLocks noGrp="1"/>
          </p:cNvSpPr>
          <p:nvPr>
            <p:ph idx="1"/>
          </p:nvPr>
        </p:nvSpPr>
        <p:spPr>
          <a:xfrm>
            <a:off x="5035472" y="4092013"/>
            <a:ext cx="3803728" cy="449507"/>
          </a:xfrm>
        </p:spPr>
        <p:txBody>
          <a:bodyPr>
            <a:normAutofit/>
          </a:bodyPr>
          <a:lstStyle/>
          <a:p>
            <a:pPr marL="0" indent="0">
              <a:buNone/>
            </a:pPr>
            <a:r>
              <a:rPr lang="en-US" altLang="en-US" sz="1875" b="1" dirty="0"/>
              <a:t>I want: 3 </a:t>
            </a:r>
            <a:r>
              <a:rPr lang="en-US" altLang="en-US" sz="1875" b="1" dirty="0" err="1"/>
              <a:t>litres</a:t>
            </a:r>
            <a:r>
              <a:rPr lang="en-US" altLang="en-US" sz="1875" b="1" dirty="0"/>
              <a:t> in the next minute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38" y="2540655"/>
            <a:ext cx="984567" cy="13712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383" y="2505809"/>
            <a:ext cx="984567" cy="13712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8675" y="2675091"/>
            <a:ext cx="1044525" cy="1170746"/>
          </a:xfrm>
          <a:prstGeom prst="rect">
            <a:avLst/>
          </a:prstGeom>
        </p:spPr>
      </p:pic>
      <p:sp>
        <p:nvSpPr>
          <p:cNvPr id="11" name="Content Placeholder 2"/>
          <p:cNvSpPr>
            <a:spLocks noGrp="1"/>
          </p:cNvSpPr>
          <p:nvPr>
            <p:ph idx="1"/>
          </p:nvPr>
        </p:nvSpPr>
        <p:spPr>
          <a:xfrm>
            <a:off x="811531" y="1348813"/>
            <a:ext cx="7275829" cy="449507"/>
          </a:xfrm>
        </p:spPr>
        <p:txBody>
          <a:bodyPr>
            <a:noAutofit/>
          </a:bodyPr>
          <a:lstStyle/>
          <a:p>
            <a:pPr marL="0" indent="0">
              <a:buNone/>
            </a:pPr>
            <a:r>
              <a:rPr lang="en-US" altLang="en-US" sz="2400" b="1" dirty="0"/>
              <a:t>Water heater vs. demand for hot water</a:t>
            </a:r>
          </a:p>
        </p:txBody>
      </p:sp>
    </p:spTree>
    <p:extLst>
      <p:ext uri="{BB962C8B-B14F-4D97-AF65-F5344CB8AC3E}">
        <p14:creationId xmlns:p14="http://schemas.microsoft.com/office/powerpoint/2010/main" val="30346607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48640" y="382054"/>
            <a:ext cx="7966710" cy="669507"/>
          </a:xfrm>
        </p:spPr>
        <p:txBody>
          <a:bodyPr>
            <a:normAutofit fontScale="90000"/>
          </a:bodyPr>
          <a:lstStyle/>
          <a:p>
            <a:r>
              <a:rPr lang="en-GB" dirty="0"/>
              <a:t>Insights: </a:t>
            </a:r>
            <a:r>
              <a:rPr lang="en-GB"/>
              <a:t>power vs. </a:t>
            </a:r>
            <a:r>
              <a:rPr lang="en-GB" dirty="0"/>
              <a:t>energy</a:t>
            </a:r>
          </a:p>
        </p:txBody>
      </p:sp>
      <p:sp>
        <p:nvSpPr>
          <p:cNvPr id="2" name="Slide Number Placeholder 1"/>
          <p:cNvSpPr>
            <a:spLocks noGrp="1"/>
          </p:cNvSpPr>
          <p:nvPr>
            <p:ph type="sldNum" sz="quarter" idx="12"/>
          </p:nvPr>
        </p:nvSpPr>
        <p:spPr/>
        <p:txBody>
          <a:bodyPr/>
          <a:lstStyle/>
          <a:p>
            <a:fld id="{A0B7FA9A-6BCF-4CFA-8685-B7A43319A6CD}" type="slidenum">
              <a:rPr lang="en-GB" smtClean="0"/>
              <a:pPr/>
              <a:t>18</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293" y="2505810"/>
            <a:ext cx="984567" cy="13712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12" y="1232401"/>
            <a:ext cx="1556581" cy="1742441"/>
          </a:xfrm>
          <a:prstGeom prst="rect">
            <a:avLst/>
          </a:prstGeom>
        </p:spPr>
      </p:pic>
      <p:sp>
        <p:nvSpPr>
          <p:cNvPr id="17" name="Content Placeholder 2"/>
          <p:cNvSpPr>
            <a:spLocks noGrp="1"/>
          </p:cNvSpPr>
          <p:nvPr>
            <p:ph idx="1"/>
          </p:nvPr>
        </p:nvSpPr>
        <p:spPr>
          <a:xfrm>
            <a:off x="283211" y="6154493"/>
            <a:ext cx="1962149" cy="449507"/>
          </a:xfrm>
        </p:spPr>
        <p:txBody>
          <a:bodyPr>
            <a:normAutofit/>
          </a:bodyPr>
          <a:lstStyle/>
          <a:p>
            <a:pPr marL="0" indent="0">
              <a:buNone/>
            </a:pPr>
            <a:r>
              <a:rPr lang="en-US" altLang="en-US" sz="1875" b="1" dirty="0"/>
              <a:t>1 </a:t>
            </a:r>
            <a:r>
              <a:rPr lang="en-US" altLang="en-US" sz="1875" b="1" dirty="0" err="1"/>
              <a:t>litre</a:t>
            </a:r>
            <a:r>
              <a:rPr lang="en-US" altLang="en-US" sz="1875" b="1" dirty="0"/>
              <a:t> in 1 minute</a:t>
            </a:r>
          </a:p>
        </p:txBody>
      </p:sp>
      <p:sp>
        <p:nvSpPr>
          <p:cNvPr id="18" name="Content Placeholder 2"/>
          <p:cNvSpPr>
            <a:spLocks noGrp="1"/>
          </p:cNvSpPr>
          <p:nvPr>
            <p:ph idx="1"/>
          </p:nvPr>
        </p:nvSpPr>
        <p:spPr>
          <a:xfrm>
            <a:off x="5035472" y="4092013"/>
            <a:ext cx="3803728" cy="449507"/>
          </a:xfrm>
        </p:spPr>
        <p:txBody>
          <a:bodyPr>
            <a:normAutofit/>
          </a:bodyPr>
          <a:lstStyle/>
          <a:p>
            <a:pPr marL="0" indent="0">
              <a:buNone/>
            </a:pPr>
            <a:r>
              <a:rPr lang="en-US" altLang="en-US" sz="1875" b="1" dirty="0"/>
              <a:t>I want: 3 </a:t>
            </a:r>
            <a:r>
              <a:rPr lang="en-US" altLang="en-US" sz="1875" b="1" dirty="0" err="1"/>
              <a:t>litres</a:t>
            </a:r>
            <a:r>
              <a:rPr lang="en-US" altLang="en-US" sz="1875" b="1" dirty="0"/>
              <a:t> in the next minute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38" y="2540655"/>
            <a:ext cx="984567" cy="13712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383" y="2505809"/>
            <a:ext cx="984567" cy="137123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72" y="2827521"/>
            <a:ext cx="1556581" cy="174244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72" y="4422641"/>
            <a:ext cx="1556581" cy="174244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653" y="2376086"/>
            <a:ext cx="1630680" cy="1630680"/>
          </a:xfrm>
          <a:prstGeom prst="rect">
            <a:avLst/>
          </a:prstGeom>
        </p:spPr>
      </p:pic>
      <p:sp>
        <p:nvSpPr>
          <p:cNvPr id="14" name="Content Placeholder 2"/>
          <p:cNvSpPr>
            <a:spLocks noGrp="1"/>
          </p:cNvSpPr>
          <p:nvPr>
            <p:ph idx="1"/>
          </p:nvPr>
        </p:nvSpPr>
        <p:spPr>
          <a:xfrm>
            <a:off x="5976581" y="2059034"/>
            <a:ext cx="1962149" cy="449507"/>
          </a:xfrm>
        </p:spPr>
        <p:txBody>
          <a:bodyPr>
            <a:normAutofit/>
          </a:bodyPr>
          <a:lstStyle/>
          <a:p>
            <a:pPr marL="0" indent="0">
              <a:buNone/>
            </a:pPr>
            <a:r>
              <a:rPr lang="en-US" altLang="en-US" sz="1875" b="1" dirty="0"/>
              <a:t>ENERGY DEMAND</a:t>
            </a:r>
          </a:p>
        </p:txBody>
      </p:sp>
      <p:sp>
        <p:nvSpPr>
          <p:cNvPr id="15" name="Content Placeholder 2"/>
          <p:cNvSpPr>
            <a:spLocks noGrp="1"/>
          </p:cNvSpPr>
          <p:nvPr>
            <p:ph idx="1"/>
          </p:nvPr>
        </p:nvSpPr>
        <p:spPr>
          <a:xfrm rot="16200000">
            <a:off x="-505261" y="3226271"/>
            <a:ext cx="1962149" cy="449507"/>
          </a:xfrm>
        </p:spPr>
        <p:txBody>
          <a:bodyPr>
            <a:normAutofit/>
          </a:bodyPr>
          <a:lstStyle/>
          <a:p>
            <a:pPr marL="0" indent="0">
              <a:buNone/>
            </a:pPr>
            <a:r>
              <a:rPr lang="en-US" altLang="en-US" sz="1875" b="1" dirty="0"/>
              <a:t>POWER SUPPLY</a:t>
            </a:r>
          </a:p>
        </p:txBody>
      </p:sp>
    </p:spTree>
    <p:extLst>
      <p:ext uri="{BB962C8B-B14F-4D97-AF65-F5344CB8AC3E}">
        <p14:creationId xmlns:p14="http://schemas.microsoft.com/office/powerpoint/2010/main" val="4705981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6" y="365129"/>
            <a:ext cx="7400925" cy="1325563"/>
          </a:xfrm>
        </p:spPr>
        <p:txBody>
          <a:bodyPr/>
          <a:lstStyle/>
          <a:p>
            <a:r>
              <a:rPr lang="sv-SE" dirty="0"/>
              <a:t>Outline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914400" lvl="1" indent="-514350">
              <a:buFont typeface="+mj-lt"/>
              <a:buAutoNum type="arabicPeriod"/>
            </a:pPr>
            <a:r>
              <a:rPr lang="en-US" sz="3200" dirty="0"/>
              <a:t>Energy and electricity systems modelling</a:t>
            </a:r>
          </a:p>
          <a:p>
            <a:pPr marL="914400" lvl="1" indent="-514350">
              <a:buFont typeface="+mj-lt"/>
              <a:buAutoNum type="arabicPeriod"/>
            </a:pPr>
            <a:r>
              <a:rPr lang="en-US" sz="3200" dirty="0"/>
              <a:t>Electricity systems modelling</a:t>
            </a:r>
          </a:p>
          <a:p>
            <a:pPr marL="914400" lvl="1" indent="-514350">
              <a:buFont typeface="+mj-lt"/>
              <a:buAutoNum type="arabicPeriod"/>
            </a:pPr>
            <a:r>
              <a:rPr lang="en-GB" sz="3200" dirty="0"/>
              <a:t>Introduction to electricity modelling in OSeMOSYS</a:t>
            </a:r>
            <a:br>
              <a:rPr lang="en-US" sz="3200" dirty="0"/>
            </a:br>
            <a:endParaRPr lang="en-US" sz="3200" dirty="0"/>
          </a:p>
          <a:p>
            <a:pPr marL="400050" lvl="1" indent="0">
              <a:buNone/>
            </a:pPr>
            <a:endParaRPr lang="en-US" sz="3200" dirty="0"/>
          </a:p>
        </p:txBody>
      </p:sp>
      <p:sp>
        <p:nvSpPr>
          <p:cNvPr id="6" name="Slide Number Placeholder 5"/>
          <p:cNvSpPr>
            <a:spLocks noGrp="1"/>
          </p:cNvSpPr>
          <p:nvPr>
            <p:ph type="sldNum" sz="quarter" idx="12"/>
          </p:nvPr>
        </p:nvSpPr>
        <p:spPr/>
        <p:txBody>
          <a:bodyPr/>
          <a:lstStyle/>
          <a:p>
            <a:fld id="{CE69EEE3-3703-4990-B76E-929A729607EB}" type="slidenum">
              <a:rPr lang="en-GB" smtClean="0"/>
              <a:t>2</a:t>
            </a:fld>
            <a:endParaRPr lang="en-GB" dirty="0"/>
          </a:p>
        </p:txBody>
      </p:sp>
    </p:spTree>
    <p:extLst>
      <p:ext uri="{BB962C8B-B14F-4D97-AF65-F5344CB8AC3E}">
        <p14:creationId xmlns:p14="http://schemas.microsoft.com/office/powerpoint/2010/main" val="158691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5543" y="978195"/>
            <a:ext cx="7634177" cy="4369982"/>
          </a:xfrm>
        </p:spPr>
        <p:txBody>
          <a:bodyPr>
            <a:normAutofit/>
          </a:bodyPr>
          <a:lstStyle/>
          <a:p>
            <a:r>
              <a:rPr lang="en-US" dirty="0"/>
              <a:t>2. Electricity systems modelling</a:t>
            </a:r>
            <a:br>
              <a:rPr lang="en-US" dirty="0"/>
            </a:br>
            <a:br>
              <a:rPr lang="en-US" dirty="0"/>
            </a:br>
            <a:r>
              <a:rPr lang="en-US" dirty="0"/>
              <a:t>Objective: Understand the main building blocks of electricity systems models</a:t>
            </a:r>
            <a:endParaRPr lang="en-US" sz="3600" dirty="0"/>
          </a:p>
        </p:txBody>
      </p:sp>
      <p:sp>
        <p:nvSpPr>
          <p:cNvPr id="3" name="Slide Number Placeholder 5"/>
          <p:cNvSpPr>
            <a:spLocks noGrp="1"/>
          </p:cNvSpPr>
          <p:nvPr>
            <p:ph type="sldNum" sz="quarter" idx="12"/>
          </p:nvPr>
        </p:nvSpPr>
        <p:spPr>
          <a:xfrm>
            <a:off x="6553200" y="6356358"/>
            <a:ext cx="2133600" cy="365125"/>
          </a:xfrm>
        </p:spPr>
        <p:txBody>
          <a:bodyPr/>
          <a:lstStyle/>
          <a:p>
            <a:fld id="{CE69EEE3-3703-4990-B76E-929A729607EB}" type="slidenum">
              <a:rPr lang="en-GB" smtClean="0"/>
              <a:t>3</a:t>
            </a:fld>
            <a:endParaRPr lang="en-GB" dirty="0"/>
          </a:p>
        </p:txBody>
      </p:sp>
    </p:spTree>
    <p:extLst>
      <p:ext uri="{BB962C8B-B14F-4D97-AF65-F5344CB8AC3E}">
        <p14:creationId xmlns:p14="http://schemas.microsoft.com/office/powerpoint/2010/main" val="2566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96266" cy="1143000"/>
          </a:xfrm>
        </p:spPr>
        <p:txBody>
          <a:bodyPr>
            <a:noAutofit/>
          </a:bodyPr>
          <a:lstStyle/>
          <a:p>
            <a:r>
              <a:rPr lang="en-CA" dirty="0"/>
              <a:t>	From energy to electricity system analysis</a:t>
            </a:r>
          </a:p>
        </p:txBody>
      </p:sp>
      <p:sp>
        <p:nvSpPr>
          <p:cNvPr id="6" name="Slide Number Placeholder 5"/>
          <p:cNvSpPr>
            <a:spLocks noGrp="1"/>
          </p:cNvSpPr>
          <p:nvPr>
            <p:ph type="sldNum" sz="quarter" idx="12"/>
          </p:nvPr>
        </p:nvSpPr>
        <p:spPr/>
        <p:txBody>
          <a:bodyPr/>
          <a:lstStyle/>
          <a:p>
            <a:fld id="{CE69EEE3-3703-4990-B76E-929A729607EB}" type="slidenum">
              <a:rPr lang="en-GB" smtClean="0"/>
              <a:t>4</a:t>
            </a:fld>
            <a:endParaRPr lang="en-GB" dirty="0"/>
          </a:p>
        </p:txBody>
      </p:sp>
      <p:pic>
        <p:nvPicPr>
          <p:cNvPr id="7" name="Picture 6" descr="Electricity system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012" y="1600206"/>
            <a:ext cx="3816549" cy="4339724"/>
          </a:xfrm>
          <a:prstGeom prst="rect">
            <a:avLst/>
          </a:prstGeom>
        </p:spPr>
      </p:pic>
      <p:sp>
        <p:nvSpPr>
          <p:cNvPr id="9" name="Content Placeholder 2"/>
          <p:cNvSpPr>
            <a:spLocks noGrp="1"/>
          </p:cNvSpPr>
          <p:nvPr>
            <p:ph idx="1"/>
          </p:nvPr>
        </p:nvSpPr>
        <p:spPr>
          <a:xfrm>
            <a:off x="457201" y="1970597"/>
            <a:ext cx="4144040" cy="4525963"/>
          </a:xfrm>
        </p:spPr>
        <p:txBody>
          <a:bodyPr>
            <a:normAutofit/>
          </a:bodyPr>
          <a:lstStyle/>
          <a:p>
            <a:r>
              <a:rPr lang="en-CA" sz="2400" dirty="0"/>
              <a:t>The electricity </a:t>
            </a:r>
            <a:r>
              <a:rPr lang="en-CA" sz="2400" dirty="0">
                <a:solidFill>
                  <a:srgbClr val="000000"/>
                </a:solidFill>
              </a:rPr>
              <a:t>system is a heavily intertwined subpart of the comprehensive energy system.</a:t>
            </a:r>
          </a:p>
          <a:p>
            <a:r>
              <a:rPr lang="en-US" sz="2400" dirty="0"/>
              <a:t>We focus this training on modelling the electricity system.</a:t>
            </a:r>
          </a:p>
          <a:p>
            <a:r>
              <a:rPr lang="en-US" sz="2400" dirty="0"/>
              <a:t>More specifically, we look at finding the least-cost path for sustainable electricity system development.</a:t>
            </a:r>
          </a:p>
        </p:txBody>
      </p:sp>
    </p:spTree>
    <p:extLst>
      <p:ext uri="{BB962C8B-B14F-4D97-AF65-F5344CB8AC3E}">
        <p14:creationId xmlns:p14="http://schemas.microsoft.com/office/powerpoint/2010/main" val="225267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365129"/>
            <a:ext cx="7435350" cy="1325563"/>
          </a:xfrm>
        </p:spPr>
        <p:txBody>
          <a:bodyPr/>
          <a:lstStyle/>
          <a:p>
            <a:r>
              <a:rPr lang="en-US" dirty="0"/>
              <a:t>Electricity system</a:t>
            </a:r>
          </a:p>
        </p:txBody>
      </p:sp>
      <p:sp>
        <p:nvSpPr>
          <p:cNvPr id="1019" name="Content Placeholder 9"/>
          <p:cNvSpPr>
            <a:spLocks noGrp="1"/>
          </p:cNvSpPr>
          <p:nvPr>
            <p:ph idx="1"/>
          </p:nvPr>
        </p:nvSpPr>
        <p:spPr>
          <a:xfrm>
            <a:off x="478602" y="1710860"/>
            <a:ext cx="8467519" cy="961638"/>
          </a:xfrm>
        </p:spPr>
        <p:txBody>
          <a:bodyPr>
            <a:normAutofit fontScale="92500" lnSpcReduction="20000"/>
          </a:bodyPr>
          <a:lstStyle/>
          <a:p>
            <a:pPr marL="0" indent="0" algn="just">
              <a:buNone/>
            </a:pPr>
            <a:r>
              <a:rPr lang="sv-SE" sz="2400" dirty="0"/>
              <a:t>This is a </a:t>
            </a:r>
            <a:r>
              <a:rPr lang="sv-SE" sz="2400" dirty="0" err="1"/>
              <a:t>complex</a:t>
            </a:r>
            <a:r>
              <a:rPr lang="sv-SE" sz="2400" dirty="0"/>
              <a:t> system </a:t>
            </a:r>
            <a:r>
              <a:rPr lang="sv-SE" sz="2400" dirty="0" err="1"/>
              <a:t>involving</a:t>
            </a:r>
            <a:r>
              <a:rPr lang="sv-SE" sz="2400" dirty="0"/>
              <a:t> </a:t>
            </a:r>
            <a:r>
              <a:rPr lang="en-GB" sz="2400" dirty="0"/>
              <a:t>extraction and/or import facilities, power plants, transmission and distribution lines, storage, transport, industrial uses, residential uses, transportation and others.   </a:t>
            </a:r>
            <a:endParaRPr lang="en-GB" sz="2400" b="1" dirty="0">
              <a:solidFill>
                <a:srgbClr val="FF0000"/>
              </a:solidFill>
            </a:endParaRPr>
          </a:p>
        </p:txBody>
      </p:sp>
      <p:sp>
        <p:nvSpPr>
          <p:cNvPr id="5" name="Slide Number Placeholder 4"/>
          <p:cNvSpPr>
            <a:spLocks noGrp="1"/>
          </p:cNvSpPr>
          <p:nvPr>
            <p:ph type="sldNum" sz="quarter" idx="12"/>
          </p:nvPr>
        </p:nvSpPr>
        <p:spPr/>
        <p:txBody>
          <a:bodyPr/>
          <a:lstStyle/>
          <a:p>
            <a:fld id="{CE69EEE3-3703-4990-B76E-929A729607EB}" type="slidenum">
              <a:rPr lang="en-GB" smtClean="0"/>
              <a:t>5</a:t>
            </a:fld>
            <a:endParaRPr lang="en-GB" dirty="0"/>
          </a:p>
        </p:txBody>
      </p:sp>
      <p:grpSp>
        <p:nvGrpSpPr>
          <p:cNvPr id="44" name="Group 40"/>
          <p:cNvGrpSpPr>
            <a:grpSpLocks/>
          </p:cNvGrpSpPr>
          <p:nvPr/>
        </p:nvGrpSpPr>
        <p:grpSpPr bwMode="auto">
          <a:xfrm>
            <a:off x="5255562" y="3114544"/>
            <a:ext cx="593991" cy="720726"/>
            <a:chOff x="2141" y="1014"/>
            <a:chExt cx="710" cy="785"/>
          </a:xfrm>
        </p:grpSpPr>
        <p:sp>
          <p:nvSpPr>
            <p:cNvPr id="45" name="Freeform 41"/>
            <p:cNvSpPr>
              <a:spLocks/>
            </p:cNvSpPr>
            <p:nvPr/>
          </p:nvSpPr>
          <p:spPr bwMode="auto">
            <a:xfrm>
              <a:off x="2428" y="1388"/>
              <a:ext cx="56" cy="230"/>
            </a:xfrm>
            <a:custGeom>
              <a:avLst/>
              <a:gdLst>
                <a:gd name="T0" fmla="*/ 348 w 9"/>
                <a:gd name="T1" fmla="*/ 1430 h 37"/>
                <a:gd name="T2" fmla="*/ 37 w 9"/>
                <a:gd name="T3" fmla="*/ 1274 h 37"/>
                <a:gd name="T4" fmla="*/ 0 w 9"/>
                <a:gd name="T5" fmla="*/ 0 h 37"/>
                <a:gd name="T6" fmla="*/ 118 w 9"/>
                <a:gd name="T7" fmla="*/ 0 h 37"/>
                <a:gd name="T8" fmla="*/ 230 w 9"/>
                <a:gd name="T9" fmla="*/ 118 h 37"/>
                <a:gd name="T10" fmla="*/ 348 w 9"/>
                <a:gd name="T11" fmla="*/ 311 h 37"/>
                <a:gd name="T12" fmla="*/ 193 w 9"/>
                <a:gd name="T13" fmla="*/ 541 h 37"/>
                <a:gd name="T14" fmla="*/ 348 w 9"/>
                <a:gd name="T15" fmla="*/ 143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37">
                  <a:moveTo>
                    <a:pt x="9" y="37"/>
                  </a:moveTo>
                  <a:lnTo>
                    <a:pt x="1" y="33"/>
                  </a:lnTo>
                  <a:lnTo>
                    <a:pt x="0" y="0"/>
                  </a:lnTo>
                  <a:lnTo>
                    <a:pt x="3" y="0"/>
                  </a:lnTo>
                  <a:lnTo>
                    <a:pt x="6" y="3"/>
                  </a:lnTo>
                  <a:lnTo>
                    <a:pt x="9" y="8"/>
                  </a:lnTo>
                  <a:lnTo>
                    <a:pt x="5" y="14"/>
                  </a:lnTo>
                  <a:lnTo>
                    <a:pt x="9" y="37"/>
                  </a:lnTo>
                  <a:close/>
                </a:path>
              </a:pathLst>
            </a:custGeom>
            <a:solidFill>
              <a:srgbClr val="FEF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 name="Freeform 42"/>
            <p:cNvSpPr>
              <a:spLocks noEditPoints="1"/>
            </p:cNvSpPr>
            <p:nvPr/>
          </p:nvSpPr>
          <p:spPr bwMode="auto">
            <a:xfrm>
              <a:off x="2278" y="1189"/>
              <a:ext cx="566" cy="548"/>
            </a:xfrm>
            <a:custGeom>
              <a:avLst/>
              <a:gdLst>
                <a:gd name="T0" fmla="*/ 1779 w 91"/>
                <a:gd name="T1" fmla="*/ 0 h 88"/>
                <a:gd name="T2" fmla="*/ 1742 w 91"/>
                <a:gd name="T3" fmla="*/ 0 h 88"/>
                <a:gd name="T4" fmla="*/ 0 w 91"/>
                <a:gd name="T5" fmla="*/ 1706 h 88"/>
                <a:gd name="T6" fmla="*/ 1742 w 91"/>
                <a:gd name="T7" fmla="*/ 3413 h 88"/>
                <a:gd name="T8" fmla="*/ 1779 w 91"/>
                <a:gd name="T9" fmla="*/ 3413 h 88"/>
                <a:gd name="T10" fmla="*/ 3520 w 91"/>
                <a:gd name="T11" fmla="*/ 1706 h 88"/>
                <a:gd name="T12" fmla="*/ 1779 w 91"/>
                <a:gd name="T13" fmla="*/ 0 h 88"/>
                <a:gd name="T14" fmla="*/ 1779 w 91"/>
                <a:gd name="T15" fmla="*/ 0 h 88"/>
                <a:gd name="T16" fmla="*/ 1779 w 91"/>
                <a:gd name="T17" fmla="*/ 3182 h 88"/>
                <a:gd name="T18" fmla="*/ 193 w 91"/>
                <a:gd name="T19" fmla="*/ 1669 h 88"/>
                <a:gd name="T20" fmla="*/ 1779 w 91"/>
                <a:gd name="T21" fmla="*/ 118 h 88"/>
                <a:gd name="T22" fmla="*/ 3328 w 91"/>
                <a:gd name="T23" fmla="*/ 1669 h 88"/>
                <a:gd name="T24" fmla="*/ 1779 w 91"/>
                <a:gd name="T25" fmla="*/ 3182 h 88"/>
                <a:gd name="T26" fmla="*/ 1779 w 91"/>
                <a:gd name="T27" fmla="*/ 3182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88">
                  <a:moveTo>
                    <a:pt x="46" y="0"/>
                  </a:moveTo>
                  <a:cubicBezTo>
                    <a:pt x="46" y="0"/>
                    <a:pt x="45" y="0"/>
                    <a:pt x="45" y="0"/>
                  </a:cubicBezTo>
                  <a:cubicBezTo>
                    <a:pt x="20" y="0"/>
                    <a:pt x="0" y="19"/>
                    <a:pt x="0" y="44"/>
                  </a:cubicBezTo>
                  <a:cubicBezTo>
                    <a:pt x="0" y="68"/>
                    <a:pt x="20" y="88"/>
                    <a:pt x="45" y="88"/>
                  </a:cubicBezTo>
                  <a:cubicBezTo>
                    <a:pt x="45" y="88"/>
                    <a:pt x="46" y="88"/>
                    <a:pt x="46" y="88"/>
                  </a:cubicBezTo>
                  <a:cubicBezTo>
                    <a:pt x="71" y="88"/>
                    <a:pt x="91" y="68"/>
                    <a:pt x="91" y="44"/>
                  </a:cubicBezTo>
                  <a:cubicBezTo>
                    <a:pt x="91" y="20"/>
                    <a:pt x="71" y="0"/>
                    <a:pt x="46" y="0"/>
                  </a:cubicBezTo>
                  <a:close/>
                  <a:moveTo>
                    <a:pt x="46" y="82"/>
                  </a:moveTo>
                  <a:cubicBezTo>
                    <a:pt x="23" y="82"/>
                    <a:pt x="5" y="64"/>
                    <a:pt x="5" y="43"/>
                  </a:cubicBezTo>
                  <a:cubicBezTo>
                    <a:pt x="5" y="21"/>
                    <a:pt x="23" y="3"/>
                    <a:pt x="46" y="3"/>
                  </a:cubicBezTo>
                  <a:cubicBezTo>
                    <a:pt x="68" y="3"/>
                    <a:pt x="86" y="21"/>
                    <a:pt x="86" y="43"/>
                  </a:cubicBezTo>
                  <a:cubicBezTo>
                    <a:pt x="86" y="64"/>
                    <a:pt x="68" y="82"/>
                    <a:pt x="46" y="82"/>
                  </a:cubicBez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7" name="Freeform 43"/>
            <p:cNvSpPr>
              <a:spLocks noEditPoints="1"/>
            </p:cNvSpPr>
            <p:nvPr/>
          </p:nvSpPr>
          <p:spPr bwMode="auto">
            <a:xfrm>
              <a:off x="2347" y="1220"/>
              <a:ext cx="454" cy="442"/>
            </a:xfrm>
            <a:custGeom>
              <a:avLst/>
              <a:gdLst>
                <a:gd name="T0" fmla="*/ 1586 w 73"/>
                <a:gd name="T1" fmla="*/ 37 h 71"/>
                <a:gd name="T2" fmla="*/ 504 w 73"/>
                <a:gd name="T3" fmla="*/ 349 h 71"/>
                <a:gd name="T4" fmla="*/ 504 w 73"/>
                <a:gd name="T5" fmla="*/ 2440 h 71"/>
                <a:gd name="T6" fmla="*/ 1586 w 73"/>
                <a:gd name="T7" fmla="*/ 2752 h 71"/>
                <a:gd name="T8" fmla="*/ 2824 w 73"/>
                <a:gd name="T9" fmla="*/ 1394 h 71"/>
                <a:gd name="T10" fmla="*/ 311 w 73"/>
                <a:gd name="T11" fmla="*/ 1083 h 71"/>
                <a:gd name="T12" fmla="*/ 193 w 73"/>
                <a:gd name="T13" fmla="*/ 1046 h 71"/>
                <a:gd name="T14" fmla="*/ 386 w 73"/>
                <a:gd name="T15" fmla="*/ 971 h 71"/>
                <a:gd name="T16" fmla="*/ 2357 w 73"/>
                <a:gd name="T17" fmla="*/ 1357 h 71"/>
                <a:gd name="T18" fmla="*/ 2668 w 73"/>
                <a:gd name="T19" fmla="*/ 928 h 71"/>
                <a:gd name="T20" fmla="*/ 2357 w 73"/>
                <a:gd name="T21" fmla="*/ 1550 h 71"/>
                <a:gd name="T22" fmla="*/ 2282 w 73"/>
                <a:gd name="T23" fmla="*/ 1625 h 71"/>
                <a:gd name="T24" fmla="*/ 2282 w 73"/>
                <a:gd name="T25" fmla="*/ 1668 h 71"/>
                <a:gd name="T26" fmla="*/ 504 w 73"/>
                <a:gd name="T27" fmla="*/ 504 h 71"/>
                <a:gd name="T28" fmla="*/ 622 w 73"/>
                <a:gd name="T29" fmla="*/ 386 h 71"/>
                <a:gd name="T30" fmla="*/ 578 w 73"/>
                <a:gd name="T31" fmla="*/ 660 h 71"/>
                <a:gd name="T32" fmla="*/ 504 w 73"/>
                <a:gd name="T33" fmla="*/ 853 h 71"/>
                <a:gd name="T34" fmla="*/ 504 w 73"/>
                <a:gd name="T35" fmla="*/ 928 h 71"/>
                <a:gd name="T36" fmla="*/ 504 w 73"/>
                <a:gd name="T37" fmla="*/ 1083 h 71"/>
                <a:gd name="T38" fmla="*/ 541 w 73"/>
                <a:gd name="T39" fmla="*/ 1083 h 71"/>
                <a:gd name="T40" fmla="*/ 697 w 73"/>
                <a:gd name="T41" fmla="*/ 2210 h 71"/>
                <a:gd name="T42" fmla="*/ 578 w 73"/>
                <a:gd name="T43" fmla="*/ 1164 h 71"/>
                <a:gd name="T44" fmla="*/ 622 w 73"/>
                <a:gd name="T45" fmla="*/ 1083 h 71"/>
                <a:gd name="T46" fmla="*/ 771 w 73"/>
                <a:gd name="T47" fmla="*/ 1320 h 71"/>
                <a:gd name="T48" fmla="*/ 697 w 73"/>
                <a:gd name="T49" fmla="*/ 1432 h 71"/>
                <a:gd name="T50" fmla="*/ 2357 w 73"/>
                <a:gd name="T51" fmla="*/ 2210 h 71"/>
                <a:gd name="T52" fmla="*/ 2090 w 73"/>
                <a:gd name="T53" fmla="*/ 2092 h 71"/>
                <a:gd name="T54" fmla="*/ 1468 w 73"/>
                <a:gd name="T55" fmla="*/ 1743 h 71"/>
                <a:gd name="T56" fmla="*/ 1623 w 73"/>
                <a:gd name="T57" fmla="*/ 1743 h 71"/>
                <a:gd name="T58" fmla="*/ 1275 w 73"/>
                <a:gd name="T59" fmla="*/ 1475 h 71"/>
                <a:gd name="T60" fmla="*/ 1238 w 73"/>
                <a:gd name="T61" fmla="*/ 1432 h 71"/>
                <a:gd name="T62" fmla="*/ 697 w 73"/>
                <a:gd name="T63" fmla="*/ 971 h 71"/>
                <a:gd name="T64" fmla="*/ 578 w 73"/>
                <a:gd name="T65" fmla="*/ 735 h 71"/>
                <a:gd name="T66" fmla="*/ 697 w 73"/>
                <a:gd name="T67" fmla="*/ 778 h 71"/>
                <a:gd name="T68" fmla="*/ 815 w 73"/>
                <a:gd name="T69" fmla="*/ 1046 h 71"/>
                <a:gd name="T70" fmla="*/ 1430 w 73"/>
                <a:gd name="T71" fmla="*/ 1394 h 71"/>
                <a:gd name="T72" fmla="*/ 1586 w 73"/>
                <a:gd name="T73" fmla="*/ 1668 h 71"/>
                <a:gd name="T74" fmla="*/ 1860 w 73"/>
                <a:gd name="T75" fmla="*/ 1706 h 71"/>
                <a:gd name="T76" fmla="*/ 1661 w 73"/>
                <a:gd name="T77" fmla="*/ 1320 h 71"/>
                <a:gd name="T78" fmla="*/ 1549 w 73"/>
                <a:gd name="T79" fmla="*/ 1127 h 71"/>
                <a:gd name="T80" fmla="*/ 1623 w 73"/>
                <a:gd name="T81" fmla="*/ 1239 h 71"/>
                <a:gd name="T82" fmla="*/ 1934 w 73"/>
                <a:gd name="T83" fmla="*/ 1706 h 71"/>
                <a:gd name="T84" fmla="*/ 2164 w 73"/>
                <a:gd name="T85" fmla="*/ 1706 h 71"/>
                <a:gd name="T86" fmla="*/ 2052 w 73"/>
                <a:gd name="T87" fmla="*/ 1706 h 71"/>
                <a:gd name="T88" fmla="*/ 2438 w 73"/>
                <a:gd name="T89" fmla="*/ 2210 h 71"/>
                <a:gd name="T90" fmla="*/ 1586 w 73"/>
                <a:gd name="T91" fmla="*/ 1357 h 71"/>
                <a:gd name="T92" fmla="*/ 1549 w 73"/>
                <a:gd name="T93" fmla="*/ 1394 h 71"/>
                <a:gd name="T94" fmla="*/ 2438 w 73"/>
                <a:gd name="T95" fmla="*/ 1861 h 71"/>
                <a:gd name="T96" fmla="*/ 2357 w 73"/>
                <a:gd name="T97" fmla="*/ 1668 h 71"/>
                <a:gd name="T98" fmla="*/ 2357 w 73"/>
                <a:gd name="T99" fmla="*/ 1587 h 71"/>
                <a:gd name="T100" fmla="*/ 2475 w 73"/>
                <a:gd name="T101" fmla="*/ 1625 h 71"/>
                <a:gd name="T102" fmla="*/ 2475 w 73"/>
                <a:gd name="T103" fmla="*/ 1824 h 71"/>
                <a:gd name="T104" fmla="*/ 2550 w 73"/>
                <a:gd name="T105" fmla="*/ 2017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 h="71">
                  <a:moveTo>
                    <a:pt x="64" y="13"/>
                  </a:moveTo>
                  <a:cubicBezTo>
                    <a:pt x="63" y="12"/>
                    <a:pt x="62" y="11"/>
                    <a:pt x="61" y="10"/>
                  </a:cubicBezTo>
                  <a:cubicBezTo>
                    <a:pt x="61" y="9"/>
                    <a:pt x="60" y="9"/>
                    <a:pt x="59" y="8"/>
                  </a:cubicBezTo>
                  <a:cubicBezTo>
                    <a:pt x="54" y="4"/>
                    <a:pt x="48" y="1"/>
                    <a:pt x="41" y="1"/>
                  </a:cubicBezTo>
                  <a:cubicBezTo>
                    <a:pt x="39" y="1"/>
                    <a:pt x="38" y="0"/>
                    <a:pt x="37" y="0"/>
                  </a:cubicBezTo>
                  <a:cubicBezTo>
                    <a:pt x="30" y="0"/>
                    <a:pt x="23" y="2"/>
                    <a:pt x="18" y="6"/>
                  </a:cubicBezTo>
                  <a:cubicBezTo>
                    <a:pt x="17" y="6"/>
                    <a:pt x="17" y="6"/>
                    <a:pt x="16" y="7"/>
                  </a:cubicBezTo>
                  <a:cubicBezTo>
                    <a:pt x="15" y="7"/>
                    <a:pt x="14" y="8"/>
                    <a:pt x="13" y="9"/>
                  </a:cubicBezTo>
                  <a:cubicBezTo>
                    <a:pt x="11" y="11"/>
                    <a:pt x="9" y="13"/>
                    <a:pt x="8" y="15"/>
                  </a:cubicBezTo>
                  <a:cubicBezTo>
                    <a:pt x="3" y="21"/>
                    <a:pt x="0" y="28"/>
                    <a:pt x="0" y="36"/>
                  </a:cubicBezTo>
                  <a:cubicBezTo>
                    <a:pt x="0" y="43"/>
                    <a:pt x="3" y="51"/>
                    <a:pt x="8" y="57"/>
                  </a:cubicBezTo>
                  <a:cubicBezTo>
                    <a:pt x="9" y="59"/>
                    <a:pt x="11" y="61"/>
                    <a:pt x="13" y="63"/>
                  </a:cubicBezTo>
                  <a:cubicBezTo>
                    <a:pt x="14" y="63"/>
                    <a:pt x="15" y="64"/>
                    <a:pt x="16" y="65"/>
                  </a:cubicBezTo>
                  <a:cubicBezTo>
                    <a:pt x="17" y="65"/>
                    <a:pt x="17" y="65"/>
                    <a:pt x="18" y="66"/>
                  </a:cubicBezTo>
                  <a:cubicBezTo>
                    <a:pt x="23" y="69"/>
                    <a:pt x="30" y="71"/>
                    <a:pt x="37" y="71"/>
                  </a:cubicBezTo>
                  <a:cubicBezTo>
                    <a:pt x="38" y="71"/>
                    <a:pt x="39" y="71"/>
                    <a:pt x="41" y="71"/>
                  </a:cubicBezTo>
                  <a:cubicBezTo>
                    <a:pt x="48" y="70"/>
                    <a:pt x="54" y="67"/>
                    <a:pt x="59" y="63"/>
                  </a:cubicBezTo>
                  <a:cubicBezTo>
                    <a:pt x="60" y="63"/>
                    <a:pt x="61" y="62"/>
                    <a:pt x="61" y="61"/>
                  </a:cubicBezTo>
                  <a:cubicBezTo>
                    <a:pt x="62" y="60"/>
                    <a:pt x="63" y="59"/>
                    <a:pt x="64" y="58"/>
                  </a:cubicBezTo>
                  <a:cubicBezTo>
                    <a:pt x="70" y="52"/>
                    <a:pt x="73" y="44"/>
                    <a:pt x="73" y="36"/>
                  </a:cubicBezTo>
                  <a:cubicBezTo>
                    <a:pt x="73" y="27"/>
                    <a:pt x="70" y="19"/>
                    <a:pt x="64" y="13"/>
                  </a:cubicBezTo>
                  <a:close/>
                  <a:moveTo>
                    <a:pt x="8" y="28"/>
                  </a:moveTo>
                  <a:lnTo>
                    <a:pt x="8" y="28"/>
                  </a:lnTo>
                  <a:lnTo>
                    <a:pt x="7" y="28"/>
                  </a:lnTo>
                  <a:lnTo>
                    <a:pt x="6" y="28"/>
                  </a:lnTo>
                  <a:lnTo>
                    <a:pt x="6" y="27"/>
                  </a:lnTo>
                  <a:lnTo>
                    <a:pt x="5" y="27"/>
                  </a:lnTo>
                  <a:lnTo>
                    <a:pt x="5" y="26"/>
                  </a:lnTo>
                  <a:lnTo>
                    <a:pt x="8" y="25"/>
                  </a:lnTo>
                  <a:lnTo>
                    <a:pt x="9" y="24"/>
                  </a:lnTo>
                  <a:lnTo>
                    <a:pt x="10" y="25"/>
                  </a:lnTo>
                  <a:cubicBezTo>
                    <a:pt x="10" y="25"/>
                    <a:pt x="8" y="28"/>
                    <a:pt x="8" y="28"/>
                  </a:cubicBezTo>
                  <a:close/>
                  <a:moveTo>
                    <a:pt x="61" y="35"/>
                  </a:moveTo>
                  <a:lnTo>
                    <a:pt x="64" y="29"/>
                  </a:lnTo>
                  <a:lnTo>
                    <a:pt x="68" y="22"/>
                  </a:lnTo>
                  <a:lnTo>
                    <a:pt x="68" y="23"/>
                  </a:lnTo>
                  <a:lnTo>
                    <a:pt x="69" y="24"/>
                  </a:lnTo>
                  <a:lnTo>
                    <a:pt x="64" y="33"/>
                  </a:lnTo>
                  <a:lnTo>
                    <a:pt x="61" y="40"/>
                  </a:lnTo>
                  <a:lnTo>
                    <a:pt x="61" y="39"/>
                  </a:lnTo>
                  <a:lnTo>
                    <a:pt x="60" y="37"/>
                  </a:lnTo>
                  <a:lnTo>
                    <a:pt x="61" y="35"/>
                  </a:lnTo>
                  <a:close/>
                  <a:moveTo>
                    <a:pt x="59" y="42"/>
                  </a:moveTo>
                  <a:lnTo>
                    <a:pt x="59" y="43"/>
                  </a:lnTo>
                  <a:lnTo>
                    <a:pt x="60" y="43"/>
                  </a:lnTo>
                  <a:lnTo>
                    <a:pt x="59" y="43"/>
                  </a:lnTo>
                  <a:lnTo>
                    <a:pt x="58" y="43"/>
                  </a:lnTo>
                  <a:lnTo>
                    <a:pt x="59" y="42"/>
                  </a:lnTo>
                  <a:close/>
                  <a:moveTo>
                    <a:pt x="13" y="13"/>
                  </a:moveTo>
                  <a:lnTo>
                    <a:pt x="13" y="13"/>
                  </a:lnTo>
                  <a:lnTo>
                    <a:pt x="15" y="11"/>
                  </a:lnTo>
                  <a:lnTo>
                    <a:pt x="16" y="10"/>
                  </a:lnTo>
                  <a:lnTo>
                    <a:pt x="16" y="12"/>
                  </a:lnTo>
                  <a:lnTo>
                    <a:pt x="15" y="19"/>
                  </a:lnTo>
                  <a:lnTo>
                    <a:pt x="14" y="19"/>
                  </a:lnTo>
                  <a:lnTo>
                    <a:pt x="15" y="17"/>
                  </a:lnTo>
                  <a:lnTo>
                    <a:pt x="13" y="16"/>
                  </a:lnTo>
                  <a:lnTo>
                    <a:pt x="13" y="15"/>
                  </a:lnTo>
                  <a:lnTo>
                    <a:pt x="13" y="13"/>
                  </a:lnTo>
                  <a:close/>
                  <a:moveTo>
                    <a:pt x="13" y="22"/>
                  </a:moveTo>
                  <a:lnTo>
                    <a:pt x="14" y="22"/>
                  </a:lnTo>
                  <a:lnTo>
                    <a:pt x="15" y="22"/>
                  </a:lnTo>
                  <a:lnTo>
                    <a:pt x="15" y="24"/>
                  </a:lnTo>
                  <a:lnTo>
                    <a:pt x="13" y="24"/>
                  </a:lnTo>
                  <a:lnTo>
                    <a:pt x="13" y="23"/>
                  </a:lnTo>
                  <a:lnTo>
                    <a:pt x="13" y="22"/>
                  </a:lnTo>
                  <a:close/>
                  <a:moveTo>
                    <a:pt x="13" y="28"/>
                  </a:moveTo>
                  <a:lnTo>
                    <a:pt x="13" y="28"/>
                  </a:lnTo>
                  <a:lnTo>
                    <a:pt x="14" y="28"/>
                  </a:lnTo>
                  <a:lnTo>
                    <a:pt x="13" y="28"/>
                  </a:lnTo>
                  <a:close/>
                  <a:moveTo>
                    <a:pt x="19" y="63"/>
                  </a:moveTo>
                  <a:lnTo>
                    <a:pt x="19" y="56"/>
                  </a:lnTo>
                  <a:lnTo>
                    <a:pt x="18" y="57"/>
                  </a:lnTo>
                  <a:lnTo>
                    <a:pt x="16" y="60"/>
                  </a:lnTo>
                  <a:lnTo>
                    <a:pt x="15" y="59"/>
                  </a:lnTo>
                  <a:lnTo>
                    <a:pt x="15" y="30"/>
                  </a:lnTo>
                  <a:lnTo>
                    <a:pt x="15" y="29"/>
                  </a:lnTo>
                  <a:lnTo>
                    <a:pt x="15" y="28"/>
                  </a:lnTo>
                  <a:lnTo>
                    <a:pt x="16" y="28"/>
                  </a:lnTo>
                  <a:lnTo>
                    <a:pt x="17" y="29"/>
                  </a:lnTo>
                  <a:lnTo>
                    <a:pt x="17" y="34"/>
                  </a:lnTo>
                  <a:lnTo>
                    <a:pt x="18" y="34"/>
                  </a:lnTo>
                  <a:lnTo>
                    <a:pt x="20" y="34"/>
                  </a:lnTo>
                  <a:lnTo>
                    <a:pt x="20" y="35"/>
                  </a:lnTo>
                  <a:lnTo>
                    <a:pt x="18" y="35"/>
                  </a:lnTo>
                  <a:lnTo>
                    <a:pt x="18" y="37"/>
                  </a:lnTo>
                  <a:lnTo>
                    <a:pt x="21" y="64"/>
                  </a:lnTo>
                  <a:lnTo>
                    <a:pt x="19" y="63"/>
                  </a:lnTo>
                  <a:close/>
                  <a:moveTo>
                    <a:pt x="62" y="58"/>
                  </a:moveTo>
                  <a:lnTo>
                    <a:pt x="61" y="57"/>
                  </a:lnTo>
                  <a:lnTo>
                    <a:pt x="59" y="55"/>
                  </a:lnTo>
                  <a:lnTo>
                    <a:pt x="49" y="44"/>
                  </a:lnTo>
                  <a:lnTo>
                    <a:pt x="43" y="45"/>
                  </a:lnTo>
                  <a:lnTo>
                    <a:pt x="54" y="54"/>
                  </a:lnTo>
                  <a:lnTo>
                    <a:pt x="53" y="54"/>
                  </a:lnTo>
                  <a:lnTo>
                    <a:pt x="42" y="45"/>
                  </a:lnTo>
                  <a:lnTo>
                    <a:pt x="41" y="45"/>
                  </a:lnTo>
                  <a:lnTo>
                    <a:pt x="38" y="45"/>
                  </a:lnTo>
                  <a:lnTo>
                    <a:pt x="41" y="45"/>
                  </a:lnTo>
                  <a:cubicBezTo>
                    <a:pt x="41" y="45"/>
                    <a:pt x="41" y="45"/>
                    <a:pt x="42" y="45"/>
                  </a:cubicBezTo>
                  <a:lnTo>
                    <a:pt x="41" y="44"/>
                  </a:lnTo>
                  <a:lnTo>
                    <a:pt x="34" y="38"/>
                  </a:lnTo>
                  <a:lnTo>
                    <a:pt x="33" y="38"/>
                  </a:lnTo>
                  <a:lnTo>
                    <a:pt x="18" y="41"/>
                  </a:lnTo>
                  <a:lnTo>
                    <a:pt x="22" y="40"/>
                  </a:lnTo>
                  <a:cubicBezTo>
                    <a:pt x="22" y="40"/>
                    <a:pt x="28" y="38"/>
                    <a:pt x="32" y="37"/>
                  </a:cubicBezTo>
                  <a:lnTo>
                    <a:pt x="21" y="28"/>
                  </a:lnTo>
                  <a:lnTo>
                    <a:pt x="21" y="27"/>
                  </a:lnTo>
                  <a:lnTo>
                    <a:pt x="18" y="25"/>
                  </a:lnTo>
                  <a:lnTo>
                    <a:pt x="17" y="24"/>
                  </a:lnTo>
                  <a:lnTo>
                    <a:pt x="16" y="20"/>
                  </a:lnTo>
                  <a:lnTo>
                    <a:pt x="15" y="19"/>
                  </a:lnTo>
                  <a:lnTo>
                    <a:pt x="16" y="19"/>
                  </a:lnTo>
                  <a:lnTo>
                    <a:pt x="17" y="20"/>
                  </a:lnTo>
                  <a:lnTo>
                    <a:pt x="18" y="20"/>
                  </a:lnTo>
                  <a:lnTo>
                    <a:pt x="21" y="21"/>
                  </a:lnTo>
                  <a:lnTo>
                    <a:pt x="21" y="26"/>
                  </a:lnTo>
                  <a:lnTo>
                    <a:pt x="21" y="27"/>
                  </a:lnTo>
                  <a:lnTo>
                    <a:pt x="33" y="37"/>
                  </a:lnTo>
                  <a:cubicBezTo>
                    <a:pt x="35" y="36"/>
                    <a:pt x="37" y="36"/>
                    <a:pt x="37" y="36"/>
                  </a:cubicBezTo>
                  <a:lnTo>
                    <a:pt x="37" y="37"/>
                  </a:lnTo>
                  <a:lnTo>
                    <a:pt x="36" y="38"/>
                  </a:lnTo>
                  <a:lnTo>
                    <a:pt x="35" y="39"/>
                  </a:lnTo>
                  <a:lnTo>
                    <a:pt x="41" y="43"/>
                  </a:lnTo>
                  <a:lnTo>
                    <a:pt x="42" y="44"/>
                  </a:lnTo>
                  <a:cubicBezTo>
                    <a:pt x="44" y="44"/>
                    <a:pt x="46" y="44"/>
                    <a:pt x="48" y="44"/>
                  </a:cubicBezTo>
                  <a:lnTo>
                    <a:pt x="45" y="40"/>
                  </a:lnTo>
                  <a:lnTo>
                    <a:pt x="45" y="39"/>
                  </a:lnTo>
                  <a:lnTo>
                    <a:pt x="43" y="37"/>
                  </a:lnTo>
                  <a:lnTo>
                    <a:pt x="43" y="34"/>
                  </a:lnTo>
                  <a:lnTo>
                    <a:pt x="41" y="32"/>
                  </a:lnTo>
                  <a:lnTo>
                    <a:pt x="41" y="31"/>
                  </a:lnTo>
                  <a:lnTo>
                    <a:pt x="41" y="30"/>
                  </a:lnTo>
                  <a:lnTo>
                    <a:pt x="40" y="29"/>
                  </a:lnTo>
                  <a:lnTo>
                    <a:pt x="41" y="27"/>
                  </a:lnTo>
                  <a:lnTo>
                    <a:pt x="49" y="5"/>
                  </a:lnTo>
                  <a:lnTo>
                    <a:pt x="50" y="5"/>
                  </a:lnTo>
                  <a:lnTo>
                    <a:pt x="42" y="32"/>
                  </a:lnTo>
                  <a:lnTo>
                    <a:pt x="43" y="33"/>
                  </a:lnTo>
                  <a:lnTo>
                    <a:pt x="47" y="35"/>
                  </a:lnTo>
                  <a:lnTo>
                    <a:pt x="46" y="40"/>
                  </a:lnTo>
                  <a:lnTo>
                    <a:pt x="50" y="44"/>
                  </a:lnTo>
                  <a:cubicBezTo>
                    <a:pt x="53" y="43"/>
                    <a:pt x="56" y="43"/>
                    <a:pt x="56" y="43"/>
                  </a:cubicBezTo>
                  <a:lnTo>
                    <a:pt x="56" y="44"/>
                  </a:lnTo>
                  <a:lnTo>
                    <a:pt x="55" y="45"/>
                  </a:lnTo>
                  <a:lnTo>
                    <a:pt x="54" y="45"/>
                  </a:lnTo>
                  <a:lnTo>
                    <a:pt x="53" y="45"/>
                  </a:lnTo>
                  <a:lnTo>
                    <a:pt x="53" y="44"/>
                  </a:lnTo>
                  <a:lnTo>
                    <a:pt x="51" y="44"/>
                  </a:lnTo>
                  <a:lnTo>
                    <a:pt x="59" y="53"/>
                  </a:lnTo>
                  <a:lnTo>
                    <a:pt x="61" y="55"/>
                  </a:lnTo>
                  <a:lnTo>
                    <a:pt x="63" y="57"/>
                  </a:lnTo>
                  <a:lnTo>
                    <a:pt x="62" y="58"/>
                  </a:lnTo>
                  <a:close/>
                  <a:moveTo>
                    <a:pt x="40" y="35"/>
                  </a:moveTo>
                  <a:lnTo>
                    <a:pt x="41" y="35"/>
                  </a:lnTo>
                  <a:lnTo>
                    <a:pt x="41" y="36"/>
                  </a:lnTo>
                  <a:lnTo>
                    <a:pt x="40" y="36"/>
                  </a:lnTo>
                  <a:lnTo>
                    <a:pt x="40" y="35"/>
                  </a:lnTo>
                  <a:close/>
                  <a:moveTo>
                    <a:pt x="66" y="52"/>
                  </a:moveTo>
                  <a:lnTo>
                    <a:pt x="64" y="49"/>
                  </a:lnTo>
                  <a:lnTo>
                    <a:pt x="63" y="48"/>
                  </a:lnTo>
                  <a:lnTo>
                    <a:pt x="63" y="47"/>
                  </a:lnTo>
                  <a:lnTo>
                    <a:pt x="61" y="44"/>
                  </a:lnTo>
                  <a:lnTo>
                    <a:pt x="61" y="43"/>
                  </a:lnTo>
                  <a:lnTo>
                    <a:pt x="62" y="42"/>
                  </a:lnTo>
                  <a:lnTo>
                    <a:pt x="61" y="41"/>
                  </a:lnTo>
                  <a:lnTo>
                    <a:pt x="62" y="41"/>
                  </a:lnTo>
                  <a:lnTo>
                    <a:pt x="63" y="42"/>
                  </a:lnTo>
                  <a:lnTo>
                    <a:pt x="64" y="42"/>
                  </a:lnTo>
                  <a:lnTo>
                    <a:pt x="64" y="43"/>
                  </a:lnTo>
                  <a:lnTo>
                    <a:pt x="65" y="43"/>
                  </a:lnTo>
                  <a:lnTo>
                    <a:pt x="64" y="45"/>
                  </a:lnTo>
                  <a:lnTo>
                    <a:pt x="64" y="47"/>
                  </a:lnTo>
                  <a:lnTo>
                    <a:pt x="63" y="47"/>
                  </a:lnTo>
                  <a:lnTo>
                    <a:pt x="64" y="48"/>
                  </a:lnTo>
                  <a:lnTo>
                    <a:pt x="66" y="51"/>
                  </a:lnTo>
                  <a:lnTo>
                    <a:pt x="66" y="52"/>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8" name="Freeform 44"/>
            <p:cNvSpPr>
              <a:spLocks/>
            </p:cNvSpPr>
            <p:nvPr/>
          </p:nvSpPr>
          <p:spPr bwMode="auto">
            <a:xfrm>
              <a:off x="2446" y="1488"/>
              <a:ext cx="13" cy="56"/>
            </a:xfrm>
            <a:custGeom>
              <a:avLst/>
              <a:gdLst>
                <a:gd name="T0" fmla="*/ 46 w 2"/>
                <a:gd name="T1" fmla="*/ 0 h 9"/>
                <a:gd name="T2" fmla="*/ 0 w 2"/>
                <a:gd name="T3" fmla="*/ 37 h 9"/>
                <a:gd name="T4" fmla="*/ 0 w 2"/>
                <a:gd name="T5" fmla="*/ 75 h 9"/>
                <a:gd name="T6" fmla="*/ 0 w 2"/>
                <a:gd name="T7" fmla="*/ 193 h 9"/>
                <a:gd name="T8" fmla="*/ 0 w 2"/>
                <a:gd name="T9" fmla="*/ 230 h 9"/>
                <a:gd name="T10" fmla="*/ 85 w 2"/>
                <a:gd name="T11" fmla="*/ 311 h 9"/>
                <a:gd name="T12" fmla="*/ 85 w 2"/>
                <a:gd name="T13" fmla="*/ 348 h 9"/>
                <a:gd name="T14" fmla="*/ 85 w 2"/>
                <a:gd name="T15" fmla="*/ 274 h 9"/>
                <a:gd name="T16" fmla="*/ 46 w 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9">
                  <a:moveTo>
                    <a:pt x="1" y="0"/>
                  </a:moveTo>
                  <a:lnTo>
                    <a:pt x="0" y="1"/>
                  </a:lnTo>
                  <a:lnTo>
                    <a:pt x="0" y="2"/>
                  </a:lnTo>
                  <a:lnTo>
                    <a:pt x="0" y="5"/>
                  </a:lnTo>
                  <a:lnTo>
                    <a:pt x="0" y="6"/>
                  </a:lnTo>
                  <a:lnTo>
                    <a:pt x="2" y="8"/>
                  </a:lnTo>
                  <a:lnTo>
                    <a:pt x="2" y="9"/>
                  </a:lnTo>
                  <a:lnTo>
                    <a:pt x="2" y="7"/>
                  </a:lnTo>
                  <a:lnTo>
                    <a:pt x="1"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9" name="Freeform 45"/>
            <p:cNvSpPr>
              <a:spLocks/>
            </p:cNvSpPr>
            <p:nvPr/>
          </p:nvSpPr>
          <p:spPr bwMode="auto">
            <a:xfrm>
              <a:off x="2446" y="1438"/>
              <a:ext cx="7" cy="56"/>
            </a:xfrm>
            <a:custGeom>
              <a:avLst/>
              <a:gdLst>
                <a:gd name="T0" fmla="*/ 0 w 1"/>
                <a:gd name="T1" fmla="*/ 348 h 9"/>
                <a:gd name="T2" fmla="*/ 0 w 1"/>
                <a:gd name="T3" fmla="*/ 311 h 9"/>
                <a:gd name="T4" fmla="*/ 49 w 1"/>
                <a:gd name="T5" fmla="*/ 230 h 9"/>
                <a:gd name="T6" fmla="*/ 49 w 1"/>
                <a:gd name="T7" fmla="*/ 0 h 9"/>
                <a:gd name="T8" fmla="*/ 0 w 1"/>
                <a:gd name="T9" fmla="*/ 0 h 9"/>
                <a:gd name="T10" fmla="*/ 0 w 1"/>
                <a:gd name="T11" fmla="*/ 0 h 9"/>
                <a:gd name="T12" fmla="*/ 0 w 1"/>
                <a:gd name="T13" fmla="*/ 193 h 9"/>
                <a:gd name="T14" fmla="*/ 0 w 1"/>
                <a:gd name="T15" fmla="*/ 348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9">
                  <a:moveTo>
                    <a:pt x="0" y="9"/>
                  </a:moveTo>
                  <a:lnTo>
                    <a:pt x="0" y="8"/>
                  </a:lnTo>
                  <a:lnTo>
                    <a:pt x="1" y="6"/>
                  </a:lnTo>
                  <a:lnTo>
                    <a:pt x="1" y="0"/>
                  </a:lnTo>
                  <a:lnTo>
                    <a:pt x="0" y="0"/>
                  </a:lnTo>
                  <a:lnTo>
                    <a:pt x="0" y="5"/>
                  </a:lnTo>
                  <a:lnTo>
                    <a:pt x="0" y="9"/>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0" name="Freeform 46"/>
            <p:cNvSpPr>
              <a:spLocks/>
            </p:cNvSpPr>
            <p:nvPr/>
          </p:nvSpPr>
          <p:spPr bwMode="auto">
            <a:xfrm>
              <a:off x="2440" y="1556"/>
              <a:ext cx="19" cy="31"/>
            </a:xfrm>
            <a:custGeom>
              <a:avLst/>
              <a:gdLst>
                <a:gd name="T0" fmla="*/ 38 w 3"/>
                <a:gd name="T1" fmla="*/ 0 h 5"/>
                <a:gd name="T2" fmla="*/ 0 w 3"/>
                <a:gd name="T3" fmla="*/ 0 h 5"/>
                <a:gd name="T4" fmla="*/ 0 w 3"/>
                <a:gd name="T5" fmla="*/ 192 h 5"/>
                <a:gd name="T6" fmla="*/ 38 w 3"/>
                <a:gd name="T7" fmla="*/ 155 h 5"/>
                <a:gd name="T8" fmla="*/ 82 w 3"/>
                <a:gd name="T9" fmla="*/ 118 h 5"/>
                <a:gd name="T10" fmla="*/ 120 w 3"/>
                <a:gd name="T11" fmla="*/ 37 h 5"/>
                <a:gd name="T12" fmla="*/ 120 w 3"/>
                <a:gd name="T13" fmla="*/ 37 h 5"/>
                <a:gd name="T14" fmla="*/ 120 w 3"/>
                <a:gd name="T15" fmla="*/ 0 h 5"/>
                <a:gd name="T16" fmla="*/ 120 w 3"/>
                <a:gd name="T17" fmla="*/ 0 h 5"/>
                <a:gd name="T18" fmla="*/ 120 w 3"/>
                <a:gd name="T19" fmla="*/ 0 h 5"/>
                <a:gd name="T20" fmla="*/ 38 w 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5">
                  <a:moveTo>
                    <a:pt x="1" y="0"/>
                  </a:moveTo>
                  <a:lnTo>
                    <a:pt x="0" y="0"/>
                  </a:lnTo>
                  <a:lnTo>
                    <a:pt x="0" y="5"/>
                  </a:lnTo>
                  <a:lnTo>
                    <a:pt x="1" y="4"/>
                  </a:lnTo>
                  <a:lnTo>
                    <a:pt x="2" y="3"/>
                  </a:lnTo>
                  <a:lnTo>
                    <a:pt x="3" y="1"/>
                  </a:lnTo>
                  <a:lnTo>
                    <a:pt x="3" y="0"/>
                  </a:lnTo>
                  <a:lnTo>
                    <a:pt x="1"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 name="Rectangle 47"/>
            <p:cNvSpPr>
              <a:spLocks noChangeArrowheads="1"/>
            </p:cNvSpPr>
            <p:nvPr/>
          </p:nvSpPr>
          <p:spPr bwMode="auto">
            <a:xfrm>
              <a:off x="2459" y="1556"/>
              <a:ext cx="1" cy="1"/>
            </a:xfrm>
            <a:prstGeom prst="rect">
              <a:avLst/>
            </a:prstGeom>
            <a:solidFill>
              <a:srgbClr val="FDF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52" name="Freeform 48"/>
            <p:cNvSpPr>
              <a:spLocks/>
            </p:cNvSpPr>
            <p:nvPr/>
          </p:nvSpPr>
          <p:spPr bwMode="auto">
            <a:xfrm>
              <a:off x="2440" y="1525"/>
              <a:ext cx="19" cy="25"/>
            </a:xfrm>
            <a:custGeom>
              <a:avLst/>
              <a:gdLst>
                <a:gd name="T0" fmla="*/ 120 w 3"/>
                <a:gd name="T1" fmla="*/ 156 h 4"/>
                <a:gd name="T2" fmla="*/ 120 w 3"/>
                <a:gd name="T3" fmla="*/ 156 h 4"/>
                <a:gd name="T4" fmla="*/ 120 w 3"/>
                <a:gd name="T5" fmla="*/ 156 h 4"/>
                <a:gd name="T6" fmla="*/ 38 w 3"/>
                <a:gd name="T7" fmla="*/ 38 h 4"/>
                <a:gd name="T8" fmla="*/ 38 w 3"/>
                <a:gd name="T9" fmla="*/ 38 h 4"/>
                <a:gd name="T10" fmla="*/ 38 w 3"/>
                <a:gd name="T11" fmla="*/ 0 h 4"/>
                <a:gd name="T12" fmla="*/ 0 w 3"/>
                <a:gd name="T13" fmla="*/ 156 h 4"/>
                <a:gd name="T14" fmla="*/ 38 w 3"/>
                <a:gd name="T15" fmla="*/ 156 h 4"/>
                <a:gd name="T16" fmla="*/ 120 w 3"/>
                <a:gd name="T17" fmla="*/ 15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3" y="4"/>
                  </a:moveTo>
                  <a:lnTo>
                    <a:pt x="3" y="4"/>
                  </a:lnTo>
                  <a:lnTo>
                    <a:pt x="1" y="1"/>
                  </a:lnTo>
                  <a:lnTo>
                    <a:pt x="1" y="0"/>
                  </a:lnTo>
                  <a:lnTo>
                    <a:pt x="0" y="4"/>
                  </a:lnTo>
                  <a:lnTo>
                    <a:pt x="1" y="4"/>
                  </a:lnTo>
                  <a:lnTo>
                    <a:pt x="3" y="4"/>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3" name="Freeform 49"/>
            <p:cNvSpPr>
              <a:spLocks/>
            </p:cNvSpPr>
            <p:nvPr/>
          </p:nvSpPr>
          <p:spPr bwMode="auto">
            <a:xfrm>
              <a:off x="2440" y="1525"/>
              <a:ext cx="19" cy="25"/>
            </a:xfrm>
            <a:custGeom>
              <a:avLst/>
              <a:gdLst>
                <a:gd name="T0" fmla="*/ 0 w 3"/>
                <a:gd name="T1" fmla="*/ 156 h 4"/>
                <a:gd name="T2" fmla="*/ 38 w 3"/>
                <a:gd name="T3" fmla="*/ 156 h 4"/>
                <a:gd name="T4" fmla="*/ 120 w 3"/>
                <a:gd name="T5" fmla="*/ 156 h 4"/>
                <a:gd name="T6" fmla="*/ 38 w 3"/>
                <a:gd name="T7" fmla="*/ 38 h 4"/>
                <a:gd name="T8" fmla="*/ 38 w 3"/>
                <a:gd name="T9" fmla="*/ 38 h 4"/>
                <a:gd name="T10" fmla="*/ 0 w 3"/>
                <a:gd name="T11" fmla="*/ 0 h 4"/>
                <a:gd name="T12" fmla="*/ 0 w 3"/>
                <a:gd name="T13" fmla="*/ 15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4"/>
                  </a:moveTo>
                  <a:lnTo>
                    <a:pt x="1" y="4"/>
                  </a:lnTo>
                  <a:lnTo>
                    <a:pt x="3" y="4"/>
                  </a:lnTo>
                  <a:lnTo>
                    <a:pt x="1" y="1"/>
                  </a:lnTo>
                  <a:lnTo>
                    <a:pt x="0" y="0"/>
                  </a:lnTo>
                  <a:lnTo>
                    <a:pt x="0" y="4"/>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4" name="Freeform 50"/>
            <p:cNvSpPr>
              <a:spLocks/>
            </p:cNvSpPr>
            <p:nvPr/>
          </p:nvSpPr>
          <p:spPr bwMode="auto">
            <a:xfrm>
              <a:off x="2446" y="1438"/>
              <a:ext cx="7" cy="56"/>
            </a:xfrm>
            <a:custGeom>
              <a:avLst/>
              <a:gdLst>
                <a:gd name="T0" fmla="*/ 0 w 1"/>
                <a:gd name="T1" fmla="*/ 311 h 9"/>
                <a:gd name="T2" fmla="*/ 49 w 1"/>
                <a:gd name="T3" fmla="*/ 230 h 9"/>
                <a:gd name="T4" fmla="*/ 49 w 1"/>
                <a:gd name="T5" fmla="*/ 0 h 9"/>
                <a:gd name="T6" fmla="*/ 0 w 1"/>
                <a:gd name="T7" fmla="*/ 0 h 9"/>
                <a:gd name="T8" fmla="*/ 0 w 1"/>
                <a:gd name="T9" fmla="*/ 0 h 9"/>
                <a:gd name="T10" fmla="*/ 0 w 1"/>
                <a:gd name="T11" fmla="*/ 193 h 9"/>
                <a:gd name="T12" fmla="*/ 0 w 1"/>
                <a:gd name="T13" fmla="*/ 348 h 9"/>
                <a:gd name="T14" fmla="*/ 0 w 1"/>
                <a:gd name="T15" fmla="*/ 311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9">
                  <a:moveTo>
                    <a:pt x="0" y="8"/>
                  </a:moveTo>
                  <a:lnTo>
                    <a:pt x="1" y="6"/>
                  </a:lnTo>
                  <a:lnTo>
                    <a:pt x="1" y="0"/>
                  </a:lnTo>
                  <a:lnTo>
                    <a:pt x="0" y="0"/>
                  </a:lnTo>
                  <a:lnTo>
                    <a:pt x="0" y="5"/>
                  </a:lnTo>
                  <a:lnTo>
                    <a:pt x="0" y="9"/>
                  </a:lnTo>
                  <a:lnTo>
                    <a:pt x="0" y="8"/>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5" name="Freeform 51"/>
            <p:cNvSpPr>
              <a:spLocks/>
            </p:cNvSpPr>
            <p:nvPr/>
          </p:nvSpPr>
          <p:spPr bwMode="auto">
            <a:xfrm>
              <a:off x="2440" y="1556"/>
              <a:ext cx="19" cy="31"/>
            </a:xfrm>
            <a:custGeom>
              <a:avLst/>
              <a:gdLst>
                <a:gd name="T0" fmla="*/ 0 w 3"/>
                <a:gd name="T1" fmla="*/ 192 h 5"/>
                <a:gd name="T2" fmla="*/ 38 w 3"/>
                <a:gd name="T3" fmla="*/ 155 h 5"/>
                <a:gd name="T4" fmla="*/ 82 w 3"/>
                <a:gd name="T5" fmla="*/ 118 h 5"/>
                <a:gd name="T6" fmla="*/ 120 w 3"/>
                <a:gd name="T7" fmla="*/ 37 h 5"/>
                <a:gd name="T8" fmla="*/ 120 w 3"/>
                <a:gd name="T9" fmla="*/ 37 h 5"/>
                <a:gd name="T10" fmla="*/ 120 w 3"/>
                <a:gd name="T11" fmla="*/ 0 h 5"/>
                <a:gd name="T12" fmla="*/ 120 w 3"/>
                <a:gd name="T13" fmla="*/ 0 h 5"/>
                <a:gd name="T14" fmla="*/ 120 w 3"/>
                <a:gd name="T15" fmla="*/ 0 h 5"/>
                <a:gd name="T16" fmla="*/ 38 w 3"/>
                <a:gd name="T17" fmla="*/ 0 h 5"/>
                <a:gd name="T18" fmla="*/ 0 w 3"/>
                <a:gd name="T19" fmla="*/ 0 h 5"/>
                <a:gd name="T20" fmla="*/ 0 w 3"/>
                <a:gd name="T21" fmla="*/ 19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5">
                  <a:moveTo>
                    <a:pt x="0" y="5"/>
                  </a:moveTo>
                  <a:lnTo>
                    <a:pt x="1" y="4"/>
                  </a:lnTo>
                  <a:lnTo>
                    <a:pt x="2" y="3"/>
                  </a:lnTo>
                  <a:lnTo>
                    <a:pt x="3" y="1"/>
                  </a:lnTo>
                  <a:lnTo>
                    <a:pt x="3" y="0"/>
                  </a:lnTo>
                  <a:lnTo>
                    <a:pt x="1" y="0"/>
                  </a:lnTo>
                  <a:lnTo>
                    <a:pt x="0" y="0"/>
                  </a:lnTo>
                  <a:lnTo>
                    <a:pt x="0" y="5"/>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6" name="Freeform 52"/>
            <p:cNvSpPr>
              <a:spLocks/>
            </p:cNvSpPr>
            <p:nvPr/>
          </p:nvSpPr>
          <p:spPr bwMode="auto">
            <a:xfrm>
              <a:off x="2446" y="1488"/>
              <a:ext cx="13" cy="56"/>
            </a:xfrm>
            <a:custGeom>
              <a:avLst/>
              <a:gdLst>
                <a:gd name="T0" fmla="*/ 0 w 2"/>
                <a:gd name="T1" fmla="*/ 193 h 9"/>
                <a:gd name="T2" fmla="*/ 0 w 2"/>
                <a:gd name="T3" fmla="*/ 230 h 9"/>
                <a:gd name="T4" fmla="*/ 85 w 2"/>
                <a:gd name="T5" fmla="*/ 311 h 9"/>
                <a:gd name="T6" fmla="*/ 85 w 2"/>
                <a:gd name="T7" fmla="*/ 348 h 9"/>
                <a:gd name="T8" fmla="*/ 85 w 2"/>
                <a:gd name="T9" fmla="*/ 230 h 9"/>
                <a:gd name="T10" fmla="*/ 46 w 2"/>
                <a:gd name="T11" fmla="*/ 0 h 9"/>
                <a:gd name="T12" fmla="*/ 0 w 2"/>
                <a:gd name="T13" fmla="*/ 37 h 9"/>
                <a:gd name="T14" fmla="*/ 0 w 2"/>
                <a:gd name="T15" fmla="*/ 75 h 9"/>
                <a:gd name="T16" fmla="*/ 0 w 2"/>
                <a:gd name="T17" fmla="*/ 19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9">
                  <a:moveTo>
                    <a:pt x="0" y="5"/>
                  </a:moveTo>
                  <a:lnTo>
                    <a:pt x="0" y="6"/>
                  </a:lnTo>
                  <a:lnTo>
                    <a:pt x="2" y="8"/>
                  </a:lnTo>
                  <a:lnTo>
                    <a:pt x="2" y="9"/>
                  </a:lnTo>
                  <a:lnTo>
                    <a:pt x="2" y="6"/>
                  </a:lnTo>
                  <a:lnTo>
                    <a:pt x="1" y="0"/>
                  </a:lnTo>
                  <a:lnTo>
                    <a:pt x="0" y="1"/>
                  </a:lnTo>
                  <a:lnTo>
                    <a:pt x="0" y="2"/>
                  </a:lnTo>
                  <a:lnTo>
                    <a:pt x="0" y="5"/>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7" name="Rectangle 53"/>
            <p:cNvSpPr>
              <a:spLocks noChangeArrowheads="1"/>
            </p:cNvSpPr>
            <p:nvPr/>
          </p:nvSpPr>
          <p:spPr bwMode="auto">
            <a:xfrm>
              <a:off x="2459" y="1556"/>
              <a:ext cx="1" cy="1"/>
            </a:xfrm>
            <a:prstGeom prst="rect">
              <a:avLst/>
            </a:prstGeom>
            <a:solidFill>
              <a:srgbClr val="FC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58" name="Freeform 54"/>
            <p:cNvSpPr>
              <a:spLocks/>
            </p:cNvSpPr>
            <p:nvPr/>
          </p:nvSpPr>
          <p:spPr bwMode="auto">
            <a:xfrm>
              <a:off x="2446" y="1568"/>
              <a:ext cx="19" cy="44"/>
            </a:xfrm>
            <a:custGeom>
              <a:avLst/>
              <a:gdLst>
                <a:gd name="T0" fmla="*/ 82 w 3"/>
                <a:gd name="T1" fmla="*/ 38 h 7"/>
                <a:gd name="T2" fmla="*/ 0 w 3"/>
                <a:gd name="T3" fmla="*/ 157 h 7"/>
                <a:gd name="T4" fmla="*/ 0 w 3"/>
                <a:gd name="T5" fmla="*/ 157 h 7"/>
                <a:gd name="T6" fmla="*/ 0 w 3"/>
                <a:gd name="T7" fmla="*/ 157 h 7"/>
                <a:gd name="T8" fmla="*/ 0 w 3"/>
                <a:gd name="T9" fmla="*/ 157 h 7"/>
                <a:gd name="T10" fmla="*/ 82 w 3"/>
                <a:gd name="T11" fmla="*/ 239 h 7"/>
                <a:gd name="T12" fmla="*/ 120 w 3"/>
                <a:gd name="T13" fmla="*/ 277 h 7"/>
                <a:gd name="T14" fmla="*/ 120 w 3"/>
                <a:gd name="T15" fmla="*/ 277 h 7"/>
                <a:gd name="T16" fmla="*/ 120 w 3"/>
                <a:gd name="T17" fmla="*/ 0 h 7"/>
                <a:gd name="T18" fmla="*/ 82 w 3"/>
                <a:gd name="T19" fmla="*/ 38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7">
                  <a:moveTo>
                    <a:pt x="2" y="1"/>
                  </a:moveTo>
                  <a:lnTo>
                    <a:pt x="0" y="4"/>
                  </a:lnTo>
                  <a:cubicBezTo>
                    <a:pt x="0" y="4"/>
                    <a:pt x="0" y="4"/>
                    <a:pt x="0" y="4"/>
                  </a:cubicBezTo>
                  <a:cubicBezTo>
                    <a:pt x="1" y="5"/>
                    <a:pt x="1" y="5"/>
                    <a:pt x="2" y="6"/>
                  </a:cubicBezTo>
                  <a:cubicBezTo>
                    <a:pt x="2" y="6"/>
                    <a:pt x="3" y="6"/>
                    <a:pt x="3" y="7"/>
                  </a:cubicBezTo>
                  <a:lnTo>
                    <a:pt x="3" y="0"/>
                  </a:lnTo>
                  <a:lnTo>
                    <a:pt x="2" y="1"/>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9" name="Freeform 55"/>
            <p:cNvSpPr>
              <a:spLocks/>
            </p:cNvSpPr>
            <p:nvPr/>
          </p:nvSpPr>
          <p:spPr bwMode="auto">
            <a:xfrm>
              <a:off x="2757" y="1537"/>
              <a:ext cx="1" cy="7"/>
            </a:xfrm>
            <a:custGeom>
              <a:avLst/>
              <a:gdLst>
                <a:gd name="T0" fmla="*/ 0 w 1"/>
                <a:gd name="T1" fmla="*/ 0 h 1"/>
                <a:gd name="T2" fmla="*/ 0 w 1"/>
                <a:gd name="T3" fmla="*/ 49 h 1"/>
                <a:gd name="T4" fmla="*/ 0 w 1"/>
                <a:gd name="T5" fmla="*/ 49 h 1"/>
                <a:gd name="T6" fmla="*/ 0 w 1"/>
                <a:gd name="T7" fmla="*/ 49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1"/>
                    <a:pt x="0" y="1"/>
                    <a:pt x="0" y="1"/>
                  </a:cubicBezTo>
                  <a:lnTo>
                    <a:pt x="0" y="0"/>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0" name="Freeform 56"/>
            <p:cNvSpPr>
              <a:spLocks noEditPoints="1"/>
            </p:cNvSpPr>
            <p:nvPr/>
          </p:nvSpPr>
          <p:spPr bwMode="auto">
            <a:xfrm>
              <a:off x="2372" y="1238"/>
              <a:ext cx="416" cy="405"/>
            </a:xfrm>
            <a:custGeom>
              <a:avLst/>
              <a:gdLst>
                <a:gd name="T0" fmla="*/ 2198 w 67"/>
                <a:gd name="T1" fmla="*/ 1589 h 65"/>
                <a:gd name="T2" fmla="*/ 2235 w 67"/>
                <a:gd name="T3" fmla="*/ 1477 h 65"/>
                <a:gd name="T4" fmla="*/ 2316 w 67"/>
                <a:gd name="T5" fmla="*/ 1514 h 65"/>
                <a:gd name="T6" fmla="*/ 2316 w 67"/>
                <a:gd name="T7" fmla="*/ 1707 h 65"/>
                <a:gd name="T8" fmla="*/ 2390 w 67"/>
                <a:gd name="T9" fmla="*/ 1863 h 65"/>
                <a:gd name="T10" fmla="*/ 2583 w 67"/>
                <a:gd name="T11" fmla="*/ 1240 h 65"/>
                <a:gd name="T12" fmla="*/ 2316 w 67"/>
                <a:gd name="T13" fmla="*/ 1203 h 65"/>
                <a:gd name="T14" fmla="*/ 2198 w 67"/>
                <a:gd name="T15" fmla="*/ 1396 h 65"/>
                <a:gd name="T16" fmla="*/ 2465 w 67"/>
                <a:gd name="T17" fmla="*/ 735 h 65"/>
                <a:gd name="T18" fmla="*/ 2117 w 67"/>
                <a:gd name="T19" fmla="*/ 312 h 65"/>
                <a:gd name="T20" fmla="*/ 540 w 67"/>
                <a:gd name="T21" fmla="*/ 231 h 65"/>
                <a:gd name="T22" fmla="*/ 466 w 67"/>
                <a:gd name="T23" fmla="*/ 349 h 65"/>
                <a:gd name="T24" fmla="*/ 422 w 67"/>
                <a:gd name="T25" fmla="*/ 542 h 65"/>
                <a:gd name="T26" fmla="*/ 348 w 67"/>
                <a:gd name="T27" fmla="*/ 386 h 65"/>
                <a:gd name="T28" fmla="*/ 37 w 67"/>
                <a:gd name="T29" fmla="*/ 891 h 65"/>
                <a:gd name="T30" fmla="*/ 230 w 67"/>
                <a:gd name="T31" fmla="*/ 854 h 65"/>
                <a:gd name="T32" fmla="*/ 155 w 67"/>
                <a:gd name="T33" fmla="*/ 972 h 65"/>
                <a:gd name="T34" fmla="*/ 75 w 67"/>
                <a:gd name="T35" fmla="*/ 935 h 65"/>
                <a:gd name="T36" fmla="*/ 0 w 67"/>
                <a:gd name="T37" fmla="*/ 1240 h 65"/>
                <a:gd name="T38" fmla="*/ 422 w 67"/>
                <a:gd name="T39" fmla="*/ 2175 h 65"/>
                <a:gd name="T40" fmla="*/ 422 w 67"/>
                <a:gd name="T41" fmla="*/ 972 h 65"/>
                <a:gd name="T42" fmla="*/ 503 w 67"/>
                <a:gd name="T43" fmla="*/ 1009 h 65"/>
                <a:gd name="T44" fmla="*/ 615 w 67"/>
                <a:gd name="T45" fmla="*/ 1203 h 65"/>
                <a:gd name="T46" fmla="*/ 540 w 67"/>
                <a:gd name="T47" fmla="*/ 1240 h 65"/>
                <a:gd name="T48" fmla="*/ 658 w 67"/>
                <a:gd name="T49" fmla="*/ 2368 h 65"/>
                <a:gd name="T50" fmla="*/ 2117 w 67"/>
                <a:gd name="T51" fmla="*/ 2212 h 65"/>
                <a:gd name="T52" fmla="*/ 2117 w 67"/>
                <a:gd name="T53" fmla="*/ 2019 h 65"/>
                <a:gd name="T54" fmla="*/ 1925 w 67"/>
                <a:gd name="T55" fmla="*/ 1981 h 65"/>
                <a:gd name="T56" fmla="*/ 1428 w 67"/>
                <a:gd name="T57" fmla="*/ 1632 h 65"/>
                <a:gd name="T58" fmla="*/ 1428 w 67"/>
                <a:gd name="T59" fmla="*/ 1632 h 65"/>
                <a:gd name="T60" fmla="*/ 1465 w 67"/>
                <a:gd name="T61" fmla="*/ 1632 h 65"/>
                <a:gd name="T62" fmla="*/ 1118 w 67"/>
                <a:gd name="T63" fmla="*/ 1358 h 65"/>
                <a:gd name="T64" fmla="*/ 695 w 67"/>
                <a:gd name="T65" fmla="*/ 1439 h 65"/>
                <a:gd name="T66" fmla="*/ 658 w 67"/>
                <a:gd name="T67" fmla="*/ 972 h 65"/>
                <a:gd name="T68" fmla="*/ 503 w 67"/>
                <a:gd name="T69" fmla="*/ 816 h 65"/>
                <a:gd name="T70" fmla="*/ 422 w 67"/>
                <a:gd name="T71" fmla="*/ 623 h 65"/>
                <a:gd name="T72" fmla="*/ 503 w 67"/>
                <a:gd name="T73" fmla="*/ 660 h 65"/>
                <a:gd name="T74" fmla="*/ 658 w 67"/>
                <a:gd name="T75" fmla="*/ 698 h 65"/>
                <a:gd name="T76" fmla="*/ 1118 w 67"/>
                <a:gd name="T77" fmla="*/ 1321 h 65"/>
                <a:gd name="T78" fmla="*/ 1273 w 67"/>
                <a:gd name="T79" fmla="*/ 1284 h 65"/>
                <a:gd name="T80" fmla="*/ 1192 w 67"/>
                <a:gd name="T81" fmla="*/ 1396 h 65"/>
                <a:gd name="T82" fmla="*/ 1465 w 67"/>
                <a:gd name="T83" fmla="*/ 1589 h 65"/>
                <a:gd name="T84" fmla="*/ 1583 w 67"/>
                <a:gd name="T85" fmla="*/ 1439 h 65"/>
                <a:gd name="T86" fmla="*/ 1503 w 67"/>
                <a:gd name="T87" fmla="*/ 1203 h 65"/>
                <a:gd name="T88" fmla="*/ 1428 w 67"/>
                <a:gd name="T89" fmla="*/ 1047 h 65"/>
                <a:gd name="T90" fmla="*/ 1732 w 67"/>
                <a:gd name="T91" fmla="*/ 75 h 65"/>
                <a:gd name="T92" fmla="*/ 1503 w 67"/>
                <a:gd name="T93" fmla="*/ 1165 h 65"/>
                <a:gd name="T94" fmla="*/ 1776 w 67"/>
                <a:gd name="T95" fmla="*/ 1589 h 65"/>
                <a:gd name="T96" fmla="*/ 2005 w 67"/>
                <a:gd name="T97" fmla="*/ 1551 h 65"/>
                <a:gd name="T98" fmla="*/ 1925 w 67"/>
                <a:gd name="T99" fmla="*/ 1632 h 65"/>
                <a:gd name="T100" fmla="*/ 1813 w 67"/>
                <a:gd name="T101" fmla="*/ 1589 h 65"/>
                <a:gd name="T102" fmla="*/ 2235 w 67"/>
                <a:gd name="T103" fmla="*/ 2094 h 65"/>
                <a:gd name="T104" fmla="*/ 2390 w 67"/>
                <a:gd name="T105" fmla="*/ 1900 h 65"/>
                <a:gd name="T106" fmla="*/ 348 w 67"/>
                <a:gd name="T107" fmla="*/ 972 h 65"/>
                <a:gd name="T108" fmla="*/ 348 w 67"/>
                <a:gd name="T109" fmla="*/ 972 h 65"/>
                <a:gd name="T110" fmla="*/ 422 w 67"/>
                <a:gd name="T111" fmla="*/ 816 h 65"/>
                <a:gd name="T112" fmla="*/ 348 w 67"/>
                <a:gd name="T113" fmla="*/ 779 h 65"/>
                <a:gd name="T114" fmla="*/ 422 w 67"/>
                <a:gd name="T115" fmla="*/ 735 h 65"/>
                <a:gd name="T116" fmla="*/ 1428 w 67"/>
                <a:gd name="T117" fmla="*/ 1240 h 65"/>
                <a:gd name="T118" fmla="*/ 1428 w 67"/>
                <a:gd name="T119" fmla="*/ 1284 h 65"/>
                <a:gd name="T120" fmla="*/ 1428 w 67"/>
                <a:gd name="T121" fmla="*/ 1240 h 65"/>
                <a:gd name="T122" fmla="*/ 2117 w 67"/>
                <a:gd name="T123" fmla="*/ 1551 h 65"/>
                <a:gd name="T124" fmla="*/ 2117 w 67"/>
                <a:gd name="T125" fmla="*/ 1551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 h="65">
                  <a:moveTo>
                    <a:pt x="59" y="45"/>
                  </a:moveTo>
                  <a:lnTo>
                    <a:pt x="59" y="44"/>
                  </a:lnTo>
                  <a:lnTo>
                    <a:pt x="57" y="41"/>
                  </a:lnTo>
                  <a:lnTo>
                    <a:pt x="58" y="39"/>
                  </a:lnTo>
                  <a:lnTo>
                    <a:pt x="57" y="38"/>
                  </a:lnTo>
                  <a:lnTo>
                    <a:pt x="58" y="38"/>
                  </a:lnTo>
                  <a:lnTo>
                    <a:pt x="59" y="39"/>
                  </a:lnTo>
                  <a:lnTo>
                    <a:pt x="60" y="39"/>
                  </a:lnTo>
                  <a:lnTo>
                    <a:pt x="61" y="40"/>
                  </a:lnTo>
                  <a:lnTo>
                    <a:pt x="60" y="44"/>
                  </a:lnTo>
                  <a:lnTo>
                    <a:pt x="59" y="44"/>
                  </a:lnTo>
                  <a:lnTo>
                    <a:pt x="60" y="44"/>
                  </a:lnTo>
                  <a:lnTo>
                    <a:pt x="62" y="48"/>
                  </a:lnTo>
                  <a:cubicBezTo>
                    <a:pt x="65" y="44"/>
                    <a:pt x="67" y="38"/>
                    <a:pt x="67" y="32"/>
                  </a:cubicBezTo>
                  <a:cubicBezTo>
                    <a:pt x="67" y="28"/>
                    <a:pt x="66" y="24"/>
                    <a:pt x="65" y="21"/>
                  </a:cubicBezTo>
                  <a:lnTo>
                    <a:pt x="60" y="31"/>
                  </a:lnTo>
                  <a:lnTo>
                    <a:pt x="57" y="37"/>
                  </a:lnTo>
                  <a:lnTo>
                    <a:pt x="57" y="36"/>
                  </a:lnTo>
                  <a:lnTo>
                    <a:pt x="56" y="34"/>
                  </a:lnTo>
                  <a:lnTo>
                    <a:pt x="60" y="28"/>
                  </a:lnTo>
                  <a:lnTo>
                    <a:pt x="64" y="19"/>
                  </a:lnTo>
                  <a:cubicBezTo>
                    <a:pt x="63" y="17"/>
                    <a:pt x="61" y="14"/>
                    <a:pt x="60" y="12"/>
                  </a:cubicBezTo>
                  <a:cubicBezTo>
                    <a:pt x="58" y="11"/>
                    <a:pt x="57" y="9"/>
                    <a:pt x="55" y="8"/>
                  </a:cubicBezTo>
                  <a:cubicBezTo>
                    <a:pt x="50" y="3"/>
                    <a:pt x="44" y="1"/>
                    <a:pt x="37" y="0"/>
                  </a:cubicBezTo>
                  <a:cubicBezTo>
                    <a:pt x="36" y="0"/>
                    <a:pt x="35" y="0"/>
                    <a:pt x="33" y="0"/>
                  </a:cubicBezTo>
                  <a:cubicBezTo>
                    <a:pt x="26" y="0"/>
                    <a:pt x="19" y="2"/>
                    <a:pt x="14" y="6"/>
                  </a:cubicBezTo>
                  <a:cubicBezTo>
                    <a:pt x="13" y="6"/>
                    <a:pt x="13" y="7"/>
                    <a:pt x="12" y="7"/>
                  </a:cubicBezTo>
                  <a:lnTo>
                    <a:pt x="12" y="9"/>
                  </a:lnTo>
                  <a:lnTo>
                    <a:pt x="11" y="16"/>
                  </a:lnTo>
                  <a:lnTo>
                    <a:pt x="10" y="16"/>
                  </a:lnTo>
                  <a:lnTo>
                    <a:pt x="11" y="14"/>
                  </a:lnTo>
                  <a:lnTo>
                    <a:pt x="9" y="13"/>
                  </a:lnTo>
                  <a:lnTo>
                    <a:pt x="9" y="12"/>
                  </a:lnTo>
                  <a:lnTo>
                    <a:pt x="9" y="10"/>
                  </a:lnTo>
                  <a:cubicBezTo>
                    <a:pt x="6" y="14"/>
                    <a:pt x="3" y="18"/>
                    <a:pt x="1" y="23"/>
                  </a:cubicBezTo>
                  <a:lnTo>
                    <a:pt x="5" y="21"/>
                  </a:lnTo>
                  <a:lnTo>
                    <a:pt x="6" y="22"/>
                  </a:lnTo>
                  <a:cubicBezTo>
                    <a:pt x="6" y="22"/>
                    <a:pt x="4" y="25"/>
                    <a:pt x="4" y="25"/>
                  </a:cubicBezTo>
                  <a:lnTo>
                    <a:pt x="3" y="25"/>
                  </a:lnTo>
                  <a:lnTo>
                    <a:pt x="2" y="25"/>
                  </a:lnTo>
                  <a:lnTo>
                    <a:pt x="2" y="24"/>
                  </a:lnTo>
                  <a:lnTo>
                    <a:pt x="1" y="24"/>
                  </a:lnTo>
                  <a:cubicBezTo>
                    <a:pt x="0" y="27"/>
                    <a:pt x="0" y="29"/>
                    <a:pt x="0" y="32"/>
                  </a:cubicBezTo>
                  <a:cubicBezTo>
                    <a:pt x="0" y="41"/>
                    <a:pt x="4" y="49"/>
                    <a:pt x="9" y="55"/>
                  </a:cubicBezTo>
                  <a:cubicBezTo>
                    <a:pt x="10" y="55"/>
                    <a:pt x="10" y="55"/>
                    <a:pt x="11" y="56"/>
                  </a:cubicBezTo>
                  <a:lnTo>
                    <a:pt x="11" y="27"/>
                  </a:lnTo>
                  <a:lnTo>
                    <a:pt x="11" y="26"/>
                  </a:lnTo>
                  <a:lnTo>
                    <a:pt x="11" y="25"/>
                  </a:lnTo>
                  <a:lnTo>
                    <a:pt x="12" y="25"/>
                  </a:lnTo>
                  <a:lnTo>
                    <a:pt x="13" y="26"/>
                  </a:lnTo>
                  <a:lnTo>
                    <a:pt x="13" y="31"/>
                  </a:lnTo>
                  <a:lnTo>
                    <a:pt x="14" y="31"/>
                  </a:lnTo>
                  <a:lnTo>
                    <a:pt x="16" y="31"/>
                  </a:lnTo>
                  <a:lnTo>
                    <a:pt x="16" y="32"/>
                  </a:lnTo>
                  <a:lnTo>
                    <a:pt x="14" y="32"/>
                  </a:lnTo>
                  <a:lnTo>
                    <a:pt x="14" y="33"/>
                  </a:lnTo>
                  <a:lnTo>
                    <a:pt x="17" y="61"/>
                  </a:lnTo>
                  <a:cubicBezTo>
                    <a:pt x="22" y="63"/>
                    <a:pt x="27" y="65"/>
                    <a:pt x="33" y="65"/>
                  </a:cubicBezTo>
                  <a:cubicBezTo>
                    <a:pt x="35" y="65"/>
                    <a:pt x="36" y="65"/>
                    <a:pt x="37" y="65"/>
                  </a:cubicBezTo>
                  <a:cubicBezTo>
                    <a:pt x="44" y="64"/>
                    <a:pt x="50" y="61"/>
                    <a:pt x="55" y="57"/>
                  </a:cubicBezTo>
                  <a:cubicBezTo>
                    <a:pt x="56" y="56"/>
                    <a:pt x="57" y="55"/>
                    <a:pt x="58" y="55"/>
                  </a:cubicBezTo>
                  <a:lnTo>
                    <a:pt x="55" y="52"/>
                  </a:lnTo>
                  <a:lnTo>
                    <a:pt x="45" y="41"/>
                  </a:lnTo>
                  <a:lnTo>
                    <a:pt x="39" y="42"/>
                  </a:lnTo>
                  <a:lnTo>
                    <a:pt x="50" y="51"/>
                  </a:lnTo>
                  <a:lnTo>
                    <a:pt x="49" y="51"/>
                  </a:lnTo>
                  <a:lnTo>
                    <a:pt x="38" y="42"/>
                  </a:lnTo>
                  <a:lnTo>
                    <a:pt x="37" y="42"/>
                  </a:lnTo>
                  <a:lnTo>
                    <a:pt x="34" y="42"/>
                  </a:lnTo>
                  <a:lnTo>
                    <a:pt x="37" y="42"/>
                  </a:lnTo>
                  <a:cubicBezTo>
                    <a:pt x="37" y="42"/>
                    <a:pt x="37" y="42"/>
                    <a:pt x="38" y="42"/>
                  </a:cubicBezTo>
                  <a:lnTo>
                    <a:pt x="37" y="41"/>
                  </a:lnTo>
                  <a:lnTo>
                    <a:pt x="30" y="35"/>
                  </a:lnTo>
                  <a:lnTo>
                    <a:pt x="29" y="35"/>
                  </a:lnTo>
                  <a:lnTo>
                    <a:pt x="14" y="38"/>
                  </a:lnTo>
                  <a:lnTo>
                    <a:pt x="18" y="37"/>
                  </a:lnTo>
                  <a:cubicBezTo>
                    <a:pt x="18" y="37"/>
                    <a:pt x="24" y="35"/>
                    <a:pt x="28" y="34"/>
                  </a:cubicBezTo>
                  <a:lnTo>
                    <a:pt x="17" y="25"/>
                  </a:lnTo>
                  <a:lnTo>
                    <a:pt x="17" y="24"/>
                  </a:lnTo>
                  <a:lnTo>
                    <a:pt x="14" y="22"/>
                  </a:lnTo>
                  <a:lnTo>
                    <a:pt x="13" y="21"/>
                  </a:lnTo>
                  <a:lnTo>
                    <a:pt x="12" y="17"/>
                  </a:lnTo>
                  <a:lnTo>
                    <a:pt x="11" y="16"/>
                  </a:lnTo>
                  <a:lnTo>
                    <a:pt x="12" y="16"/>
                  </a:lnTo>
                  <a:lnTo>
                    <a:pt x="13" y="17"/>
                  </a:lnTo>
                  <a:lnTo>
                    <a:pt x="14" y="17"/>
                  </a:lnTo>
                  <a:lnTo>
                    <a:pt x="17" y="18"/>
                  </a:lnTo>
                  <a:lnTo>
                    <a:pt x="17" y="23"/>
                  </a:lnTo>
                  <a:lnTo>
                    <a:pt x="17" y="24"/>
                  </a:lnTo>
                  <a:lnTo>
                    <a:pt x="29" y="34"/>
                  </a:lnTo>
                  <a:cubicBezTo>
                    <a:pt x="31" y="33"/>
                    <a:pt x="33" y="33"/>
                    <a:pt x="33" y="33"/>
                  </a:cubicBezTo>
                  <a:lnTo>
                    <a:pt x="33" y="34"/>
                  </a:lnTo>
                  <a:lnTo>
                    <a:pt x="32" y="35"/>
                  </a:lnTo>
                  <a:lnTo>
                    <a:pt x="31" y="36"/>
                  </a:lnTo>
                  <a:lnTo>
                    <a:pt x="37" y="40"/>
                  </a:lnTo>
                  <a:lnTo>
                    <a:pt x="38" y="41"/>
                  </a:lnTo>
                  <a:cubicBezTo>
                    <a:pt x="40" y="41"/>
                    <a:pt x="42" y="41"/>
                    <a:pt x="44" y="41"/>
                  </a:cubicBezTo>
                  <a:lnTo>
                    <a:pt x="41" y="37"/>
                  </a:lnTo>
                  <a:lnTo>
                    <a:pt x="41" y="36"/>
                  </a:lnTo>
                  <a:lnTo>
                    <a:pt x="39" y="34"/>
                  </a:lnTo>
                  <a:lnTo>
                    <a:pt x="39" y="31"/>
                  </a:lnTo>
                  <a:lnTo>
                    <a:pt x="37" y="29"/>
                  </a:lnTo>
                  <a:lnTo>
                    <a:pt x="37" y="28"/>
                  </a:lnTo>
                  <a:lnTo>
                    <a:pt x="37" y="27"/>
                  </a:lnTo>
                  <a:lnTo>
                    <a:pt x="36" y="26"/>
                  </a:lnTo>
                  <a:lnTo>
                    <a:pt x="37" y="24"/>
                  </a:lnTo>
                  <a:lnTo>
                    <a:pt x="45" y="2"/>
                  </a:lnTo>
                  <a:lnTo>
                    <a:pt x="46" y="2"/>
                  </a:lnTo>
                  <a:lnTo>
                    <a:pt x="38" y="29"/>
                  </a:lnTo>
                  <a:lnTo>
                    <a:pt x="39" y="30"/>
                  </a:lnTo>
                  <a:lnTo>
                    <a:pt x="43" y="32"/>
                  </a:lnTo>
                  <a:lnTo>
                    <a:pt x="42" y="37"/>
                  </a:lnTo>
                  <a:lnTo>
                    <a:pt x="46" y="41"/>
                  </a:lnTo>
                  <a:cubicBezTo>
                    <a:pt x="49" y="40"/>
                    <a:pt x="52" y="40"/>
                    <a:pt x="52" y="40"/>
                  </a:cubicBezTo>
                  <a:lnTo>
                    <a:pt x="52" y="41"/>
                  </a:lnTo>
                  <a:lnTo>
                    <a:pt x="51" y="42"/>
                  </a:lnTo>
                  <a:lnTo>
                    <a:pt x="50" y="42"/>
                  </a:lnTo>
                  <a:lnTo>
                    <a:pt x="49" y="42"/>
                  </a:lnTo>
                  <a:lnTo>
                    <a:pt x="49" y="41"/>
                  </a:lnTo>
                  <a:lnTo>
                    <a:pt x="47" y="41"/>
                  </a:lnTo>
                  <a:lnTo>
                    <a:pt x="55" y="50"/>
                  </a:lnTo>
                  <a:lnTo>
                    <a:pt x="58" y="54"/>
                  </a:lnTo>
                  <a:cubicBezTo>
                    <a:pt x="59" y="53"/>
                    <a:pt x="59" y="53"/>
                    <a:pt x="60" y="52"/>
                  </a:cubicBezTo>
                  <a:cubicBezTo>
                    <a:pt x="61" y="51"/>
                    <a:pt x="61" y="50"/>
                    <a:pt x="62" y="49"/>
                  </a:cubicBezTo>
                  <a:lnTo>
                    <a:pt x="60" y="45"/>
                  </a:lnTo>
                  <a:lnTo>
                    <a:pt x="59" y="45"/>
                  </a:lnTo>
                  <a:close/>
                  <a:moveTo>
                    <a:pt x="9" y="25"/>
                  </a:moveTo>
                  <a:lnTo>
                    <a:pt x="9" y="25"/>
                  </a:lnTo>
                  <a:lnTo>
                    <a:pt x="10" y="25"/>
                  </a:lnTo>
                  <a:lnTo>
                    <a:pt x="9" y="25"/>
                  </a:lnTo>
                  <a:close/>
                  <a:moveTo>
                    <a:pt x="11" y="21"/>
                  </a:moveTo>
                  <a:lnTo>
                    <a:pt x="9" y="21"/>
                  </a:lnTo>
                  <a:lnTo>
                    <a:pt x="9" y="20"/>
                  </a:lnTo>
                  <a:lnTo>
                    <a:pt x="9" y="19"/>
                  </a:lnTo>
                  <a:lnTo>
                    <a:pt x="10" y="19"/>
                  </a:lnTo>
                  <a:lnTo>
                    <a:pt x="11" y="19"/>
                  </a:lnTo>
                  <a:lnTo>
                    <a:pt x="11" y="21"/>
                  </a:lnTo>
                  <a:close/>
                  <a:moveTo>
                    <a:pt x="37" y="32"/>
                  </a:moveTo>
                  <a:lnTo>
                    <a:pt x="37" y="32"/>
                  </a:lnTo>
                  <a:lnTo>
                    <a:pt x="37" y="33"/>
                  </a:lnTo>
                  <a:lnTo>
                    <a:pt x="36" y="33"/>
                  </a:lnTo>
                  <a:lnTo>
                    <a:pt x="36" y="32"/>
                  </a:lnTo>
                  <a:lnTo>
                    <a:pt x="37" y="32"/>
                  </a:lnTo>
                  <a:close/>
                  <a:moveTo>
                    <a:pt x="56" y="40"/>
                  </a:moveTo>
                  <a:lnTo>
                    <a:pt x="55" y="40"/>
                  </a:lnTo>
                  <a:lnTo>
                    <a:pt x="54" y="40"/>
                  </a:lnTo>
                  <a:lnTo>
                    <a:pt x="55" y="39"/>
                  </a:lnTo>
                  <a:lnTo>
                    <a:pt x="55" y="40"/>
                  </a:lnTo>
                  <a:lnTo>
                    <a:pt x="56" y="40"/>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 name="Freeform 57"/>
            <p:cNvSpPr>
              <a:spLocks/>
            </p:cNvSpPr>
            <p:nvPr/>
          </p:nvSpPr>
          <p:spPr bwMode="auto">
            <a:xfrm>
              <a:off x="2770" y="135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cubicBezTo>
                    <a:pt x="0" y="0"/>
                    <a:pt x="0" y="0"/>
                    <a:pt x="0" y="0"/>
                  </a:cubicBez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 name="Freeform 58"/>
            <p:cNvSpPr>
              <a:spLocks/>
            </p:cNvSpPr>
            <p:nvPr/>
          </p:nvSpPr>
          <p:spPr bwMode="auto">
            <a:xfrm>
              <a:off x="2770" y="1357"/>
              <a:ext cx="6" cy="12"/>
            </a:xfrm>
            <a:custGeom>
              <a:avLst/>
              <a:gdLst>
                <a:gd name="T0" fmla="*/ 36 w 1"/>
                <a:gd name="T1" fmla="*/ 72 h 2"/>
                <a:gd name="T2" fmla="*/ 0 w 1"/>
                <a:gd name="T3" fmla="*/ 0 h 2"/>
                <a:gd name="T4" fmla="*/ 0 w 1"/>
                <a:gd name="T5" fmla="*/ 0 h 2"/>
                <a:gd name="T6" fmla="*/ 0 w 1"/>
                <a:gd name="T7" fmla="*/ 36 h 2"/>
                <a:gd name="T8" fmla="*/ 36 w 1"/>
                <a:gd name="T9" fmla="*/ 7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0" y="1"/>
                    <a:pt x="0" y="1"/>
                    <a:pt x="0" y="0"/>
                  </a:cubicBezTo>
                  <a:lnTo>
                    <a:pt x="0" y="1"/>
                  </a:lnTo>
                  <a:lnTo>
                    <a:pt x="1" y="2"/>
                  </a:lnTo>
                  <a:close/>
                </a:path>
              </a:pathLst>
            </a:custGeom>
            <a:solidFill>
              <a:srgbClr val="FCB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 name="Freeform 59"/>
            <p:cNvSpPr>
              <a:spLocks noEditPoints="1"/>
            </p:cNvSpPr>
            <p:nvPr/>
          </p:nvSpPr>
          <p:spPr bwMode="auto">
            <a:xfrm>
              <a:off x="2658" y="1512"/>
              <a:ext cx="106" cy="287"/>
            </a:xfrm>
            <a:custGeom>
              <a:avLst/>
              <a:gdLst>
                <a:gd name="T0" fmla="*/ 468 w 17"/>
                <a:gd name="T1" fmla="*/ 193 h 46"/>
                <a:gd name="T2" fmla="*/ 542 w 17"/>
                <a:gd name="T3" fmla="*/ 193 h 46"/>
                <a:gd name="T4" fmla="*/ 468 w 17"/>
                <a:gd name="T5" fmla="*/ 156 h 46"/>
                <a:gd name="T6" fmla="*/ 430 w 17"/>
                <a:gd name="T7" fmla="*/ 0 h 46"/>
                <a:gd name="T8" fmla="*/ 349 w 17"/>
                <a:gd name="T9" fmla="*/ 0 h 46"/>
                <a:gd name="T10" fmla="*/ 274 w 17"/>
                <a:gd name="T11" fmla="*/ 156 h 46"/>
                <a:gd name="T12" fmla="*/ 387 w 17"/>
                <a:gd name="T13" fmla="*/ 193 h 46"/>
                <a:gd name="T14" fmla="*/ 430 w 17"/>
                <a:gd name="T15" fmla="*/ 312 h 46"/>
                <a:gd name="T16" fmla="*/ 468 w 17"/>
                <a:gd name="T17" fmla="*/ 387 h 46"/>
                <a:gd name="T18" fmla="*/ 468 w 17"/>
                <a:gd name="T19" fmla="*/ 387 h 46"/>
                <a:gd name="T20" fmla="*/ 430 w 17"/>
                <a:gd name="T21" fmla="*/ 349 h 46"/>
                <a:gd name="T22" fmla="*/ 387 w 17"/>
                <a:gd name="T23" fmla="*/ 349 h 46"/>
                <a:gd name="T24" fmla="*/ 349 w 17"/>
                <a:gd name="T25" fmla="*/ 468 h 46"/>
                <a:gd name="T26" fmla="*/ 274 w 17"/>
                <a:gd name="T27" fmla="*/ 231 h 46"/>
                <a:gd name="T28" fmla="*/ 118 w 17"/>
                <a:gd name="T29" fmla="*/ 1441 h 46"/>
                <a:gd name="T30" fmla="*/ 274 w 17"/>
                <a:gd name="T31" fmla="*/ 1716 h 46"/>
                <a:gd name="T32" fmla="*/ 231 w 17"/>
                <a:gd name="T33" fmla="*/ 1791 h 46"/>
                <a:gd name="T34" fmla="*/ 349 w 17"/>
                <a:gd name="T35" fmla="*/ 1753 h 46"/>
                <a:gd name="T36" fmla="*/ 387 w 17"/>
                <a:gd name="T37" fmla="*/ 1635 h 46"/>
                <a:gd name="T38" fmla="*/ 468 w 17"/>
                <a:gd name="T39" fmla="*/ 1516 h 46"/>
                <a:gd name="T40" fmla="*/ 542 w 17"/>
                <a:gd name="T41" fmla="*/ 1791 h 46"/>
                <a:gd name="T42" fmla="*/ 586 w 17"/>
                <a:gd name="T43" fmla="*/ 1404 h 46"/>
                <a:gd name="T44" fmla="*/ 387 w 17"/>
                <a:gd name="T45" fmla="*/ 156 h 46"/>
                <a:gd name="T46" fmla="*/ 349 w 17"/>
                <a:gd name="T47" fmla="*/ 37 h 46"/>
                <a:gd name="T48" fmla="*/ 274 w 17"/>
                <a:gd name="T49" fmla="*/ 387 h 46"/>
                <a:gd name="T50" fmla="*/ 231 w 17"/>
                <a:gd name="T51" fmla="*/ 624 h 46"/>
                <a:gd name="T52" fmla="*/ 274 w 17"/>
                <a:gd name="T53" fmla="*/ 855 h 46"/>
                <a:gd name="T54" fmla="*/ 118 w 17"/>
                <a:gd name="T55" fmla="*/ 1285 h 46"/>
                <a:gd name="T56" fmla="*/ 349 w 17"/>
                <a:gd name="T57" fmla="*/ 1672 h 46"/>
                <a:gd name="T58" fmla="*/ 349 w 17"/>
                <a:gd name="T59" fmla="*/ 1597 h 46"/>
                <a:gd name="T60" fmla="*/ 231 w 17"/>
                <a:gd name="T61" fmla="*/ 1560 h 46"/>
                <a:gd name="T62" fmla="*/ 274 w 17"/>
                <a:gd name="T63" fmla="*/ 1404 h 46"/>
                <a:gd name="T64" fmla="*/ 349 w 17"/>
                <a:gd name="T65" fmla="*/ 1360 h 46"/>
                <a:gd name="T66" fmla="*/ 118 w 17"/>
                <a:gd name="T67" fmla="*/ 1360 h 46"/>
                <a:gd name="T68" fmla="*/ 349 w 17"/>
                <a:gd name="T69" fmla="*/ 973 h 46"/>
                <a:gd name="T70" fmla="*/ 349 w 17"/>
                <a:gd name="T71" fmla="*/ 936 h 46"/>
                <a:gd name="T72" fmla="*/ 274 w 17"/>
                <a:gd name="T73" fmla="*/ 699 h 46"/>
                <a:gd name="T74" fmla="*/ 349 w 17"/>
                <a:gd name="T75" fmla="*/ 699 h 46"/>
                <a:gd name="T76" fmla="*/ 231 w 17"/>
                <a:gd name="T77" fmla="*/ 661 h 46"/>
                <a:gd name="T78" fmla="*/ 387 w 17"/>
                <a:gd name="T79" fmla="*/ 543 h 46"/>
                <a:gd name="T80" fmla="*/ 468 w 17"/>
                <a:gd name="T81" fmla="*/ 699 h 46"/>
                <a:gd name="T82" fmla="*/ 468 w 17"/>
                <a:gd name="T83" fmla="*/ 699 h 46"/>
                <a:gd name="T84" fmla="*/ 468 w 17"/>
                <a:gd name="T85" fmla="*/ 624 h 46"/>
                <a:gd name="T86" fmla="*/ 430 w 17"/>
                <a:gd name="T87" fmla="*/ 431 h 46"/>
                <a:gd name="T88" fmla="*/ 387 w 17"/>
                <a:gd name="T89" fmla="*/ 543 h 46"/>
                <a:gd name="T90" fmla="*/ 430 w 17"/>
                <a:gd name="T91" fmla="*/ 624 h 46"/>
                <a:gd name="T92" fmla="*/ 387 w 17"/>
                <a:gd name="T93" fmla="*/ 586 h 46"/>
                <a:gd name="T94" fmla="*/ 430 w 17"/>
                <a:gd name="T95" fmla="*/ 780 h 46"/>
                <a:gd name="T96" fmla="*/ 387 w 17"/>
                <a:gd name="T97" fmla="*/ 855 h 46"/>
                <a:gd name="T98" fmla="*/ 430 w 17"/>
                <a:gd name="T99" fmla="*/ 855 h 46"/>
                <a:gd name="T100" fmla="*/ 430 w 17"/>
                <a:gd name="T101" fmla="*/ 1048 h 46"/>
                <a:gd name="T102" fmla="*/ 430 w 17"/>
                <a:gd name="T103" fmla="*/ 1092 h 46"/>
                <a:gd name="T104" fmla="*/ 468 w 17"/>
                <a:gd name="T105" fmla="*/ 1360 h 46"/>
                <a:gd name="T106" fmla="*/ 387 w 17"/>
                <a:gd name="T107" fmla="*/ 1360 h 46"/>
                <a:gd name="T108" fmla="*/ 430 w 17"/>
                <a:gd name="T109" fmla="*/ 1516 h 46"/>
                <a:gd name="T110" fmla="*/ 430 w 17"/>
                <a:gd name="T111" fmla="*/ 1404 h 46"/>
                <a:gd name="T112" fmla="*/ 468 w 17"/>
                <a:gd name="T113" fmla="*/ 1404 h 46"/>
                <a:gd name="T114" fmla="*/ 505 w 17"/>
                <a:gd name="T115" fmla="*/ 1404 h 46"/>
                <a:gd name="T116" fmla="*/ 542 w 17"/>
                <a:gd name="T117" fmla="*/ 1404 h 46"/>
                <a:gd name="T118" fmla="*/ 542 w 17"/>
                <a:gd name="T119" fmla="*/ 1323 h 46"/>
                <a:gd name="T120" fmla="*/ 505 w 17"/>
                <a:gd name="T121" fmla="*/ 1204 h 46"/>
                <a:gd name="T122" fmla="*/ 505 w 17"/>
                <a:gd name="T123" fmla="*/ 780 h 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 h="46">
                  <a:moveTo>
                    <a:pt x="14" y="19"/>
                  </a:moveTo>
                  <a:lnTo>
                    <a:pt x="12" y="8"/>
                  </a:lnTo>
                  <a:lnTo>
                    <a:pt x="12" y="6"/>
                  </a:lnTo>
                  <a:lnTo>
                    <a:pt x="12" y="5"/>
                  </a:lnTo>
                  <a:lnTo>
                    <a:pt x="14" y="5"/>
                  </a:lnTo>
                  <a:lnTo>
                    <a:pt x="14" y="4"/>
                  </a:lnTo>
                  <a:lnTo>
                    <a:pt x="12" y="4"/>
                  </a:lnTo>
                  <a:lnTo>
                    <a:pt x="11" y="0"/>
                  </a:lnTo>
                  <a:lnTo>
                    <a:pt x="10" y="0"/>
                  </a:lnTo>
                  <a:lnTo>
                    <a:pt x="9" y="0"/>
                  </a:lnTo>
                  <a:lnTo>
                    <a:pt x="8" y="0"/>
                  </a:lnTo>
                  <a:lnTo>
                    <a:pt x="7" y="4"/>
                  </a:lnTo>
                  <a:lnTo>
                    <a:pt x="8" y="5"/>
                  </a:lnTo>
                  <a:lnTo>
                    <a:pt x="9" y="5"/>
                  </a:lnTo>
                  <a:lnTo>
                    <a:pt x="10" y="5"/>
                  </a:lnTo>
                  <a:lnTo>
                    <a:pt x="10" y="7"/>
                  </a:lnTo>
                  <a:lnTo>
                    <a:pt x="10" y="8"/>
                  </a:lnTo>
                  <a:lnTo>
                    <a:pt x="10" y="7"/>
                  </a:lnTo>
                  <a:lnTo>
                    <a:pt x="11" y="8"/>
                  </a:lnTo>
                  <a:lnTo>
                    <a:pt x="11" y="9"/>
                  </a:lnTo>
                  <a:lnTo>
                    <a:pt x="12" y="9"/>
                  </a:lnTo>
                  <a:lnTo>
                    <a:pt x="12" y="10"/>
                  </a:lnTo>
                  <a:lnTo>
                    <a:pt x="12" y="11"/>
                  </a:lnTo>
                  <a:lnTo>
                    <a:pt x="11" y="10"/>
                  </a:lnTo>
                  <a:lnTo>
                    <a:pt x="11" y="9"/>
                  </a:lnTo>
                  <a:lnTo>
                    <a:pt x="11" y="10"/>
                  </a:lnTo>
                  <a:lnTo>
                    <a:pt x="10" y="11"/>
                  </a:lnTo>
                  <a:lnTo>
                    <a:pt x="10" y="9"/>
                  </a:lnTo>
                  <a:lnTo>
                    <a:pt x="10" y="8"/>
                  </a:lnTo>
                  <a:lnTo>
                    <a:pt x="10" y="12"/>
                  </a:lnTo>
                  <a:lnTo>
                    <a:pt x="9" y="12"/>
                  </a:lnTo>
                  <a:lnTo>
                    <a:pt x="8" y="9"/>
                  </a:lnTo>
                  <a:lnTo>
                    <a:pt x="8" y="7"/>
                  </a:lnTo>
                  <a:lnTo>
                    <a:pt x="7" y="6"/>
                  </a:lnTo>
                  <a:lnTo>
                    <a:pt x="6" y="11"/>
                  </a:lnTo>
                  <a:lnTo>
                    <a:pt x="0" y="46"/>
                  </a:lnTo>
                  <a:lnTo>
                    <a:pt x="1" y="46"/>
                  </a:lnTo>
                  <a:lnTo>
                    <a:pt x="3" y="37"/>
                  </a:lnTo>
                  <a:lnTo>
                    <a:pt x="6" y="41"/>
                  </a:lnTo>
                  <a:lnTo>
                    <a:pt x="7" y="43"/>
                  </a:lnTo>
                  <a:lnTo>
                    <a:pt x="8" y="43"/>
                  </a:lnTo>
                  <a:lnTo>
                    <a:pt x="7" y="44"/>
                  </a:lnTo>
                  <a:lnTo>
                    <a:pt x="6" y="45"/>
                  </a:lnTo>
                  <a:lnTo>
                    <a:pt x="5" y="46"/>
                  </a:lnTo>
                  <a:lnTo>
                    <a:pt x="6" y="46"/>
                  </a:lnTo>
                  <a:lnTo>
                    <a:pt x="7" y="45"/>
                  </a:lnTo>
                  <a:lnTo>
                    <a:pt x="8" y="44"/>
                  </a:lnTo>
                  <a:lnTo>
                    <a:pt x="9" y="45"/>
                  </a:lnTo>
                  <a:lnTo>
                    <a:pt x="9" y="46"/>
                  </a:lnTo>
                  <a:lnTo>
                    <a:pt x="11" y="46"/>
                  </a:lnTo>
                  <a:lnTo>
                    <a:pt x="10" y="45"/>
                  </a:lnTo>
                  <a:lnTo>
                    <a:pt x="10" y="42"/>
                  </a:lnTo>
                  <a:lnTo>
                    <a:pt x="11" y="41"/>
                  </a:lnTo>
                  <a:lnTo>
                    <a:pt x="11" y="40"/>
                  </a:lnTo>
                  <a:lnTo>
                    <a:pt x="12" y="39"/>
                  </a:lnTo>
                  <a:lnTo>
                    <a:pt x="13" y="46"/>
                  </a:lnTo>
                  <a:lnTo>
                    <a:pt x="14" y="46"/>
                  </a:lnTo>
                  <a:lnTo>
                    <a:pt x="14" y="42"/>
                  </a:lnTo>
                  <a:lnTo>
                    <a:pt x="13" y="38"/>
                  </a:lnTo>
                  <a:lnTo>
                    <a:pt x="14" y="37"/>
                  </a:lnTo>
                  <a:lnTo>
                    <a:pt x="15" y="36"/>
                  </a:lnTo>
                  <a:lnTo>
                    <a:pt x="16" y="46"/>
                  </a:lnTo>
                  <a:lnTo>
                    <a:pt x="17" y="46"/>
                  </a:lnTo>
                  <a:lnTo>
                    <a:pt x="14" y="19"/>
                  </a:lnTo>
                  <a:close/>
                  <a:moveTo>
                    <a:pt x="10" y="4"/>
                  </a:moveTo>
                  <a:lnTo>
                    <a:pt x="9" y="4"/>
                  </a:lnTo>
                  <a:lnTo>
                    <a:pt x="9" y="1"/>
                  </a:lnTo>
                  <a:lnTo>
                    <a:pt x="10" y="1"/>
                  </a:lnTo>
                  <a:lnTo>
                    <a:pt x="10" y="4"/>
                  </a:lnTo>
                  <a:close/>
                  <a:moveTo>
                    <a:pt x="7" y="10"/>
                  </a:moveTo>
                  <a:lnTo>
                    <a:pt x="7" y="10"/>
                  </a:lnTo>
                  <a:lnTo>
                    <a:pt x="9" y="13"/>
                  </a:lnTo>
                  <a:lnTo>
                    <a:pt x="7" y="15"/>
                  </a:lnTo>
                  <a:lnTo>
                    <a:pt x="6" y="16"/>
                  </a:lnTo>
                  <a:lnTo>
                    <a:pt x="7" y="10"/>
                  </a:lnTo>
                  <a:close/>
                  <a:moveTo>
                    <a:pt x="6" y="19"/>
                  </a:moveTo>
                  <a:lnTo>
                    <a:pt x="6" y="19"/>
                  </a:lnTo>
                  <a:lnTo>
                    <a:pt x="7" y="22"/>
                  </a:lnTo>
                  <a:lnTo>
                    <a:pt x="9" y="24"/>
                  </a:lnTo>
                  <a:lnTo>
                    <a:pt x="7" y="26"/>
                  </a:lnTo>
                  <a:lnTo>
                    <a:pt x="6" y="29"/>
                  </a:lnTo>
                  <a:lnTo>
                    <a:pt x="3" y="33"/>
                  </a:lnTo>
                  <a:lnTo>
                    <a:pt x="6" y="19"/>
                  </a:lnTo>
                  <a:close/>
                  <a:moveTo>
                    <a:pt x="9" y="44"/>
                  </a:moveTo>
                  <a:lnTo>
                    <a:pt x="9" y="44"/>
                  </a:lnTo>
                  <a:lnTo>
                    <a:pt x="9" y="43"/>
                  </a:lnTo>
                  <a:lnTo>
                    <a:pt x="9" y="44"/>
                  </a:lnTo>
                  <a:close/>
                  <a:moveTo>
                    <a:pt x="9" y="41"/>
                  </a:moveTo>
                  <a:lnTo>
                    <a:pt x="9" y="42"/>
                  </a:lnTo>
                  <a:lnTo>
                    <a:pt x="8" y="43"/>
                  </a:lnTo>
                  <a:lnTo>
                    <a:pt x="7" y="42"/>
                  </a:lnTo>
                  <a:lnTo>
                    <a:pt x="6" y="40"/>
                  </a:lnTo>
                  <a:lnTo>
                    <a:pt x="3" y="36"/>
                  </a:lnTo>
                  <a:lnTo>
                    <a:pt x="6" y="36"/>
                  </a:lnTo>
                  <a:lnTo>
                    <a:pt x="7" y="36"/>
                  </a:lnTo>
                  <a:lnTo>
                    <a:pt x="9" y="36"/>
                  </a:lnTo>
                  <a:lnTo>
                    <a:pt x="9" y="41"/>
                  </a:lnTo>
                  <a:close/>
                  <a:moveTo>
                    <a:pt x="9" y="35"/>
                  </a:moveTo>
                  <a:lnTo>
                    <a:pt x="9" y="35"/>
                  </a:lnTo>
                  <a:lnTo>
                    <a:pt x="7" y="35"/>
                  </a:lnTo>
                  <a:lnTo>
                    <a:pt x="6" y="35"/>
                  </a:lnTo>
                  <a:lnTo>
                    <a:pt x="3" y="35"/>
                  </a:lnTo>
                  <a:lnTo>
                    <a:pt x="6" y="30"/>
                  </a:lnTo>
                  <a:lnTo>
                    <a:pt x="7" y="28"/>
                  </a:lnTo>
                  <a:lnTo>
                    <a:pt x="9" y="25"/>
                  </a:lnTo>
                  <a:lnTo>
                    <a:pt x="9" y="26"/>
                  </a:lnTo>
                  <a:lnTo>
                    <a:pt x="9" y="35"/>
                  </a:lnTo>
                  <a:close/>
                  <a:moveTo>
                    <a:pt x="9" y="23"/>
                  </a:moveTo>
                  <a:lnTo>
                    <a:pt x="9" y="24"/>
                  </a:lnTo>
                  <a:lnTo>
                    <a:pt x="7" y="21"/>
                  </a:lnTo>
                  <a:lnTo>
                    <a:pt x="6" y="18"/>
                  </a:lnTo>
                  <a:lnTo>
                    <a:pt x="7" y="18"/>
                  </a:lnTo>
                  <a:lnTo>
                    <a:pt x="9" y="18"/>
                  </a:lnTo>
                  <a:lnTo>
                    <a:pt x="9" y="23"/>
                  </a:lnTo>
                  <a:close/>
                  <a:moveTo>
                    <a:pt x="9" y="18"/>
                  </a:moveTo>
                  <a:lnTo>
                    <a:pt x="9" y="18"/>
                  </a:lnTo>
                  <a:lnTo>
                    <a:pt x="7" y="17"/>
                  </a:lnTo>
                  <a:lnTo>
                    <a:pt x="6" y="17"/>
                  </a:lnTo>
                  <a:lnTo>
                    <a:pt x="7" y="16"/>
                  </a:lnTo>
                  <a:lnTo>
                    <a:pt x="9" y="13"/>
                  </a:lnTo>
                  <a:lnTo>
                    <a:pt x="10" y="14"/>
                  </a:lnTo>
                  <a:lnTo>
                    <a:pt x="9" y="18"/>
                  </a:lnTo>
                  <a:close/>
                  <a:moveTo>
                    <a:pt x="12" y="18"/>
                  </a:moveTo>
                  <a:lnTo>
                    <a:pt x="12" y="18"/>
                  </a:lnTo>
                  <a:lnTo>
                    <a:pt x="12" y="19"/>
                  </a:lnTo>
                  <a:lnTo>
                    <a:pt x="12" y="18"/>
                  </a:lnTo>
                  <a:close/>
                  <a:moveTo>
                    <a:pt x="12" y="15"/>
                  </a:moveTo>
                  <a:lnTo>
                    <a:pt x="12" y="17"/>
                  </a:lnTo>
                  <a:lnTo>
                    <a:pt x="12" y="16"/>
                  </a:lnTo>
                  <a:lnTo>
                    <a:pt x="12" y="13"/>
                  </a:lnTo>
                  <a:lnTo>
                    <a:pt x="12" y="15"/>
                  </a:lnTo>
                  <a:close/>
                  <a:moveTo>
                    <a:pt x="10" y="12"/>
                  </a:moveTo>
                  <a:lnTo>
                    <a:pt x="11" y="11"/>
                  </a:lnTo>
                  <a:lnTo>
                    <a:pt x="11" y="15"/>
                  </a:lnTo>
                  <a:lnTo>
                    <a:pt x="11" y="14"/>
                  </a:lnTo>
                  <a:lnTo>
                    <a:pt x="10" y="14"/>
                  </a:lnTo>
                  <a:lnTo>
                    <a:pt x="10" y="12"/>
                  </a:lnTo>
                  <a:close/>
                  <a:moveTo>
                    <a:pt x="10" y="15"/>
                  </a:moveTo>
                  <a:lnTo>
                    <a:pt x="11" y="15"/>
                  </a:lnTo>
                  <a:lnTo>
                    <a:pt x="11" y="16"/>
                  </a:lnTo>
                  <a:lnTo>
                    <a:pt x="11" y="18"/>
                  </a:lnTo>
                  <a:lnTo>
                    <a:pt x="10" y="18"/>
                  </a:lnTo>
                  <a:lnTo>
                    <a:pt x="10" y="15"/>
                  </a:lnTo>
                  <a:close/>
                  <a:moveTo>
                    <a:pt x="10" y="18"/>
                  </a:moveTo>
                  <a:lnTo>
                    <a:pt x="11" y="18"/>
                  </a:lnTo>
                  <a:lnTo>
                    <a:pt x="11" y="20"/>
                  </a:lnTo>
                  <a:lnTo>
                    <a:pt x="11" y="21"/>
                  </a:lnTo>
                  <a:lnTo>
                    <a:pt x="10" y="22"/>
                  </a:lnTo>
                  <a:lnTo>
                    <a:pt x="10" y="18"/>
                  </a:lnTo>
                  <a:close/>
                  <a:moveTo>
                    <a:pt x="10" y="23"/>
                  </a:moveTo>
                  <a:lnTo>
                    <a:pt x="11" y="23"/>
                  </a:lnTo>
                  <a:lnTo>
                    <a:pt x="11" y="22"/>
                  </a:lnTo>
                  <a:lnTo>
                    <a:pt x="11" y="21"/>
                  </a:lnTo>
                  <a:lnTo>
                    <a:pt x="12" y="29"/>
                  </a:lnTo>
                  <a:lnTo>
                    <a:pt x="11" y="28"/>
                  </a:lnTo>
                  <a:lnTo>
                    <a:pt x="11" y="27"/>
                  </a:lnTo>
                  <a:lnTo>
                    <a:pt x="10" y="26"/>
                  </a:lnTo>
                  <a:lnTo>
                    <a:pt x="10" y="23"/>
                  </a:lnTo>
                  <a:close/>
                  <a:moveTo>
                    <a:pt x="10" y="27"/>
                  </a:moveTo>
                  <a:lnTo>
                    <a:pt x="11" y="28"/>
                  </a:lnTo>
                  <a:lnTo>
                    <a:pt x="11" y="29"/>
                  </a:lnTo>
                  <a:lnTo>
                    <a:pt x="12" y="30"/>
                  </a:lnTo>
                  <a:lnTo>
                    <a:pt x="12" y="31"/>
                  </a:lnTo>
                  <a:lnTo>
                    <a:pt x="12" y="35"/>
                  </a:lnTo>
                  <a:lnTo>
                    <a:pt x="11" y="35"/>
                  </a:lnTo>
                  <a:lnTo>
                    <a:pt x="10" y="35"/>
                  </a:lnTo>
                  <a:lnTo>
                    <a:pt x="10" y="27"/>
                  </a:lnTo>
                  <a:close/>
                  <a:moveTo>
                    <a:pt x="12" y="38"/>
                  </a:moveTo>
                  <a:lnTo>
                    <a:pt x="12" y="38"/>
                  </a:lnTo>
                  <a:lnTo>
                    <a:pt x="11" y="39"/>
                  </a:lnTo>
                  <a:lnTo>
                    <a:pt x="11" y="40"/>
                  </a:lnTo>
                  <a:lnTo>
                    <a:pt x="10" y="40"/>
                  </a:lnTo>
                  <a:lnTo>
                    <a:pt x="10" y="36"/>
                  </a:lnTo>
                  <a:lnTo>
                    <a:pt x="11" y="36"/>
                  </a:lnTo>
                  <a:lnTo>
                    <a:pt x="12" y="36"/>
                  </a:lnTo>
                  <a:lnTo>
                    <a:pt x="12" y="38"/>
                  </a:lnTo>
                  <a:close/>
                  <a:moveTo>
                    <a:pt x="14" y="36"/>
                  </a:moveTo>
                  <a:lnTo>
                    <a:pt x="13" y="36"/>
                  </a:lnTo>
                  <a:lnTo>
                    <a:pt x="14" y="36"/>
                  </a:lnTo>
                  <a:close/>
                  <a:moveTo>
                    <a:pt x="14" y="35"/>
                  </a:moveTo>
                  <a:lnTo>
                    <a:pt x="13" y="35"/>
                  </a:lnTo>
                  <a:lnTo>
                    <a:pt x="13" y="32"/>
                  </a:lnTo>
                  <a:lnTo>
                    <a:pt x="14" y="34"/>
                  </a:lnTo>
                  <a:lnTo>
                    <a:pt x="14" y="35"/>
                  </a:lnTo>
                  <a:close/>
                  <a:moveTo>
                    <a:pt x="14" y="32"/>
                  </a:moveTo>
                  <a:lnTo>
                    <a:pt x="13" y="31"/>
                  </a:lnTo>
                  <a:lnTo>
                    <a:pt x="12" y="21"/>
                  </a:lnTo>
                  <a:lnTo>
                    <a:pt x="12" y="20"/>
                  </a:lnTo>
                  <a:lnTo>
                    <a:pt x="13" y="20"/>
                  </a:lnTo>
                  <a:lnTo>
                    <a:pt x="14" y="28"/>
                  </a:lnTo>
                  <a:lnTo>
                    <a:pt x="14" y="33"/>
                  </a:lnTo>
                  <a:lnTo>
                    <a:pt x="14" y="32"/>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 name="Freeform 60"/>
            <p:cNvSpPr>
              <a:spLocks noEditPoints="1"/>
            </p:cNvSpPr>
            <p:nvPr/>
          </p:nvSpPr>
          <p:spPr bwMode="auto">
            <a:xfrm>
              <a:off x="2720" y="1512"/>
              <a:ext cx="44" cy="287"/>
            </a:xfrm>
            <a:custGeom>
              <a:avLst/>
              <a:gdLst>
                <a:gd name="T0" fmla="*/ 82 w 7"/>
                <a:gd name="T1" fmla="*/ 231 h 46"/>
                <a:gd name="T2" fmla="*/ 82 w 7"/>
                <a:gd name="T3" fmla="*/ 193 h 46"/>
                <a:gd name="T4" fmla="*/ 157 w 7"/>
                <a:gd name="T5" fmla="*/ 156 h 46"/>
                <a:gd name="T6" fmla="*/ 82 w 7"/>
                <a:gd name="T7" fmla="*/ 156 h 46"/>
                <a:gd name="T8" fmla="*/ 82 w 7"/>
                <a:gd name="T9" fmla="*/ 156 h 46"/>
                <a:gd name="T10" fmla="*/ 38 w 7"/>
                <a:gd name="T11" fmla="*/ 0 h 46"/>
                <a:gd name="T12" fmla="*/ 0 w 7"/>
                <a:gd name="T13" fmla="*/ 0 h 46"/>
                <a:gd name="T14" fmla="*/ 0 w 7"/>
                <a:gd name="T15" fmla="*/ 275 h 46"/>
                <a:gd name="T16" fmla="*/ 38 w 7"/>
                <a:gd name="T17" fmla="*/ 312 h 46"/>
                <a:gd name="T18" fmla="*/ 82 w 7"/>
                <a:gd name="T19" fmla="*/ 349 h 46"/>
                <a:gd name="T20" fmla="*/ 82 w 7"/>
                <a:gd name="T21" fmla="*/ 387 h 46"/>
                <a:gd name="T22" fmla="*/ 82 w 7"/>
                <a:gd name="T23" fmla="*/ 431 h 46"/>
                <a:gd name="T24" fmla="*/ 38 w 7"/>
                <a:gd name="T25" fmla="*/ 349 h 46"/>
                <a:gd name="T26" fmla="*/ 0 w 7"/>
                <a:gd name="T27" fmla="*/ 431 h 46"/>
                <a:gd name="T28" fmla="*/ 0 w 7"/>
                <a:gd name="T29" fmla="*/ 1791 h 46"/>
                <a:gd name="T30" fmla="*/ 0 w 7"/>
                <a:gd name="T31" fmla="*/ 1753 h 46"/>
                <a:gd name="T32" fmla="*/ 0 w 7"/>
                <a:gd name="T33" fmla="*/ 1560 h 46"/>
                <a:gd name="T34" fmla="*/ 0 w 7"/>
                <a:gd name="T35" fmla="*/ 1404 h 46"/>
                <a:gd name="T36" fmla="*/ 82 w 7"/>
                <a:gd name="T37" fmla="*/ 1404 h 46"/>
                <a:gd name="T38" fmla="*/ 195 w 7"/>
                <a:gd name="T39" fmla="*/ 1404 h 46"/>
                <a:gd name="T40" fmla="*/ 119 w 7"/>
                <a:gd name="T41" fmla="*/ 624 h 46"/>
                <a:gd name="T42" fmla="*/ 82 w 7"/>
                <a:gd name="T43" fmla="*/ 699 h 46"/>
                <a:gd name="T44" fmla="*/ 82 w 7"/>
                <a:gd name="T45" fmla="*/ 699 h 46"/>
                <a:gd name="T46" fmla="*/ 82 w 7"/>
                <a:gd name="T47" fmla="*/ 586 h 46"/>
                <a:gd name="T48" fmla="*/ 82 w 7"/>
                <a:gd name="T49" fmla="*/ 505 h 46"/>
                <a:gd name="T50" fmla="*/ 38 w 7"/>
                <a:gd name="T51" fmla="*/ 431 h 46"/>
                <a:gd name="T52" fmla="*/ 38 w 7"/>
                <a:gd name="T53" fmla="*/ 543 h 46"/>
                <a:gd name="T54" fmla="*/ 0 w 7"/>
                <a:gd name="T55" fmla="*/ 586 h 46"/>
                <a:gd name="T56" fmla="*/ 38 w 7"/>
                <a:gd name="T57" fmla="*/ 624 h 46"/>
                <a:gd name="T58" fmla="*/ 38 w 7"/>
                <a:gd name="T59" fmla="*/ 699 h 46"/>
                <a:gd name="T60" fmla="*/ 0 w 7"/>
                <a:gd name="T61" fmla="*/ 699 h 46"/>
                <a:gd name="T62" fmla="*/ 38 w 7"/>
                <a:gd name="T63" fmla="*/ 699 h 46"/>
                <a:gd name="T64" fmla="*/ 38 w 7"/>
                <a:gd name="T65" fmla="*/ 817 h 46"/>
                <a:gd name="T66" fmla="*/ 0 w 7"/>
                <a:gd name="T67" fmla="*/ 898 h 46"/>
                <a:gd name="T68" fmla="*/ 38 w 7"/>
                <a:gd name="T69" fmla="*/ 817 h 46"/>
                <a:gd name="T70" fmla="*/ 38 w 7"/>
                <a:gd name="T71" fmla="*/ 1048 h 46"/>
                <a:gd name="T72" fmla="*/ 82 w 7"/>
                <a:gd name="T73" fmla="*/ 1360 h 46"/>
                <a:gd name="T74" fmla="*/ 0 w 7"/>
                <a:gd name="T75" fmla="*/ 1360 h 46"/>
                <a:gd name="T76" fmla="*/ 38 w 7"/>
                <a:gd name="T77" fmla="*/ 1129 h 46"/>
                <a:gd name="T78" fmla="*/ 82 w 7"/>
                <a:gd name="T79" fmla="*/ 1360 h 46"/>
                <a:gd name="T80" fmla="*/ 119 w 7"/>
                <a:gd name="T81" fmla="*/ 1360 h 46"/>
                <a:gd name="T82" fmla="*/ 157 w 7"/>
                <a:gd name="T83" fmla="*/ 1360 h 46"/>
                <a:gd name="T84" fmla="*/ 119 w 7"/>
                <a:gd name="T85" fmla="*/ 1204 h 46"/>
                <a:gd name="T86" fmla="*/ 82 w 7"/>
                <a:gd name="T87" fmla="*/ 780 h 46"/>
                <a:gd name="T88" fmla="*/ 157 w 7"/>
                <a:gd name="T89" fmla="*/ 1285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 h="46">
                  <a:moveTo>
                    <a:pt x="3" y="16"/>
                  </a:moveTo>
                  <a:lnTo>
                    <a:pt x="2" y="8"/>
                  </a:lnTo>
                  <a:lnTo>
                    <a:pt x="2" y="6"/>
                  </a:lnTo>
                  <a:lnTo>
                    <a:pt x="2" y="5"/>
                  </a:lnTo>
                  <a:lnTo>
                    <a:pt x="3" y="5"/>
                  </a:lnTo>
                  <a:lnTo>
                    <a:pt x="4" y="5"/>
                  </a:lnTo>
                  <a:lnTo>
                    <a:pt x="4" y="4"/>
                  </a:lnTo>
                  <a:lnTo>
                    <a:pt x="3" y="4"/>
                  </a:lnTo>
                  <a:lnTo>
                    <a:pt x="2" y="4"/>
                  </a:lnTo>
                  <a:lnTo>
                    <a:pt x="1" y="0"/>
                  </a:lnTo>
                  <a:lnTo>
                    <a:pt x="0" y="0"/>
                  </a:lnTo>
                  <a:lnTo>
                    <a:pt x="0" y="1"/>
                  </a:lnTo>
                  <a:lnTo>
                    <a:pt x="0" y="7"/>
                  </a:lnTo>
                  <a:lnTo>
                    <a:pt x="0" y="8"/>
                  </a:lnTo>
                  <a:lnTo>
                    <a:pt x="0" y="7"/>
                  </a:lnTo>
                  <a:lnTo>
                    <a:pt x="1" y="8"/>
                  </a:lnTo>
                  <a:lnTo>
                    <a:pt x="2" y="9"/>
                  </a:lnTo>
                  <a:lnTo>
                    <a:pt x="2" y="10"/>
                  </a:lnTo>
                  <a:lnTo>
                    <a:pt x="2" y="11"/>
                  </a:lnTo>
                  <a:lnTo>
                    <a:pt x="1" y="10"/>
                  </a:lnTo>
                  <a:lnTo>
                    <a:pt x="1" y="9"/>
                  </a:lnTo>
                  <a:lnTo>
                    <a:pt x="1" y="10"/>
                  </a:lnTo>
                  <a:lnTo>
                    <a:pt x="0" y="11"/>
                  </a:lnTo>
                  <a:lnTo>
                    <a:pt x="0" y="9"/>
                  </a:lnTo>
                  <a:lnTo>
                    <a:pt x="0" y="46"/>
                  </a:lnTo>
                  <a:lnTo>
                    <a:pt x="0" y="45"/>
                  </a:lnTo>
                  <a:lnTo>
                    <a:pt x="0" y="42"/>
                  </a:lnTo>
                  <a:lnTo>
                    <a:pt x="0" y="41"/>
                  </a:lnTo>
                  <a:lnTo>
                    <a:pt x="0" y="40"/>
                  </a:lnTo>
                  <a:lnTo>
                    <a:pt x="0" y="36"/>
                  </a:lnTo>
                  <a:lnTo>
                    <a:pt x="1" y="36"/>
                  </a:lnTo>
                  <a:lnTo>
                    <a:pt x="2" y="36"/>
                  </a:lnTo>
                  <a:lnTo>
                    <a:pt x="3" y="36"/>
                  </a:lnTo>
                  <a:lnTo>
                    <a:pt x="5" y="36"/>
                  </a:lnTo>
                  <a:lnTo>
                    <a:pt x="6" y="46"/>
                  </a:lnTo>
                  <a:lnTo>
                    <a:pt x="7" y="46"/>
                  </a:lnTo>
                  <a:lnTo>
                    <a:pt x="3" y="16"/>
                  </a:lnTo>
                  <a:close/>
                  <a:moveTo>
                    <a:pt x="2" y="18"/>
                  </a:moveTo>
                  <a:lnTo>
                    <a:pt x="2" y="18"/>
                  </a:lnTo>
                  <a:lnTo>
                    <a:pt x="2" y="19"/>
                  </a:lnTo>
                  <a:lnTo>
                    <a:pt x="2" y="18"/>
                  </a:lnTo>
                  <a:close/>
                  <a:moveTo>
                    <a:pt x="2" y="15"/>
                  </a:moveTo>
                  <a:lnTo>
                    <a:pt x="2" y="17"/>
                  </a:lnTo>
                  <a:lnTo>
                    <a:pt x="2" y="16"/>
                  </a:lnTo>
                  <a:lnTo>
                    <a:pt x="2" y="13"/>
                  </a:lnTo>
                  <a:lnTo>
                    <a:pt x="2" y="15"/>
                  </a:lnTo>
                  <a:close/>
                  <a:moveTo>
                    <a:pt x="0" y="12"/>
                  </a:moveTo>
                  <a:lnTo>
                    <a:pt x="1" y="11"/>
                  </a:lnTo>
                  <a:lnTo>
                    <a:pt x="1" y="15"/>
                  </a:lnTo>
                  <a:lnTo>
                    <a:pt x="1" y="14"/>
                  </a:lnTo>
                  <a:lnTo>
                    <a:pt x="0" y="14"/>
                  </a:lnTo>
                  <a:lnTo>
                    <a:pt x="0" y="12"/>
                  </a:lnTo>
                  <a:close/>
                  <a:moveTo>
                    <a:pt x="0" y="15"/>
                  </a:moveTo>
                  <a:lnTo>
                    <a:pt x="1" y="15"/>
                  </a:lnTo>
                  <a:lnTo>
                    <a:pt x="1" y="16"/>
                  </a:lnTo>
                  <a:lnTo>
                    <a:pt x="1" y="18"/>
                  </a:lnTo>
                  <a:lnTo>
                    <a:pt x="0" y="18"/>
                  </a:lnTo>
                  <a:lnTo>
                    <a:pt x="0" y="15"/>
                  </a:lnTo>
                  <a:close/>
                  <a:moveTo>
                    <a:pt x="0" y="18"/>
                  </a:moveTo>
                  <a:lnTo>
                    <a:pt x="1" y="18"/>
                  </a:lnTo>
                  <a:lnTo>
                    <a:pt x="1" y="20"/>
                  </a:lnTo>
                  <a:lnTo>
                    <a:pt x="1" y="21"/>
                  </a:lnTo>
                  <a:lnTo>
                    <a:pt x="0" y="22"/>
                  </a:lnTo>
                  <a:lnTo>
                    <a:pt x="0" y="18"/>
                  </a:lnTo>
                  <a:close/>
                  <a:moveTo>
                    <a:pt x="0" y="23"/>
                  </a:moveTo>
                  <a:lnTo>
                    <a:pt x="1" y="23"/>
                  </a:lnTo>
                  <a:lnTo>
                    <a:pt x="1" y="22"/>
                  </a:lnTo>
                  <a:lnTo>
                    <a:pt x="1" y="21"/>
                  </a:lnTo>
                  <a:lnTo>
                    <a:pt x="2" y="29"/>
                  </a:lnTo>
                  <a:lnTo>
                    <a:pt x="1" y="27"/>
                  </a:lnTo>
                  <a:lnTo>
                    <a:pt x="0" y="26"/>
                  </a:lnTo>
                  <a:lnTo>
                    <a:pt x="0" y="23"/>
                  </a:lnTo>
                  <a:close/>
                  <a:moveTo>
                    <a:pt x="2" y="35"/>
                  </a:moveTo>
                  <a:lnTo>
                    <a:pt x="1" y="35"/>
                  </a:lnTo>
                  <a:lnTo>
                    <a:pt x="0" y="35"/>
                  </a:lnTo>
                  <a:lnTo>
                    <a:pt x="0" y="27"/>
                  </a:lnTo>
                  <a:lnTo>
                    <a:pt x="1" y="28"/>
                  </a:lnTo>
                  <a:lnTo>
                    <a:pt x="1" y="29"/>
                  </a:lnTo>
                  <a:lnTo>
                    <a:pt x="2" y="30"/>
                  </a:lnTo>
                  <a:lnTo>
                    <a:pt x="2" y="31"/>
                  </a:lnTo>
                  <a:lnTo>
                    <a:pt x="2" y="35"/>
                  </a:lnTo>
                  <a:close/>
                  <a:moveTo>
                    <a:pt x="3" y="35"/>
                  </a:moveTo>
                  <a:lnTo>
                    <a:pt x="3" y="35"/>
                  </a:lnTo>
                  <a:lnTo>
                    <a:pt x="3" y="32"/>
                  </a:lnTo>
                  <a:lnTo>
                    <a:pt x="3" y="33"/>
                  </a:lnTo>
                  <a:lnTo>
                    <a:pt x="4" y="35"/>
                  </a:lnTo>
                  <a:lnTo>
                    <a:pt x="3" y="35"/>
                  </a:lnTo>
                  <a:close/>
                  <a:moveTo>
                    <a:pt x="3" y="31"/>
                  </a:moveTo>
                  <a:lnTo>
                    <a:pt x="3" y="31"/>
                  </a:lnTo>
                  <a:lnTo>
                    <a:pt x="2" y="21"/>
                  </a:lnTo>
                  <a:lnTo>
                    <a:pt x="2" y="20"/>
                  </a:lnTo>
                  <a:lnTo>
                    <a:pt x="3" y="20"/>
                  </a:lnTo>
                  <a:lnTo>
                    <a:pt x="3" y="25"/>
                  </a:lnTo>
                  <a:lnTo>
                    <a:pt x="4" y="33"/>
                  </a:lnTo>
                  <a:lnTo>
                    <a:pt x="3" y="31"/>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 name="Freeform 61"/>
            <p:cNvSpPr>
              <a:spLocks noEditPoints="1"/>
            </p:cNvSpPr>
            <p:nvPr/>
          </p:nvSpPr>
          <p:spPr bwMode="auto">
            <a:xfrm>
              <a:off x="2720" y="1512"/>
              <a:ext cx="25" cy="81"/>
            </a:xfrm>
            <a:custGeom>
              <a:avLst/>
              <a:gdLst>
                <a:gd name="T0" fmla="*/ 119 w 4"/>
                <a:gd name="T1" fmla="*/ 386 h 13"/>
                <a:gd name="T2" fmla="*/ 81 w 4"/>
                <a:gd name="T3" fmla="*/ 430 h 13"/>
                <a:gd name="T4" fmla="*/ 81 w 4"/>
                <a:gd name="T5" fmla="*/ 430 h 13"/>
                <a:gd name="T6" fmla="*/ 81 w 4"/>
                <a:gd name="T7" fmla="*/ 386 h 13"/>
                <a:gd name="T8" fmla="*/ 81 w 4"/>
                <a:gd name="T9" fmla="*/ 386 h 13"/>
                <a:gd name="T10" fmla="*/ 38 w 4"/>
                <a:gd name="T11" fmla="*/ 312 h 13"/>
                <a:gd name="T12" fmla="*/ 38 w 4"/>
                <a:gd name="T13" fmla="*/ 0 h 13"/>
                <a:gd name="T14" fmla="*/ 38 w 4"/>
                <a:gd name="T15" fmla="*/ 0 h 13"/>
                <a:gd name="T16" fmla="*/ 81 w 4"/>
                <a:gd name="T17" fmla="*/ 156 h 13"/>
                <a:gd name="T18" fmla="*/ 81 w 4"/>
                <a:gd name="T19" fmla="*/ 156 h 13"/>
                <a:gd name="T20" fmla="*/ 81 w 4"/>
                <a:gd name="T21" fmla="*/ 156 h 13"/>
                <a:gd name="T22" fmla="*/ 81 w 4"/>
                <a:gd name="T23" fmla="*/ 156 h 13"/>
                <a:gd name="T24" fmla="*/ 156 w 4"/>
                <a:gd name="T25" fmla="*/ 156 h 13"/>
                <a:gd name="T26" fmla="*/ 156 w 4"/>
                <a:gd name="T27" fmla="*/ 193 h 13"/>
                <a:gd name="T28" fmla="*/ 81 w 4"/>
                <a:gd name="T29" fmla="*/ 193 h 13"/>
                <a:gd name="T30" fmla="*/ 119 w 4"/>
                <a:gd name="T31" fmla="*/ 386 h 13"/>
                <a:gd name="T32" fmla="*/ 119 w 4"/>
                <a:gd name="T33" fmla="*/ 386 h 13"/>
                <a:gd name="T34" fmla="*/ 38 w 4"/>
                <a:gd name="T35" fmla="*/ 467 h 13"/>
                <a:gd name="T36" fmla="*/ 81 w 4"/>
                <a:gd name="T37" fmla="*/ 430 h 13"/>
                <a:gd name="T38" fmla="*/ 81 w 4"/>
                <a:gd name="T39" fmla="*/ 430 h 13"/>
                <a:gd name="T40" fmla="*/ 38 w 4"/>
                <a:gd name="T41" fmla="*/ 386 h 13"/>
                <a:gd name="T42" fmla="*/ 38 w 4"/>
                <a:gd name="T43" fmla="*/ 467 h 13"/>
                <a:gd name="T44" fmla="*/ 38 w 4"/>
                <a:gd name="T45" fmla="*/ 312 h 13"/>
                <a:gd name="T46" fmla="*/ 38 w 4"/>
                <a:gd name="T47" fmla="*/ 312 h 13"/>
                <a:gd name="T48" fmla="*/ 0 w 4"/>
                <a:gd name="T49" fmla="*/ 274 h 13"/>
                <a:gd name="T50" fmla="*/ 0 w 4"/>
                <a:gd name="T51" fmla="*/ 312 h 13"/>
                <a:gd name="T52" fmla="*/ 0 w 4"/>
                <a:gd name="T53" fmla="*/ 274 h 13"/>
                <a:gd name="T54" fmla="*/ 0 w 4"/>
                <a:gd name="T55" fmla="*/ 37 h 13"/>
                <a:gd name="T56" fmla="*/ 0 w 4"/>
                <a:gd name="T57" fmla="*/ 0 h 13"/>
                <a:gd name="T58" fmla="*/ 0 w 4"/>
                <a:gd name="T59" fmla="*/ 0 h 13"/>
                <a:gd name="T60" fmla="*/ 0 w 4"/>
                <a:gd name="T61" fmla="*/ 0 h 13"/>
                <a:gd name="T62" fmla="*/ 38 w 4"/>
                <a:gd name="T63" fmla="*/ 0 h 13"/>
                <a:gd name="T64" fmla="*/ 38 w 4"/>
                <a:gd name="T65" fmla="*/ 312 h 13"/>
                <a:gd name="T66" fmla="*/ 38 w 4"/>
                <a:gd name="T67" fmla="*/ 312 h 13"/>
                <a:gd name="T68" fmla="*/ 38 w 4"/>
                <a:gd name="T69" fmla="*/ 386 h 13"/>
                <a:gd name="T70" fmla="*/ 38 w 4"/>
                <a:gd name="T71" fmla="*/ 467 h 13"/>
                <a:gd name="T72" fmla="*/ 38 w 4"/>
                <a:gd name="T73" fmla="*/ 467 h 13"/>
                <a:gd name="T74" fmla="*/ 38 w 4"/>
                <a:gd name="T75" fmla="*/ 467 h 13"/>
                <a:gd name="T76" fmla="*/ 38 w 4"/>
                <a:gd name="T77" fmla="*/ 467 h 13"/>
                <a:gd name="T78" fmla="*/ 38 w 4"/>
                <a:gd name="T79" fmla="*/ 430 h 13"/>
                <a:gd name="T80" fmla="*/ 0 w 4"/>
                <a:gd name="T81" fmla="*/ 467 h 13"/>
                <a:gd name="T82" fmla="*/ 0 w 4"/>
                <a:gd name="T83" fmla="*/ 467 h 13"/>
                <a:gd name="T84" fmla="*/ 0 w 4"/>
                <a:gd name="T85" fmla="*/ 467 h 13"/>
                <a:gd name="T86" fmla="*/ 0 w 4"/>
                <a:gd name="T87" fmla="*/ 505 h 13"/>
                <a:gd name="T88" fmla="*/ 0 w 4"/>
                <a:gd name="T89" fmla="*/ 505 h 13"/>
                <a:gd name="T90" fmla="*/ 0 w 4"/>
                <a:gd name="T91" fmla="*/ 349 h 13"/>
                <a:gd name="T92" fmla="*/ 0 w 4"/>
                <a:gd name="T93" fmla="*/ 349 h 13"/>
                <a:gd name="T94" fmla="*/ 0 w 4"/>
                <a:gd name="T95" fmla="*/ 430 h 13"/>
                <a:gd name="T96" fmla="*/ 38 w 4"/>
                <a:gd name="T97" fmla="*/ 386 h 13"/>
                <a:gd name="T98" fmla="*/ 38 w 4"/>
                <a:gd name="T99" fmla="*/ 349 h 13"/>
                <a:gd name="T100" fmla="*/ 38 w 4"/>
                <a:gd name="T101" fmla="*/ 386 h 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 h="13">
                  <a:moveTo>
                    <a:pt x="3" y="10"/>
                  </a:moveTo>
                  <a:cubicBezTo>
                    <a:pt x="2" y="10"/>
                    <a:pt x="2" y="10"/>
                    <a:pt x="2" y="11"/>
                  </a:cubicBezTo>
                  <a:lnTo>
                    <a:pt x="2" y="10"/>
                  </a:lnTo>
                  <a:lnTo>
                    <a:pt x="1" y="8"/>
                  </a:lnTo>
                  <a:lnTo>
                    <a:pt x="1" y="0"/>
                  </a:lnTo>
                  <a:lnTo>
                    <a:pt x="2" y="4"/>
                  </a:lnTo>
                  <a:lnTo>
                    <a:pt x="4" y="4"/>
                  </a:lnTo>
                  <a:lnTo>
                    <a:pt x="4" y="5"/>
                  </a:lnTo>
                  <a:lnTo>
                    <a:pt x="2" y="5"/>
                  </a:lnTo>
                  <a:lnTo>
                    <a:pt x="3" y="10"/>
                  </a:lnTo>
                  <a:close/>
                  <a:moveTo>
                    <a:pt x="1" y="12"/>
                  </a:moveTo>
                  <a:cubicBezTo>
                    <a:pt x="1" y="11"/>
                    <a:pt x="2" y="11"/>
                    <a:pt x="2" y="11"/>
                  </a:cubicBezTo>
                  <a:lnTo>
                    <a:pt x="1" y="10"/>
                  </a:lnTo>
                  <a:lnTo>
                    <a:pt x="1" y="12"/>
                  </a:lnTo>
                  <a:close/>
                  <a:moveTo>
                    <a:pt x="1" y="8"/>
                  </a:moveTo>
                  <a:lnTo>
                    <a:pt x="1" y="8"/>
                  </a:lnTo>
                  <a:lnTo>
                    <a:pt x="0" y="7"/>
                  </a:lnTo>
                  <a:lnTo>
                    <a:pt x="0" y="8"/>
                  </a:lnTo>
                  <a:lnTo>
                    <a:pt x="0" y="7"/>
                  </a:lnTo>
                  <a:lnTo>
                    <a:pt x="0" y="1"/>
                  </a:lnTo>
                  <a:lnTo>
                    <a:pt x="0" y="0"/>
                  </a:lnTo>
                  <a:lnTo>
                    <a:pt x="1" y="0"/>
                  </a:lnTo>
                  <a:lnTo>
                    <a:pt x="1" y="8"/>
                  </a:lnTo>
                  <a:close/>
                  <a:moveTo>
                    <a:pt x="1" y="10"/>
                  </a:moveTo>
                  <a:lnTo>
                    <a:pt x="1" y="12"/>
                  </a:lnTo>
                  <a:cubicBezTo>
                    <a:pt x="1" y="12"/>
                    <a:pt x="1" y="12"/>
                    <a:pt x="1" y="12"/>
                  </a:cubicBezTo>
                  <a:lnTo>
                    <a:pt x="1" y="11"/>
                  </a:lnTo>
                  <a:lnTo>
                    <a:pt x="0" y="12"/>
                  </a:lnTo>
                  <a:cubicBezTo>
                    <a:pt x="0" y="12"/>
                    <a:pt x="0" y="12"/>
                    <a:pt x="0" y="13"/>
                  </a:cubicBezTo>
                  <a:lnTo>
                    <a:pt x="0" y="9"/>
                  </a:lnTo>
                  <a:lnTo>
                    <a:pt x="0" y="11"/>
                  </a:lnTo>
                  <a:lnTo>
                    <a:pt x="1" y="10"/>
                  </a:lnTo>
                  <a:lnTo>
                    <a:pt x="1" y="9"/>
                  </a:lnTo>
                  <a:lnTo>
                    <a:pt x="1" y="1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 name="Freeform 62"/>
            <p:cNvSpPr>
              <a:spLocks/>
            </p:cNvSpPr>
            <p:nvPr/>
          </p:nvSpPr>
          <p:spPr bwMode="auto">
            <a:xfrm>
              <a:off x="2732" y="1705"/>
              <a:ext cx="7" cy="25"/>
            </a:xfrm>
            <a:custGeom>
              <a:avLst/>
              <a:gdLst>
                <a:gd name="T0" fmla="*/ 49 w 1"/>
                <a:gd name="T1" fmla="*/ 156 h 4"/>
                <a:gd name="T2" fmla="*/ 0 w 1"/>
                <a:gd name="T3" fmla="*/ 156 h 4"/>
                <a:gd name="T4" fmla="*/ 0 w 1"/>
                <a:gd name="T5" fmla="*/ 156 h 4"/>
                <a:gd name="T6" fmla="*/ 0 w 1"/>
                <a:gd name="T7" fmla="*/ 156 h 4"/>
                <a:gd name="T8" fmla="*/ 0 w 1"/>
                <a:gd name="T9" fmla="*/ 0 h 4"/>
                <a:gd name="T10" fmla="*/ 49 w 1"/>
                <a:gd name="T11" fmla="*/ 81 h 4"/>
                <a:gd name="T12" fmla="*/ 49 w 1"/>
                <a:gd name="T13" fmla="*/ 119 h 4"/>
                <a:gd name="T14" fmla="*/ 49 w 1"/>
                <a:gd name="T15" fmla="*/ 156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4">
                  <a:moveTo>
                    <a:pt x="1" y="4"/>
                  </a:moveTo>
                  <a:lnTo>
                    <a:pt x="0" y="4"/>
                  </a:lnTo>
                  <a:lnTo>
                    <a:pt x="0" y="0"/>
                  </a:lnTo>
                  <a:lnTo>
                    <a:pt x="1" y="2"/>
                  </a:lnTo>
                  <a:lnTo>
                    <a:pt x="1" y="3"/>
                  </a:lnTo>
                  <a:lnTo>
                    <a:pt x="1" y="4"/>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 name="Freeform 63"/>
            <p:cNvSpPr>
              <a:spLocks/>
            </p:cNvSpPr>
            <p:nvPr/>
          </p:nvSpPr>
          <p:spPr bwMode="auto">
            <a:xfrm>
              <a:off x="2726" y="1637"/>
              <a:ext cx="13" cy="62"/>
            </a:xfrm>
            <a:custGeom>
              <a:avLst/>
              <a:gdLst>
                <a:gd name="T0" fmla="*/ 85 w 2"/>
                <a:gd name="T1" fmla="*/ 384 h 10"/>
                <a:gd name="T2" fmla="*/ 46 w 2"/>
                <a:gd name="T3" fmla="*/ 310 h 10"/>
                <a:gd name="T4" fmla="*/ 46 w 2"/>
                <a:gd name="T5" fmla="*/ 310 h 10"/>
                <a:gd name="T6" fmla="*/ 46 w 2"/>
                <a:gd name="T7" fmla="*/ 347 h 10"/>
                <a:gd name="T8" fmla="*/ 0 w 2"/>
                <a:gd name="T9" fmla="*/ 37 h 10"/>
                <a:gd name="T10" fmla="*/ 0 w 2"/>
                <a:gd name="T11" fmla="*/ 74 h 10"/>
                <a:gd name="T12" fmla="*/ 0 w 2"/>
                <a:gd name="T13" fmla="*/ 74 h 10"/>
                <a:gd name="T14" fmla="*/ 46 w 2"/>
                <a:gd name="T15" fmla="*/ 0 h 10"/>
                <a:gd name="T16" fmla="*/ 46 w 2"/>
                <a:gd name="T17" fmla="*/ 0 h 10"/>
                <a:gd name="T18" fmla="*/ 46 w 2"/>
                <a:gd name="T19" fmla="*/ 0 h 10"/>
                <a:gd name="T20" fmla="*/ 85 w 2"/>
                <a:gd name="T21" fmla="*/ 384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0">
                  <a:moveTo>
                    <a:pt x="2" y="10"/>
                  </a:moveTo>
                  <a:lnTo>
                    <a:pt x="1" y="8"/>
                  </a:lnTo>
                  <a:lnTo>
                    <a:pt x="1" y="9"/>
                  </a:lnTo>
                  <a:lnTo>
                    <a:pt x="0" y="1"/>
                  </a:lnTo>
                  <a:lnTo>
                    <a:pt x="0" y="2"/>
                  </a:lnTo>
                  <a:lnTo>
                    <a:pt x="1" y="0"/>
                  </a:lnTo>
                  <a:lnTo>
                    <a:pt x="2" y="1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 name="Freeform 64"/>
            <p:cNvSpPr>
              <a:spLocks/>
            </p:cNvSpPr>
            <p:nvPr/>
          </p:nvSpPr>
          <p:spPr bwMode="auto">
            <a:xfrm>
              <a:off x="2726" y="1625"/>
              <a:ext cx="6" cy="12"/>
            </a:xfrm>
            <a:custGeom>
              <a:avLst/>
              <a:gdLst>
                <a:gd name="T0" fmla="*/ 0 w 1"/>
                <a:gd name="T1" fmla="*/ 72 h 2"/>
                <a:gd name="T2" fmla="*/ 36 w 1"/>
                <a:gd name="T3" fmla="*/ 36 h 2"/>
                <a:gd name="T4" fmla="*/ 36 w 1"/>
                <a:gd name="T5" fmla="*/ 0 h 2"/>
                <a:gd name="T6" fmla="*/ 36 w 1"/>
                <a:gd name="T7" fmla="*/ 0 h 2"/>
                <a:gd name="T8" fmla="*/ 36 w 1"/>
                <a:gd name="T9" fmla="*/ 0 h 2"/>
                <a:gd name="T10" fmla="*/ 36 w 1"/>
                <a:gd name="T11" fmla="*/ 0 h 2"/>
                <a:gd name="T12" fmla="*/ 0 w 1"/>
                <a:gd name="T13" fmla="*/ 0 h 2"/>
                <a:gd name="T14" fmla="*/ 0 w 1"/>
                <a:gd name="T15" fmla="*/ 0 h 2"/>
                <a:gd name="T16" fmla="*/ 0 w 1"/>
                <a:gd name="T17" fmla="*/ 0 h 2"/>
                <a:gd name="T18" fmla="*/ 0 w 1"/>
                <a:gd name="T19" fmla="*/ 7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2">
                  <a:moveTo>
                    <a:pt x="0" y="2"/>
                  </a:moveTo>
                  <a:lnTo>
                    <a:pt x="1" y="1"/>
                  </a:lnTo>
                  <a:lnTo>
                    <a:pt x="1" y="0"/>
                  </a:lnTo>
                  <a:lnTo>
                    <a:pt x="0" y="0"/>
                  </a:lnTo>
                  <a:lnTo>
                    <a:pt x="0" y="2"/>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 name="Freeform 65"/>
            <p:cNvSpPr>
              <a:spLocks/>
            </p:cNvSpPr>
            <p:nvPr/>
          </p:nvSpPr>
          <p:spPr bwMode="auto">
            <a:xfrm>
              <a:off x="2726" y="1606"/>
              <a:ext cx="6" cy="12"/>
            </a:xfrm>
            <a:custGeom>
              <a:avLst/>
              <a:gdLst>
                <a:gd name="T0" fmla="*/ 0 w 1"/>
                <a:gd name="T1" fmla="*/ 0 h 2"/>
                <a:gd name="T2" fmla="*/ 36 w 1"/>
                <a:gd name="T3" fmla="*/ 72 h 2"/>
                <a:gd name="T4" fmla="*/ 0 w 1"/>
                <a:gd name="T5" fmla="*/ 72 h 2"/>
                <a:gd name="T6" fmla="*/ 0 w 1"/>
                <a:gd name="T7" fmla="*/ 36 h 2"/>
                <a:gd name="T8" fmla="*/ 0 w 1"/>
                <a:gd name="T9" fmla="*/ 36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1" y="2"/>
                  </a:lnTo>
                  <a:lnTo>
                    <a:pt x="0" y="2"/>
                  </a:lnTo>
                  <a:lnTo>
                    <a:pt x="0" y="1"/>
                  </a:lnTo>
                  <a:lnTo>
                    <a:pt x="0"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 name="Freeform 66"/>
            <p:cNvSpPr>
              <a:spLocks/>
            </p:cNvSpPr>
            <p:nvPr/>
          </p:nvSpPr>
          <p:spPr bwMode="auto">
            <a:xfrm>
              <a:off x="2726" y="1575"/>
              <a:ext cx="6" cy="37"/>
            </a:xfrm>
            <a:custGeom>
              <a:avLst/>
              <a:gdLst>
                <a:gd name="T0" fmla="*/ 36 w 1"/>
                <a:gd name="T1" fmla="*/ 228 h 6"/>
                <a:gd name="T2" fmla="*/ 0 w 1"/>
                <a:gd name="T3" fmla="*/ 191 h 6"/>
                <a:gd name="T4" fmla="*/ 0 w 1"/>
                <a:gd name="T5" fmla="*/ 37 h 6"/>
                <a:gd name="T6" fmla="*/ 0 w 1"/>
                <a:gd name="T7" fmla="*/ 37 h 6"/>
                <a:gd name="T8" fmla="*/ 0 w 1"/>
                <a:gd name="T9" fmla="*/ 37 h 6"/>
                <a:gd name="T10" fmla="*/ 0 w 1"/>
                <a:gd name="T11" fmla="*/ 0 h 6"/>
                <a:gd name="T12" fmla="*/ 0 w 1"/>
                <a:gd name="T13" fmla="*/ 0 h 6"/>
                <a:gd name="T14" fmla="*/ 36 w 1"/>
                <a:gd name="T15" fmla="*/ 228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1" y="6"/>
                  </a:moveTo>
                  <a:lnTo>
                    <a:pt x="0" y="5"/>
                  </a:lnTo>
                  <a:lnTo>
                    <a:pt x="0" y="1"/>
                  </a:lnTo>
                  <a:lnTo>
                    <a:pt x="0" y="0"/>
                  </a:lnTo>
                  <a:lnTo>
                    <a:pt x="1" y="6"/>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 name="Freeform 67"/>
            <p:cNvSpPr>
              <a:spLocks noEditPoints="1"/>
            </p:cNvSpPr>
            <p:nvPr/>
          </p:nvSpPr>
          <p:spPr bwMode="auto">
            <a:xfrm>
              <a:off x="2720" y="1544"/>
              <a:ext cx="6" cy="31"/>
            </a:xfrm>
            <a:custGeom>
              <a:avLst/>
              <a:gdLst>
                <a:gd name="T0" fmla="*/ 36 w 1"/>
                <a:gd name="T1" fmla="*/ 192 h 5"/>
                <a:gd name="T2" fmla="*/ 36 w 1"/>
                <a:gd name="T3" fmla="*/ 192 h 5"/>
                <a:gd name="T4" fmla="*/ 36 w 1"/>
                <a:gd name="T5" fmla="*/ 155 h 5"/>
                <a:gd name="T6" fmla="*/ 36 w 1"/>
                <a:gd name="T7" fmla="*/ 192 h 5"/>
                <a:gd name="T8" fmla="*/ 36 w 1"/>
                <a:gd name="T9" fmla="*/ 192 h 5"/>
                <a:gd name="T10" fmla="*/ 36 w 1"/>
                <a:gd name="T11" fmla="*/ 155 h 5"/>
                <a:gd name="T12" fmla="*/ 36 w 1"/>
                <a:gd name="T13" fmla="*/ 0 h 5"/>
                <a:gd name="T14" fmla="*/ 0 w 1"/>
                <a:gd name="T15" fmla="*/ 0 h 5"/>
                <a:gd name="T16" fmla="*/ 0 w 1"/>
                <a:gd name="T17" fmla="*/ 118 h 5"/>
                <a:gd name="T18" fmla="*/ 0 w 1"/>
                <a:gd name="T19" fmla="*/ 118 h 5"/>
                <a:gd name="T20" fmla="*/ 0 w 1"/>
                <a:gd name="T21" fmla="*/ 74 h 5"/>
                <a:gd name="T22" fmla="*/ 36 w 1"/>
                <a:gd name="T23" fmla="*/ 118 h 5"/>
                <a:gd name="T24" fmla="*/ 36 w 1"/>
                <a:gd name="T25" fmla="*/ 15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5">
                  <a:moveTo>
                    <a:pt x="1" y="5"/>
                  </a:moveTo>
                  <a:lnTo>
                    <a:pt x="1" y="5"/>
                  </a:lnTo>
                  <a:lnTo>
                    <a:pt x="1" y="4"/>
                  </a:lnTo>
                  <a:lnTo>
                    <a:pt x="1" y="5"/>
                  </a:lnTo>
                  <a:close/>
                  <a:moveTo>
                    <a:pt x="1" y="4"/>
                  </a:moveTo>
                  <a:lnTo>
                    <a:pt x="1" y="0"/>
                  </a:lnTo>
                  <a:lnTo>
                    <a:pt x="0" y="0"/>
                  </a:lnTo>
                  <a:lnTo>
                    <a:pt x="0" y="3"/>
                  </a:lnTo>
                  <a:lnTo>
                    <a:pt x="0" y="2"/>
                  </a:lnTo>
                  <a:lnTo>
                    <a:pt x="1" y="3"/>
                  </a:lnTo>
                  <a:lnTo>
                    <a:pt x="1" y="4"/>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 name="Freeform 68"/>
            <p:cNvSpPr>
              <a:spLocks/>
            </p:cNvSpPr>
            <p:nvPr/>
          </p:nvSpPr>
          <p:spPr bwMode="auto">
            <a:xfrm>
              <a:off x="2490" y="1494"/>
              <a:ext cx="168" cy="25"/>
            </a:xfrm>
            <a:custGeom>
              <a:avLst/>
              <a:gdLst>
                <a:gd name="T0" fmla="*/ 622 w 27"/>
                <a:gd name="T1" fmla="*/ 38 h 4"/>
                <a:gd name="T2" fmla="*/ 37 w 27"/>
                <a:gd name="T3" fmla="*/ 119 h 4"/>
                <a:gd name="T4" fmla="*/ 0 w 27"/>
                <a:gd name="T5" fmla="*/ 156 h 4"/>
                <a:gd name="T6" fmla="*/ 156 w 27"/>
                <a:gd name="T7" fmla="*/ 119 h 4"/>
                <a:gd name="T8" fmla="*/ 1045 w 27"/>
                <a:gd name="T9" fmla="*/ 81 h 4"/>
                <a:gd name="T10" fmla="*/ 1008 w 27"/>
                <a:gd name="T11" fmla="*/ 0 h 4"/>
                <a:gd name="T12" fmla="*/ 622 w 27"/>
                <a:gd name="T13" fmla="*/ 3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4">
                  <a:moveTo>
                    <a:pt x="16" y="1"/>
                  </a:moveTo>
                  <a:lnTo>
                    <a:pt x="1" y="3"/>
                  </a:lnTo>
                  <a:lnTo>
                    <a:pt x="0" y="4"/>
                  </a:lnTo>
                  <a:lnTo>
                    <a:pt x="4" y="3"/>
                  </a:lnTo>
                  <a:lnTo>
                    <a:pt x="27" y="2"/>
                  </a:lnTo>
                  <a:lnTo>
                    <a:pt x="26" y="0"/>
                  </a:lnTo>
                  <a:lnTo>
                    <a:pt x="16" y="1"/>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 name="Freeform 69"/>
            <p:cNvSpPr>
              <a:spLocks noEditPoints="1"/>
            </p:cNvSpPr>
            <p:nvPr/>
          </p:nvSpPr>
          <p:spPr bwMode="auto">
            <a:xfrm>
              <a:off x="2664" y="1257"/>
              <a:ext cx="187" cy="411"/>
            </a:xfrm>
            <a:custGeom>
              <a:avLst/>
              <a:gdLst>
                <a:gd name="T0" fmla="*/ 586 w 30"/>
                <a:gd name="T1" fmla="*/ 1781 h 66"/>
                <a:gd name="T2" fmla="*/ 468 w 30"/>
                <a:gd name="T3" fmla="*/ 1632 h 66"/>
                <a:gd name="T4" fmla="*/ 430 w 30"/>
                <a:gd name="T5" fmla="*/ 1551 h 66"/>
                <a:gd name="T6" fmla="*/ 430 w 30"/>
                <a:gd name="T7" fmla="*/ 1395 h 66"/>
                <a:gd name="T8" fmla="*/ 430 w 30"/>
                <a:gd name="T9" fmla="*/ 1358 h 66"/>
                <a:gd name="T10" fmla="*/ 386 w 30"/>
                <a:gd name="T11" fmla="*/ 1320 h 66"/>
                <a:gd name="T12" fmla="*/ 386 w 30"/>
                <a:gd name="T13" fmla="*/ 1320 h 66"/>
                <a:gd name="T14" fmla="*/ 349 w 30"/>
                <a:gd name="T15" fmla="*/ 1202 h 66"/>
                <a:gd name="T16" fmla="*/ 468 w 30"/>
                <a:gd name="T17" fmla="*/ 971 h 66"/>
                <a:gd name="T18" fmla="*/ 661 w 30"/>
                <a:gd name="T19" fmla="*/ 660 h 66"/>
                <a:gd name="T20" fmla="*/ 972 w 30"/>
                <a:gd name="T21" fmla="*/ 0 h 66"/>
                <a:gd name="T22" fmla="*/ 430 w 30"/>
                <a:gd name="T23" fmla="*/ 971 h 66"/>
                <a:gd name="T24" fmla="*/ 312 w 30"/>
                <a:gd name="T25" fmla="*/ 1202 h 66"/>
                <a:gd name="T26" fmla="*/ 386 w 30"/>
                <a:gd name="T27" fmla="*/ 1283 h 66"/>
                <a:gd name="T28" fmla="*/ 312 w 30"/>
                <a:gd name="T29" fmla="*/ 1358 h 66"/>
                <a:gd name="T30" fmla="*/ 312 w 30"/>
                <a:gd name="T31" fmla="*/ 1358 h 66"/>
                <a:gd name="T32" fmla="*/ 193 w 30"/>
                <a:gd name="T33" fmla="*/ 1432 h 66"/>
                <a:gd name="T34" fmla="*/ 156 w 30"/>
                <a:gd name="T35" fmla="*/ 1513 h 66"/>
                <a:gd name="T36" fmla="*/ 75 w 30"/>
                <a:gd name="T37" fmla="*/ 1513 h 66"/>
                <a:gd name="T38" fmla="*/ 0 w 30"/>
                <a:gd name="T39" fmla="*/ 1476 h 66"/>
                <a:gd name="T40" fmla="*/ 118 w 30"/>
                <a:gd name="T41" fmla="*/ 1551 h 66"/>
                <a:gd name="T42" fmla="*/ 231 w 30"/>
                <a:gd name="T43" fmla="*/ 1476 h 66"/>
                <a:gd name="T44" fmla="*/ 231 w 30"/>
                <a:gd name="T45" fmla="*/ 1513 h 66"/>
                <a:gd name="T46" fmla="*/ 312 w 30"/>
                <a:gd name="T47" fmla="*/ 1588 h 66"/>
                <a:gd name="T48" fmla="*/ 386 w 30"/>
                <a:gd name="T49" fmla="*/ 1588 h 66"/>
                <a:gd name="T50" fmla="*/ 430 w 30"/>
                <a:gd name="T51" fmla="*/ 1669 h 66"/>
                <a:gd name="T52" fmla="*/ 468 w 30"/>
                <a:gd name="T53" fmla="*/ 1744 h 66"/>
                <a:gd name="T54" fmla="*/ 1166 w 30"/>
                <a:gd name="T55" fmla="*/ 2559 h 66"/>
                <a:gd name="T56" fmla="*/ 349 w 30"/>
                <a:gd name="T57" fmla="*/ 1432 h 66"/>
                <a:gd name="T58" fmla="*/ 312 w 30"/>
                <a:gd name="T59" fmla="*/ 1432 h 66"/>
                <a:gd name="T60" fmla="*/ 312 w 30"/>
                <a:gd name="T61" fmla="*/ 1395 h 66"/>
                <a:gd name="T62" fmla="*/ 349 w 30"/>
                <a:gd name="T63" fmla="*/ 1432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66">
                  <a:moveTo>
                    <a:pt x="15" y="45"/>
                  </a:moveTo>
                  <a:lnTo>
                    <a:pt x="15" y="46"/>
                  </a:lnTo>
                  <a:lnTo>
                    <a:pt x="12" y="42"/>
                  </a:lnTo>
                  <a:lnTo>
                    <a:pt x="12" y="41"/>
                  </a:lnTo>
                  <a:lnTo>
                    <a:pt x="11" y="40"/>
                  </a:lnTo>
                  <a:lnTo>
                    <a:pt x="10" y="38"/>
                  </a:lnTo>
                  <a:lnTo>
                    <a:pt x="11" y="36"/>
                  </a:lnTo>
                  <a:lnTo>
                    <a:pt x="10" y="35"/>
                  </a:lnTo>
                  <a:lnTo>
                    <a:pt x="11" y="35"/>
                  </a:lnTo>
                  <a:lnTo>
                    <a:pt x="10" y="34"/>
                  </a:lnTo>
                  <a:lnTo>
                    <a:pt x="10" y="33"/>
                  </a:lnTo>
                  <a:lnTo>
                    <a:pt x="9" y="31"/>
                  </a:lnTo>
                  <a:lnTo>
                    <a:pt x="11" y="28"/>
                  </a:lnTo>
                  <a:lnTo>
                    <a:pt x="12" y="25"/>
                  </a:lnTo>
                  <a:lnTo>
                    <a:pt x="17" y="16"/>
                  </a:lnTo>
                  <a:lnTo>
                    <a:pt x="17" y="17"/>
                  </a:lnTo>
                  <a:lnTo>
                    <a:pt x="17" y="18"/>
                  </a:lnTo>
                  <a:lnTo>
                    <a:pt x="25" y="0"/>
                  </a:lnTo>
                  <a:lnTo>
                    <a:pt x="12" y="23"/>
                  </a:lnTo>
                  <a:lnTo>
                    <a:pt x="11" y="25"/>
                  </a:lnTo>
                  <a:lnTo>
                    <a:pt x="8" y="30"/>
                  </a:lnTo>
                  <a:lnTo>
                    <a:pt x="8" y="31"/>
                  </a:lnTo>
                  <a:lnTo>
                    <a:pt x="8" y="32"/>
                  </a:lnTo>
                  <a:lnTo>
                    <a:pt x="10" y="33"/>
                  </a:lnTo>
                  <a:lnTo>
                    <a:pt x="9" y="35"/>
                  </a:lnTo>
                  <a:lnTo>
                    <a:pt x="8" y="35"/>
                  </a:lnTo>
                  <a:lnTo>
                    <a:pt x="7" y="37"/>
                  </a:lnTo>
                  <a:lnTo>
                    <a:pt x="5" y="37"/>
                  </a:lnTo>
                  <a:lnTo>
                    <a:pt x="5" y="38"/>
                  </a:lnTo>
                  <a:lnTo>
                    <a:pt x="4" y="39"/>
                  </a:lnTo>
                  <a:lnTo>
                    <a:pt x="3" y="39"/>
                  </a:lnTo>
                  <a:lnTo>
                    <a:pt x="2" y="39"/>
                  </a:lnTo>
                  <a:lnTo>
                    <a:pt x="2" y="38"/>
                  </a:lnTo>
                  <a:lnTo>
                    <a:pt x="0" y="38"/>
                  </a:lnTo>
                  <a:lnTo>
                    <a:pt x="1" y="40"/>
                  </a:lnTo>
                  <a:lnTo>
                    <a:pt x="3" y="40"/>
                  </a:lnTo>
                  <a:lnTo>
                    <a:pt x="5" y="38"/>
                  </a:lnTo>
                  <a:lnTo>
                    <a:pt x="6" y="38"/>
                  </a:lnTo>
                  <a:lnTo>
                    <a:pt x="7" y="38"/>
                  </a:lnTo>
                  <a:lnTo>
                    <a:pt x="6" y="39"/>
                  </a:lnTo>
                  <a:lnTo>
                    <a:pt x="7" y="40"/>
                  </a:lnTo>
                  <a:lnTo>
                    <a:pt x="8" y="41"/>
                  </a:lnTo>
                  <a:lnTo>
                    <a:pt x="10" y="41"/>
                  </a:lnTo>
                  <a:lnTo>
                    <a:pt x="10" y="40"/>
                  </a:lnTo>
                  <a:lnTo>
                    <a:pt x="11" y="43"/>
                  </a:lnTo>
                  <a:lnTo>
                    <a:pt x="12" y="45"/>
                  </a:lnTo>
                  <a:lnTo>
                    <a:pt x="29" y="66"/>
                  </a:lnTo>
                  <a:lnTo>
                    <a:pt x="30" y="66"/>
                  </a:lnTo>
                  <a:lnTo>
                    <a:pt x="15" y="45"/>
                  </a:lnTo>
                  <a:close/>
                  <a:moveTo>
                    <a:pt x="9" y="37"/>
                  </a:moveTo>
                  <a:lnTo>
                    <a:pt x="8" y="37"/>
                  </a:lnTo>
                  <a:lnTo>
                    <a:pt x="7" y="37"/>
                  </a:lnTo>
                  <a:lnTo>
                    <a:pt x="8" y="36"/>
                  </a:lnTo>
                  <a:lnTo>
                    <a:pt x="8" y="37"/>
                  </a:lnTo>
                  <a:lnTo>
                    <a:pt x="9" y="37"/>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70"/>
            <p:cNvSpPr>
              <a:spLocks/>
            </p:cNvSpPr>
            <p:nvPr/>
          </p:nvSpPr>
          <p:spPr bwMode="auto">
            <a:xfrm>
              <a:off x="2739" y="1481"/>
              <a:ext cx="6" cy="7"/>
            </a:xfrm>
            <a:custGeom>
              <a:avLst/>
              <a:gdLst>
                <a:gd name="T0" fmla="*/ 0 w 1"/>
                <a:gd name="T1" fmla="*/ 0 h 1"/>
                <a:gd name="T2" fmla="*/ 0 w 1"/>
                <a:gd name="T3" fmla="*/ 0 h 1"/>
                <a:gd name="T4" fmla="*/ 36 w 1"/>
                <a:gd name="T5" fmla="*/ 0 h 1"/>
                <a:gd name="T6" fmla="*/ 36 w 1"/>
                <a:gd name="T7" fmla="*/ 49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0"/>
                  </a:lnTo>
                  <a:lnTo>
                    <a:pt x="1" y="1"/>
                  </a:lnTo>
                  <a:lnTo>
                    <a:pt x="0"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Rectangle 71"/>
            <p:cNvSpPr>
              <a:spLocks noChangeArrowheads="1"/>
            </p:cNvSpPr>
            <p:nvPr/>
          </p:nvSpPr>
          <p:spPr bwMode="auto">
            <a:xfrm>
              <a:off x="2739" y="1481"/>
              <a:ext cx="1" cy="1"/>
            </a:xfrm>
            <a:prstGeom prst="rect">
              <a:avLst/>
            </a:prstGeom>
            <a:solidFill>
              <a:srgbClr val="976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76" name="Rectangle 72"/>
            <p:cNvSpPr>
              <a:spLocks noChangeArrowheads="1"/>
            </p:cNvSpPr>
            <p:nvPr/>
          </p:nvSpPr>
          <p:spPr bwMode="auto">
            <a:xfrm>
              <a:off x="2732" y="1475"/>
              <a:ext cx="1" cy="1"/>
            </a:xfrm>
            <a:prstGeom prst="rect">
              <a:avLst/>
            </a:prstGeom>
            <a:solidFill>
              <a:srgbClr val="976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77" name="Freeform 73"/>
            <p:cNvSpPr>
              <a:spLocks noEditPoints="1"/>
            </p:cNvSpPr>
            <p:nvPr/>
          </p:nvSpPr>
          <p:spPr bwMode="auto">
            <a:xfrm>
              <a:off x="2732" y="1475"/>
              <a:ext cx="13" cy="13"/>
            </a:xfrm>
            <a:custGeom>
              <a:avLst/>
              <a:gdLst>
                <a:gd name="T0" fmla="*/ 0 w 2"/>
                <a:gd name="T1" fmla="*/ 0 h 2"/>
                <a:gd name="T2" fmla="*/ 0 w 2"/>
                <a:gd name="T3" fmla="*/ 0 h 2"/>
                <a:gd name="T4" fmla="*/ 0 w 2"/>
                <a:gd name="T5" fmla="*/ 0 h 2"/>
                <a:gd name="T6" fmla="*/ 0 w 2"/>
                <a:gd name="T7" fmla="*/ 0 h 2"/>
                <a:gd name="T8" fmla="*/ 0 w 2"/>
                <a:gd name="T9" fmla="*/ 0 h 2"/>
                <a:gd name="T10" fmla="*/ 46 w 2"/>
                <a:gd name="T11" fmla="*/ 46 h 2"/>
                <a:gd name="T12" fmla="*/ 46 w 2"/>
                <a:gd name="T13" fmla="*/ 46 h 2"/>
                <a:gd name="T14" fmla="*/ 85 w 2"/>
                <a:gd name="T15" fmla="*/ 85 h 2"/>
                <a:gd name="T16" fmla="*/ 85 w 2"/>
                <a:gd name="T17" fmla="*/ 46 h 2"/>
                <a:gd name="T18" fmla="*/ 46 w 2"/>
                <a:gd name="T19" fmla="*/ 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0" y="0"/>
                  </a:moveTo>
                  <a:lnTo>
                    <a:pt x="0" y="0"/>
                  </a:lnTo>
                  <a:close/>
                  <a:moveTo>
                    <a:pt x="1" y="1"/>
                  </a:moveTo>
                  <a:lnTo>
                    <a:pt x="1" y="1"/>
                  </a:lnTo>
                  <a:lnTo>
                    <a:pt x="2" y="2"/>
                  </a:lnTo>
                  <a:lnTo>
                    <a:pt x="2" y="1"/>
                  </a:lnTo>
                  <a:lnTo>
                    <a:pt x="1" y="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74"/>
            <p:cNvSpPr>
              <a:spLocks/>
            </p:cNvSpPr>
            <p:nvPr/>
          </p:nvSpPr>
          <p:spPr bwMode="auto">
            <a:xfrm>
              <a:off x="2689" y="1494"/>
              <a:ext cx="6" cy="6"/>
            </a:xfrm>
            <a:custGeom>
              <a:avLst/>
              <a:gdLst>
                <a:gd name="T0" fmla="*/ 0 w 1"/>
                <a:gd name="T1" fmla="*/ 36 h 1"/>
                <a:gd name="T2" fmla="*/ 0 w 1"/>
                <a:gd name="T3" fmla="*/ 36 h 1"/>
                <a:gd name="T4" fmla="*/ 36 w 1"/>
                <a:gd name="T5" fmla="*/ 0 h 1"/>
                <a:gd name="T6" fmla="*/ 36 w 1"/>
                <a:gd name="T7" fmla="*/ 0 h 1"/>
                <a:gd name="T8" fmla="*/ 36 w 1"/>
                <a:gd name="T9" fmla="*/ 0 h 1"/>
                <a:gd name="T10" fmla="*/ 0 w 1"/>
                <a:gd name="T11" fmla="*/ 36 h 1"/>
                <a:gd name="T12" fmla="*/ 0 w 1"/>
                <a:gd name="T13" fmla="*/ 3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1"/>
                  </a:lnTo>
                  <a:lnTo>
                    <a:pt x="1" y="0"/>
                  </a:lnTo>
                  <a:lnTo>
                    <a:pt x="0" y="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75"/>
            <p:cNvSpPr>
              <a:spLocks/>
            </p:cNvSpPr>
            <p:nvPr/>
          </p:nvSpPr>
          <p:spPr bwMode="auto">
            <a:xfrm>
              <a:off x="2757" y="1537"/>
              <a:ext cx="94" cy="131"/>
            </a:xfrm>
            <a:custGeom>
              <a:avLst/>
              <a:gdLst>
                <a:gd name="T0" fmla="*/ 0 w 15"/>
                <a:gd name="T1" fmla="*/ 37 h 21"/>
                <a:gd name="T2" fmla="*/ 432 w 15"/>
                <a:gd name="T3" fmla="*/ 624 h 21"/>
                <a:gd name="T4" fmla="*/ 589 w 15"/>
                <a:gd name="T5" fmla="*/ 817 h 21"/>
                <a:gd name="T6" fmla="*/ 589 w 15"/>
                <a:gd name="T7" fmla="*/ 817 h 21"/>
                <a:gd name="T8" fmla="*/ 0 w 15"/>
                <a:gd name="T9" fmla="*/ 0 h 21"/>
                <a:gd name="T10" fmla="*/ 0 w 15"/>
                <a:gd name="T11" fmla="*/ 3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1">
                  <a:moveTo>
                    <a:pt x="0" y="1"/>
                  </a:moveTo>
                  <a:lnTo>
                    <a:pt x="11" y="16"/>
                  </a:lnTo>
                  <a:lnTo>
                    <a:pt x="15" y="21"/>
                  </a:lnTo>
                  <a:lnTo>
                    <a:pt x="0" y="0"/>
                  </a:lnTo>
                  <a:lnTo>
                    <a:pt x="0" y="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76"/>
            <p:cNvSpPr>
              <a:spLocks noEditPoints="1"/>
            </p:cNvSpPr>
            <p:nvPr/>
          </p:nvSpPr>
          <p:spPr bwMode="auto">
            <a:xfrm>
              <a:off x="2726" y="1276"/>
              <a:ext cx="87" cy="193"/>
            </a:xfrm>
            <a:custGeom>
              <a:avLst/>
              <a:gdLst>
                <a:gd name="T0" fmla="*/ 0 w 14"/>
                <a:gd name="T1" fmla="*/ 1202 h 31"/>
                <a:gd name="T2" fmla="*/ 0 w 14"/>
                <a:gd name="T3" fmla="*/ 1202 h 31"/>
                <a:gd name="T4" fmla="*/ 0 w 14"/>
                <a:gd name="T5" fmla="*/ 1202 h 31"/>
                <a:gd name="T6" fmla="*/ 0 w 14"/>
                <a:gd name="T7" fmla="*/ 1202 h 31"/>
                <a:gd name="T8" fmla="*/ 0 w 14"/>
                <a:gd name="T9" fmla="*/ 1202 h 31"/>
                <a:gd name="T10" fmla="*/ 273 w 14"/>
                <a:gd name="T11" fmla="*/ 504 h 31"/>
                <a:gd name="T12" fmla="*/ 541 w 14"/>
                <a:gd name="T13" fmla="*/ 0 h 31"/>
                <a:gd name="T14" fmla="*/ 273 w 14"/>
                <a:gd name="T15" fmla="*/ 579 h 31"/>
                <a:gd name="T16" fmla="*/ 273 w 14"/>
                <a:gd name="T17" fmla="*/ 542 h 31"/>
                <a:gd name="T18" fmla="*/ 273 w 14"/>
                <a:gd name="T19" fmla="*/ 504 h 31"/>
                <a:gd name="T20" fmla="*/ 273 w 14"/>
                <a:gd name="T21" fmla="*/ 504 h 31"/>
                <a:gd name="T22" fmla="*/ 0 w 14"/>
                <a:gd name="T23" fmla="*/ 1202 h 31"/>
                <a:gd name="T24" fmla="*/ 0 w 14"/>
                <a:gd name="T25" fmla="*/ 1202 h 31"/>
                <a:gd name="T26" fmla="*/ 0 w 14"/>
                <a:gd name="T27" fmla="*/ 1202 h 31"/>
                <a:gd name="T28" fmla="*/ 0 w 14"/>
                <a:gd name="T29" fmla="*/ 120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31">
                  <a:moveTo>
                    <a:pt x="0" y="31"/>
                  </a:moveTo>
                  <a:lnTo>
                    <a:pt x="0" y="31"/>
                  </a:lnTo>
                  <a:close/>
                  <a:moveTo>
                    <a:pt x="7" y="13"/>
                  </a:moveTo>
                  <a:lnTo>
                    <a:pt x="14" y="0"/>
                  </a:lnTo>
                  <a:lnTo>
                    <a:pt x="7" y="15"/>
                  </a:lnTo>
                  <a:lnTo>
                    <a:pt x="7" y="14"/>
                  </a:lnTo>
                  <a:lnTo>
                    <a:pt x="7" y="13"/>
                  </a:lnTo>
                  <a:close/>
                  <a:moveTo>
                    <a:pt x="0" y="31"/>
                  </a:moveTo>
                  <a:lnTo>
                    <a:pt x="0" y="3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77"/>
            <p:cNvSpPr>
              <a:spLocks noEditPoints="1"/>
            </p:cNvSpPr>
            <p:nvPr/>
          </p:nvSpPr>
          <p:spPr bwMode="auto">
            <a:xfrm>
              <a:off x="2533" y="1488"/>
              <a:ext cx="125" cy="311"/>
            </a:xfrm>
            <a:custGeom>
              <a:avLst/>
              <a:gdLst>
                <a:gd name="T0" fmla="*/ 506 w 20"/>
                <a:gd name="T1" fmla="*/ 75 h 50"/>
                <a:gd name="T2" fmla="*/ 431 w 20"/>
                <a:gd name="T3" fmla="*/ 37 h 50"/>
                <a:gd name="T4" fmla="*/ 394 w 20"/>
                <a:gd name="T5" fmla="*/ 0 h 50"/>
                <a:gd name="T6" fmla="*/ 313 w 20"/>
                <a:gd name="T7" fmla="*/ 75 h 50"/>
                <a:gd name="T8" fmla="*/ 81 w 20"/>
                <a:gd name="T9" fmla="*/ 1934 h 50"/>
                <a:gd name="T10" fmla="*/ 275 w 20"/>
                <a:gd name="T11" fmla="*/ 1934 h 50"/>
                <a:gd name="T12" fmla="*/ 431 w 20"/>
                <a:gd name="T13" fmla="*/ 1860 h 50"/>
                <a:gd name="T14" fmla="*/ 469 w 20"/>
                <a:gd name="T15" fmla="*/ 1934 h 50"/>
                <a:gd name="T16" fmla="*/ 506 w 20"/>
                <a:gd name="T17" fmla="*/ 1897 h 50"/>
                <a:gd name="T18" fmla="*/ 469 w 20"/>
                <a:gd name="T19" fmla="*/ 1661 h 50"/>
                <a:gd name="T20" fmla="*/ 588 w 20"/>
                <a:gd name="T21" fmla="*/ 1586 h 50"/>
                <a:gd name="T22" fmla="*/ 625 w 20"/>
                <a:gd name="T23" fmla="*/ 1704 h 50"/>
                <a:gd name="T24" fmla="*/ 706 w 20"/>
                <a:gd name="T25" fmla="*/ 1934 h 50"/>
                <a:gd name="T26" fmla="*/ 394 w 20"/>
                <a:gd name="T27" fmla="*/ 423 h 50"/>
                <a:gd name="T28" fmla="*/ 394 w 20"/>
                <a:gd name="T29" fmla="*/ 467 h 50"/>
                <a:gd name="T30" fmla="*/ 394 w 20"/>
                <a:gd name="T31" fmla="*/ 927 h 50"/>
                <a:gd name="T32" fmla="*/ 275 w 20"/>
                <a:gd name="T33" fmla="*/ 697 h 50"/>
                <a:gd name="T34" fmla="*/ 431 w 20"/>
                <a:gd name="T35" fmla="*/ 1779 h 50"/>
                <a:gd name="T36" fmla="*/ 431 w 20"/>
                <a:gd name="T37" fmla="*/ 1704 h 50"/>
                <a:gd name="T38" fmla="*/ 156 w 20"/>
                <a:gd name="T39" fmla="*/ 1431 h 50"/>
                <a:gd name="T40" fmla="*/ 431 w 20"/>
                <a:gd name="T41" fmla="*/ 1704 h 50"/>
                <a:gd name="T42" fmla="*/ 156 w 20"/>
                <a:gd name="T43" fmla="*/ 1393 h 50"/>
                <a:gd name="T44" fmla="*/ 431 w 20"/>
                <a:gd name="T45" fmla="*/ 1008 h 50"/>
                <a:gd name="T46" fmla="*/ 431 w 20"/>
                <a:gd name="T47" fmla="*/ 889 h 50"/>
                <a:gd name="T48" fmla="*/ 431 w 20"/>
                <a:gd name="T49" fmla="*/ 697 h 50"/>
                <a:gd name="T50" fmla="*/ 431 w 20"/>
                <a:gd name="T51" fmla="*/ 659 h 50"/>
                <a:gd name="T52" fmla="*/ 394 w 20"/>
                <a:gd name="T53" fmla="*/ 504 h 50"/>
                <a:gd name="T54" fmla="*/ 431 w 20"/>
                <a:gd name="T55" fmla="*/ 659 h 50"/>
                <a:gd name="T56" fmla="*/ 394 w 20"/>
                <a:gd name="T57" fmla="*/ 348 h 50"/>
                <a:gd name="T58" fmla="*/ 431 w 20"/>
                <a:gd name="T59" fmla="*/ 75 h 50"/>
                <a:gd name="T60" fmla="*/ 550 w 20"/>
                <a:gd name="T61" fmla="*/ 697 h 50"/>
                <a:gd name="T62" fmla="*/ 550 w 20"/>
                <a:gd name="T63" fmla="*/ 697 h 50"/>
                <a:gd name="T64" fmla="*/ 550 w 20"/>
                <a:gd name="T65" fmla="*/ 622 h 50"/>
                <a:gd name="T66" fmla="*/ 550 w 20"/>
                <a:gd name="T67" fmla="*/ 541 h 50"/>
                <a:gd name="T68" fmla="*/ 469 w 20"/>
                <a:gd name="T69" fmla="*/ 348 h 50"/>
                <a:gd name="T70" fmla="*/ 469 w 20"/>
                <a:gd name="T71" fmla="*/ 386 h 50"/>
                <a:gd name="T72" fmla="*/ 506 w 20"/>
                <a:gd name="T73" fmla="*/ 504 h 50"/>
                <a:gd name="T74" fmla="*/ 469 w 20"/>
                <a:gd name="T75" fmla="*/ 541 h 50"/>
                <a:gd name="T76" fmla="*/ 506 w 20"/>
                <a:gd name="T77" fmla="*/ 659 h 50"/>
                <a:gd name="T78" fmla="*/ 469 w 20"/>
                <a:gd name="T79" fmla="*/ 541 h 50"/>
                <a:gd name="T80" fmla="*/ 506 w 20"/>
                <a:gd name="T81" fmla="*/ 697 h 50"/>
                <a:gd name="T82" fmla="*/ 469 w 20"/>
                <a:gd name="T83" fmla="*/ 852 h 50"/>
                <a:gd name="T84" fmla="*/ 506 w 20"/>
                <a:gd name="T85" fmla="*/ 852 h 50"/>
                <a:gd name="T86" fmla="*/ 469 w 20"/>
                <a:gd name="T87" fmla="*/ 1045 h 50"/>
                <a:gd name="T88" fmla="*/ 469 w 20"/>
                <a:gd name="T89" fmla="*/ 1082 h 50"/>
                <a:gd name="T90" fmla="*/ 550 w 20"/>
                <a:gd name="T91" fmla="*/ 1393 h 50"/>
                <a:gd name="T92" fmla="*/ 469 w 20"/>
                <a:gd name="T93" fmla="*/ 1393 h 50"/>
                <a:gd name="T94" fmla="*/ 506 w 20"/>
                <a:gd name="T95" fmla="*/ 1586 h 50"/>
                <a:gd name="T96" fmla="*/ 469 w 20"/>
                <a:gd name="T97" fmla="*/ 1431 h 50"/>
                <a:gd name="T98" fmla="*/ 550 w 20"/>
                <a:gd name="T99" fmla="*/ 1431 h 50"/>
                <a:gd name="T100" fmla="*/ 588 w 20"/>
                <a:gd name="T101" fmla="*/ 1468 h 50"/>
                <a:gd name="T102" fmla="*/ 625 w 20"/>
                <a:gd name="T103" fmla="*/ 1468 h 50"/>
                <a:gd name="T104" fmla="*/ 625 w 20"/>
                <a:gd name="T105" fmla="*/ 1356 h 50"/>
                <a:gd name="T106" fmla="*/ 588 w 20"/>
                <a:gd name="T107" fmla="*/ 1238 h 50"/>
                <a:gd name="T108" fmla="*/ 588 w 20"/>
                <a:gd name="T109" fmla="*/ 734 h 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 h="50">
                  <a:moveTo>
                    <a:pt x="16" y="19"/>
                  </a:moveTo>
                  <a:lnTo>
                    <a:pt x="14" y="6"/>
                  </a:lnTo>
                  <a:lnTo>
                    <a:pt x="14" y="3"/>
                  </a:lnTo>
                  <a:lnTo>
                    <a:pt x="13" y="2"/>
                  </a:lnTo>
                  <a:lnTo>
                    <a:pt x="12" y="2"/>
                  </a:lnTo>
                  <a:lnTo>
                    <a:pt x="11" y="1"/>
                  </a:lnTo>
                  <a:lnTo>
                    <a:pt x="10" y="1"/>
                  </a:lnTo>
                  <a:lnTo>
                    <a:pt x="10" y="0"/>
                  </a:lnTo>
                  <a:lnTo>
                    <a:pt x="9" y="0"/>
                  </a:lnTo>
                  <a:lnTo>
                    <a:pt x="9" y="2"/>
                  </a:lnTo>
                  <a:lnTo>
                    <a:pt x="8" y="2"/>
                  </a:lnTo>
                  <a:lnTo>
                    <a:pt x="7" y="2"/>
                  </a:lnTo>
                  <a:lnTo>
                    <a:pt x="9" y="2"/>
                  </a:lnTo>
                  <a:lnTo>
                    <a:pt x="0" y="50"/>
                  </a:lnTo>
                  <a:lnTo>
                    <a:pt x="2" y="50"/>
                  </a:lnTo>
                  <a:lnTo>
                    <a:pt x="4" y="38"/>
                  </a:lnTo>
                  <a:lnTo>
                    <a:pt x="9" y="46"/>
                  </a:lnTo>
                  <a:lnTo>
                    <a:pt x="6" y="50"/>
                  </a:lnTo>
                  <a:lnTo>
                    <a:pt x="7" y="50"/>
                  </a:lnTo>
                  <a:lnTo>
                    <a:pt x="10" y="47"/>
                  </a:lnTo>
                  <a:lnTo>
                    <a:pt x="11" y="48"/>
                  </a:lnTo>
                  <a:lnTo>
                    <a:pt x="11" y="50"/>
                  </a:lnTo>
                  <a:lnTo>
                    <a:pt x="12" y="50"/>
                  </a:lnTo>
                  <a:lnTo>
                    <a:pt x="13" y="50"/>
                  </a:lnTo>
                  <a:lnTo>
                    <a:pt x="13" y="49"/>
                  </a:lnTo>
                  <a:lnTo>
                    <a:pt x="12" y="49"/>
                  </a:lnTo>
                  <a:lnTo>
                    <a:pt x="12" y="48"/>
                  </a:lnTo>
                  <a:lnTo>
                    <a:pt x="12" y="44"/>
                  </a:lnTo>
                  <a:lnTo>
                    <a:pt x="12" y="43"/>
                  </a:lnTo>
                  <a:lnTo>
                    <a:pt x="13" y="43"/>
                  </a:lnTo>
                  <a:lnTo>
                    <a:pt x="14" y="41"/>
                  </a:lnTo>
                  <a:lnTo>
                    <a:pt x="15" y="41"/>
                  </a:lnTo>
                  <a:lnTo>
                    <a:pt x="15" y="50"/>
                  </a:lnTo>
                  <a:lnTo>
                    <a:pt x="16" y="50"/>
                  </a:lnTo>
                  <a:lnTo>
                    <a:pt x="16" y="44"/>
                  </a:lnTo>
                  <a:lnTo>
                    <a:pt x="16" y="39"/>
                  </a:lnTo>
                  <a:lnTo>
                    <a:pt x="17" y="38"/>
                  </a:lnTo>
                  <a:lnTo>
                    <a:pt x="18" y="50"/>
                  </a:lnTo>
                  <a:lnTo>
                    <a:pt x="20" y="50"/>
                  </a:lnTo>
                  <a:lnTo>
                    <a:pt x="16" y="19"/>
                  </a:lnTo>
                  <a:close/>
                  <a:moveTo>
                    <a:pt x="9" y="8"/>
                  </a:moveTo>
                  <a:lnTo>
                    <a:pt x="10" y="11"/>
                  </a:lnTo>
                  <a:lnTo>
                    <a:pt x="11" y="11"/>
                  </a:lnTo>
                  <a:lnTo>
                    <a:pt x="10" y="12"/>
                  </a:lnTo>
                  <a:lnTo>
                    <a:pt x="8" y="15"/>
                  </a:lnTo>
                  <a:lnTo>
                    <a:pt x="9" y="8"/>
                  </a:lnTo>
                  <a:close/>
                  <a:moveTo>
                    <a:pt x="7" y="18"/>
                  </a:moveTo>
                  <a:lnTo>
                    <a:pt x="10" y="24"/>
                  </a:lnTo>
                  <a:lnTo>
                    <a:pt x="10" y="25"/>
                  </a:lnTo>
                  <a:lnTo>
                    <a:pt x="4" y="34"/>
                  </a:lnTo>
                  <a:lnTo>
                    <a:pt x="7" y="18"/>
                  </a:lnTo>
                  <a:close/>
                  <a:moveTo>
                    <a:pt x="11" y="47"/>
                  </a:moveTo>
                  <a:lnTo>
                    <a:pt x="11" y="46"/>
                  </a:lnTo>
                  <a:lnTo>
                    <a:pt x="10" y="46"/>
                  </a:lnTo>
                  <a:lnTo>
                    <a:pt x="11" y="46"/>
                  </a:lnTo>
                  <a:lnTo>
                    <a:pt x="11" y="45"/>
                  </a:lnTo>
                  <a:lnTo>
                    <a:pt x="11" y="47"/>
                  </a:lnTo>
                  <a:close/>
                  <a:moveTo>
                    <a:pt x="11" y="44"/>
                  </a:moveTo>
                  <a:lnTo>
                    <a:pt x="11" y="44"/>
                  </a:lnTo>
                  <a:lnTo>
                    <a:pt x="10" y="44"/>
                  </a:lnTo>
                  <a:lnTo>
                    <a:pt x="10" y="45"/>
                  </a:lnTo>
                  <a:lnTo>
                    <a:pt x="4" y="37"/>
                  </a:lnTo>
                  <a:lnTo>
                    <a:pt x="10" y="37"/>
                  </a:lnTo>
                  <a:lnTo>
                    <a:pt x="11" y="37"/>
                  </a:lnTo>
                  <a:lnTo>
                    <a:pt x="11" y="44"/>
                  </a:lnTo>
                  <a:close/>
                  <a:moveTo>
                    <a:pt x="11" y="36"/>
                  </a:moveTo>
                  <a:lnTo>
                    <a:pt x="11" y="36"/>
                  </a:lnTo>
                  <a:lnTo>
                    <a:pt x="10" y="36"/>
                  </a:lnTo>
                  <a:lnTo>
                    <a:pt x="4" y="36"/>
                  </a:lnTo>
                  <a:lnTo>
                    <a:pt x="10" y="26"/>
                  </a:lnTo>
                  <a:lnTo>
                    <a:pt x="11" y="26"/>
                  </a:lnTo>
                  <a:lnTo>
                    <a:pt x="11" y="25"/>
                  </a:lnTo>
                  <a:lnTo>
                    <a:pt x="11" y="26"/>
                  </a:lnTo>
                  <a:lnTo>
                    <a:pt x="11" y="36"/>
                  </a:lnTo>
                  <a:close/>
                  <a:moveTo>
                    <a:pt x="11" y="23"/>
                  </a:moveTo>
                  <a:lnTo>
                    <a:pt x="11" y="24"/>
                  </a:lnTo>
                  <a:lnTo>
                    <a:pt x="11" y="23"/>
                  </a:lnTo>
                  <a:lnTo>
                    <a:pt x="10" y="23"/>
                  </a:lnTo>
                  <a:lnTo>
                    <a:pt x="7" y="18"/>
                  </a:lnTo>
                  <a:lnTo>
                    <a:pt x="10" y="18"/>
                  </a:lnTo>
                  <a:lnTo>
                    <a:pt x="11" y="18"/>
                  </a:lnTo>
                  <a:lnTo>
                    <a:pt x="11" y="23"/>
                  </a:lnTo>
                  <a:close/>
                  <a:moveTo>
                    <a:pt x="11" y="17"/>
                  </a:moveTo>
                  <a:lnTo>
                    <a:pt x="11" y="17"/>
                  </a:lnTo>
                  <a:lnTo>
                    <a:pt x="10" y="17"/>
                  </a:lnTo>
                  <a:lnTo>
                    <a:pt x="7" y="17"/>
                  </a:lnTo>
                  <a:lnTo>
                    <a:pt x="8" y="16"/>
                  </a:lnTo>
                  <a:lnTo>
                    <a:pt x="10" y="13"/>
                  </a:lnTo>
                  <a:lnTo>
                    <a:pt x="11" y="12"/>
                  </a:lnTo>
                  <a:lnTo>
                    <a:pt x="11" y="17"/>
                  </a:lnTo>
                  <a:close/>
                  <a:moveTo>
                    <a:pt x="11" y="11"/>
                  </a:moveTo>
                  <a:lnTo>
                    <a:pt x="11" y="11"/>
                  </a:lnTo>
                  <a:lnTo>
                    <a:pt x="11" y="10"/>
                  </a:lnTo>
                  <a:lnTo>
                    <a:pt x="10" y="9"/>
                  </a:lnTo>
                  <a:lnTo>
                    <a:pt x="9" y="8"/>
                  </a:lnTo>
                  <a:lnTo>
                    <a:pt x="10" y="2"/>
                  </a:lnTo>
                  <a:lnTo>
                    <a:pt x="11" y="2"/>
                  </a:lnTo>
                  <a:lnTo>
                    <a:pt x="11" y="11"/>
                  </a:lnTo>
                  <a:close/>
                  <a:moveTo>
                    <a:pt x="14" y="18"/>
                  </a:moveTo>
                  <a:lnTo>
                    <a:pt x="14" y="18"/>
                  </a:lnTo>
                  <a:lnTo>
                    <a:pt x="15" y="18"/>
                  </a:lnTo>
                  <a:lnTo>
                    <a:pt x="14" y="18"/>
                  </a:lnTo>
                  <a:close/>
                  <a:moveTo>
                    <a:pt x="14" y="14"/>
                  </a:moveTo>
                  <a:lnTo>
                    <a:pt x="14" y="16"/>
                  </a:lnTo>
                  <a:lnTo>
                    <a:pt x="14" y="15"/>
                  </a:lnTo>
                  <a:lnTo>
                    <a:pt x="14" y="12"/>
                  </a:lnTo>
                  <a:lnTo>
                    <a:pt x="14" y="14"/>
                  </a:lnTo>
                  <a:close/>
                  <a:moveTo>
                    <a:pt x="12" y="4"/>
                  </a:moveTo>
                  <a:lnTo>
                    <a:pt x="12" y="6"/>
                  </a:lnTo>
                  <a:lnTo>
                    <a:pt x="13" y="9"/>
                  </a:lnTo>
                  <a:lnTo>
                    <a:pt x="12" y="9"/>
                  </a:lnTo>
                  <a:lnTo>
                    <a:pt x="12" y="4"/>
                  </a:lnTo>
                  <a:close/>
                  <a:moveTo>
                    <a:pt x="12" y="10"/>
                  </a:moveTo>
                  <a:lnTo>
                    <a:pt x="12" y="10"/>
                  </a:lnTo>
                  <a:lnTo>
                    <a:pt x="13" y="10"/>
                  </a:lnTo>
                  <a:lnTo>
                    <a:pt x="13" y="12"/>
                  </a:lnTo>
                  <a:lnTo>
                    <a:pt x="13" y="14"/>
                  </a:lnTo>
                  <a:lnTo>
                    <a:pt x="13" y="13"/>
                  </a:lnTo>
                  <a:lnTo>
                    <a:pt x="12" y="13"/>
                  </a:lnTo>
                  <a:lnTo>
                    <a:pt x="12" y="10"/>
                  </a:lnTo>
                  <a:close/>
                  <a:moveTo>
                    <a:pt x="12" y="14"/>
                  </a:moveTo>
                  <a:lnTo>
                    <a:pt x="12" y="14"/>
                  </a:lnTo>
                  <a:lnTo>
                    <a:pt x="13" y="15"/>
                  </a:lnTo>
                  <a:lnTo>
                    <a:pt x="13" y="17"/>
                  </a:lnTo>
                  <a:lnTo>
                    <a:pt x="12" y="17"/>
                  </a:lnTo>
                  <a:lnTo>
                    <a:pt x="12" y="14"/>
                  </a:lnTo>
                  <a:close/>
                  <a:moveTo>
                    <a:pt x="12" y="18"/>
                  </a:moveTo>
                  <a:lnTo>
                    <a:pt x="12" y="18"/>
                  </a:lnTo>
                  <a:lnTo>
                    <a:pt x="13" y="18"/>
                  </a:lnTo>
                  <a:lnTo>
                    <a:pt x="13" y="20"/>
                  </a:lnTo>
                  <a:lnTo>
                    <a:pt x="13" y="21"/>
                  </a:lnTo>
                  <a:lnTo>
                    <a:pt x="12" y="21"/>
                  </a:lnTo>
                  <a:lnTo>
                    <a:pt x="12" y="22"/>
                  </a:lnTo>
                  <a:lnTo>
                    <a:pt x="12" y="18"/>
                  </a:lnTo>
                  <a:close/>
                  <a:moveTo>
                    <a:pt x="12" y="23"/>
                  </a:moveTo>
                  <a:lnTo>
                    <a:pt x="12" y="23"/>
                  </a:lnTo>
                  <a:lnTo>
                    <a:pt x="13" y="22"/>
                  </a:lnTo>
                  <a:lnTo>
                    <a:pt x="13" y="21"/>
                  </a:lnTo>
                  <a:lnTo>
                    <a:pt x="14" y="29"/>
                  </a:lnTo>
                  <a:lnTo>
                    <a:pt x="13" y="27"/>
                  </a:lnTo>
                  <a:lnTo>
                    <a:pt x="12" y="27"/>
                  </a:lnTo>
                  <a:lnTo>
                    <a:pt x="12" y="26"/>
                  </a:lnTo>
                  <a:lnTo>
                    <a:pt x="12" y="23"/>
                  </a:lnTo>
                  <a:close/>
                  <a:moveTo>
                    <a:pt x="12" y="28"/>
                  </a:moveTo>
                  <a:lnTo>
                    <a:pt x="12" y="28"/>
                  </a:lnTo>
                  <a:lnTo>
                    <a:pt x="13" y="29"/>
                  </a:lnTo>
                  <a:lnTo>
                    <a:pt x="14" y="31"/>
                  </a:lnTo>
                  <a:lnTo>
                    <a:pt x="14" y="32"/>
                  </a:lnTo>
                  <a:lnTo>
                    <a:pt x="14" y="36"/>
                  </a:lnTo>
                  <a:lnTo>
                    <a:pt x="13" y="36"/>
                  </a:lnTo>
                  <a:lnTo>
                    <a:pt x="12" y="36"/>
                  </a:lnTo>
                  <a:lnTo>
                    <a:pt x="12" y="28"/>
                  </a:lnTo>
                  <a:close/>
                  <a:moveTo>
                    <a:pt x="14" y="39"/>
                  </a:moveTo>
                  <a:lnTo>
                    <a:pt x="14" y="40"/>
                  </a:lnTo>
                  <a:lnTo>
                    <a:pt x="13" y="41"/>
                  </a:lnTo>
                  <a:lnTo>
                    <a:pt x="12" y="42"/>
                  </a:lnTo>
                  <a:lnTo>
                    <a:pt x="12" y="37"/>
                  </a:lnTo>
                  <a:lnTo>
                    <a:pt x="13" y="37"/>
                  </a:lnTo>
                  <a:lnTo>
                    <a:pt x="14" y="37"/>
                  </a:lnTo>
                  <a:lnTo>
                    <a:pt x="14" y="39"/>
                  </a:lnTo>
                  <a:close/>
                  <a:moveTo>
                    <a:pt x="16" y="38"/>
                  </a:moveTo>
                  <a:lnTo>
                    <a:pt x="15" y="38"/>
                  </a:lnTo>
                  <a:lnTo>
                    <a:pt x="15" y="37"/>
                  </a:lnTo>
                  <a:lnTo>
                    <a:pt x="16" y="37"/>
                  </a:lnTo>
                  <a:lnTo>
                    <a:pt x="16" y="38"/>
                  </a:lnTo>
                  <a:close/>
                  <a:moveTo>
                    <a:pt x="16" y="36"/>
                  </a:moveTo>
                  <a:lnTo>
                    <a:pt x="15" y="36"/>
                  </a:lnTo>
                  <a:lnTo>
                    <a:pt x="15" y="34"/>
                  </a:lnTo>
                  <a:lnTo>
                    <a:pt x="16" y="35"/>
                  </a:lnTo>
                  <a:lnTo>
                    <a:pt x="16" y="36"/>
                  </a:lnTo>
                  <a:close/>
                  <a:moveTo>
                    <a:pt x="16" y="33"/>
                  </a:moveTo>
                  <a:lnTo>
                    <a:pt x="15" y="32"/>
                  </a:lnTo>
                  <a:lnTo>
                    <a:pt x="14" y="21"/>
                  </a:lnTo>
                  <a:lnTo>
                    <a:pt x="14" y="20"/>
                  </a:lnTo>
                  <a:lnTo>
                    <a:pt x="15" y="19"/>
                  </a:lnTo>
                  <a:lnTo>
                    <a:pt x="16" y="28"/>
                  </a:lnTo>
                  <a:lnTo>
                    <a:pt x="17" y="34"/>
                  </a:lnTo>
                  <a:lnTo>
                    <a:pt x="16" y="33"/>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78"/>
            <p:cNvSpPr>
              <a:spLocks/>
            </p:cNvSpPr>
            <p:nvPr/>
          </p:nvSpPr>
          <p:spPr bwMode="auto">
            <a:xfrm>
              <a:off x="2589" y="1469"/>
              <a:ext cx="44" cy="37"/>
            </a:xfrm>
            <a:custGeom>
              <a:avLst/>
              <a:gdLst>
                <a:gd name="T0" fmla="*/ 38 w 7"/>
                <a:gd name="T1" fmla="*/ 117 h 6"/>
                <a:gd name="T2" fmla="*/ 82 w 7"/>
                <a:gd name="T3" fmla="*/ 74 h 6"/>
                <a:gd name="T4" fmla="*/ 82 w 7"/>
                <a:gd name="T5" fmla="*/ 74 h 6"/>
                <a:gd name="T6" fmla="*/ 82 w 7"/>
                <a:gd name="T7" fmla="*/ 37 h 6"/>
                <a:gd name="T8" fmla="*/ 82 w 7"/>
                <a:gd name="T9" fmla="*/ 37 h 6"/>
                <a:gd name="T10" fmla="*/ 82 w 7"/>
                <a:gd name="T11" fmla="*/ 117 h 6"/>
                <a:gd name="T12" fmla="*/ 119 w 7"/>
                <a:gd name="T13" fmla="*/ 154 h 6"/>
                <a:gd name="T14" fmla="*/ 157 w 7"/>
                <a:gd name="T15" fmla="*/ 191 h 6"/>
                <a:gd name="T16" fmla="*/ 195 w 7"/>
                <a:gd name="T17" fmla="*/ 228 h 6"/>
                <a:gd name="T18" fmla="*/ 195 w 7"/>
                <a:gd name="T19" fmla="*/ 191 h 6"/>
                <a:gd name="T20" fmla="*/ 195 w 7"/>
                <a:gd name="T21" fmla="*/ 191 h 6"/>
                <a:gd name="T22" fmla="*/ 195 w 7"/>
                <a:gd name="T23" fmla="*/ 191 h 6"/>
                <a:gd name="T24" fmla="*/ 277 w 7"/>
                <a:gd name="T25" fmla="*/ 191 h 6"/>
                <a:gd name="T26" fmla="*/ 277 w 7"/>
                <a:gd name="T27" fmla="*/ 191 h 6"/>
                <a:gd name="T28" fmla="*/ 277 w 7"/>
                <a:gd name="T29" fmla="*/ 154 h 6"/>
                <a:gd name="T30" fmla="*/ 277 w 7"/>
                <a:gd name="T31" fmla="*/ 154 h 6"/>
                <a:gd name="T32" fmla="*/ 195 w 7"/>
                <a:gd name="T33" fmla="*/ 154 h 6"/>
                <a:gd name="T34" fmla="*/ 195 w 7"/>
                <a:gd name="T35" fmla="*/ 154 h 6"/>
                <a:gd name="T36" fmla="*/ 195 w 7"/>
                <a:gd name="T37" fmla="*/ 154 h 6"/>
                <a:gd name="T38" fmla="*/ 157 w 7"/>
                <a:gd name="T39" fmla="*/ 0 h 6"/>
                <a:gd name="T40" fmla="*/ 157 w 7"/>
                <a:gd name="T41" fmla="*/ 0 h 6"/>
                <a:gd name="T42" fmla="*/ 157 w 7"/>
                <a:gd name="T43" fmla="*/ 0 h 6"/>
                <a:gd name="T44" fmla="*/ 119 w 7"/>
                <a:gd name="T45" fmla="*/ 0 h 6"/>
                <a:gd name="T46" fmla="*/ 119 w 7"/>
                <a:gd name="T47" fmla="*/ 0 h 6"/>
                <a:gd name="T48" fmla="*/ 82 w 7"/>
                <a:gd name="T49" fmla="*/ 0 h 6"/>
                <a:gd name="T50" fmla="*/ 38 w 7"/>
                <a:gd name="T51" fmla="*/ 0 h 6"/>
                <a:gd name="T52" fmla="*/ 38 w 7"/>
                <a:gd name="T53" fmla="*/ 0 h 6"/>
                <a:gd name="T54" fmla="*/ 38 w 7"/>
                <a:gd name="T55" fmla="*/ 37 h 6"/>
                <a:gd name="T56" fmla="*/ 0 w 7"/>
                <a:gd name="T57" fmla="*/ 74 h 6"/>
                <a:gd name="T58" fmla="*/ 38 w 7"/>
                <a:gd name="T59" fmla="*/ 117 h 6"/>
                <a:gd name="T60" fmla="*/ 38 w 7"/>
                <a:gd name="T61" fmla="*/ 117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 h="6">
                  <a:moveTo>
                    <a:pt x="1" y="3"/>
                  </a:moveTo>
                  <a:lnTo>
                    <a:pt x="2" y="2"/>
                  </a:lnTo>
                  <a:lnTo>
                    <a:pt x="2" y="1"/>
                  </a:lnTo>
                  <a:lnTo>
                    <a:pt x="2" y="3"/>
                  </a:lnTo>
                  <a:lnTo>
                    <a:pt x="3" y="4"/>
                  </a:lnTo>
                  <a:lnTo>
                    <a:pt x="4" y="5"/>
                  </a:lnTo>
                  <a:lnTo>
                    <a:pt x="5" y="6"/>
                  </a:lnTo>
                  <a:lnTo>
                    <a:pt x="5" y="5"/>
                  </a:lnTo>
                  <a:lnTo>
                    <a:pt x="7" y="5"/>
                  </a:lnTo>
                  <a:lnTo>
                    <a:pt x="7" y="4"/>
                  </a:lnTo>
                  <a:lnTo>
                    <a:pt x="5" y="4"/>
                  </a:lnTo>
                  <a:lnTo>
                    <a:pt x="4" y="0"/>
                  </a:lnTo>
                  <a:lnTo>
                    <a:pt x="3" y="0"/>
                  </a:lnTo>
                  <a:lnTo>
                    <a:pt x="2" y="0"/>
                  </a:lnTo>
                  <a:lnTo>
                    <a:pt x="1" y="0"/>
                  </a:lnTo>
                  <a:lnTo>
                    <a:pt x="1" y="1"/>
                  </a:lnTo>
                  <a:lnTo>
                    <a:pt x="0" y="2"/>
                  </a:lnTo>
                  <a:lnTo>
                    <a:pt x="1" y="3"/>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79"/>
            <p:cNvSpPr>
              <a:spLocks/>
            </p:cNvSpPr>
            <p:nvPr/>
          </p:nvSpPr>
          <p:spPr bwMode="auto">
            <a:xfrm>
              <a:off x="2608" y="1469"/>
              <a:ext cx="25" cy="37"/>
            </a:xfrm>
            <a:custGeom>
              <a:avLst/>
              <a:gdLst>
                <a:gd name="T0" fmla="*/ 38 w 4"/>
                <a:gd name="T1" fmla="*/ 191 h 6"/>
                <a:gd name="T2" fmla="*/ 81 w 4"/>
                <a:gd name="T3" fmla="*/ 228 h 6"/>
                <a:gd name="T4" fmla="*/ 81 w 4"/>
                <a:gd name="T5" fmla="*/ 191 h 6"/>
                <a:gd name="T6" fmla="*/ 81 w 4"/>
                <a:gd name="T7" fmla="*/ 191 h 6"/>
                <a:gd name="T8" fmla="*/ 119 w 4"/>
                <a:gd name="T9" fmla="*/ 191 h 6"/>
                <a:gd name="T10" fmla="*/ 156 w 4"/>
                <a:gd name="T11" fmla="*/ 191 h 6"/>
                <a:gd name="T12" fmla="*/ 156 w 4"/>
                <a:gd name="T13" fmla="*/ 191 h 6"/>
                <a:gd name="T14" fmla="*/ 119 w 4"/>
                <a:gd name="T15" fmla="*/ 154 h 6"/>
                <a:gd name="T16" fmla="*/ 119 w 4"/>
                <a:gd name="T17" fmla="*/ 154 h 6"/>
                <a:gd name="T18" fmla="*/ 81 w 4"/>
                <a:gd name="T19" fmla="*/ 154 h 6"/>
                <a:gd name="T20" fmla="*/ 81 w 4"/>
                <a:gd name="T21" fmla="*/ 154 h 6"/>
                <a:gd name="T22" fmla="*/ 81 w 4"/>
                <a:gd name="T23" fmla="*/ 154 h 6"/>
                <a:gd name="T24" fmla="*/ 81 w 4"/>
                <a:gd name="T25" fmla="*/ 154 h 6"/>
                <a:gd name="T26" fmla="*/ 81 w 4"/>
                <a:gd name="T27" fmla="*/ 154 h 6"/>
                <a:gd name="T28" fmla="*/ 38 w 4"/>
                <a:gd name="T29" fmla="*/ 0 h 6"/>
                <a:gd name="T30" fmla="*/ 38 w 4"/>
                <a:gd name="T31" fmla="*/ 0 h 6"/>
                <a:gd name="T32" fmla="*/ 0 w 4"/>
                <a:gd name="T33" fmla="*/ 0 h 6"/>
                <a:gd name="T34" fmla="*/ 0 w 4"/>
                <a:gd name="T35" fmla="*/ 0 h 6"/>
                <a:gd name="T36" fmla="*/ 0 w 4"/>
                <a:gd name="T37" fmla="*/ 0 h 6"/>
                <a:gd name="T38" fmla="*/ 0 w 4"/>
                <a:gd name="T39" fmla="*/ 0 h 6"/>
                <a:gd name="T40" fmla="*/ 0 w 4"/>
                <a:gd name="T41" fmla="*/ 37 h 6"/>
                <a:gd name="T42" fmla="*/ 0 w 4"/>
                <a:gd name="T43" fmla="*/ 154 h 6"/>
                <a:gd name="T44" fmla="*/ 0 w 4"/>
                <a:gd name="T45" fmla="*/ 154 h 6"/>
                <a:gd name="T46" fmla="*/ 38 w 4"/>
                <a:gd name="T47" fmla="*/ 191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 h="6">
                  <a:moveTo>
                    <a:pt x="1" y="5"/>
                  </a:moveTo>
                  <a:lnTo>
                    <a:pt x="2" y="6"/>
                  </a:lnTo>
                  <a:lnTo>
                    <a:pt x="2" y="5"/>
                  </a:lnTo>
                  <a:lnTo>
                    <a:pt x="3" y="5"/>
                  </a:lnTo>
                  <a:lnTo>
                    <a:pt x="4" y="5"/>
                  </a:lnTo>
                  <a:lnTo>
                    <a:pt x="3" y="4"/>
                  </a:lnTo>
                  <a:lnTo>
                    <a:pt x="2" y="4"/>
                  </a:lnTo>
                  <a:lnTo>
                    <a:pt x="1" y="0"/>
                  </a:lnTo>
                  <a:lnTo>
                    <a:pt x="0" y="0"/>
                  </a:lnTo>
                  <a:lnTo>
                    <a:pt x="0" y="1"/>
                  </a:lnTo>
                  <a:lnTo>
                    <a:pt x="0" y="4"/>
                  </a:lnTo>
                  <a:lnTo>
                    <a:pt x="1" y="5"/>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80"/>
            <p:cNvSpPr>
              <a:spLocks noEditPoints="1"/>
            </p:cNvSpPr>
            <p:nvPr/>
          </p:nvSpPr>
          <p:spPr bwMode="auto">
            <a:xfrm>
              <a:off x="2602" y="1500"/>
              <a:ext cx="56" cy="299"/>
            </a:xfrm>
            <a:custGeom>
              <a:avLst/>
              <a:gdLst>
                <a:gd name="T0" fmla="*/ 118 w 9"/>
                <a:gd name="T1" fmla="*/ 156 h 48"/>
                <a:gd name="T2" fmla="*/ 118 w 9"/>
                <a:gd name="T3" fmla="*/ 37 h 48"/>
                <a:gd name="T4" fmla="*/ 37 w 9"/>
                <a:gd name="T5" fmla="*/ 0 h 48"/>
                <a:gd name="T6" fmla="*/ 0 w 9"/>
                <a:gd name="T7" fmla="*/ 1863 h 48"/>
                <a:gd name="T8" fmla="*/ 37 w 9"/>
                <a:gd name="T9" fmla="*/ 1863 h 48"/>
                <a:gd name="T10" fmla="*/ 37 w 9"/>
                <a:gd name="T11" fmla="*/ 1825 h 48"/>
                <a:gd name="T12" fmla="*/ 37 w 9"/>
                <a:gd name="T13" fmla="*/ 1632 h 48"/>
                <a:gd name="T14" fmla="*/ 37 w 9"/>
                <a:gd name="T15" fmla="*/ 1551 h 48"/>
                <a:gd name="T16" fmla="*/ 37 w 9"/>
                <a:gd name="T17" fmla="*/ 1358 h 48"/>
                <a:gd name="T18" fmla="*/ 37 w 9"/>
                <a:gd name="T19" fmla="*/ 1358 h 48"/>
                <a:gd name="T20" fmla="*/ 118 w 9"/>
                <a:gd name="T21" fmla="*/ 1358 h 48"/>
                <a:gd name="T22" fmla="*/ 156 w 9"/>
                <a:gd name="T23" fmla="*/ 1358 h 48"/>
                <a:gd name="T24" fmla="*/ 311 w 9"/>
                <a:gd name="T25" fmla="*/ 1863 h 48"/>
                <a:gd name="T26" fmla="*/ 156 w 9"/>
                <a:gd name="T27" fmla="*/ 505 h 48"/>
                <a:gd name="T28" fmla="*/ 118 w 9"/>
                <a:gd name="T29" fmla="*/ 623 h 48"/>
                <a:gd name="T30" fmla="*/ 118 w 9"/>
                <a:gd name="T31" fmla="*/ 623 h 48"/>
                <a:gd name="T32" fmla="*/ 118 w 9"/>
                <a:gd name="T33" fmla="*/ 623 h 48"/>
                <a:gd name="T34" fmla="*/ 118 w 9"/>
                <a:gd name="T35" fmla="*/ 623 h 48"/>
                <a:gd name="T36" fmla="*/ 118 w 9"/>
                <a:gd name="T37" fmla="*/ 542 h 48"/>
                <a:gd name="T38" fmla="*/ 118 w 9"/>
                <a:gd name="T39" fmla="*/ 467 h 48"/>
                <a:gd name="T40" fmla="*/ 118 w 9"/>
                <a:gd name="T41" fmla="*/ 430 h 48"/>
                <a:gd name="T42" fmla="*/ 37 w 9"/>
                <a:gd name="T43" fmla="*/ 156 h 48"/>
                <a:gd name="T44" fmla="*/ 37 w 9"/>
                <a:gd name="T45" fmla="*/ 274 h 48"/>
                <a:gd name="T46" fmla="*/ 37 w 9"/>
                <a:gd name="T47" fmla="*/ 75 h 48"/>
                <a:gd name="T48" fmla="*/ 37 w 9"/>
                <a:gd name="T49" fmla="*/ 311 h 48"/>
                <a:gd name="T50" fmla="*/ 75 w 9"/>
                <a:gd name="T51" fmla="*/ 467 h 48"/>
                <a:gd name="T52" fmla="*/ 37 w 9"/>
                <a:gd name="T53" fmla="*/ 430 h 48"/>
                <a:gd name="T54" fmla="*/ 37 w 9"/>
                <a:gd name="T55" fmla="*/ 467 h 48"/>
                <a:gd name="T56" fmla="*/ 75 w 9"/>
                <a:gd name="T57" fmla="*/ 505 h 48"/>
                <a:gd name="T58" fmla="*/ 75 w 9"/>
                <a:gd name="T59" fmla="*/ 579 h 48"/>
                <a:gd name="T60" fmla="*/ 37 w 9"/>
                <a:gd name="T61" fmla="*/ 579 h 48"/>
                <a:gd name="T62" fmla="*/ 37 w 9"/>
                <a:gd name="T63" fmla="*/ 467 h 48"/>
                <a:gd name="T64" fmla="*/ 37 w 9"/>
                <a:gd name="T65" fmla="*/ 623 h 48"/>
                <a:gd name="T66" fmla="*/ 75 w 9"/>
                <a:gd name="T67" fmla="*/ 623 h 48"/>
                <a:gd name="T68" fmla="*/ 75 w 9"/>
                <a:gd name="T69" fmla="*/ 698 h 48"/>
                <a:gd name="T70" fmla="*/ 37 w 9"/>
                <a:gd name="T71" fmla="*/ 779 h 48"/>
                <a:gd name="T72" fmla="*/ 37 w 9"/>
                <a:gd name="T73" fmla="*/ 816 h 48"/>
                <a:gd name="T74" fmla="*/ 75 w 9"/>
                <a:gd name="T75" fmla="*/ 779 h 48"/>
                <a:gd name="T76" fmla="*/ 118 w 9"/>
                <a:gd name="T77" fmla="*/ 1047 h 48"/>
                <a:gd name="T78" fmla="*/ 37 w 9"/>
                <a:gd name="T79" fmla="*/ 972 h 48"/>
                <a:gd name="T80" fmla="*/ 37 w 9"/>
                <a:gd name="T81" fmla="*/ 816 h 48"/>
                <a:gd name="T82" fmla="*/ 75 w 9"/>
                <a:gd name="T83" fmla="*/ 1321 h 48"/>
                <a:gd name="T84" fmla="*/ 37 w 9"/>
                <a:gd name="T85" fmla="*/ 1321 h 48"/>
                <a:gd name="T86" fmla="*/ 37 w 9"/>
                <a:gd name="T87" fmla="*/ 1009 h 48"/>
                <a:gd name="T88" fmla="*/ 118 w 9"/>
                <a:gd name="T89" fmla="*/ 1127 h 48"/>
                <a:gd name="T90" fmla="*/ 118 w 9"/>
                <a:gd name="T91" fmla="*/ 1321 h 48"/>
                <a:gd name="T92" fmla="*/ 156 w 9"/>
                <a:gd name="T93" fmla="*/ 1321 h 48"/>
                <a:gd name="T94" fmla="*/ 156 w 9"/>
                <a:gd name="T95" fmla="*/ 1240 h 48"/>
                <a:gd name="T96" fmla="*/ 193 w 9"/>
                <a:gd name="T97" fmla="*/ 1321 h 48"/>
                <a:gd name="T98" fmla="*/ 156 w 9"/>
                <a:gd name="T99" fmla="*/ 1165 h 48"/>
                <a:gd name="T100" fmla="*/ 118 w 9"/>
                <a:gd name="T101" fmla="*/ 735 h 48"/>
                <a:gd name="T102" fmla="*/ 118 w 9"/>
                <a:gd name="T103" fmla="*/ 698 h 48"/>
                <a:gd name="T104" fmla="*/ 156 w 9"/>
                <a:gd name="T105" fmla="*/ 891 h 48"/>
                <a:gd name="T106" fmla="*/ 156 w 9"/>
                <a:gd name="T107" fmla="*/ 1165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 h="48">
                  <a:moveTo>
                    <a:pt x="4" y="13"/>
                  </a:moveTo>
                  <a:lnTo>
                    <a:pt x="3" y="4"/>
                  </a:lnTo>
                  <a:lnTo>
                    <a:pt x="3" y="1"/>
                  </a:lnTo>
                  <a:lnTo>
                    <a:pt x="2" y="1"/>
                  </a:lnTo>
                  <a:lnTo>
                    <a:pt x="1" y="0"/>
                  </a:lnTo>
                  <a:lnTo>
                    <a:pt x="0" y="48"/>
                  </a:lnTo>
                  <a:lnTo>
                    <a:pt x="1" y="48"/>
                  </a:lnTo>
                  <a:lnTo>
                    <a:pt x="1" y="47"/>
                  </a:lnTo>
                  <a:lnTo>
                    <a:pt x="1" y="46"/>
                  </a:lnTo>
                  <a:lnTo>
                    <a:pt x="1" y="42"/>
                  </a:lnTo>
                  <a:lnTo>
                    <a:pt x="1" y="40"/>
                  </a:lnTo>
                  <a:lnTo>
                    <a:pt x="1" y="35"/>
                  </a:lnTo>
                  <a:lnTo>
                    <a:pt x="2" y="35"/>
                  </a:lnTo>
                  <a:lnTo>
                    <a:pt x="3" y="35"/>
                  </a:lnTo>
                  <a:lnTo>
                    <a:pt x="4" y="35"/>
                  </a:lnTo>
                  <a:lnTo>
                    <a:pt x="6" y="35"/>
                  </a:lnTo>
                  <a:lnTo>
                    <a:pt x="8" y="48"/>
                  </a:lnTo>
                  <a:lnTo>
                    <a:pt x="9" y="48"/>
                  </a:lnTo>
                  <a:lnTo>
                    <a:pt x="4" y="13"/>
                  </a:lnTo>
                  <a:close/>
                  <a:moveTo>
                    <a:pt x="3" y="16"/>
                  </a:moveTo>
                  <a:lnTo>
                    <a:pt x="3" y="16"/>
                  </a:lnTo>
                  <a:lnTo>
                    <a:pt x="4" y="16"/>
                  </a:lnTo>
                  <a:lnTo>
                    <a:pt x="3" y="16"/>
                  </a:lnTo>
                  <a:close/>
                  <a:moveTo>
                    <a:pt x="3" y="11"/>
                  </a:moveTo>
                  <a:lnTo>
                    <a:pt x="3" y="14"/>
                  </a:lnTo>
                  <a:lnTo>
                    <a:pt x="3" y="13"/>
                  </a:lnTo>
                  <a:lnTo>
                    <a:pt x="3" y="12"/>
                  </a:lnTo>
                  <a:lnTo>
                    <a:pt x="3" y="10"/>
                  </a:lnTo>
                  <a:lnTo>
                    <a:pt x="3" y="11"/>
                  </a:lnTo>
                  <a:close/>
                  <a:moveTo>
                    <a:pt x="1" y="2"/>
                  </a:moveTo>
                  <a:lnTo>
                    <a:pt x="1" y="4"/>
                  </a:lnTo>
                  <a:lnTo>
                    <a:pt x="2" y="7"/>
                  </a:lnTo>
                  <a:lnTo>
                    <a:pt x="1" y="7"/>
                  </a:lnTo>
                  <a:lnTo>
                    <a:pt x="1" y="2"/>
                  </a:lnTo>
                  <a:close/>
                  <a:moveTo>
                    <a:pt x="1" y="8"/>
                  </a:moveTo>
                  <a:lnTo>
                    <a:pt x="1" y="8"/>
                  </a:lnTo>
                  <a:lnTo>
                    <a:pt x="2" y="8"/>
                  </a:lnTo>
                  <a:lnTo>
                    <a:pt x="2" y="12"/>
                  </a:lnTo>
                  <a:lnTo>
                    <a:pt x="1" y="11"/>
                  </a:lnTo>
                  <a:lnTo>
                    <a:pt x="1" y="8"/>
                  </a:lnTo>
                  <a:close/>
                  <a:moveTo>
                    <a:pt x="1" y="12"/>
                  </a:moveTo>
                  <a:lnTo>
                    <a:pt x="1" y="12"/>
                  </a:lnTo>
                  <a:lnTo>
                    <a:pt x="2" y="13"/>
                  </a:lnTo>
                  <a:lnTo>
                    <a:pt x="2" y="15"/>
                  </a:lnTo>
                  <a:lnTo>
                    <a:pt x="1" y="15"/>
                  </a:lnTo>
                  <a:lnTo>
                    <a:pt x="1" y="12"/>
                  </a:lnTo>
                  <a:close/>
                  <a:moveTo>
                    <a:pt x="1" y="16"/>
                  </a:moveTo>
                  <a:lnTo>
                    <a:pt x="1" y="16"/>
                  </a:lnTo>
                  <a:lnTo>
                    <a:pt x="2" y="16"/>
                  </a:lnTo>
                  <a:lnTo>
                    <a:pt x="2" y="18"/>
                  </a:lnTo>
                  <a:lnTo>
                    <a:pt x="1" y="19"/>
                  </a:lnTo>
                  <a:lnTo>
                    <a:pt x="1" y="20"/>
                  </a:lnTo>
                  <a:lnTo>
                    <a:pt x="1" y="16"/>
                  </a:lnTo>
                  <a:close/>
                  <a:moveTo>
                    <a:pt x="1" y="21"/>
                  </a:moveTo>
                  <a:lnTo>
                    <a:pt x="1" y="21"/>
                  </a:lnTo>
                  <a:lnTo>
                    <a:pt x="2" y="20"/>
                  </a:lnTo>
                  <a:lnTo>
                    <a:pt x="2" y="19"/>
                  </a:lnTo>
                  <a:lnTo>
                    <a:pt x="3" y="27"/>
                  </a:lnTo>
                  <a:lnTo>
                    <a:pt x="2" y="26"/>
                  </a:lnTo>
                  <a:lnTo>
                    <a:pt x="1" y="25"/>
                  </a:lnTo>
                  <a:lnTo>
                    <a:pt x="1" y="24"/>
                  </a:lnTo>
                  <a:lnTo>
                    <a:pt x="1" y="21"/>
                  </a:lnTo>
                  <a:close/>
                  <a:moveTo>
                    <a:pt x="3" y="34"/>
                  </a:moveTo>
                  <a:lnTo>
                    <a:pt x="2" y="34"/>
                  </a:lnTo>
                  <a:lnTo>
                    <a:pt x="1" y="34"/>
                  </a:lnTo>
                  <a:lnTo>
                    <a:pt x="1" y="26"/>
                  </a:lnTo>
                  <a:lnTo>
                    <a:pt x="2" y="27"/>
                  </a:lnTo>
                  <a:lnTo>
                    <a:pt x="3" y="29"/>
                  </a:lnTo>
                  <a:lnTo>
                    <a:pt x="3" y="34"/>
                  </a:lnTo>
                  <a:close/>
                  <a:moveTo>
                    <a:pt x="4" y="34"/>
                  </a:moveTo>
                  <a:lnTo>
                    <a:pt x="4" y="34"/>
                  </a:lnTo>
                  <a:lnTo>
                    <a:pt x="4" y="32"/>
                  </a:lnTo>
                  <a:lnTo>
                    <a:pt x="5" y="34"/>
                  </a:lnTo>
                  <a:lnTo>
                    <a:pt x="4" y="34"/>
                  </a:lnTo>
                  <a:close/>
                  <a:moveTo>
                    <a:pt x="4" y="30"/>
                  </a:moveTo>
                  <a:lnTo>
                    <a:pt x="4" y="30"/>
                  </a:lnTo>
                  <a:lnTo>
                    <a:pt x="3" y="19"/>
                  </a:lnTo>
                  <a:lnTo>
                    <a:pt x="3" y="18"/>
                  </a:lnTo>
                  <a:lnTo>
                    <a:pt x="4" y="17"/>
                  </a:lnTo>
                  <a:lnTo>
                    <a:pt x="4" y="23"/>
                  </a:lnTo>
                  <a:lnTo>
                    <a:pt x="6" y="32"/>
                  </a:lnTo>
                  <a:lnTo>
                    <a:pt x="4" y="30"/>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81"/>
            <p:cNvSpPr>
              <a:spLocks noEditPoints="1"/>
            </p:cNvSpPr>
            <p:nvPr/>
          </p:nvSpPr>
          <p:spPr bwMode="auto">
            <a:xfrm>
              <a:off x="2602" y="1500"/>
              <a:ext cx="31" cy="143"/>
            </a:xfrm>
            <a:custGeom>
              <a:avLst/>
              <a:gdLst>
                <a:gd name="T0" fmla="*/ 118 w 5"/>
                <a:gd name="T1" fmla="*/ 37 h 23"/>
                <a:gd name="T2" fmla="*/ 74 w 5"/>
                <a:gd name="T3" fmla="*/ 0 h 23"/>
                <a:gd name="T4" fmla="*/ 37 w 5"/>
                <a:gd name="T5" fmla="*/ 0 h 23"/>
                <a:gd name="T6" fmla="*/ 0 w 5"/>
                <a:gd name="T7" fmla="*/ 889 h 23"/>
                <a:gd name="T8" fmla="*/ 37 w 5"/>
                <a:gd name="T9" fmla="*/ 889 h 23"/>
                <a:gd name="T10" fmla="*/ 37 w 5"/>
                <a:gd name="T11" fmla="*/ 814 h 23"/>
                <a:gd name="T12" fmla="*/ 74 w 5"/>
                <a:gd name="T13" fmla="*/ 734 h 23"/>
                <a:gd name="T14" fmla="*/ 118 w 5"/>
                <a:gd name="T15" fmla="*/ 852 h 23"/>
                <a:gd name="T16" fmla="*/ 118 w 5"/>
                <a:gd name="T17" fmla="*/ 852 h 23"/>
                <a:gd name="T18" fmla="*/ 155 w 5"/>
                <a:gd name="T19" fmla="*/ 852 h 23"/>
                <a:gd name="T20" fmla="*/ 118 w 5"/>
                <a:gd name="T21" fmla="*/ 696 h 23"/>
                <a:gd name="T22" fmla="*/ 155 w 5"/>
                <a:gd name="T23" fmla="*/ 659 h 23"/>
                <a:gd name="T24" fmla="*/ 155 w 5"/>
                <a:gd name="T25" fmla="*/ 852 h 23"/>
                <a:gd name="T26" fmla="*/ 192 w 5"/>
                <a:gd name="T27" fmla="*/ 852 h 23"/>
                <a:gd name="T28" fmla="*/ 37 w 5"/>
                <a:gd name="T29" fmla="*/ 75 h 23"/>
                <a:gd name="T30" fmla="*/ 74 w 5"/>
                <a:gd name="T31" fmla="*/ 274 h 23"/>
                <a:gd name="T32" fmla="*/ 37 w 5"/>
                <a:gd name="T33" fmla="*/ 274 h 23"/>
                <a:gd name="T34" fmla="*/ 37 w 5"/>
                <a:gd name="T35" fmla="*/ 311 h 23"/>
                <a:gd name="T36" fmla="*/ 74 w 5"/>
                <a:gd name="T37" fmla="*/ 311 h 23"/>
                <a:gd name="T38" fmla="*/ 74 w 5"/>
                <a:gd name="T39" fmla="*/ 466 h 23"/>
                <a:gd name="T40" fmla="*/ 37 w 5"/>
                <a:gd name="T41" fmla="*/ 423 h 23"/>
                <a:gd name="T42" fmla="*/ 37 w 5"/>
                <a:gd name="T43" fmla="*/ 311 h 23"/>
                <a:gd name="T44" fmla="*/ 37 w 5"/>
                <a:gd name="T45" fmla="*/ 466 h 23"/>
                <a:gd name="T46" fmla="*/ 74 w 5"/>
                <a:gd name="T47" fmla="*/ 504 h 23"/>
                <a:gd name="T48" fmla="*/ 74 w 5"/>
                <a:gd name="T49" fmla="*/ 578 h 23"/>
                <a:gd name="T50" fmla="*/ 37 w 5"/>
                <a:gd name="T51" fmla="*/ 578 h 23"/>
                <a:gd name="T52" fmla="*/ 74 w 5"/>
                <a:gd name="T53" fmla="*/ 734 h 23"/>
                <a:gd name="T54" fmla="*/ 37 w 5"/>
                <a:gd name="T55" fmla="*/ 771 h 23"/>
                <a:gd name="T56" fmla="*/ 37 w 5"/>
                <a:gd name="T57" fmla="*/ 616 h 23"/>
                <a:gd name="T58" fmla="*/ 74 w 5"/>
                <a:gd name="T59" fmla="*/ 616 h 23"/>
                <a:gd name="T60" fmla="*/ 74 w 5"/>
                <a:gd name="T61" fmla="*/ 734 h 23"/>
                <a:gd name="T62" fmla="*/ 118 w 5"/>
                <a:gd name="T63" fmla="*/ 385 h 23"/>
                <a:gd name="T64" fmla="*/ 118 w 5"/>
                <a:gd name="T65" fmla="*/ 541 h 23"/>
                <a:gd name="T66" fmla="*/ 118 w 5"/>
                <a:gd name="T67" fmla="*/ 466 h 23"/>
                <a:gd name="T68" fmla="*/ 118 w 5"/>
                <a:gd name="T69" fmla="*/ 616 h 23"/>
                <a:gd name="T70" fmla="*/ 118 w 5"/>
                <a:gd name="T71" fmla="*/ 616 h 23"/>
                <a:gd name="T72" fmla="*/ 118 w 5"/>
                <a:gd name="T73" fmla="*/ 616 h 23"/>
                <a:gd name="T74" fmla="*/ 118 w 5"/>
                <a:gd name="T75" fmla="*/ 616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 h="23">
                  <a:moveTo>
                    <a:pt x="3" y="4"/>
                  </a:moveTo>
                  <a:lnTo>
                    <a:pt x="3" y="1"/>
                  </a:lnTo>
                  <a:lnTo>
                    <a:pt x="2" y="0"/>
                  </a:lnTo>
                  <a:lnTo>
                    <a:pt x="1" y="0"/>
                  </a:lnTo>
                  <a:lnTo>
                    <a:pt x="0" y="23"/>
                  </a:lnTo>
                  <a:cubicBezTo>
                    <a:pt x="1" y="23"/>
                    <a:pt x="1" y="23"/>
                    <a:pt x="1" y="23"/>
                  </a:cubicBezTo>
                  <a:lnTo>
                    <a:pt x="1" y="21"/>
                  </a:lnTo>
                  <a:lnTo>
                    <a:pt x="2" y="20"/>
                  </a:lnTo>
                  <a:lnTo>
                    <a:pt x="2" y="19"/>
                  </a:lnTo>
                  <a:lnTo>
                    <a:pt x="3" y="22"/>
                  </a:lnTo>
                  <a:cubicBezTo>
                    <a:pt x="3" y="22"/>
                    <a:pt x="3" y="22"/>
                    <a:pt x="3" y="22"/>
                  </a:cubicBezTo>
                  <a:cubicBezTo>
                    <a:pt x="3" y="22"/>
                    <a:pt x="3" y="22"/>
                    <a:pt x="3" y="22"/>
                  </a:cubicBezTo>
                  <a:cubicBezTo>
                    <a:pt x="3" y="22"/>
                    <a:pt x="3" y="22"/>
                    <a:pt x="4" y="22"/>
                  </a:cubicBezTo>
                  <a:lnTo>
                    <a:pt x="3" y="19"/>
                  </a:lnTo>
                  <a:lnTo>
                    <a:pt x="3" y="18"/>
                  </a:lnTo>
                  <a:lnTo>
                    <a:pt x="4" y="17"/>
                  </a:lnTo>
                  <a:lnTo>
                    <a:pt x="4" y="22"/>
                  </a:lnTo>
                  <a:cubicBezTo>
                    <a:pt x="5" y="22"/>
                    <a:pt x="5" y="22"/>
                    <a:pt x="5" y="22"/>
                  </a:cubicBezTo>
                  <a:lnTo>
                    <a:pt x="3" y="4"/>
                  </a:lnTo>
                  <a:close/>
                  <a:moveTo>
                    <a:pt x="1" y="2"/>
                  </a:moveTo>
                  <a:lnTo>
                    <a:pt x="1" y="4"/>
                  </a:lnTo>
                  <a:lnTo>
                    <a:pt x="2" y="7"/>
                  </a:lnTo>
                  <a:lnTo>
                    <a:pt x="1" y="7"/>
                  </a:lnTo>
                  <a:lnTo>
                    <a:pt x="1" y="2"/>
                  </a:lnTo>
                  <a:close/>
                  <a:moveTo>
                    <a:pt x="1" y="8"/>
                  </a:moveTo>
                  <a:lnTo>
                    <a:pt x="1" y="8"/>
                  </a:lnTo>
                  <a:lnTo>
                    <a:pt x="2" y="8"/>
                  </a:lnTo>
                  <a:lnTo>
                    <a:pt x="2" y="9"/>
                  </a:lnTo>
                  <a:lnTo>
                    <a:pt x="2" y="12"/>
                  </a:lnTo>
                  <a:lnTo>
                    <a:pt x="2" y="11"/>
                  </a:lnTo>
                  <a:lnTo>
                    <a:pt x="1" y="11"/>
                  </a:lnTo>
                  <a:lnTo>
                    <a:pt x="1" y="8"/>
                  </a:lnTo>
                  <a:close/>
                  <a:moveTo>
                    <a:pt x="1" y="12"/>
                  </a:moveTo>
                  <a:lnTo>
                    <a:pt x="1" y="12"/>
                  </a:lnTo>
                  <a:lnTo>
                    <a:pt x="2" y="13"/>
                  </a:lnTo>
                  <a:lnTo>
                    <a:pt x="2" y="15"/>
                  </a:lnTo>
                  <a:lnTo>
                    <a:pt x="1" y="15"/>
                  </a:lnTo>
                  <a:lnTo>
                    <a:pt x="1" y="12"/>
                  </a:lnTo>
                  <a:close/>
                  <a:moveTo>
                    <a:pt x="2" y="19"/>
                  </a:moveTo>
                  <a:lnTo>
                    <a:pt x="1" y="19"/>
                  </a:lnTo>
                  <a:lnTo>
                    <a:pt x="1" y="20"/>
                  </a:lnTo>
                  <a:lnTo>
                    <a:pt x="1" y="16"/>
                  </a:lnTo>
                  <a:lnTo>
                    <a:pt x="2" y="16"/>
                  </a:lnTo>
                  <a:lnTo>
                    <a:pt x="2" y="18"/>
                  </a:lnTo>
                  <a:lnTo>
                    <a:pt x="2" y="19"/>
                  </a:lnTo>
                  <a:close/>
                  <a:moveTo>
                    <a:pt x="3" y="12"/>
                  </a:moveTo>
                  <a:lnTo>
                    <a:pt x="3" y="10"/>
                  </a:lnTo>
                  <a:lnTo>
                    <a:pt x="3" y="11"/>
                  </a:lnTo>
                  <a:lnTo>
                    <a:pt x="3" y="14"/>
                  </a:lnTo>
                  <a:lnTo>
                    <a:pt x="3" y="13"/>
                  </a:lnTo>
                  <a:lnTo>
                    <a:pt x="3" y="12"/>
                  </a:lnTo>
                  <a:close/>
                  <a:moveTo>
                    <a:pt x="3" y="16"/>
                  </a:moveTo>
                  <a:lnTo>
                    <a:pt x="3" y="16"/>
                  </a:lnTo>
                  <a:lnTo>
                    <a:pt x="4" y="16"/>
                  </a:lnTo>
                  <a:lnTo>
                    <a:pt x="3" y="16"/>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82"/>
            <p:cNvSpPr>
              <a:spLocks/>
            </p:cNvSpPr>
            <p:nvPr/>
          </p:nvSpPr>
          <p:spPr bwMode="auto">
            <a:xfrm>
              <a:off x="2608" y="1469"/>
              <a:ext cx="25" cy="37"/>
            </a:xfrm>
            <a:custGeom>
              <a:avLst/>
              <a:gdLst>
                <a:gd name="T0" fmla="*/ 38 w 4"/>
                <a:gd name="T1" fmla="*/ 191 h 6"/>
                <a:gd name="T2" fmla="*/ 81 w 4"/>
                <a:gd name="T3" fmla="*/ 228 h 6"/>
                <a:gd name="T4" fmla="*/ 81 w 4"/>
                <a:gd name="T5" fmla="*/ 191 h 6"/>
                <a:gd name="T6" fmla="*/ 81 w 4"/>
                <a:gd name="T7" fmla="*/ 191 h 6"/>
                <a:gd name="T8" fmla="*/ 156 w 4"/>
                <a:gd name="T9" fmla="*/ 191 h 6"/>
                <a:gd name="T10" fmla="*/ 156 w 4"/>
                <a:gd name="T11" fmla="*/ 191 h 6"/>
                <a:gd name="T12" fmla="*/ 119 w 4"/>
                <a:gd name="T13" fmla="*/ 154 h 6"/>
                <a:gd name="T14" fmla="*/ 81 w 4"/>
                <a:gd name="T15" fmla="*/ 154 h 6"/>
                <a:gd name="T16" fmla="*/ 81 w 4"/>
                <a:gd name="T17" fmla="*/ 154 h 6"/>
                <a:gd name="T18" fmla="*/ 81 w 4"/>
                <a:gd name="T19" fmla="*/ 154 h 6"/>
                <a:gd name="T20" fmla="*/ 81 w 4"/>
                <a:gd name="T21" fmla="*/ 154 h 6"/>
                <a:gd name="T22" fmla="*/ 81 w 4"/>
                <a:gd name="T23" fmla="*/ 154 h 6"/>
                <a:gd name="T24" fmla="*/ 38 w 4"/>
                <a:gd name="T25" fmla="*/ 0 h 6"/>
                <a:gd name="T26" fmla="*/ 38 w 4"/>
                <a:gd name="T27" fmla="*/ 0 h 6"/>
                <a:gd name="T28" fmla="*/ 0 w 4"/>
                <a:gd name="T29" fmla="*/ 0 h 6"/>
                <a:gd name="T30" fmla="*/ 0 w 4"/>
                <a:gd name="T31" fmla="*/ 0 h 6"/>
                <a:gd name="T32" fmla="*/ 0 w 4"/>
                <a:gd name="T33" fmla="*/ 0 h 6"/>
                <a:gd name="T34" fmla="*/ 0 w 4"/>
                <a:gd name="T35" fmla="*/ 0 h 6"/>
                <a:gd name="T36" fmla="*/ 0 w 4"/>
                <a:gd name="T37" fmla="*/ 37 h 6"/>
                <a:gd name="T38" fmla="*/ 0 w 4"/>
                <a:gd name="T39" fmla="*/ 154 h 6"/>
                <a:gd name="T40" fmla="*/ 0 w 4"/>
                <a:gd name="T41" fmla="*/ 154 h 6"/>
                <a:gd name="T42" fmla="*/ 38 w 4"/>
                <a:gd name="T43" fmla="*/ 191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 h="6">
                  <a:moveTo>
                    <a:pt x="1" y="5"/>
                  </a:moveTo>
                  <a:lnTo>
                    <a:pt x="2" y="6"/>
                  </a:lnTo>
                  <a:lnTo>
                    <a:pt x="2" y="5"/>
                  </a:lnTo>
                  <a:lnTo>
                    <a:pt x="4" y="5"/>
                  </a:lnTo>
                  <a:lnTo>
                    <a:pt x="3" y="4"/>
                  </a:lnTo>
                  <a:lnTo>
                    <a:pt x="2" y="4"/>
                  </a:lnTo>
                  <a:lnTo>
                    <a:pt x="1" y="0"/>
                  </a:lnTo>
                  <a:lnTo>
                    <a:pt x="0" y="0"/>
                  </a:lnTo>
                  <a:lnTo>
                    <a:pt x="0" y="1"/>
                  </a:lnTo>
                  <a:lnTo>
                    <a:pt x="0" y="4"/>
                  </a:lnTo>
                  <a:lnTo>
                    <a:pt x="1" y="5"/>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83"/>
            <p:cNvSpPr>
              <a:spLocks/>
            </p:cNvSpPr>
            <p:nvPr/>
          </p:nvSpPr>
          <p:spPr bwMode="auto">
            <a:xfrm>
              <a:off x="2620" y="1687"/>
              <a:ext cx="7" cy="25"/>
            </a:xfrm>
            <a:custGeom>
              <a:avLst/>
              <a:gdLst>
                <a:gd name="T0" fmla="*/ 49 w 1"/>
                <a:gd name="T1" fmla="*/ 156 h 4"/>
                <a:gd name="T2" fmla="*/ 0 w 1"/>
                <a:gd name="T3" fmla="*/ 156 h 4"/>
                <a:gd name="T4" fmla="*/ 0 w 1"/>
                <a:gd name="T5" fmla="*/ 156 h 4"/>
                <a:gd name="T6" fmla="*/ 0 w 1"/>
                <a:gd name="T7" fmla="*/ 156 h 4"/>
                <a:gd name="T8" fmla="*/ 0 w 1"/>
                <a:gd name="T9" fmla="*/ 0 h 4"/>
                <a:gd name="T10" fmla="*/ 49 w 1"/>
                <a:gd name="T11" fmla="*/ 81 h 4"/>
                <a:gd name="T12" fmla="*/ 49 w 1"/>
                <a:gd name="T13" fmla="*/ 119 h 4"/>
                <a:gd name="T14" fmla="*/ 49 w 1"/>
                <a:gd name="T15" fmla="*/ 156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4">
                  <a:moveTo>
                    <a:pt x="1" y="4"/>
                  </a:moveTo>
                  <a:lnTo>
                    <a:pt x="0" y="4"/>
                  </a:lnTo>
                  <a:lnTo>
                    <a:pt x="0" y="0"/>
                  </a:lnTo>
                  <a:lnTo>
                    <a:pt x="1" y="2"/>
                  </a:lnTo>
                  <a:lnTo>
                    <a:pt x="1" y="3"/>
                  </a:lnTo>
                  <a:lnTo>
                    <a:pt x="1" y="4"/>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84"/>
            <p:cNvSpPr>
              <a:spLocks/>
            </p:cNvSpPr>
            <p:nvPr/>
          </p:nvSpPr>
          <p:spPr bwMode="auto">
            <a:xfrm>
              <a:off x="2614" y="1606"/>
              <a:ext cx="13" cy="75"/>
            </a:xfrm>
            <a:custGeom>
              <a:avLst/>
              <a:gdLst>
                <a:gd name="T0" fmla="*/ 85 w 2"/>
                <a:gd name="T1" fmla="*/ 469 h 12"/>
                <a:gd name="T2" fmla="*/ 46 w 2"/>
                <a:gd name="T3" fmla="*/ 394 h 12"/>
                <a:gd name="T4" fmla="*/ 46 w 2"/>
                <a:gd name="T5" fmla="*/ 394 h 12"/>
                <a:gd name="T6" fmla="*/ 46 w 2"/>
                <a:gd name="T7" fmla="*/ 394 h 12"/>
                <a:gd name="T8" fmla="*/ 0 w 2"/>
                <a:gd name="T9" fmla="*/ 81 h 12"/>
                <a:gd name="T10" fmla="*/ 0 w 2"/>
                <a:gd name="T11" fmla="*/ 119 h 12"/>
                <a:gd name="T12" fmla="*/ 0 w 2"/>
                <a:gd name="T13" fmla="*/ 119 h 12"/>
                <a:gd name="T14" fmla="*/ 85 w 2"/>
                <a:gd name="T15" fmla="*/ 0 h 12"/>
                <a:gd name="T16" fmla="*/ 85 w 2"/>
                <a:gd name="T17" fmla="*/ 0 h 12"/>
                <a:gd name="T18" fmla="*/ 46 w 2"/>
                <a:gd name="T19" fmla="*/ 38 h 12"/>
                <a:gd name="T20" fmla="*/ 85 w 2"/>
                <a:gd name="T21" fmla="*/ 469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2">
                  <a:moveTo>
                    <a:pt x="2" y="12"/>
                  </a:moveTo>
                  <a:lnTo>
                    <a:pt x="1" y="10"/>
                  </a:lnTo>
                  <a:lnTo>
                    <a:pt x="0" y="2"/>
                  </a:lnTo>
                  <a:lnTo>
                    <a:pt x="0" y="3"/>
                  </a:lnTo>
                  <a:lnTo>
                    <a:pt x="2" y="0"/>
                  </a:lnTo>
                  <a:lnTo>
                    <a:pt x="1" y="1"/>
                  </a:lnTo>
                  <a:lnTo>
                    <a:pt x="2" y="12"/>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85"/>
            <p:cNvSpPr>
              <a:spLocks/>
            </p:cNvSpPr>
            <p:nvPr/>
          </p:nvSpPr>
          <p:spPr bwMode="auto">
            <a:xfrm>
              <a:off x="2614" y="1593"/>
              <a:ext cx="13" cy="13"/>
            </a:xfrm>
            <a:custGeom>
              <a:avLst/>
              <a:gdLst>
                <a:gd name="T0" fmla="*/ 0 w 2"/>
                <a:gd name="T1" fmla="*/ 85 h 2"/>
                <a:gd name="T2" fmla="*/ 46 w 2"/>
                <a:gd name="T3" fmla="*/ 46 h 2"/>
                <a:gd name="T4" fmla="*/ 46 w 2"/>
                <a:gd name="T5" fmla="*/ 46 h 2"/>
                <a:gd name="T6" fmla="*/ 46 w 2"/>
                <a:gd name="T7" fmla="*/ 46 h 2"/>
                <a:gd name="T8" fmla="*/ 46 w 2"/>
                <a:gd name="T9" fmla="*/ 46 h 2"/>
                <a:gd name="T10" fmla="*/ 85 w 2"/>
                <a:gd name="T11" fmla="*/ 0 h 2"/>
                <a:gd name="T12" fmla="*/ 0 w 2"/>
                <a:gd name="T13" fmla="*/ 0 h 2"/>
                <a:gd name="T14" fmla="*/ 0 w 2"/>
                <a:gd name="T15" fmla="*/ 46 h 2"/>
                <a:gd name="T16" fmla="*/ 0 w 2"/>
                <a:gd name="T17" fmla="*/ 46 h 2"/>
                <a:gd name="T18" fmla="*/ 0 w 2"/>
                <a:gd name="T19" fmla="*/ 85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0" y="2"/>
                  </a:moveTo>
                  <a:lnTo>
                    <a:pt x="1" y="1"/>
                  </a:lnTo>
                  <a:lnTo>
                    <a:pt x="2" y="0"/>
                  </a:lnTo>
                  <a:lnTo>
                    <a:pt x="0" y="0"/>
                  </a:lnTo>
                  <a:lnTo>
                    <a:pt x="0" y="1"/>
                  </a:lnTo>
                  <a:lnTo>
                    <a:pt x="0" y="2"/>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86"/>
            <p:cNvSpPr>
              <a:spLocks/>
            </p:cNvSpPr>
            <p:nvPr/>
          </p:nvSpPr>
          <p:spPr bwMode="auto">
            <a:xfrm>
              <a:off x="2614" y="1575"/>
              <a:ext cx="6" cy="18"/>
            </a:xfrm>
            <a:custGeom>
              <a:avLst/>
              <a:gdLst>
                <a:gd name="T0" fmla="*/ 0 w 1"/>
                <a:gd name="T1" fmla="*/ 0 h 3"/>
                <a:gd name="T2" fmla="*/ 36 w 1"/>
                <a:gd name="T3" fmla="*/ 108 h 3"/>
                <a:gd name="T4" fmla="*/ 0 w 1"/>
                <a:gd name="T5" fmla="*/ 108 h 3"/>
                <a:gd name="T6" fmla="*/ 0 w 1"/>
                <a:gd name="T7" fmla="*/ 36 h 3"/>
                <a:gd name="T8" fmla="*/ 0 w 1"/>
                <a:gd name="T9" fmla="*/ 36 h 3"/>
                <a:gd name="T10" fmla="*/ 0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0"/>
                  </a:moveTo>
                  <a:lnTo>
                    <a:pt x="1" y="3"/>
                  </a:lnTo>
                  <a:lnTo>
                    <a:pt x="0" y="3"/>
                  </a:lnTo>
                  <a:lnTo>
                    <a:pt x="0" y="1"/>
                  </a:lnTo>
                  <a:lnTo>
                    <a:pt x="0"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87"/>
            <p:cNvSpPr>
              <a:spLocks/>
            </p:cNvSpPr>
            <p:nvPr/>
          </p:nvSpPr>
          <p:spPr bwMode="auto">
            <a:xfrm>
              <a:off x="2608" y="1544"/>
              <a:ext cx="12" cy="37"/>
            </a:xfrm>
            <a:custGeom>
              <a:avLst/>
              <a:gdLst>
                <a:gd name="T0" fmla="*/ 72 w 2"/>
                <a:gd name="T1" fmla="*/ 228 h 6"/>
                <a:gd name="T2" fmla="*/ 36 w 2"/>
                <a:gd name="T3" fmla="*/ 154 h 6"/>
                <a:gd name="T4" fmla="*/ 36 w 2"/>
                <a:gd name="T5" fmla="*/ 37 h 6"/>
                <a:gd name="T6" fmla="*/ 36 w 2"/>
                <a:gd name="T7" fmla="*/ 37 h 6"/>
                <a:gd name="T8" fmla="*/ 0 w 2"/>
                <a:gd name="T9" fmla="*/ 37 h 6"/>
                <a:gd name="T10" fmla="*/ 36 w 2"/>
                <a:gd name="T11" fmla="*/ 0 h 6"/>
                <a:gd name="T12" fmla="*/ 72 w 2"/>
                <a:gd name="T13" fmla="*/ 228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6">
                  <a:moveTo>
                    <a:pt x="2" y="6"/>
                  </a:moveTo>
                  <a:lnTo>
                    <a:pt x="1" y="4"/>
                  </a:lnTo>
                  <a:lnTo>
                    <a:pt x="1" y="1"/>
                  </a:lnTo>
                  <a:lnTo>
                    <a:pt x="0" y="1"/>
                  </a:lnTo>
                  <a:lnTo>
                    <a:pt x="1" y="0"/>
                  </a:lnTo>
                  <a:lnTo>
                    <a:pt x="2" y="6"/>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88"/>
            <p:cNvSpPr>
              <a:spLocks/>
            </p:cNvSpPr>
            <p:nvPr/>
          </p:nvSpPr>
          <p:spPr bwMode="auto">
            <a:xfrm>
              <a:off x="2608" y="1500"/>
              <a:ext cx="6" cy="44"/>
            </a:xfrm>
            <a:custGeom>
              <a:avLst/>
              <a:gdLst>
                <a:gd name="T0" fmla="*/ 36 w 1"/>
                <a:gd name="T1" fmla="*/ 277 h 7"/>
                <a:gd name="T2" fmla="*/ 36 w 1"/>
                <a:gd name="T3" fmla="*/ 195 h 7"/>
                <a:gd name="T4" fmla="*/ 36 w 1"/>
                <a:gd name="T5" fmla="*/ 38 h 7"/>
                <a:gd name="T6" fmla="*/ 36 w 1"/>
                <a:gd name="T7" fmla="*/ 0 h 7"/>
                <a:gd name="T8" fmla="*/ 0 w 1"/>
                <a:gd name="T9" fmla="*/ 0 h 7"/>
                <a:gd name="T10" fmla="*/ 0 w 1"/>
                <a:gd name="T11" fmla="*/ 157 h 7"/>
                <a:gd name="T12" fmla="*/ 0 w 1"/>
                <a:gd name="T13" fmla="*/ 82 h 7"/>
                <a:gd name="T14" fmla="*/ 36 w 1"/>
                <a:gd name="T15" fmla="*/ 27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7">
                  <a:moveTo>
                    <a:pt x="1" y="7"/>
                  </a:moveTo>
                  <a:lnTo>
                    <a:pt x="1" y="5"/>
                  </a:lnTo>
                  <a:lnTo>
                    <a:pt x="1" y="1"/>
                  </a:lnTo>
                  <a:lnTo>
                    <a:pt x="1" y="0"/>
                  </a:lnTo>
                  <a:lnTo>
                    <a:pt x="0" y="0"/>
                  </a:lnTo>
                  <a:lnTo>
                    <a:pt x="0" y="4"/>
                  </a:lnTo>
                  <a:lnTo>
                    <a:pt x="0" y="2"/>
                  </a:lnTo>
                  <a:lnTo>
                    <a:pt x="1" y="7"/>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89"/>
            <p:cNvSpPr>
              <a:spLocks/>
            </p:cNvSpPr>
            <p:nvPr/>
          </p:nvSpPr>
          <p:spPr bwMode="auto">
            <a:xfrm>
              <a:off x="2459" y="1456"/>
              <a:ext cx="105" cy="32"/>
            </a:xfrm>
            <a:custGeom>
              <a:avLst/>
              <a:gdLst>
                <a:gd name="T0" fmla="*/ 611 w 17"/>
                <a:gd name="T1" fmla="*/ 0 h 5"/>
                <a:gd name="T2" fmla="*/ 574 w 17"/>
                <a:gd name="T3" fmla="*/ 0 h 5"/>
                <a:gd name="T4" fmla="*/ 0 w 17"/>
                <a:gd name="T5" fmla="*/ 122 h 5"/>
                <a:gd name="T6" fmla="*/ 37 w 17"/>
                <a:gd name="T7" fmla="*/ 122 h 5"/>
                <a:gd name="T8" fmla="*/ 0 w 17"/>
                <a:gd name="T9" fmla="*/ 122 h 5"/>
                <a:gd name="T10" fmla="*/ 37 w 17"/>
                <a:gd name="T11" fmla="*/ 205 h 5"/>
                <a:gd name="T12" fmla="*/ 611 w 17"/>
                <a:gd name="T13" fmla="*/ 38 h 5"/>
                <a:gd name="T14" fmla="*/ 649 w 17"/>
                <a:gd name="T15" fmla="*/ 38 h 5"/>
                <a:gd name="T16" fmla="*/ 611 w 17"/>
                <a:gd name="T17" fmla="*/ 38 h 5"/>
                <a:gd name="T18" fmla="*/ 611 w 1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5">
                  <a:moveTo>
                    <a:pt x="16" y="0"/>
                  </a:moveTo>
                  <a:lnTo>
                    <a:pt x="15" y="0"/>
                  </a:lnTo>
                  <a:lnTo>
                    <a:pt x="0" y="3"/>
                  </a:lnTo>
                  <a:lnTo>
                    <a:pt x="1" y="3"/>
                  </a:lnTo>
                  <a:lnTo>
                    <a:pt x="0" y="3"/>
                  </a:lnTo>
                  <a:lnTo>
                    <a:pt x="1" y="5"/>
                  </a:lnTo>
                  <a:lnTo>
                    <a:pt x="16" y="1"/>
                  </a:lnTo>
                  <a:lnTo>
                    <a:pt x="17" y="1"/>
                  </a:lnTo>
                  <a:lnTo>
                    <a:pt x="16" y="1"/>
                  </a:lnTo>
                  <a:lnTo>
                    <a:pt x="16"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90"/>
            <p:cNvSpPr>
              <a:spLocks/>
            </p:cNvSpPr>
            <p:nvPr/>
          </p:nvSpPr>
          <p:spPr bwMode="auto">
            <a:xfrm>
              <a:off x="2564" y="1456"/>
              <a:ext cx="7" cy="7"/>
            </a:xfrm>
            <a:custGeom>
              <a:avLst/>
              <a:gdLst>
                <a:gd name="T0" fmla="*/ 0 w 1"/>
                <a:gd name="T1" fmla="*/ 49 h 1"/>
                <a:gd name="T2" fmla="*/ 0 w 1"/>
                <a:gd name="T3" fmla="*/ 49 h 1"/>
                <a:gd name="T4" fmla="*/ 49 w 1"/>
                <a:gd name="T5" fmla="*/ 0 h 1"/>
                <a:gd name="T6" fmla="*/ 49 w 1"/>
                <a:gd name="T7" fmla="*/ 0 h 1"/>
                <a:gd name="T8" fmla="*/ 49 w 1"/>
                <a:gd name="T9" fmla="*/ 0 h 1"/>
                <a:gd name="T10" fmla="*/ 0 w 1"/>
                <a:gd name="T11" fmla="*/ 49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0" y="1"/>
                  </a:lnTo>
                  <a:lnTo>
                    <a:pt x="1" y="0"/>
                  </a:lnTo>
                  <a:lnTo>
                    <a:pt x="0" y="1"/>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91"/>
            <p:cNvSpPr>
              <a:spLocks/>
            </p:cNvSpPr>
            <p:nvPr/>
          </p:nvSpPr>
          <p:spPr bwMode="auto">
            <a:xfrm>
              <a:off x="2353" y="1481"/>
              <a:ext cx="87" cy="25"/>
            </a:xfrm>
            <a:custGeom>
              <a:avLst/>
              <a:gdLst>
                <a:gd name="T0" fmla="*/ 0 w 14"/>
                <a:gd name="T1" fmla="*/ 156 h 4"/>
                <a:gd name="T2" fmla="*/ 541 w 14"/>
                <a:gd name="T3" fmla="*/ 38 h 4"/>
                <a:gd name="T4" fmla="*/ 541 w 14"/>
                <a:gd name="T5" fmla="*/ 0 h 4"/>
                <a:gd name="T6" fmla="*/ 37 w 14"/>
                <a:gd name="T7" fmla="*/ 156 h 4"/>
                <a:gd name="T8" fmla="*/ 0 w 14"/>
                <a:gd name="T9" fmla="*/ 15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
                  <a:moveTo>
                    <a:pt x="0" y="4"/>
                  </a:moveTo>
                  <a:lnTo>
                    <a:pt x="14" y="1"/>
                  </a:lnTo>
                  <a:lnTo>
                    <a:pt x="14" y="0"/>
                  </a:lnTo>
                  <a:lnTo>
                    <a:pt x="1" y="4"/>
                  </a:lnTo>
                  <a:lnTo>
                    <a:pt x="0" y="4"/>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92"/>
            <p:cNvSpPr>
              <a:spLocks/>
            </p:cNvSpPr>
            <p:nvPr/>
          </p:nvSpPr>
          <p:spPr bwMode="auto">
            <a:xfrm>
              <a:off x="2446" y="1475"/>
              <a:ext cx="7" cy="13"/>
            </a:xfrm>
            <a:custGeom>
              <a:avLst/>
              <a:gdLst>
                <a:gd name="T0" fmla="*/ 0 w 1"/>
                <a:gd name="T1" fmla="*/ 85 h 2"/>
                <a:gd name="T2" fmla="*/ 0 w 1"/>
                <a:gd name="T3" fmla="*/ 85 h 2"/>
                <a:gd name="T4" fmla="*/ 49 w 1"/>
                <a:gd name="T5" fmla="*/ 0 h 2"/>
                <a:gd name="T6" fmla="*/ 0 w 1"/>
                <a:gd name="T7" fmla="*/ 46 h 2"/>
                <a:gd name="T8" fmla="*/ 0 w 1"/>
                <a:gd name="T9" fmla="*/ 8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2"/>
                  </a:lnTo>
                  <a:lnTo>
                    <a:pt x="1" y="0"/>
                  </a:lnTo>
                  <a:lnTo>
                    <a:pt x="0" y="1"/>
                  </a:lnTo>
                  <a:lnTo>
                    <a:pt x="0" y="2"/>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93"/>
            <p:cNvSpPr>
              <a:spLocks noEditPoints="1"/>
            </p:cNvSpPr>
            <p:nvPr/>
          </p:nvSpPr>
          <p:spPr bwMode="auto">
            <a:xfrm>
              <a:off x="2577" y="1170"/>
              <a:ext cx="199" cy="448"/>
            </a:xfrm>
            <a:custGeom>
              <a:avLst/>
              <a:gdLst>
                <a:gd name="T0" fmla="*/ 964 w 32"/>
                <a:gd name="T1" fmla="*/ 2514 h 72"/>
                <a:gd name="T2" fmla="*/ 964 w 32"/>
                <a:gd name="T3" fmla="*/ 2557 h 72"/>
                <a:gd name="T4" fmla="*/ 311 w 32"/>
                <a:gd name="T5" fmla="*/ 1898 h 72"/>
                <a:gd name="T6" fmla="*/ 311 w 32"/>
                <a:gd name="T7" fmla="*/ 1860 h 72"/>
                <a:gd name="T8" fmla="*/ 311 w 32"/>
                <a:gd name="T9" fmla="*/ 1817 h 72"/>
                <a:gd name="T10" fmla="*/ 230 w 32"/>
                <a:gd name="T11" fmla="*/ 1742 h 72"/>
                <a:gd name="T12" fmla="*/ 230 w 32"/>
                <a:gd name="T13" fmla="*/ 1624 h 72"/>
                <a:gd name="T14" fmla="*/ 155 w 32"/>
                <a:gd name="T15" fmla="*/ 1549 h 72"/>
                <a:gd name="T16" fmla="*/ 155 w 32"/>
                <a:gd name="T17" fmla="*/ 1512 h 72"/>
                <a:gd name="T18" fmla="*/ 155 w 32"/>
                <a:gd name="T19" fmla="*/ 1468 h 72"/>
                <a:gd name="T20" fmla="*/ 118 w 32"/>
                <a:gd name="T21" fmla="*/ 1431 h 72"/>
                <a:gd name="T22" fmla="*/ 155 w 32"/>
                <a:gd name="T23" fmla="*/ 1356 h 72"/>
                <a:gd name="T24" fmla="*/ 311 w 32"/>
                <a:gd name="T25" fmla="*/ 852 h 72"/>
                <a:gd name="T26" fmla="*/ 466 w 32"/>
                <a:gd name="T27" fmla="*/ 504 h 72"/>
                <a:gd name="T28" fmla="*/ 504 w 32"/>
                <a:gd name="T29" fmla="*/ 504 h 72"/>
                <a:gd name="T30" fmla="*/ 311 w 32"/>
                <a:gd name="T31" fmla="*/ 1120 h 72"/>
                <a:gd name="T32" fmla="*/ 193 w 32"/>
                <a:gd name="T33" fmla="*/ 1549 h 72"/>
                <a:gd name="T34" fmla="*/ 193 w 32"/>
                <a:gd name="T35" fmla="*/ 1549 h 72"/>
                <a:gd name="T36" fmla="*/ 311 w 32"/>
                <a:gd name="T37" fmla="*/ 1120 h 72"/>
                <a:gd name="T38" fmla="*/ 659 w 32"/>
                <a:gd name="T39" fmla="*/ 0 h 72"/>
                <a:gd name="T40" fmla="*/ 311 w 32"/>
                <a:gd name="T41" fmla="*/ 815 h 72"/>
                <a:gd name="T42" fmla="*/ 155 w 32"/>
                <a:gd name="T43" fmla="*/ 1276 h 72"/>
                <a:gd name="T44" fmla="*/ 75 w 32"/>
                <a:gd name="T45" fmla="*/ 1431 h 72"/>
                <a:gd name="T46" fmla="*/ 155 w 32"/>
                <a:gd name="T47" fmla="*/ 1468 h 72"/>
                <a:gd name="T48" fmla="*/ 155 w 32"/>
                <a:gd name="T49" fmla="*/ 1512 h 72"/>
                <a:gd name="T50" fmla="*/ 155 w 32"/>
                <a:gd name="T51" fmla="*/ 1587 h 72"/>
                <a:gd name="T52" fmla="*/ 155 w 32"/>
                <a:gd name="T53" fmla="*/ 1587 h 72"/>
                <a:gd name="T54" fmla="*/ 118 w 32"/>
                <a:gd name="T55" fmla="*/ 1587 h 72"/>
                <a:gd name="T56" fmla="*/ 118 w 32"/>
                <a:gd name="T57" fmla="*/ 1624 h 72"/>
                <a:gd name="T58" fmla="*/ 75 w 32"/>
                <a:gd name="T59" fmla="*/ 1668 h 72"/>
                <a:gd name="T60" fmla="*/ 0 w 32"/>
                <a:gd name="T61" fmla="*/ 1705 h 72"/>
                <a:gd name="T62" fmla="*/ 0 w 32"/>
                <a:gd name="T63" fmla="*/ 1742 h 72"/>
                <a:gd name="T64" fmla="*/ 0 w 32"/>
                <a:gd name="T65" fmla="*/ 1742 h 72"/>
                <a:gd name="T66" fmla="*/ 37 w 32"/>
                <a:gd name="T67" fmla="*/ 1742 h 72"/>
                <a:gd name="T68" fmla="*/ 75 w 32"/>
                <a:gd name="T69" fmla="*/ 1742 h 72"/>
                <a:gd name="T70" fmla="*/ 75 w 32"/>
                <a:gd name="T71" fmla="*/ 1780 h 72"/>
                <a:gd name="T72" fmla="*/ 118 w 32"/>
                <a:gd name="T73" fmla="*/ 1817 h 72"/>
                <a:gd name="T74" fmla="*/ 118 w 32"/>
                <a:gd name="T75" fmla="*/ 1860 h 72"/>
                <a:gd name="T76" fmla="*/ 155 w 32"/>
                <a:gd name="T77" fmla="*/ 1860 h 72"/>
                <a:gd name="T78" fmla="*/ 230 w 32"/>
                <a:gd name="T79" fmla="*/ 1860 h 72"/>
                <a:gd name="T80" fmla="*/ 230 w 32"/>
                <a:gd name="T81" fmla="*/ 1817 h 72"/>
                <a:gd name="T82" fmla="*/ 274 w 32"/>
                <a:gd name="T83" fmla="*/ 1898 h 72"/>
                <a:gd name="T84" fmla="*/ 311 w 32"/>
                <a:gd name="T85" fmla="*/ 1935 h 72"/>
                <a:gd name="T86" fmla="*/ 1238 w 32"/>
                <a:gd name="T87" fmla="*/ 2788 h 72"/>
                <a:gd name="T88" fmla="*/ 1238 w 32"/>
                <a:gd name="T89" fmla="*/ 2788 h 72"/>
                <a:gd name="T90" fmla="*/ 964 w 32"/>
                <a:gd name="T91" fmla="*/ 2514 h 72"/>
                <a:gd name="T92" fmla="*/ 155 w 32"/>
                <a:gd name="T93" fmla="*/ 1705 h 72"/>
                <a:gd name="T94" fmla="*/ 118 w 32"/>
                <a:gd name="T95" fmla="*/ 1705 h 72"/>
                <a:gd name="T96" fmla="*/ 118 w 32"/>
                <a:gd name="T97" fmla="*/ 1668 h 72"/>
                <a:gd name="T98" fmla="*/ 155 w 32"/>
                <a:gd name="T99" fmla="*/ 1668 h 72"/>
                <a:gd name="T100" fmla="*/ 155 w 32"/>
                <a:gd name="T101" fmla="*/ 1668 h 72"/>
                <a:gd name="T102" fmla="*/ 155 w 32"/>
                <a:gd name="T103" fmla="*/ 1668 h 72"/>
                <a:gd name="T104" fmla="*/ 155 w 32"/>
                <a:gd name="T105" fmla="*/ 1705 h 72"/>
                <a:gd name="T106" fmla="*/ 155 w 32"/>
                <a:gd name="T107" fmla="*/ 1705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 h="72">
                  <a:moveTo>
                    <a:pt x="25" y="65"/>
                  </a:moveTo>
                  <a:lnTo>
                    <a:pt x="25" y="66"/>
                  </a:lnTo>
                  <a:lnTo>
                    <a:pt x="8" y="49"/>
                  </a:lnTo>
                  <a:lnTo>
                    <a:pt x="8" y="48"/>
                  </a:lnTo>
                  <a:lnTo>
                    <a:pt x="8" y="47"/>
                  </a:lnTo>
                  <a:lnTo>
                    <a:pt x="6" y="45"/>
                  </a:lnTo>
                  <a:lnTo>
                    <a:pt x="6" y="42"/>
                  </a:lnTo>
                  <a:lnTo>
                    <a:pt x="4" y="40"/>
                  </a:lnTo>
                  <a:lnTo>
                    <a:pt x="4" y="39"/>
                  </a:lnTo>
                  <a:lnTo>
                    <a:pt x="4" y="38"/>
                  </a:lnTo>
                  <a:lnTo>
                    <a:pt x="3" y="37"/>
                  </a:lnTo>
                  <a:lnTo>
                    <a:pt x="4" y="35"/>
                  </a:lnTo>
                  <a:lnTo>
                    <a:pt x="8" y="22"/>
                  </a:lnTo>
                  <a:lnTo>
                    <a:pt x="12" y="13"/>
                  </a:lnTo>
                  <a:lnTo>
                    <a:pt x="13" y="13"/>
                  </a:lnTo>
                  <a:lnTo>
                    <a:pt x="8" y="29"/>
                  </a:lnTo>
                  <a:lnTo>
                    <a:pt x="5" y="40"/>
                  </a:lnTo>
                  <a:lnTo>
                    <a:pt x="8" y="29"/>
                  </a:lnTo>
                  <a:lnTo>
                    <a:pt x="17" y="0"/>
                  </a:lnTo>
                  <a:lnTo>
                    <a:pt x="8" y="21"/>
                  </a:lnTo>
                  <a:lnTo>
                    <a:pt x="4" y="33"/>
                  </a:lnTo>
                  <a:lnTo>
                    <a:pt x="2" y="37"/>
                  </a:lnTo>
                  <a:lnTo>
                    <a:pt x="4" y="38"/>
                  </a:lnTo>
                  <a:lnTo>
                    <a:pt x="4" y="39"/>
                  </a:lnTo>
                  <a:lnTo>
                    <a:pt x="4" y="41"/>
                  </a:lnTo>
                  <a:lnTo>
                    <a:pt x="3" y="41"/>
                  </a:lnTo>
                  <a:lnTo>
                    <a:pt x="3" y="42"/>
                  </a:lnTo>
                  <a:lnTo>
                    <a:pt x="2" y="43"/>
                  </a:lnTo>
                  <a:lnTo>
                    <a:pt x="0" y="44"/>
                  </a:lnTo>
                  <a:lnTo>
                    <a:pt x="0" y="45"/>
                  </a:lnTo>
                  <a:lnTo>
                    <a:pt x="1" y="45"/>
                  </a:lnTo>
                  <a:lnTo>
                    <a:pt x="2" y="45"/>
                  </a:lnTo>
                  <a:lnTo>
                    <a:pt x="2" y="46"/>
                  </a:lnTo>
                  <a:lnTo>
                    <a:pt x="3" y="47"/>
                  </a:lnTo>
                  <a:lnTo>
                    <a:pt x="3" y="48"/>
                  </a:lnTo>
                  <a:lnTo>
                    <a:pt x="4" y="48"/>
                  </a:lnTo>
                  <a:lnTo>
                    <a:pt x="6" y="48"/>
                  </a:lnTo>
                  <a:lnTo>
                    <a:pt x="6" y="47"/>
                  </a:lnTo>
                  <a:lnTo>
                    <a:pt x="7" y="49"/>
                  </a:lnTo>
                  <a:lnTo>
                    <a:pt x="8" y="50"/>
                  </a:lnTo>
                  <a:lnTo>
                    <a:pt x="32" y="72"/>
                  </a:lnTo>
                  <a:lnTo>
                    <a:pt x="25" y="65"/>
                  </a:lnTo>
                  <a:close/>
                  <a:moveTo>
                    <a:pt x="4" y="44"/>
                  </a:moveTo>
                  <a:lnTo>
                    <a:pt x="3" y="44"/>
                  </a:lnTo>
                  <a:lnTo>
                    <a:pt x="3" y="43"/>
                  </a:lnTo>
                  <a:lnTo>
                    <a:pt x="4" y="43"/>
                  </a:lnTo>
                  <a:lnTo>
                    <a:pt x="4" y="44"/>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94"/>
            <p:cNvSpPr>
              <a:spLocks/>
            </p:cNvSpPr>
            <p:nvPr/>
          </p:nvSpPr>
          <p:spPr bwMode="auto">
            <a:xfrm>
              <a:off x="2620" y="1425"/>
              <a:ext cx="19" cy="13"/>
            </a:xfrm>
            <a:custGeom>
              <a:avLst/>
              <a:gdLst>
                <a:gd name="T0" fmla="*/ 38 w 3"/>
                <a:gd name="T1" fmla="*/ 46 h 2"/>
                <a:gd name="T2" fmla="*/ 0 w 3"/>
                <a:gd name="T3" fmla="*/ 0 h 2"/>
                <a:gd name="T4" fmla="*/ 38 w 3"/>
                <a:gd name="T5" fmla="*/ 46 h 2"/>
                <a:gd name="T6" fmla="*/ 120 w 3"/>
                <a:gd name="T7" fmla="*/ 85 h 2"/>
                <a:gd name="T8" fmla="*/ 120 w 3"/>
                <a:gd name="T9" fmla="*/ 85 h 2"/>
                <a:gd name="T10" fmla="*/ 82 w 3"/>
                <a:gd name="T11" fmla="*/ 46 h 2"/>
                <a:gd name="T12" fmla="*/ 38 w 3"/>
                <a:gd name="T13" fmla="*/ 46 h 2"/>
                <a:gd name="T14" fmla="*/ 38 w 3"/>
                <a:gd name="T15" fmla="*/ 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1" y="1"/>
                  </a:moveTo>
                  <a:lnTo>
                    <a:pt x="0" y="0"/>
                  </a:lnTo>
                  <a:lnTo>
                    <a:pt x="1" y="1"/>
                  </a:lnTo>
                  <a:lnTo>
                    <a:pt x="3" y="2"/>
                  </a:lnTo>
                  <a:lnTo>
                    <a:pt x="2" y="1"/>
                  </a:lnTo>
                  <a:lnTo>
                    <a:pt x="1" y="1"/>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95"/>
            <p:cNvSpPr>
              <a:spLocks/>
            </p:cNvSpPr>
            <p:nvPr/>
          </p:nvSpPr>
          <p:spPr bwMode="auto">
            <a:xfrm>
              <a:off x="2571" y="1444"/>
              <a:ext cx="6" cy="1"/>
            </a:xfrm>
            <a:custGeom>
              <a:avLst/>
              <a:gdLst>
                <a:gd name="T0" fmla="*/ 0 w 1"/>
                <a:gd name="T1" fmla="*/ 0 h 1"/>
                <a:gd name="T2" fmla="*/ 36 w 1"/>
                <a:gd name="T3" fmla="*/ 0 h 1"/>
                <a:gd name="T4" fmla="*/ 36 w 1"/>
                <a:gd name="T5" fmla="*/ 0 h 1"/>
                <a:gd name="T6" fmla="*/ 36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1" y="0"/>
                  </a:lnTo>
                  <a:cubicBezTo>
                    <a:pt x="1" y="0"/>
                    <a:pt x="1" y="0"/>
                    <a:pt x="0" y="0"/>
                  </a:cubicBez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 name="Freeform 96"/>
            <p:cNvSpPr>
              <a:spLocks/>
            </p:cNvSpPr>
            <p:nvPr/>
          </p:nvSpPr>
          <p:spPr bwMode="auto">
            <a:xfrm>
              <a:off x="2558" y="1444"/>
              <a:ext cx="13" cy="6"/>
            </a:xfrm>
            <a:custGeom>
              <a:avLst/>
              <a:gdLst>
                <a:gd name="T0" fmla="*/ 85 w 2"/>
                <a:gd name="T1" fmla="*/ 0 h 1"/>
                <a:gd name="T2" fmla="*/ 0 w 2"/>
                <a:gd name="T3" fmla="*/ 36 h 1"/>
                <a:gd name="T4" fmla="*/ 0 w 2"/>
                <a:gd name="T5" fmla="*/ 36 h 1"/>
                <a:gd name="T6" fmla="*/ 85 w 2"/>
                <a:gd name="T7" fmla="*/ 0 h 1"/>
                <a:gd name="T8" fmla="*/ 85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0" y="1"/>
                  </a:lnTo>
                  <a:cubicBezTo>
                    <a:pt x="1" y="0"/>
                    <a:pt x="1" y="0"/>
                    <a:pt x="2" y="0"/>
                  </a:cubicBez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 name="Freeform 97"/>
            <p:cNvSpPr>
              <a:spLocks/>
            </p:cNvSpPr>
            <p:nvPr/>
          </p:nvSpPr>
          <p:spPr bwMode="auto">
            <a:xfrm>
              <a:off x="2620" y="1425"/>
              <a:ext cx="19" cy="13"/>
            </a:xfrm>
            <a:custGeom>
              <a:avLst/>
              <a:gdLst>
                <a:gd name="T0" fmla="*/ 0 w 3"/>
                <a:gd name="T1" fmla="*/ 0 h 2"/>
                <a:gd name="T2" fmla="*/ 38 w 3"/>
                <a:gd name="T3" fmla="*/ 46 h 2"/>
                <a:gd name="T4" fmla="*/ 82 w 3"/>
                <a:gd name="T5" fmla="*/ 46 h 2"/>
                <a:gd name="T6" fmla="*/ 120 w 3"/>
                <a:gd name="T7" fmla="*/ 85 h 2"/>
                <a:gd name="T8" fmla="*/ 120 w 3"/>
                <a:gd name="T9" fmla="*/ 85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1" y="1"/>
                  </a:lnTo>
                  <a:lnTo>
                    <a:pt x="2" y="1"/>
                  </a:lnTo>
                  <a:lnTo>
                    <a:pt x="3" y="2"/>
                  </a:lnTo>
                  <a:lnTo>
                    <a:pt x="0"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 name="Rectangle 98"/>
            <p:cNvSpPr>
              <a:spLocks noChangeArrowheads="1"/>
            </p:cNvSpPr>
            <p:nvPr/>
          </p:nvSpPr>
          <p:spPr bwMode="auto">
            <a:xfrm>
              <a:off x="2577" y="1450"/>
              <a:ext cx="1" cy="1"/>
            </a:xfrm>
            <a:prstGeom prst="rect">
              <a:avLst/>
            </a:prstGeom>
            <a:solidFill>
              <a:srgbClr val="FDFE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03" name="Freeform 99"/>
            <p:cNvSpPr>
              <a:spLocks/>
            </p:cNvSpPr>
            <p:nvPr/>
          </p:nvSpPr>
          <p:spPr bwMode="auto">
            <a:xfrm>
              <a:off x="2732" y="1575"/>
              <a:ext cx="44" cy="43"/>
            </a:xfrm>
            <a:custGeom>
              <a:avLst/>
              <a:gdLst>
                <a:gd name="T0" fmla="*/ 0 w 7"/>
                <a:gd name="T1" fmla="*/ 0 h 7"/>
                <a:gd name="T2" fmla="*/ 82 w 7"/>
                <a:gd name="T3" fmla="*/ 111 h 7"/>
                <a:gd name="T4" fmla="*/ 277 w 7"/>
                <a:gd name="T5" fmla="*/ 264 h 7"/>
                <a:gd name="T6" fmla="*/ 277 w 7"/>
                <a:gd name="T7" fmla="*/ 264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7">
                  <a:moveTo>
                    <a:pt x="0" y="0"/>
                  </a:moveTo>
                  <a:lnTo>
                    <a:pt x="2" y="3"/>
                  </a:lnTo>
                  <a:lnTo>
                    <a:pt x="7" y="7"/>
                  </a:lnTo>
                  <a:lnTo>
                    <a:pt x="0"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4" name="Freeform 100"/>
            <p:cNvSpPr>
              <a:spLocks/>
            </p:cNvSpPr>
            <p:nvPr/>
          </p:nvSpPr>
          <p:spPr bwMode="auto">
            <a:xfrm>
              <a:off x="2608" y="1195"/>
              <a:ext cx="68" cy="224"/>
            </a:xfrm>
            <a:custGeom>
              <a:avLst/>
              <a:gdLst>
                <a:gd name="T0" fmla="*/ 266 w 11"/>
                <a:gd name="T1" fmla="*/ 348 h 36"/>
                <a:gd name="T2" fmla="*/ 420 w 11"/>
                <a:gd name="T3" fmla="*/ 0 h 36"/>
                <a:gd name="T4" fmla="*/ 0 w 11"/>
                <a:gd name="T5" fmla="*/ 1394 h 36"/>
                <a:gd name="T6" fmla="*/ 0 w 11"/>
                <a:gd name="T7" fmla="*/ 1394 h 36"/>
                <a:gd name="T8" fmla="*/ 303 w 11"/>
                <a:gd name="T9" fmla="*/ 348 h 36"/>
                <a:gd name="T10" fmla="*/ 266 w 11"/>
                <a:gd name="T11" fmla="*/ 348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6">
                  <a:moveTo>
                    <a:pt x="7" y="9"/>
                  </a:moveTo>
                  <a:lnTo>
                    <a:pt x="11" y="0"/>
                  </a:lnTo>
                  <a:lnTo>
                    <a:pt x="0" y="36"/>
                  </a:lnTo>
                  <a:lnTo>
                    <a:pt x="8" y="9"/>
                  </a:lnTo>
                  <a:lnTo>
                    <a:pt x="7" y="9"/>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5" name="Freeform 101"/>
            <p:cNvSpPr>
              <a:spLocks/>
            </p:cNvSpPr>
            <p:nvPr/>
          </p:nvSpPr>
          <p:spPr bwMode="auto">
            <a:xfrm>
              <a:off x="2446" y="1587"/>
              <a:ext cx="7" cy="6"/>
            </a:xfrm>
            <a:custGeom>
              <a:avLst/>
              <a:gdLst>
                <a:gd name="T0" fmla="*/ 49 w 1"/>
                <a:gd name="T1" fmla="*/ 0 h 1"/>
                <a:gd name="T2" fmla="*/ 0 w 1"/>
                <a:gd name="T3" fmla="*/ 36 h 1"/>
                <a:gd name="T4" fmla="*/ 0 w 1"/>
                <a:gd name="T5" fmla="*/ 36 h 1"/>
                <a:gd name="T6" fmla="*/ 4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6" name="Rectangle 102"/>
            <p:cNvSpPr>
              <a:spLocks noChangeArrowheads="1"/>
            </p:cNvSpPr>
            <p:nvPr/>
          </p:nvSpPr>
          <p:spPr bwMode="auto">
            <a:xfrm>
              <a:off x="2477" y="1593"/>
              <a:ext cx="1" cy="25"/>
            </a:xfrm>
            <a:prstGeom prst="rect">
              <a:avLst/>
            </a:prstGeom>
            <a:solidFill>
              <a:srgbClr val="976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07" name="Rectangle 103"/>
            <p:cNvSpPr>
              <a:spLocks noChangeArrowheads="1"/>
            </p:cNvSpPr>
            <p:nvPr/>
          </p:nvSpPr>
          <p:spPr bwMode="auto">
            <a:xfrm>
              <a:off x="2453" y="1587"/>
              <a:ext cx="1" cy="1"/>
            </a:xfrm>
            <a:prstGeom prst="rect">
              <a:avLst/>
            </a:prstGeom>
            <a:solidFill>
              <a:srgbClr val="976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08" name="Freeform 104"/>
            <p:cNvSpPr>
              <a:spLocks/>
            </p:cNvSpPr>
            <p:nvPr/>
          </p:nvSpPr>
          <p:spPr bwMode="auto">
            <a:xfrm>
              <a:off x="2446" y="1438"/>
              <a:ext cx="7" cy="56"/>
            </a:xfrm>
            <a:custGeom>
              <a:avLst/>
              <a:gdLst>
                <a:gd name="T0" fmla="*/ 0 w 1"/>
                <a:gd name="T1" fmla="*/ 311 h 9"/>
                <a:gd name="T2" fmla="*/ 0 w 1"/>
                <a:gd name="T3" fmla="*/ 118 h 9"/>
                <a:gd name="T4" fmla="*/ 0 w 1"/>
                <a:gd name="T5" fmla="*/ 311 h 9"/>
                <a:gd name="T6" fmla="*/ 49 w 1"/>
                <a:gd name="T7" fmla="*/ 274 h 9"/>
                <a:gd name="T8" fmla="*/ 49 w 1"/>
                <a:gd name="T9" fmla="*/ 230 h 9"/>
                <a:gd name="T10" fmla="*/ 49 w 1"/>
                <a:gd name="T11" fmla="*/ 156 h 9"/>
                <a:gd name="T12" fmla="*/ 49 w 1"/>
                <a:gd name="T13" fmla="*/ 0 h 9"/>
                <a:gd name="T14" fmla="*/ 0 w 1"/>
                <a:gd name="T15" fmla="*/ 0 h 9"/>
                <a:gd name="T16" fmla="*/ 0 w 1"/>
                <a:gd name="T17" fmla="*/ 193 h 9"/>
                <a:gd name="T18" fmla="*/ 0 w 1"/>
                <a:gd name="T19" fmla="*/ 348 h 9"/>
                <a:gd name="T20" fmla="*/ 0 w 1"/>
                <a:gd name="T21" fmla="*/ 311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9">
                  <a:moveTo>
                    <a:pt x="0" y="8"/>
                  </a:moveTo>
                  <a:lnTo>
                    <a:pt x="0" y="3"/>
                  </a:lnTo>
                  <a:lnTo>
                    <a:pt x="0" y="8"/>
                  </a:lnTo>
                  <a:lnTo>
                    <a:pt x="1" y="7"/>
                  </a:lnTo>
                  <a:lnTo>
                    <a:pt x="1" y="6"/>
                  </a:lnTo>
                  <a:lnTo>
                    <a:pt x="1" y="4"/>
                  </a:lnTo>
                  <a:lnTo>
                    <a:pt x="1" y="0"/>
                  </a:lnTo>
                  <a:lnTo>
                    <a:pt x="0" y="0"/>
                  </a:lnTo>
                  <a:lnTo>
                    <a:pt x="0" y="5"/>
                  </a:lnTo>
                  <a:lnTo>
                    <a:pt x="0" y="9"/>
                  </a:lnTo>
                  <a:lnTo>
                    <a:pt x="0" y="8"/>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9" name="Freeform 105"/>
            <p:cNvSpPr>
              <a:spLocks/>
            </p:cNvSpPr>
            <p:nvPr/>
          </p:nvSpPr>
          <p:spPr bwMode="auto">
            <a:xfrm>
              <a:off x="2459" y="1431"/>
              <a:ext cx="18" cy="162"/>
            </a:xfrm>
            <a:custGeom>
              <a:avLst/>
              <a:gdLst>
                <a:gd name="T0" fmla="*/ 0 w 3"/>
                <a:gd name="T1" fmla="*/ 37 h 26"/>
                <a:gd name="T2" fmla="*/ 72 w 3"/>
                <a:gd name="T3" fmla="*/ 37 h 26"/>
                <a:gd name="T4" fmla="*/ 108 w 3"/>
                <a:gd name="T5" fmla="*/ 37 h 26"/>
                <a:gd name="T6" fmla="*/ 108 w 3"/>
                <a:gd name="T7" fmla="*/ 0 h 26"/>
                <a:gd name="T8" fmla="*/ 72 w 3"/>
                <a:gd name="T9" fmla="*/ 0 h 26"/>
                <a:gd name="T10" fmla="*/ 72 w 3"/>
                <a:gd name="T11" fmla="*/ 37 h 26"/>
                <a:gd name="T12" fmla="*/ 72 w 3"/>
                <a:gd name="T13" fmla="*/ 37 h 26"/>
                <a:gd name="T14" fmla="*/ 0 w 3"/>
                <a:gd name="T15" fmla="*/ 37 h 26"/>
                <a:gd name="T16" fmla="*/ 72 w 3"/>
                <a:gd name="T17" fmla="*/ 854 h 26"/>
                <a:gd name="T18" fmla="*/ 108 w 3"/>
                <a:gd name="T19" fmla="*/ 1009 h 26"/>
                <a:gd name="T20" fmla="*/ 72 w 3"/>
                <a:gd name="T21" fmla="*/ 816 h 26"/>
                <a:gd name="T22" fmla="*/ 0 w 3"/>
                <a:gd name="T23" fmla="*/ 3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26">
                  <a:moveTo>
                    <a:pt x="0" y="1"/>
                  </a:moveTo>
                  <a:lnTo>
                    <a:pt x="2" y="1"/>
                  </a:lnTo>
                  <a:lnTo>
                    <a:pt x="3" y="1"/>
                  </a:lnTo>
                  <a:lnTo>
                    <a:pt x="3" y="0"/>
                  </a:lnTo>
                  <a:lnTo>
                    <a:pt x="2" y="0"/>
                  </a:lnTo>
                  <a:lnTo>
                    <a:pt x="2" y="1"/>
                  </a:lnTo>
                  <a:lnTo>
                    <a:pt x="0" y="1"/>
                  </a:lnTo>
                  <a:lnTo>
                    <a:pt x="2" y="22"/>
                  </a:lnTo>
                  <a:lnTo>
                    <a:pt x="3" y="26"/>
                  </a:lnTo>
                  <a:lnTo>
                    <a:pt x="2" y="21"/>
                  </a:lnTo>
                  <a:lnTo>
                    <a:pt x="0" y="1"/>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0" name="Freeform 106"/>
            <p:cNvSpPr>
              <a:spLocks noEditPoints="1"/>
            </p:cNvSpPr>
            <p:nvPr/>
          </p:nvSpPr>
          <p:spPr bwMode="auto">
            <a:xfrm>
              <a:off x="2353" y="1394"/>
              <a:ext cx="149" cy="405"/>
            </a:xfrm>
            <a:custGeom>
              <a:avLst/>
              <a:gdLst>
                <a:gd name="T0" fmla="*/ 695 w 24"/>
                <a:gd name="T1" fmla="*/ 1358 h 65"/>
                <a:gd name="T2" fmla="*/ 733 w 24"/>
                <a:gd name="T3" fmla="*/ 1745 h 65"/>
                <a:gd name="T4" fmla="*/ 695 w 24"/>
                <a:gd name="T5" fmla="*/ 1084 h 65"/>
                <a:gd name="T6" fmla="*/ 658 w 24"/>
                <a:gd name="T7" fmla="*/ 1589 h 65"/>
                <a:gd name="T8" fmla="*/ 540 w 24"/>
                <a:gd name="T9" fmla="*/ 1284 h 65"/>
                <a:gd name="T10" fmla="*/ 540 w 24"/>
                <a:gd name="T11" fmla="*/ 75 h 65"/>
                <a:gd name="T12" fmla="*/ 577 w 24"/>
                <a:gd name="T13" fmla="*/ 0 h 65"/>
                <a:gd name="T14" fmla="*/ 658 w 24"/>
                <a:gd name="T15" fmla="*/ 231 h 65"/>
                <a:gd name="T16" fmla="*/ 577 w 24"/>
                <a:gd name="T17" fmla="*/ 0 h 65"/>
                <a:gd name="T18" fmla="*/ 503 w 24"/>
                <a:gd name="T19" fmla="*/ 0 h 65"/>
                <a:gd name="T20" fmla="*/ 422 w 24"/>
                <a:gd name="T21" fmla="*/ 37 h 65"/>
                <a:gd name="T22" fmla="*/ 348 w 24"/>
                <a:gd name="T23" fmla="*/ 274 h 65"/>
                <a:gd name="T24" fmla="*/ 0 w 24"/>
                <a:gd name="T25" fmla="*/ 2523 h 65"/>
                <a:gd name="T26" fmla="*/ 348 w 24"/>
                <a:gd name="T27" fmla="*/ 2249 h 65"/>
                <a:gd name="T28" fmla="*/ 385 w 24"/>
                <a:gd name="T29" fmla="*/ 2405 h 65"/>
                <a:gd name="T30" fmla="*/ 348 w 24"/>
                <a:gd name="T31" fmla="*/ 2523 h 65"/>
                <a:gd name="T32" fmla="*/ 422 w 24"/>
                <a:gd name="T33" fmla="*/ 2405 h 65"/>
                <a:gd name="T34" fmla="*/ 503 w 24"/>
                <a:gd name="T35" fmla="*/ 2486 h 65"/>
                <a:gd name="T36" fmla="*/ 540 w 24"/>
                <a:gd name="T37" fmla="*/ 2486 h 65"/>
                <a:gd name="T38" fmla="*/ 695 w 24"/>
                <a:gd name="T39" fmla="*/ 2137 h 65"/>
                <a:gd name="T40" fmla="*/ 733 w 24"/>
                <a:gd name="T41" fmla="*/ 2523 h 65"/>
                <a:gd name="T42" fmla="*/ 733 w 24"/>
                <a:gd name="T43" fmla="*/ 2056 h 65"/>
                <a:gd name="T44" fmla="*/ 925 w 24"/>
                <a:gd name="T45" fmla="*/ 2523 h 65"/>
                <a:gd name="T46" fmla="*/ 385 w 24"/>
                <a:gd name="T47" fmla="*/ 579 h 65"/>
                <a:gd name="T48" fmla="*/ 466 w 24"/>
                <a:gd name="T49" fmla="*/ 779 h 65"/>
                <a:gd name="T50" fmla="*/ 385 w 24"/>
                <a:gd name="T51" fmla="*/ 579 h 65"/>
                <a:gd name="T52" fmla="*/ 385 w 24"/>
                <a:gd name="T53" fmla="*/ 1203 h 65"/>
                <a:gd name="T54" fmla="*/ 466 w 24"/>
                <a:gd name="T55" fmla="*/ 1396 h 65"/>
                <a:gd name="T56" fmla="*/ 192 w 24"/>
                <a:gd name="T57" fmla="*/ 1826 h 65"/>
                <a:gd name="T58" fmla="*/ 503 w 24"/>
                <a:gd name="T59" fmla="*/ 2405 h 65"/>
                <a:gd name="T60" fmla="*/ 503 w 24"/>
                <a:gd name="T61" fmla="*/ 2330 h 65"/>
                <a:gd name="T62" fmla="*/ 503 w 24"/>
                <a:gd name="T63" fmla="*/ 2293 h 65"/>
                <a:gd name="T64" fmla="*/ 385 w 24"/>
                <a:gd name="T65" fmla="*/ 2293 h 65"/>
                <a:gd name="T66" fmla="*/ 155 w 24"/>
                <a:gd name="T67" fmla="*/ 1944 h 65"/>
                <a:gd name="T68" fmla="*/ 466 w 24"/>
                <a:gd name="T69" fmla="*/ 1944 h 65"/>
                <a:gd name="T70" fmla="*/ 503 w 24"/>
                <a:gd name="T71" fmla="*/ 2293 h 65"/>
                <a:gd name="T72" fmla="*/ 466 w 24"/>
                <a:gd name="T73" fmla="*/ 1900 h 65"/>
                <a:gd name="T74" fmla="*/ 192 w 24"/>
                <a:gd name="T75" fmla="*/ 1900 h 65"/>
                <a:gd name="T76" fmla="*/ 466 w 24"/>
                <a:gd name="T77" fmla="*/ 1477 h 65"/>
                <a:gd name="T78" fmla="*/ 503 w 24"/>
                <a:gd name="T79" fmla="*/ 1396 h 65"/>
                <a:gd name="T80" fmla="*/ 503 w 24"/>
                <a:gd name="T81" fmla="*/ 1321 h 65"/>
                <a:gd name="T82" fmla="*/ 385 w 24"/>
                <a:gd name="T83" fmla="*/ 1128 h 65"/>
                <a:gd name="T84" fmla="*/ 466 w 24"/>
                <a:gd name="T85" fmla="*/ 1009 h 65"/>
                <a:gd name="T86" fmla="*/ 503 w 24"/>
                <a:gd name="T87" fmla="*/ 1284 h 65"/>
                <a:gd name="T88" fmla="*/ 466 w 24"/>
                <a:gd name="T89" fmla="*/ 972 h 65"/>
                <a:gd name="T90" fmla="*/ 348 w 24"/>
                <a:gd name="T91" fmla="*/ 935 h 65"/>
                <a:gd name="T92" fmla="*/ 503 w 24"/>
                <a:gd name="T93" fmla="*/ 779 h 65"/>
                <a:gd name="T94" fmla="*/ 503 w 24"/>
                <a:gd name="T95" fmla="*/ 972 h 65"/>
                <a:gd name="T96" fmla="*/ 503 w 24"/>
                <a:gd name="T97" fmla="*/ 660 h 65"/>
                <a:gd name="T98" fmla="*/ 466 w 24"/>
                <a:gd name="T99" fmla="*/ 312 h 65"/>
                <a:gd name="T100" fmla="*/ 503 w 24"/>
                <a:gd name="T101" fmla="*/ 274 h 65"/>
                <a:gd name="T102" fmla="*/ 466 w 24"/>
                <a:gd name="T103" fmla="*/ 231 h 65"/>
                <a:gd name="T104" fmla="*/ 503 w 24"/>
                <a:gd name="T105" fmla="*/ 75 h 65"/>
                <a:gd name="T106" fmla="*/ 503 w 24"/>
                <a:gd name="T107" fmla="*/ 231 h 65"/>
                <a:gd name="T108" fmla="*/ 658 w 24"/>
                <a:gd name="T109" fmla="*/ 1670 h 65"/>
                <a:gd name="T110" fmla="*/ 540 w 24"/>
                <a:gd name="T111" fmla="*/ 1900 h 65"/>
                <a:gd name="T112" fmla="*/ 540 w 24"/>
                <a:gd name="T113" fmla="*/ 2212 h 65"/>
                <a:gd name="T114" fmla="*/ 658 w 24"/>
                <a:gd name="T115" fmla="*/ 1944 h 65"/>
                <a:gd name="T116" fmla="*/ 615 w 24"/>
                <a:gd name="T117" fmla="*/ 2137 h 65"/>
                <a:gd name="T118" fmla="*/ 733 w 24"/>
                <a:gd name="T119" fmla="*/ 1944 h 65"/>
                <a:gd name="T120" fmla="*/ 733 w 24"/>
                <a:gd name="T121" fmla="*/ 1981 h 65"/>
                <a:gd name="T122" fmla="*/ 695 w 24"/>
                <a:gd name="T123" fmla="*/ 1788 h 65"/>
                <a:gd name="T124" fmla="*/ 733 w 24"/>
                <a:gd name="T125" fmla="*/ 1900 h 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 h="65">
                  <a:moveTo>
                    <a:pt x="20" y="36"/>
                  </a:moveTo>
                  <a:lnTo>
                    <a:pt x="19" y="35"/>
                  </a:lnTo>
                  <a:lnTo>
                    <a:pt x="18" y="35"/>
                  </a:lnTo>
                  <a:lnTo>
                    <a:pt x="19" y="40"/>
                  </a:lnTo>
                  <a:lnTo>
                    <a:pt x="20" y="47"/>
                  </a:lnTo>
                  <a:lnTo>
                    <a:pt x="19" y="45"/>
                  </a:lnTo>
                  <a:lnTo>
                    <a:pt x="18" y="43"/>
                  </a:lnTo>
                  <a:lnTo>
                    <a:pt x="17" y="29"/>
                  </a:lnTo>
                  <a:lnTo>
                    <a:pt x="18" y="28"/>
                  </a:lnTo>
                  <a:lnTo>
                    <a:pt x="16" y="31"/>
                  </a:lnTo>
                  <a:lnTo>
                    <a:pt x="17" y="41"/>
                  </a:lnTo>
                  <a:lnTo>
                    <a:pt x="16" y="39"/>
                  </a:lnTo>
                  <a:lnTo>
                    <a:pt x="14" y="37"/>
                  </a:lnTo>
                  <a:lnTo>
                    <a:pt x="14" y="33"/>
                  </a:lnTo>
                  <a:lnTo>
                    <a:pt x="15" y="32"/>
                  </a:lnTo>
                  <a:lnTo>
                    <a:pt x="14" y="31"/>
                  </a:lnTo>
                  <a:lnTo>
                    <a:pt x="14" y="2"/>
                  </a:lnTo>
                  <a:lnTo>
                    <a:pt x="14" y="1"/>
                  </a:lnTo>
                  <a:lnTo>
                    <a:pt x="14" y="0"/>
                  </a:lnTo>
                  <a:lnTo>
                    <a:pt x="15" y="0"/>
                  </a:lnTo>
                  <a:lnTo>
                    <a:pt x="16" y="1"/>
                  </a:lnTo>
                  <a:lnTo>
                    <a:pt x="16" y="6"/>
                  </a:lnTo>
                  <a:lnTo>
                    <a:pt x="17" y="6"/>
                  </a:lnTo>
                  <a:lnTo>
                    <a:pt x="16" y="1"/>
                  </a:lnTo>
                  <a:lnTo>
                    <a:pt x="15" y="0"/>
                  </a:lnTo>
                  <a:lnTo>
                    <a:pt x="14" y="0"/>
                  </a:lnTo>
                  <a:lnTo>
                    <a:pt x="13" y="0"/>
                  </a:lnTo>
                  <a:lnTo>
                    <a:pt x="12" y="0"/>
                  </a:lnTo>
                  <a:lnTo>
                    <a:pt x="12" y="1"/>
                  </a:lnTo>
                  <a:lnTo>
                    <a:pt x="11" y="1"/>
                  </a:lnTo>
                  <a:lnTo>
                    <a:pt x="10" y="6"/>
                  </a:lnTo>
                  <a:lnTo>
                    <a:pt x="9" y="6"/>
                  </a:lnTo>
                  <a:lnTo>
                    <a:pt x="9" y="7"/>
                  </a:lnTo>
                  <a:lnTo>
                    <a:pt x="10" y="7"/>
                  </a:lnTo>
                  <a:lnTo>
                    <a:pt x="9" y="17"/>
                  </a:lnTo>
                  <a:lnTo>
                    <a:pt x="0" y="65"/>
                  </a:lnTo>
                  <a:lnTo>
                    <a:pt x="2" y="65"/>
                  </a:lnTo>
                  <a:lnTo>
                    <a:pt x="4" y="52"/>
                  </a:lnTo>
                  <a:lnTo>
                    <a:pt x="9" y="58"/>
                  </a:lnTo>
                  <a:lnTo>
                    <a:pt x="10" y="61"/>
                  </a:lnTo>
                  <a:lnTo>
                    <a:pt x="11" y="61"/>
                  </a:lnTo>
                  <a:lnTo>
                    <a:pt x="10" y="62"/>
                  </a:lnTo>
                  <a:lnTo>
                    <a:pt x="9" y="64"/>
                  </a:lnTo>
                  <a:lnTo>
                    <a:pt x="7" y="65"/>
                  </a:lnTo>
                  <a:lnTo>
                    <a:pt x="9" y="65"/>
                  </a:lnTo>
                  <a:lnTo>
                    <a:pt x="10" y="63"/>
                  </a:lnTo>
                  <a:lnTo>
                    <a:pt x="11" y="62"/>
                  </a:lnTo>
                  <a:lnTo>
                    <a:pt x="12" y="62"/>
                  </a:lnTo>
                  <a:lnTo>
                    <a:pt x="13" y="64"/>
                  </a:lnTo>
                  <a:lnTo>
                    <a:pt x="13" y="65"/>
                  </a:lnTo>
                  <a:lnTo>
                    <a:pt x="15" y="65"/>
                  </a:lnTo>
                  <a:lnTo>
                    <a:pt x="14" y="64"/>
                  </a:lnTo>
                  <a:lnTo>
                    <a:pt x="14" y="59"/>
                  </a:lnTo>
                  <a:lnTo>
                    <a:pt x="16" y="57"/>
                  </a:lnTo>
                  <a:lnTo>
                    <a:pt x="18" y="55"/>
                  </a:lnTo>
                  <a:lnTo>
                    <a:pt x="18" y="65"/>
                  </a:lnTo>
                  <a:lnTo>
                    <a:pt x="19" y="65"/>
                  </a:lnTo>
                  <a:lnTo>
                    <a:pt x="19" y="59"/>
                  </a:lnTo>
                  <a:lnTo>
                    <a:pt x="19" y="53"/>
                  </a:lnTo>
                  <a:lnTo>
                    <a:pt x="21" y="51"/>
                  </a:lnTo>
                  <a:lnTo>
                    <a:pt x="22" y="65"/>
                  </a:lnTo>
                  <a:lnTo>
                    <a:pt x="24" y="65"/>
                  </a:lnTo>
                  <a:lnTo>
                    <a:pt x="20" y="36"/>
                  </a:lnTo>
                  <a:close/>
                  <a:moveTo>
                    <a:pt x="10" y="15"/>
                  </a:moveTo>
                  <a:lnTo>
                    <a:pt x="10" y="15"/>
                  </a:lnTo>
                  <a:lnTo>
                    <a:pt x="12" y="17"/>
                  </a:lnTo>
                  <a:lnTo>
                    <a:pt x="13" y="18"/>
                  </a:lnTo>
                  <a:lnTo>
                    <a:pt x="12" y="20"/>
                  </a:lnTo>
                  <a:lnTo>
                    <a:pt x="10" y="21"/>
                  </a:lnTo>
                  <a:lnTo>
                    <a:pt x="9" y="23"/>
                  </a:lnTo>
                  <a:lnTo>
                    <a:pt x="10" y="15"/>
                  </a:lnTo>
                  <a:close/>
                  <a:moveTo>
                    <a:pt x="8" y="27"/>
                  </a:moveTo>
                  <a:lnTo>
                    <a:pt x="9" y="28"/>
                  </a:lnTo>
                  <a:lnTo>
                    <a:pt x="10" y="31"/>
                  </a:lnTo>
                  <a:lnTo>
                    <a:pt x="12" y="34"/>
                  </a:lnTo>
                  <a:lnTo>
                    <a:pt x="12" y="35"/>
                  </a:lnTo>
                  <a:lnTo>
                    <a:pt x="12" y="36"/>
                  </a:lnTo>
                  <a:lnTo>
                    <a:pt x="10" y="38"/>
                  </a:lnTo>
                  <a:lnTo>
                    <a:pt x="9" y="41"/>
                  </a:lnTo>
                  <a:lnTo>
                    <a:pt x="5" y="47"/>
                  </a:lnTo>
                  <a:lnTo>
                    <a:pt x="8" y="27"/>
                  </a:lnTo>
                  <a:close/>
                  <a:moveTo>
                    <a:pt x="13" y="62"/>
                  </a:moveTo>
                  <a:lnTo>
                    <a:pt x="13" y="62"/>
                  </a:lnTo>
                  <a:lnTo>
                    <a:pt x="12" y="61"/>
                  </a:lnTo>
                  <a:lnTo>
                    <a:pt x="13" y="61"/>
                  </a:lnTo>
                  <a:lnTo>
                    <a:pt x="13" y="60"/>
                  </a:lnTo>
                  <a:lnTo>
                    <a:pt x="13" y="62"/>
                  </a:lnTo>
                  <a:close/>
                  <a:moveTo>
                    <a:pt x="13" y="59"/>
                  </a:moveTo>
                  <a:lnTo>
                    <a:pt x="13" y="59"/>
                  </a:lnTo>
                  <a:lnTo>
                    <a:pt x="12" y="60"/>
                  </a:lnTo>
                  <a:lnTo>
                    <a:pt x="11" y="60"/>
                  </a:lnTo>
                  <a:lnTo>
                    <a:pt x="10" y="59"/>
                  </a:lnTo>
                  <a:lnTo>
                    <a:pt x="9" y="57"/>
                  </a:lnTo>
                  <a:lnTo>
                    <a:pt x="4" y="51"/>
                  </a:lnTo>
                  <a:lnTo>
                    <a:pt x="4" y="50"/>
                  </a:lnTo>
                  <a:lnTo>
                    <a:pt x="9" y="50"/>
                  </a:lnTo>
                  <a:lnTo>
                    <a:pt x="10" y="50"/>
                  </a:lnTo>
                  <a:lnTo>
                    <a:pt x="12" y="50"/>
                  </a:lnTo>
                  <a:lnTo>
                    <a:pt x="13" y="50"/>
                  </a:lnTo>
                  <a:lnTo>
                    <a:pt x="13" y="59"/>
                  </a:lnTo>
                  <a:close/>
                  <a:moveTo>
                    <a:pt x="13" y="49"/>
                  </a:moveTo>
                  <a:lnTo>
                    <a:pt x="13" y="49"/>
                  </a:lnTo>
                  <a:lnTo>
                    <a:pt x="12" y="49"/>
                  </a:lnTo>
                  <a:lnTo>
                    <a:pt x="10" y="49"/>
                  </a:lnTo>
                  <a:lnTo>
                    <a:pt x="9" y="49"/>
                  </a:lnTo>
                  <a:lnTo>
                    <a:pt x="5" y="49"/>
                  </a:lnTo>
                  <a:lnTo>
                    <a:pt x="9" y="43"/>
                  </a:lnTo>
                  <a:lnTo>
                    <a:pt x="10" y="40"/>
                  </a:lnTo>
                  <a:lnTo>
                    <a:pt x="12" y="38"/>
                  </a:lnTo>
                  <a:lnTo>
                    <a:pt x="13" y="36"/>
                  </a:lnTo>
                  <a:lnTo>
                    <a:pt x="13" y="49"/>
                  </a:lnTo>
                  <a:close/>
                  <a:moveTo>
                    <a:pt x="13" y="33"/>
                  </a:moveTo>
                  <a:lnTo>
                    <a:pt x="13" y="34"/>
                  </a:lnTo>
                  <a:lnTo>
                    <a:pt x="12" y="32"/>
                  </a:lnTo>
                  <a:lnTo>
                    <a:pt x="10" y="29"/>
                  </a:lnTo>
                  <a:lnTo>
                    <a:pt x="9" y="26"/>
                  </a:lnTo>
                  <a:lnTo>
                    <a:pt x="10" y="26"/>
                  </a:lnTo>
                  <a:lnTo>
                    <a:pt x="12" y="26"/>
                  </a:lnTo>
                  <a:lnTo>
                    <a:pt x="13" y="26"/>
                  </a:lnTo>
                  <a:lnTo>
                    <a:pt x="13" y="33"/>
                  </a:lnTo>
                  <a:close/>
                  <a:moveTo>
                    <a:pt x="13" y="25"/>
                  </a:moveTo>
                  <a:lnTo>
                    <a:pt x="13" y="25"/>
                  </a:lnTo>
                  <a:lnTo>
                    <a:pt x="12" y="25"/>
                  </a:lnTo>
                  <a:lnTo>
                    <a:pt x="10" y="25"/>
                  </a:lnTo>
                  <a:lnTo>
                    <a:pt x="9" y="25"/>
                  </a:lnTo>
                  <a:lnTo>
                    <a:pt x="9" y="24"/>
                  </a:lnTo>
                  <a:lnTo>
                    <a:pt x="10" y="22"/>
                  </a:lnTo>
                  <a:lnTo>
                    <a:pt x="12" y="21"/>
                  </a:lnTo>
                  <a:lnTo>
                    <a:pt x="13" y="20"/>
                  </a:lnTo>
                  <a:lnTo>
                    <a:pt x="13" y="19"/>
                  </a:lnTo>
                  <a:lnTo>
                    <a:pt x="13" y="20"/>
                  </a:lnTo>
                  <a:lnTo>
                    <a:pt x="13" y="25"/>
                  </a:lnTo>
                  <a:close/>
                  <a:moveTo>
                    <a:pt x="13" y="17"/>
                  </a:moveTo>
                  <a:lnTo>
                    <a:pt x="13" y="18"/>
                  </a:lnTo>
                  <a:lnTo>
                    <a:pt x="13" y="17"/>
                  </a:lnTo>
                  <a:lnTo>
                    <a:pt x="12" y="15"/>
                  </a:lnTo>
                  <a:lnTo>
                    <a:pt x="11" y="14"/>
                  </a:lnTo>
                  <a:lnTo>
                    <a:pt x="12" y="8"/>
                  </a:lnTo>
                  <a:lnTo>
                    <a:pt x="12" y="7"/>
                  </a:lnTo>
                  <a:lnTo>
                    <a:pt x="13" y="7"/>
                  </a:lnTo>
                  <a:lnTo>
                    <a:pt x="13" y="17"/>
                  </a:lnTo>
                  <a:close/>
                  <a:moveTo>
                    <a:pt x="13" y="6"/>
                  </a:moveTo>
                  <a:lnTo>
                    <a:pt x="12" y="6"/>
                  </a:lnTo>
                  <a:lnTo>
                    <a:pt x="13" y="2"/>
                  </a:lnTo>
                  <a:lnTo>
                    <a:pt x="14" y="2"/>
                  </a:lnTo>
                  <a:lnTo>
                    <a:pt x="13" y="6"/>
                  </a:lnTo>
                  <a:close/>
                  <a:moveTo>
                    <a:pt x="14" y="39"/>
                  </a:moveTo>
                  <a:lnTo>
                    <a:pt x="16" y="42"/>
                  </a:lnTo>
                  <a:lnTo>
                    <a:pt x="17" y="43"/>
                  </a:lnTo>
                  <a:lnTo>
                    <a:pt x="17" y="49"/>
                  </a:lnTo>
                  <a:lnTo>
                    <a:pt x="16" y="49"/>
                  </a:lnTo>
                  <a:lnTo>
                    <a:pt x="14" y="49"/>
                  </a:lnTo>
                  <a:lnTo>
                    <a:pt x="14" y="39"/>
                  </a:lnTo>
                  <a:close/>
                  <a:moveTo>
                    <a:pt x="16" y="55"/>
                  </a:moveTo>
                  <a:lnTo>
                    <a:pt x="14" y="57"/>
                  </a:lnTo>
                  <a:lnTo>
                    <a:pt x="14" y="50"/>
                  </a:lnTo>
                  <a:lnTo>
                    <a:pt x="16" y="50"/>
                  </a:lnTo>
                  <a:lnTo>
                    <a:pt x="17" y="50"/>
                  </a:lnTo>
                  <a:lnTo>
                    <a:pt x="17" y="53"/>
                  </a:lnTo>
                  <a:lnTo>
                    <a:pt x="16" y="55"/>
                  </a:lnTo>
                  <a:close/>
                  <a:moveTo>
                    <a:pt x="19" y="51"/>
                  </a:moveTo>
                  <a:lnTo>
                    <a:pt x="19" y="52"/>
                  </a:lnTo>
                  <a:lnTo>
                    <a:pt x="19" y="50"/>
                  </a:lnTo>
                  <a:lnTo>
                    <a:pt x="20" y="50"/>
                  </a:lnTo>
                  <a:lnTo>
                    <a:pt x="19" y="51"/>
                  </a:lnTo>
                  <a:close/>
                  <a:moveTo>
                    <a:pt x="19" y="49"/>
                  </a:moveTo>
                  <a:lnTo>
                    <a:pt x="18" y="49"/>
                  </a:lnTo>
                  <a:lnTo>
                    <a:pt x="18" y="46"/>
                  </a:lnTo>
                  <a:lnTo>
                    <a:pt x="19" y="48"/>
                  </a:lnTo>
                  <a:lnTo>
                    <a:pt x="20" y="49"/>
                  </a:lnTo>
                  <a:lnTo>
                    <a:pt x="19" y="49"/>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1" name="Rectangle 107"/>
            <p:cNvSpPr>
              <a:spLocks noChangeArrowheads="1"/>
            </p:cNvSpPr>
            <p:nvPr/>
          </p:nvSpPr>
          <p:spPr bwMode="auto">
            <a:xfrm>
              <a:off x="2459" y="1556"/>
              <a:ext cx="1" cy="1"/>
            </a:xfrm>
            <a:prstGeom prst="rect">
              <a:avLst/>
            </a:prstGeom>
            <a:solidFill>
              <a:srgbClr val="976A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12" name="Freeform 108"/>
            <p:cNvSpPr>
              <a:spLocks/>
            </p:cNvSpPr>
            <p:nvPr/>
          </p:nvSpPr>
          <p:spPr bwMode="auto">
            <a:xfrm>
              <a:off x="2446" y="1488"/>
              <a:ext cx="13" cy="49"/>
            </a:xfrm>
            <a:custGeom>
              <a:avLst/>
              <a:gdLst>
                <a:gd name="T0" fmla="*/ 46 w 2"/>
                <a:gd name="T1" fmla="*/ 0 h 8"/>
                <a:gd name="T2" fmla="*/ 46 w 2"/>
                <a:gd name="T3" fmla="*/ 0 h 8"/>
                <a:gd name="T4" fmla="*/ 0 w 2"/>
                <a:gd name="T5" fmla="*/ 74 h 8"/>
                <a:gd name="T6" fmla="*/ 0 w 2"/>
                <a:gd name="T7" fmla="*/ 190 h 8"/>
                <a:gd name="T8" fmla="*/ 0 w 2"/>
                <a:gd name="T9" fmla="*/ 190 h 8"/>
                <a:gd name="T10" fmla="*/ 0 w 2"/>
                <a:gd name="T11" fmla="*/ 74 h 8"/>
                <a:gd name="T12" fmla="*/ 0 w 2"/>
                <a:gd name="T13" fmla="*/ 37 h 8"/>
                <a:gd name="T14" fmla="*/ 0 w 2"/>
                <a:gd name="T15" fmla="*/ 227 h 8"/>
                <a:gd name="T16" fmla="*/ 46 w 2"/>
                <a:gd name="T17" fmla="*/ 263 h 8"/>
                <a:gd name="T18" fmla="*/ 85 w 2"/>
                <a:gd name="T19" fmla="*/ 300 h 8"/>
                <a:gd name="T20" fmla="*/ 85 w 2"/>
                <a:gd name="T21" fmla="*/ 190 h 8"/>
                <a:gd name="T22" fmla="*/ 46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8">
                  <a:moveTo>
                    <a:pt x="1" y="0"/>
                  </a:moveTo>
                  <a:lnTo>
                    <a:pt x="1" y="0"/>
                  </a:lnTo>
                  <a:lnTo>
                    <a:pt x="0" y="2"/>
                  </a:lnTo>
                  <a:lnTo>
                    <a:pt x="0" y="5"/>
                  </a:lnTo>
                  <a:lnTo>
                    <a:pt x="0" y="2"/>
                  </a:lnTo>
                  <a:lnTo>
                    <a:pt x="0" y="1"/>
                  </a:lnTo>
                  <a:lnTo>
                    <a:pt x="0" y="6"/>
                  </a:lnTo>
                  <a:lnTo>
                    <a:pt x="1" y="7"/>
                  </a:lnTo>
                  <a:lnTo>
                    <a:pt x="2" y="8"/>
                  </a:lnTo>
                  <a:lnTo>
                    <a:pt x="2" y="5"/>
                  </a:lnTo>
                  <a:lnTo>
                    <a:pt x="1"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109"/>
            <p:cNvSpPr>
              <a:spLocks/>
            </p:cNvSpPr>
            <p:nvPr/>
          </p:nvSpPr>
          <p:spPr bwMode="auto">
            <a:xfrm>
              <a:off x="2440" y="1556"/>
              <a:ext cx="19" cy="31"/>
            </a:xfrm>
            <a:custGeom>
              <a:avLst/>
              <a:gdLst>
                <a:gd name="T0" fmla="*/ 0 w 3"/>
                <a:gd name="T1" fmla="*/ 0 h 5"/>
                <a:gd name="T2" fmla="*/ 0 w 3"/>
                <a:gd name="T3" fmla="*/ 192 h 5"/>
                <a:gd name="T4" fmla="*/ 38 w 3"/>
                <a:gd name="T5" fmla="*/ 192 h 5"/>
                <a:gd name="T6" fmla="*/ 38 w 3"/>
                <a:gd name="T7" fmla="*/ 0 h 5"/>
                <a:gd name="T8" fmla="*/ 82 w 3"/>
                <a:gd name="T9" fmla="*/ 0 h 5"/>
                <a:gd name="T10" fmla="*/ 82 w 3"/>
                <a:gd name="T11" fmla="*/ 74 h 5"/>
                <a:gd name="T12" fmla="*/ 82 w 3"/>
                <a:gd name="T13" fmla="*/ 118 h 5"/>
                <a:gd name="T14" fmla="*/ 120 w 3"/>
                <a:gd name="T15" fmla="*/ 37 h 5"/>
                <a:gd name="T16" fmla="*/ 120 w 3"/>
                <a:gd name="T17" fmla="*/ 37 h 5"/>
                <a:gd name="T18" fmla="*/ 120 w 3"/>
                <a:gd name="T19" fmla="*/ 0 h 5"/>
                <a:gd name="T20" fmla="*/ 120 w 3"/>
                <a:gd name="T21" fmla="*/ 0 h 5"/>
                <a:gd name="T22" fmla="*/ 120 w 3"/>
                <a:gd name="T23" fmla="*/ 0 h 5"/>
                <a:gd name="T24" fmla="*/ 120 w 3"/>
                <a:gd name="T25" fmla="*/ 0 h 5"/>
                <a:gd name="T26" fmla="*/ 82 w 3"/>
                <a:gd name="T27" fmla="*/ 0 h 5"/>
                <a:gd name="T28" fmla="*/ 0 w 3"/>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5">
                  <a:moveTo>
                    <a:pt x="0" y="0"/>
                  </a:moveTo>
                  <a:lnTo>
                    <a:pt x="0" y="5"/>
                  </a:lnTo>
                  <a:lnTo>
                    <a:pt x="1" y="5"/>
                  </a:lnTo>
                  <a:lnTo>
                    <a:pt x="1" y="0"/>
                  </a:lnTo>
                  <a:lnTo>
                    <a:pt x="2" y="0"/>
                  </a:lnTo>
                  <a:lnTo>
                    <a:pt x="2" y="2"/>
                  </a:lnTo>
                  <a:lnTo>
                    <a:pt x="2" y="3"/>
                  </a:lnTo>
                  <a:lnTo>
                    <a:pt x="3" y="1"/>
                  </a:lnTo>
                  <a:lnTo>
                    <a:pt x="3" y="0"/>
                  </a:lnTo>
                  <a:lnTo>
                    <a:pt x="2" y="0"/>
                  </a:lnTo>
                  <a:lnTo>
                    <a:pt x="0"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Freeform 110"/>
            <p:cNvSpPr>
              <a:spLocks/>
            </p:cNvSpPr>
            <p:nvPr/>
          </p:nvSpPr>
          <p:spPr bwMode="auto">
            <a:xfrm>
              <a:off x="2440" y="1525"/>
              <a:ext cx="19" cy="25"/>
            </a:xfrm>
            <a:custGeom>
              <a:avLst/>
              <a:gdLst>
                <a:gd name="T0" fmla="*/ 38 w 3"/>
                <a:gd name="T1" fmla="*/ 38 h 4"/>
                <a:gd name="T2" fmla="*/ 38 w 3"/>
                <a:gd name="T3" fmla="*/ 0 h 4"/>
                <a:gd name="T4" fmla="*/ 0 w 3"/>
                <a:gd name="T5" fmla="*/ 156 h 4"/>
                <a:gd name="T6" fmla="*/ 38 w 3"/>
                <a:gd name="T7" fmla="*/ 156 h 4"/>
                <a:gd name="T8" fmla="*/ 38 w 3"/>
                <a:gd name="T9" fmla="*/ 38 h 4"/>
                <a:gd name="T10" fmla="*/ 82 w 3"/>
                <a:gd name="T11" fmla="*/ 81 h 4"/>
                <a:gd name="T12" fmla="*/ 82 w 3"/>
                <a:gd name="T13" fmla="*/ 156 h 4"/>
                <a:gd name="T14" fmla="*/ 82 w 3"/>
                <a:gd name="T15" fmla="*/ 156 h 4"/>
                <a:gd name="T16" fmla="*/ 120 w 3"/>
                <a:gd name="T17" fmla="*/ 156 h 4"/>
                <a:gd name="T18" fmla="*/ 82 w 3"/>
                <a:gd name="T19" fmla="*/ 81 h 4"/>
                <a:gd name="T20" fmla="*/ 38 w 3"/>
                <a:gd name="T21" fmla="*/ 38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1"/>
                  </a:moveTo>
                  <a:lnTo>
                    <a:pt x="1" y="0"/>
                  </a:lnTo>
                  <a:lnTo>
                    <a:pt x="0" y="4"/>
                  </a:lnTo>
                  <a:lnTo>
                    <a:pt x="1" y="4"/>
                  </a:lnTo>
                  <a:lnTo>
                    <a:pt x="1" y="1"/>
                  </a:lnTo>
                  <a:lnTo>
                    <a:pt x="2" y="2"/>
                  </a:lnTo>
                  <a:lnTo>
                    <a:pt x="2" y="4"/>
                  </a:lnTo>
                  <a:lnTo>
                    <a:pt x="3" y="4"/>
                  </a:lnTo>
                  <a:lnTo>
                    <a:pt x="2" y="2"/>
                  </a:lnTo>
                  <a:lnTo>
                    <a:pt x="1" y="1"/>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5" name="Freeform 111"/>
            <p:cNvSpPr>
              <a:spLocks/>
            </p:cNvSpPr>
            <p:nvPr/>
          </p:nvSpPr>
          <p:spPr bwMode="auto">
            <a:xfrm>
              <a:off x="2440" y="1525"/>
              <a:ext cx="19" cy="25"/>
            </a:xfrm>
            <a:custGeom>
              <a:avLst/>
              <a:gdLst>
                <a:gd name="T0" fmla="*/ 38 w 3"/>
                <a:gd name="T1" fmla="*/ 38 h 4"/>
                <a:gd name="T2" fmla="*/ 82 w 3"/>
                <a:gd name="T3" fmla="*/ 81 h 4"/>
                <a:gd name="T4" fmla="*/ 82 w 3"/>
                <a:gd name="T5" fmla="*/ 81 h 4"/>
                <a:gd name="T6" fmla="*/ 82 w 3"/>
                <a:gd name="T7" fmla="*/ 156 h 4"/>
                <a:gd name="T8" fmla="*/ 120 w 3"/>
                <a:gd name="T9" fmla="*/ 156 h 4"/>
                <a:gd name="T10" fmla="*/ 82 w 3"/>
                <a:gd name="T11" fmla="*/ 81 h 4"/>
                <a:gd name="T12" fmla="*/ 38 w 3"/>
                <a:gd name="T13" fmla="*/ 38 h 4"/>
                <a:gd name="T14" fmla="*/ 38 w 3"/>
                <a:gd name="T15" fmla="*/ 0 h 4"/>
                <a:gd name="T16" fmla="*/ 0 w 3"/>
                <a:gd name="T17" fmla="*/ 156 h 4"/>
                <a:gd name="T18" fmla="*/ 38 w 3"/>
                <a:gd name="T19" fmla="*/ 156 h 4"/>
                <a:gd name="T20" fmla="*/ 38 w 3"/>
                <a:gd name="T21" fmla="*/ 38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1"/>
                  </a:moveTo>
                  <a:lnTo>
                    <a:pt x="2" y="2"/>
                  </a:lnTo>
                  <a:lnTo>
                    <a:pt x="2" y="4"/>
                  </a:lnTo>
                  <a:lnTo>
                    <a:pt x="3" y="4"/>
                  </a:lnTo>
                  <a:lnTo>
                    <a:pt x="2" y="2"/>
                  </a:lnTo>
                  <a:lnTo>
                    <a:pt x="1" y="1"/>
                  </a:lnTo>
                  <a:lnTo>
                    <a:pt x="1" y="0"/>
                  </a:lnTo>
                  <a:lnTo>
                    <a:pt x="0" y="4"/>
                  </a:lnTo>
                  <a:lnTo>
                    <a:pt x="1" y="4"/>
                  </a:lnTo>
                  <a:lnTo>
                    <a:pt x="1" y="1"/>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6" name="Rectangle 112"/>
            <p:cNvSpPr>
              <a:spLocks noChangeArrowheads="1"/>
            </p:cNvSpPr>
            <p:nvPr/>
          </p:nvSpPr>
          <p:spPr bwMode="auto">
            <a:xfrm>
              <a:off x="2440" y="1394"/>
              <a:ext cx="6" cy="1"/>
            </a:xfrm>
            <a:prstGeom prst="rect">
              <a:avLst/>
            </a:prstGeom>
            <a:solidFill>
              <a:srgbClr val="D7A7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17" name="Freeform 113"/>
            <p:cNvSpPr>
              <a:spLocks/>
            </p:cNvSpPr>
            <p:nvPr/>
          </p:nvSpPr>
          <p:spPr bwMode="auto">
            <a:xfrm>
              <a:off x="2446" y="1488"/>
              <a:ext cx="13" cy="49"/>
            </a:xfrm>
            <a:custGeom>
              <a:avLst/>
              <a:gdLst>
                <a:gd name="T0" fmla="*/ 46 w 2"/>
                <a:gd name="T1" fmla="*/ 0 h 8"/>
                <a:gd name="T2" fmla="*/ 0 w 2"/>
                <a:gd name="T3" fmla="*/ 74 h 8"/>
                <a:gd name="T4" fmla="*/ 0 w 2"/>
                <a:gd name="T5" fmla="*/ 190 h 8"/>
                <a:gd name="T6" fmla="*/ 0 w 2"/>
                <a:gd name="T7" fmla="*/ 190 h 8"/>
                <a:gd name="T8" fmla="*/ 0 w 2"/>
                <a:gd name="T9" fmla="*/ 74 h 8"/>
                <a:gd name="T10" fmla="*/ 0 w 2"/>
                <a:gd name="T11" fmla="*/ 37 h 8"/>
                <a:gd name="T12" fmla="*/ 0 w 2"/>
                <a:gd name="T13" fmla="*/ 227 h 8"/>
                <a:gd name="T14" fmla="*/ 46 w 2"/>
                <a:gd name="T15" fmla="*/ 227 h 8"/>
                <a:gd name="T16" fmla="*/ 85 w 2"/>
                <a:gd name="T17" fmla="*/ 300 h 8"/>
                <a:gd name="T18" fmla="*/ 85 w 2"/>
                <a:gd name="T19" fmla="*/ 190 h 8"/>
                <a:gd name="T20" fmla="*/ 46 w 2"/>
                <a:gd name="T21" fmla="*/ 0 h 8"/>
                <a:gd name="T22" fmla="*/ 46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8">
                  <a:moveTo>
                    <a:pt x="1" y="0"/>
                  </a:moveTo>
                  <a:lnTo>
                    <a:pt x="0" y="2"/>
                  </a:lnTo>
                  <a:lnTo>
                    <a:pt x="0" y="5"/>
                  </a:lnTo>
                  <a:lnTo>
                    <a:pt x="0" y="2"/>
                  </a:lnTo>
                  <a:lnTo>
                    <a:pt x="0" y="1"/>
                  </a:lnTo>
                  <a:lnTo>
                    <a:pt x="0" y="6"/>
                  </a:lnTo>
                  <a:lnTo>
                    <a:pt x="1" y="6"/>
                  </a:lnTo>
                  <a:lnTo>
                    <a:pt x="2" y="8"/>
                  </a:lnTo>
                  <a:lnTo>
                    <a:pt x="2" y="5"/>
                  </a:lnTo>
                  <a:lnTo>
                    <a:pt x="1" y="0"/>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8" name="Freeform 114"/>
            <p:cNvSpPr>
              <a:spLocks/>
            </p:cNvSpPr>
            <p:nvPr/>
          </p:nvSpPr>
          <p:spPr bwMode="auto">
            <a:xfrm>
              <a:off x="2446" y="1438"/>
              <a:ext cx="7" cy="56"/>
            </a:xfrm>
            <a:custGeom>
              <a:avLst/>
              <a:gdLst>
                <a:gd name="T0" fmla="*/ 0 w 1"/>
                <a:gd name="T1" fmla="*/ 193 h 9"/>
                <a:gd name="T2" fmla="*/ 0 w 1"/>
                <a:gd name="T3" fmla="*/ 348 h 9"/>
                <a:gd name="T4" fmla="*/ 0 w 1"/>
                <a:gd name="T5" fmla="*/ 311 h 9"/>
                <a:gd name="T6" fmla="*/ 0 w 1"/>
                <a:gd name="T7" fmla="*/ 118 h 9"/>
                <a:gd name="T8" fmla="*/ 0 w 1"/>
                <a:gd name="T9" fmla="*/ 311 h 9"/>
                <a:gd name="T10" fmla="*/ 49 w 1"/>
                <a:gd name="T11" fmla="*/ 274 h 9"/>
                <a:gd name="T12" fmla="*/ 49 w 1"/>
                <a:gd name="T13" fmla="*/ 230 h 9"/>
                <a:gd name="T14" fmla="*/ 49 w 1"/>
                <a:gd name="T15" fmla="*/ 0 h 9"/>
                <a:gd name="T16" fmla="*/ 0 w 1"/>
                <a:gd name="T17" fmla="*/ 0 h 9"/>
                <a:gd name="T18" fmla="*/ 0 w 1"/>
                <a:gd name="T19" fmla="*/ 19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9">
                  <a:moveTo>
                    <a:pt x="0" y="5"/>
                  </a:moveTo>
                  <a:lnTo>
                    <a:pt x="0" y="9"/>
                  </a:lnTo>
                  <a:lnTo>
                    <a:pt x="0" y="8"/>
                  </a:lnTo>
                  <a:lnTo>
                    <a:pt x="0" y="3"/>
                  </a:lnTo>
                  <a:lnTo>
                    <a:pt x="0" y="8"/>
                  </a:lnTo>
                  <a:lnTo>
                    <a:pt x="1" y="7"/>
                  </a:lnTo>
                  <a:lnTo>
                    <a:pt x="1" y="6"/>
                  </a:lnTo>
                  <a:lnTo>
                    <a:pt x="1" y="0"/>
                  </a:lnTo>
                  <a:lnTo>
                    <a:pt x="0" y="0"/>
                  </a:lnTo>
                  <a:lnTo>
                    <a:pt x="0" y="5"/>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9" name="Freeform 115"/>
            <p:cNvSpPr>
              <a:spLocks/>
            </p:cNvSpPr>
            <p:nvPr/>
          </p:nvSpPr>
          <p:spPr bwMode="auto">
            <a:xfrm>
              <a:off x="2453" y="1431"/>
              <a:ext cx="6" cy="1"/>
            </a:xfrm>
            <a:custGeom>
              <a:avLst/>
              <a:gdLst>
                <a:gd name="T0" fmla="*/ 36 w 1"/>
                <a:gd name="T1" fmla="*/ 0 h 1"/>
                <a:gd name="T2" fmla="*/ 0 w 1"/>
                <a:gd name="T3" fmla="*/ 0 h 1"/>
                <a:gd name="T4" fmla="*/ 0 w 1"/>
                <a:gd name="T5" fmla="*/ 0 h 1"/>
                <a:gd name="T6" fmla="*/ 0 w 1"/>
                <a:gd name="T7" fmla="*/ 0 h 1"/>
                <a:gd name="T8" fmla="*/ 3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0" y="0"/>
                  </a:lnTo>
                  <a:lnTo>
                    <a:pt x="1" y="0"/>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0" name="Rectangle 116"/>
            <p:cNvSpPr>
              <a:spLocks noChangeArrowheads="1"/>
            </p:cNvSpPr>
            <p:nvPr/>
          </p:nvSpPr>
          <p:spPr bwMode="auto">
            <a:xfrm>
              <a:off x="2459" y="1556"/>
              <a:ext cx="1" cy="1"/>
            </a:xfrm>
            <a:prstGeom prst="rect">
              <a:avLst/>
            </a:prstGeom>
            <a:solidFill>
              <a:srgbClr val="D7A7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21" name="Freeform 117"/>
            <p:cNvSpPr>
              <a:spLocks/>
            </p:cNvSpPr>
            <p:nvPr/>
          </p:nvSpPr>
          <p:spPr bwMode="auto">
            <a:xfrm>
              <a:off x="2440" y="1556"/>
              <a:ext cx="19" cy="31"/>
            </a:xfrm>
            <a:custGeom>
              <a:avLst/>
              <a:gdLst>
                <a:gd name="T0" fmla="*/ 38 w 3"/>
                <a:gd name="T1" fmla="*/ 0 h 5"/>
                <a:gd name="T2" fmla="*/ 82 w 3"/>
                <a:gd name="T3" fmla="*/ 0 h 5"/>
                <a:gd name="T4" fmla="*/ 82 w 3"/>
                <a:gd name="T5" fmla="*/ 0 h 5"/>
                <a:gd name="T6" fmla="*/ 82 w 3"/>
                <a:gd name="T7" fmla="*/ 118 h 5"/>
                <a:gd name="T8" fmla="*/ 120 w 3"/>
                <a:gd name="T9" fmla="*/ 37 h 5"/>
                <a:gd name="T10" fmla="*/ 120 w 3"/>
                <a:gd name="T11" fmla="*/ 37 h 5"/>
                <a:gd name="T12" fmla="*/ 120 w 3"/>
                <a:gd name="T13" fmla="*/ 0 h 5"/>
                <a:gd name="T14" fmla="*/ 120 w 3"/>
                <a:gd name="T15" fmla="*/ 0 h 5"/>
                <a:gd name="T16" fmla="*/ 120 w 3"/>
                <a:gd name="T17" fmla="*/ 0 h 5"/>
                <a:gd name="T18" fmla="*/ 120 w 3"/>
                <a:gd name="T19" fmla="*/ 0 h 5"/>
                <a:gd name="T20" fmla="*/ 82 w 3"/>
                <a:gd name="T21" fmla="*/ 0 h 5"/>
                <a:gd name="T22" fmla="*/ 0 w 3"/>
                <a:gd name="T23" fmla="*/ 0 h 5"/>
                <a:gd name="T24" fmla="*/ 0 w 3"/>
                <a:gd name="T25" fmla="*/ 192 h 5"/>
                <a:gd name="T26" fmla="*/ 38 w 3"/>
                <a:gd name="T27" fmla="*/ 192 h 5"/>
                <a:gd name="T28" fmla="*/ 38 w 3"/>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5">
                  <a:moveTo>
                    <a:pt x="1" y="0"/>
                  </a:moveTo>
                  <a:lnTo>
                    <a:pt x="2" y="0"/>
                  </a:lnTo>
                  <a:lnTo>
                    <a:pt x="2" y="3"/>
                  </a:lnTo>
                  <a:lnTo>
                    <a:pt x="3" y="1"/>
                  </a:lnTo>
                  <a:lnTo>
                    <a:pt x="3" y="0"/>
                  </a:lnTo>
                  <a:lnTo>
                    <a:pt x="2" y="0"/>
                  </a:lnTo>
                  <a:lnTo>
                    <a:pt x="0" y="0"/>
                  </a:lnTo>
                  <a:lnTo>
                    <a:pt x="0" y="5"/>
                  </a:lnTo>
                  <a:lnTo>
                    <a:pt x="1" y="5"/>
                  </a:lnTo>
                  <a:lnTo>
                    <a:pt x="1" y="0"/>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2" name="Freeform 118"/>
            <p:cNvSpPr>
              <a:spLocks noEditPoints="1"/>
            </p:cNvSpPr>
            <p:nvPr/>
          </p:nvSpPr>
          <p:spPr bwMode="auto">
            <a:xfrm>
              <a:off x="2434" y="1568"/>
              <a:ext cx="68" cy="231"/>
            </a:xfrm>
            <a:custGeom>
              <a:avLst/>
              <a:gdLst>
                <a:gd name="T0" fmla="*/ 266 w 11"/>
                <a:gd name="T1" fmla="*/ 312 h 37"/>
                <a:gd name="T2" fmla="*/ 229 w 11"/>
                <a:gd name="T3" fmla="*/ 275 h 37"/>
                <a:gd name="T4" fmla="*/ 192 w 11"/>
                <a:gd name="T5" fmla="*/ 275 h 37"/>
                <a:gd name="T6" fmla="*/ 229 w 11"/>
                <a:gd name="T7" fmla="*/ 468 h 37"/>
                <a:gd name="T8" fmla="*/ 266 w 11"/>
                <a:gd name="T9" fmla="*/ 743 h 37"/>
                <a:gd name="T10" fmla="*/ 229 w 11"/>
                <a:gd name="T11" fmla="*/ 662 h 37"/>
                <a:gd name="T12" fmla="*/ 192 w 11"/>
                <a:gd name="T13" fmla="*/ 587 h 37"/>
                <a:gd name="T14" fmla="*/ 155 w 11"/>
                <a:gd name="T15" fmla="*/ 37 h 37"/>
                <a:gd name="T16" fmla="*/ 192 w 11"/>
                <a:gd name="T17" fmla="*/ 0 h 37"/>
                <a:gd name="T18" fmla="*/ 192 w 11"/>
                <a:gd name="T19" fmla="*/ 0 h 37"/>
                <a:gd name="T20" fmla="*/ 117 w 11"/>
                <a:gd name="T21" fmla="*/ 119 h 37"/>
                <a:gd name="T22" fmla="*/ 155 w 11"/>
                <a:gd name="T23" fmla="*/ 506 h 37"/>
                <a:gd name="T24" fmla="*/ 117 w 11"/>
                <a:gd name="T25" fmla="*/ 431 h 37"/>
                <a:gd name="T26" fmla="*/ 37 w 11"/>
                <a:gd name="T27" fmla="*/ 350 h 37"/>
                <a:gd name="T28" fmla="*/ 37 w 11"/>
                <a:gd name="T29" fmla="*/ 194 h 37"/>
                <a:gd name="T30" fmla="*/ 74 w 11"/>
                <a:gd name="T31" fmla="*/ 156 h 37"/>
                <a:gd name="T32" fmla="*/ 37 w 11"/>
                <a:gd name="T33" fmla="*/ 119 h 37"/>
                <a:gd name="T34" fmla="*/ 0 w 11"/>
                <a:gd name="T35" fmla="*/ 1442 h 37"/>
                <a:gd name="T36" fmla="*/ 74 w 11"/>
                <a:gd name="T37" fmla="*/ 1442 h 37"/>
                <a:gd name="T38" fmla="*/ 74 w 11"/>
                <a:gd name="T39" fmla="*/ 1442 h 37"/>
                <a:gd name="T40" fmla="*/ 37 w 11"/>
                <a:gd name="T41" fmla="*/ 1405 h 37"/>
                <a:gd name="T42" fmla="*/ 37 w 11"/>
                <a:gd name="T43" fmla="*/ 1211 h 37"/>
                <a:gd name="T44" fmla="*/ 37 w 11"/>
                <a:gd name="T45" fmla="*/ 1211 h 37"/>
                <a:gd name="T46" fmla="*/ 37 w 11"/>
                <a:gd name="T47" fmla="*/ 1130 h 37"/>
                <a:gd name="T48" fmla="*/ 37 w 11"/>
                <a:gd name="T49" fmla="*/ 1130 h 37"/>
                <a:gd name="T50" fmla="*/ 37 w 11"/>
                <a:gd name="T51" fmla="*/ 855 h 37"/>
                <a:gd name="T52" fmla="*/ 37 w 11"/>
                <a:gd name="T53" fmla="*/ 855 h 37"/>
                <a:gd name="T54" fmla="*/ 117 w 11"/>
                <a:gd name="T55" fmla="*/ 855 h 37"/>
                <a:gd name="T56" fmla="*/ 229 w 11"/>
                <a:gd name="T57" fmla="*/ 855 h 37"/>
                <a:gd name="T58" fmla="*/ 303 w 11"/>
                <a:gd name="T59" fmla="*/ 855 h 37"/>
                <a:gd name="T60" fmla="*/ 346 w 11"/>
                <a:gd name="T61" fmla="*/ 1442 h 37"/>
                <a:gd name="T62" fmla="*/ 420 w 11"/>
                <a:gd name="T63" fmla="*/ 1442 h 37"/>
                <a:gd name="T64" fmla="*/ 266 w 11"/>
                <a:gd name="T65" fmla="*/ 312 h 37"/>
                <a:gd name="T66" fmla="*/ 117 w 11"/>
                <a:gd name="T67" fmla="*/ 818 h 37"/>
                <a:gd name="T68" fmla="*/ 37 w 11"/>
                <a:gd name="T69" fmla="*/ 818 h 37"/>
                <a:gd name="T70" fmla="*/ 37 w 11"/>
                <a:gd name="T71" fmla="*/ 431 h 37"/>
                <a:gd name="T72" fmla="*/ 117 w 11"/>
                <a:gd name="T73" fmla="*/ 506 h 37"/>
                <a:gd name="T74" fmla="*/ 155 w 11"/>
                <a:gd name="T75" fmla="*/ 587 h 37"/>
                <a:gd name="T76" fmla="*/ 155 w 11"/>
                <a:gd name="T77" fmla="*/ 818 h 37"/>
                <a:gd name="T78" fmla="*/ 117 w 11"/>
                <a:gd name="T79" fmla="*/ 818 h 37"/>
                <a:gd name="T80" fmla="*/ 229 w 11"/>
                <a:gd name="T81" fmla="*/ 818 h 37"/>
                <a:gd name="T82" fmla="*/ 192 w 11"/>
                <a:gd name="T83" fmla="*/ 818 h 37"/>
                <a:gd name="T84" fmla="*/ 192 w 11"/>
                <a:gd name="T85" fmla="*/ 699 h 37"/>
                <a:gd name="T86" fmla="*/ 229 w 11"/>
                <a:gd name="T87" fmla="*/ 780 h 37"/>
                <a:gd name="T88" fmla="*/ 266 w 11"/>
                <a:gd name="T89" fmla="*/ 818 h 37"/>
                <a:gd name="T90" fmla="*/ 229 w 11"/>
                <a:gd name="T91" fmla="*/ 818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 h="37">
                  <a:moveTo>
                    <a:pt x="7" y="8"/>
                  </a:moveTo>
                  <a:lnTo>
                    <a:pt x="6" y="7"/>
                  </a:lnTo>
                  <a:lnTo>
                    <a:pt x="5" y="7"/>
                  </a:lnTo>
                  <a:lnTo>
                    <a:pt x="6" y="12"/>
                  </a:lnTo>
                  <a:lnTo>
                    <a:pt x="7" y="19"/>
                  </a:lnTo>
                  <a:lnTo>
                    <a:pt x="6" y="17"/>
                  </a:lnTo>
                  <a:lnTo>
                    <a:pt x="5" y="15"/>
                  </a:lnTo>
                  <a:lnTo>
                    <a:pt x="4" y="1"/>
                  </a:lnTo>
                  <a:lnTo>
                    <a:pt x="5" y="0"/>
                  </a:lnTo>
                  <a:lnTo>
                    <a:pt x="3" y="3"/>
                  </a:lnTo>
                  <a:lnTo>
                    <a:pt x="4" y="13"/>
                  </a:lnTo>
                  <a:lnTo>
                    <a:pt x="3" y="11"/>
                  </a:lnTo>
                  <a:lnTo>
                    <a:pt x="1" y="9"/>
                  </a:lnTo>
                  <a:lnTo>
                    <a:pt x="1" y="5"/>
                  </a:lnTo>
                  <a:lnTo>
                    <a:pt x="2" y="4"/>
                  </a:lnTo>
                  <a:lnTo>
                    <a:pt x="1" y="3"/>
                  </a:lnTo>
                  <a:lnTo>
                    <a:pt x="0" y="37"/>
                  </a:lnTo>
                  <a:lnTo>
                    <a:pt x="2" y="37"/>
                  </a:lnTo>
                  <a:lnTo>
                    <a:pt x="1" y="36"/>
                  </a:lnTo>
                  <a:lnTo>
                    <a:pt x="1" y="31"/>
                  </a:lnTo>
                  <a:lnTo>
                    <a:pt x="1" y="29"/>
                  </a:lnTo>
                  <a:lnTo>
                    <a:pt x="1" y="22"/>
                  </a:lnTo>
                  <a:lnTo>
                    <a:pt x="3" y="22"/>
                  </a:lnTo>
                  <a:lnTo>
                    <a:pt x="6" y="22"/>
                  </a:lnTo>
                  <a:lnTo>
                    <a:pt x="8" y="22"/>
                  </a:lnTo>
                  <a:lnTo>
                    <a:pt x="9" y="37"/>
                  </a:lnTo>
                  <a:lnTo>
                    <a:pt x="11" y="37"/>
                  </a:lnTo>
                  <a:lnTo>
                    <a:pt x="7" y="8"/>
                  </a:lnTo>
                  <a:close/>
                  <a:moveTo>
                    <a:pt x="3" y="21"/>
                  </a:moveTo>
                  <a:lnTo>
                    <a:pt x="1" y="21"/>
                  </a:lnTo>
                  <a:lnTo>
                    <a:pt x="1" y="11"/>
                  </a:lnTo>
                  <a:lnTo>
                    <a:pt x="3" y="13"/>
                  </a:lnTo>
                  <a:lnTo>
                    <a:pt x="4" y="15"/>
                  </a:lnTo>
                  <a:lnTo>
                    <a:pt x="4" y="21"/>
                  </a:lnTo>
                  <a:lnTo>
                    <a:pt x="3" y="21"/>
                  </a:lnTo>
                  <a:close/>
                  <a:moveTo>
                    <a:pt x="6" y="21"/>
                  </a:moveTo>
                  <a:lnTo>
                    <a:pt x="5" y="21"/>
                  </a:lnTo>
                  <a:lnTo>
                    <a:pt x="5" y="18"/>
                  </a:lnTo>
                  <a:lnTo>
                    <a:pt x="6" y="20"/>
                  </a:lnTo>
                  <a:lnTo>
                    <a:pt x="7" y="21"/>
                  </a:lnTo>
                  <a:lnTo>
                    <a:pt x="6" y="21"/>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3" name="Freeform 119"/>
            <p:cNvSpPr>
              <a:spLocks/>
            </p:cNvSpPr>
            <p:nvPr/>
          </p:nvSpPr>
          <p:spPr bwMode="auto">
            <a:xfrm>
              <a:off x="2446" y="1587"/>
              <a:ext cx="7" cy="6"/>
            </a:xfrm>
            <a:custGeom>
              <a:avLst/>
              <a:gdLst>
                <a:gd name="T0" fmla="*/ 49 w 1"/>
                <a:gd name="T1" fmla="*/ 0 h 1"/>
                <a:gd name="T2" fmla="*/ 0 w 1"/>
                <a:gd name="T3" fmla="*/ 36 h 1"/>
                <a:gd name="T4" fmla="*/ 0 w 1"/>
                <a:gd name="T5" fmla="*/ 36 h 1"/>
                <a:gd name="T6" fmla="*/ 4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4" name="Rectangle 120"/>
            <p:cNvSpPr>
              <a:spLocks noChangeArrowheads="1"/>
            </p:cNvSpPr>
            <p:nvPr/>
          </p:nvSpPr>
          <p:spPr bwMode="auto">
            <a:xfrm>
              <a:off x="2477" y="1600"/>
              <a:ext cx="1" cy="18"/>
            </a:xfrm>
            <a:prstGeom prst="rect">
              <a:avLst/>
            </a:prstGeom>
            <a:solidFill>
              <a:srgbClr val="D7A7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25" name="Rectangle 121"/>
            <p:cNvSpPr>
              <a:spLocks noChangeArrowheads="1"/>
            </p:cNvSpPr>
            <p:nvPr/>
          </p:nvSpPr>
          <p:spPr bwMode="auto">
            <a:xfrm>
              <a:off x="2453" y="1587"/>
              <a:ext cx="1" cy="1"/>
            </a:xfrm>
            <a:prstGeom prst="rect">
              <a:avLst/>
            </a:prstGeom>
            <a:solidFill>
              <a:srgbClr val="D7A7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26" name="Freeform 122"/>
            <p:cNvSpPr>
              <a:spLocks/>
            </p:cNvSpPr>
            <p:nvPr/>
          </p:nvSpPr>
          <p:spPr bwMode="auto">
            <a:xfrm>
              <a:off x="2459" y="1431"/>
              <a:ext cx="18" cy="169"/>
            </a:xfrm>
            <a:custGeom>
              <a:avLst/>
              <a:gdLst>
                <a:gd name="T0" fmla="*/ 0 w 3"/>
                <a:gd name="T1" fmla="*/ 38 h 27"/>
                <a:gd name="T2" fmla="*/ 72 w 3"/>
                <a:gd name="T3" fmla="*/ 38 h 27"/>
                <a:gd name="T4" fmla="*/ 108 w 3"/>
                <a:gd name="T5" fmla="*/ 38 h 27"/>
                <a:gd name="T6" fmla="*/ 108 w 3"/>
                <a:gd name="T7" fmla="*/ 0 h 27"/>
                <a:gd name="T8" fmla="*/ 72 w 3"/>
                <a:gd name="T9" fmla="*/ 0 h 27"/>
                <a:gd name="T10" fmla="*/ 72 w 3"/>
                <a:gd name="T11" fmla="*/ 38 h 27"/>
                <a:gd name="T12" fmla="*/ 72 w 3"/>
                <a:gd name="T13" fmla="*/ 38 h 27"/>
                <a:gd name="T14" fmla="*/ 0 w 3"/>
                <a:gd name="T15" fmla="*/ 38 h 27"/>
                <a:gd name="T16" fmla="*/ 72 w 3"/>
                <a:gd name="T17" fmla="*/ 864 h 27"/>
                <a:gd name="T18" fmla="*/ 108 w 3"/>
                <a:gd name="T19" fmla="*/ 1058 h 27"/>
                <a:gd name="T20" fmla="*/ 72 w 3"/>
                <a:gd name="T21" fmla="*/ 820 h 27"/>
                <a:gd name="T22" fmla="*/ 0 w 3"/>
                <a:gd name="T23" fmla="*/ 38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27">
                  <a:moveTo>
                    <a:pt x="0" y="1"/>
                  </a:moveTo>
                  <a:lnTo>
                    <a:pt x="2" y="1"/>
                  </a:lnTo>
                  <a:lnTo>
                    <a:pt x="3" y="1"/>
                  </a:lnTo>
                  <a:lnTo>
                    <a:pt x="3" y="0"/>
                  </a:lnTo>
                  <a:lnTo>
                    <a:pt x="2" y="0"/>
                  </a:lnTo>
                  <a:lnTo>
                    <a:pt x="2" y="1"/>
                  </a:lnTo>
                  <a:lnTo>
                    <a:pt x="0" y="1"/>
                  </a:lnTo>
                  <a:lnTo>
                    <a:pt x="2" y="22"/>
                  </a:lnTo>
                  <a:lnTo>
                    <a:pt x="3" y="27"/>
                  </a:lnTo>
                  <a:lnTo>
                    <a:pt x="2" y="21"/>
                  </a:lnTo>
                  <a:lnTo>
                    <a:pt x="0" y="1"/>
                  </a:lnTo>
                  <a:close/>
                </a:path>
              </a:pathLst>
            </a:custGeom>
            <a:solidFill>
              <a:srgbClr val="D7A7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7" name="Rectangle 123"/>
            <p:cNvSpPr>
              <a:spLocks noChangeArrowheads="1"/>
            </p:cNvSpPr>
            <p:nvPr/>
          </p:nvSpPr>
          <p:spPr bwMode="auto">
            <a:xfrm>
              <a:off x="2440" y="1394"/>
              <a:ext cx="6" cy="1"/>
            </a:xfrm>
            <a:prstGeom prst="rect">
              <a:avLst/>
            </a:prstGeom>
            <a:solidFill>
              <a:srgbClr val="FEF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28" name="Freeform 124"/>
            <p:cNvSpPr>
              <a:spLocks/>
            </p:cNvSpPr>
            <p:nvPr/>
          </p:nvSpPr>
          <p:spPr bwMode="auto">
            <a:xfrm>
              <a:off x="2440" y="1525"/>
              <a:ext cx="19" cy="25"/>
            </a:xfrm>
            <a:custGeom>
              <a:avLst/>
              <a:gdLst>
                <a:gd name="T0" fmla="*/ 38 w 3"/>
                <a:gd name="T1" fmla="*/ 38 h 4"/>
                <a:gd name="T2" fmla="*/ 38 w 3"/>
                <a:gd name="T3" fmla="*/ 81 h 4"/>
                <a:gd name="T4" fmla="*/ 82 w 3"/>
                <a:gd name="T5" fmla="*/ 81 h 4"/>
                <a:gd name="T6" fmla="*/ 82 w 3"/>
                <a:gd name="T7" fmla="*/ 156 h 4"/>
                <a:gd name="T8" fmla="*/ 120 w 3"/>
                <a:gd name="T9" fmla="*/ 156 h 4"/>
                <a:gd name="T10" fmla="*/ 120 w 3"/>
                <a:gd name="T11" fmla="*/ 156 h 4"/>
                <a:gd name="T12" fmla="*/ 120 w 3"/>
                <a:gd name="T13" fmla="*/ 119 h 4"/>
                <a:gd name="T14" fmla="*/ 38 w 3"/>
                <a:gd name="T15" fmla="*/ 38 h 4"/>
                <a:gd name="T16" fmla="*/ 38 w 3"/>
                <a:gd name="T17" fmla="*/ 38 h 4"/>
                <a:gd name="T18" fmla="*/ 38 w 3"/>
                <a:gd name="T19" fmla="*/ 0 h 4"/>
                <a:gd name="T20" fmla="*/ 0 w 3"/>
                <a:gd name="T21" fmla="*/ 156 h 4"/>
                <a:gd name="T22" fmla="*/ 38 w 3"/>
                <a:gd name="T23" fmla="*/ 156 h 4"/>
                <a:gd name="T24" fmla="*/ 38 w 3"/>
                <a:gd name="T25" fmla="*/ 38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1" y="1"/>
                  </a:moveTo>
                  <a:lnTo>
                    <a:pt x="1" y="2"/>
                  </a:lnTo>
                  <a:lnTo>
                    <a:pt x="2" y="2"/>
                  </a:lnTo>
                  <a:lnTo>
                    <a:pt x="2" y="4"/>
                  </a:lnTo>
                  <a:lnTo>
                    <a:pt x="3" y="4"/>
                  </a:lnTo>
                  <a:lnTo>
                    <a:pt x="3" y="3"/>
                  </a:lnTo>
                  <a:lnTo>
                    <a:pt x="1" y="1"/>
                  </a:lnTo>
                  <a:lnTo>
                    <a:pt x="1" y="0"/>
                  </a:lnTo>
                  <a:lnTo>
                    <a:pt x="0" y="4"/>
                  </a:lnTo>
                  <a:lnTo>
                    <a:pt x="1" y="4"/>
                  </a:lnTo>
                  <a:lnTo>
                    <a:pt x="1" y="1"/>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9" name="Rectangle 125"/>
            <p:cNvSpPr>
              <a:spLocks noChangeArrowheads="1"/>
            </p:cNvSpPr>
            <p:nvPr/>
          </p:nvSpPr>
          <p:spPr bwMode="auto">
            <a:xfrm>
              <a:off x="2459" y="1556"/>
              <a:ext cx="1" cy="1"/>
            </a:xfrm>
            <a:prstGeom prst="rect">
              <a:avLst/>
            </a:prstGeom>
            <a:solidFill>
              <a:srgbClr val="FEF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30" name="Freeform 126"/>
            <p:cNvSpPr>
              <a:spLocks/>
            </p:cNvSpPr>
            <p:nvPr/>
          </p:nvSpPr>
          <p:spPr bwMode="auto">
            <a:xfrm>
              <a:off x="2453" y="1431"/>
              <a:ext cx="6" cy="1"/>
            </a:xfrm>
            <a:custGeom>
              <a:avLst/>
              <a:gdLst>
                <a:gd name="T0" fmla="*/ 36 w 1"/>
                <a:gd name="T1" fmla="*/ 0 h 1"/>
                <a:gd name="T2" fmla="*/ 0 w 1"/>
                <a:gd name="T3" fmla="*/ 0 h 1"/>
                <a:gd name="T4" fmla="*/ 0 w 1"/>
                <a:gd name="T5" fmla="*/ 0 h 1"/>
                <a:gd name="T6" fmla="*/ 0 w 1"/>
                <a:gd name="T7" fmla="*/ 0 h 1"/>
                <a:gd name="T8" fmla="*/ 3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0" y="0"/>
                  </a:lnTo>
                  <a:lnTo>
                    <a:pt x="1"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1" name="Freeform 127"/>
            <p:cNvSpPr>
              <a:spLocks/>
            </p:cNvSpPr>
            <p:nvPr/>
          </p:nvSpPr>
          <p:spPr bwMode="auto">
            <a:xfrm>
              <a:off x="2440" y="1556"/>
              <a:ext cx="19" cy="31"/>
            </a:xfrm>
            <a:custGeom>
              <a:avLst/>
              <a:gdLst>
                <a:gd name="T0" fmla="*/ 38 w 3"/>
                <a:gd name="T1" fmla="*/ 0 h 5"/>
                <a:gd name="T2" fmla="*/ 38 w 3"/>
                <a:gd name="T3" fmla="*/ 0 h 5"/>
                <a:gd name="T4" fmla="*/ 82 w 3"/>
                <a:gd name="T5" fmla="*/ 0 h 5"/>
                <a:gd name="T6" fmla="*/ 82 w 3"/>
                <a:gd name="T7" fmla="*/ 118 h 5"/>
                <a:gd name="T8" fmla="*/ 120 w 3"/>
                <a:gd name="T9" fmla="*/ 37 h 5"/>
                <a:gd name="T10" fmla="*/ 120 w 3"/>
                <a:gd name="T11" fmla="*/ 37 h 5"/>
                <a:gd name="T12" fmla="*/ 120 w 3"/>
                <a:gd name="T13" fmla="*/ 37 h 5"/>
                <a:gd name="T14" fmla="*/ 120 w 3"/>
                <a:gd name="T15" fmla="*/ 0 h 5"/>
                <a:gd name="T16" fmla="*/ 120 w 3"/>
                <a:gd name="T17" fmla="*/ 0 h 5"/>
                <a:gd name="T18" fmla="*/ 120 w 3"/>
                <a:gd name="T19" fmla="*/ 0 h 5"/>
                <a:gd name="T20" fmla="*/ 120 w 3"/>
                <a:gd name="T21" fmla="*/ 0 h 5"/>
                <a:gd name="T22" fmla="*/ 120 w 3"/>
                <a:gd name="T23" fmla="*/ 0 h 5"/>
                <a:gd name="T24" fmla="*/ 120 w 3"/>
                <a:gd name="T25" fmla="*/ 0 h 5"/>
                <a:gd name="T26" fmla="*/ 120 w 3"/>
                <a:gd name="T27" fmla="*/ 0 h 5"/>
                <a:gd name="T28" fmla="*/ 38 w 3"/>
                <a:gd name="T29" fmla="*/ 0 h 5"/>
                <a:gd name="T30" fmla="*/ 0 w 3"/>
                <a:gd name="T31" fmla="*/ 0 h 5"/>
                <a:gd name="T32" fmla="*/ 0 w 3"/>
                <a:gd name="T33" fmla="*/ 192 h 5"/>
                <a:gd name="T34" fmla="*/ 38 w 3"/>
                <a:gd name="T35" fmla="*/ 192 h 5"/>
                <a:gd name="T36" fmla="*/ 38 w 3"/>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5">
                  <a:moveTo>
                    <a:pt x="1" y="0"/>
                  </a:moveTo>
                  <a:lnTo>
                    <a:pt x="1" y="0"/>
                  </a:lnTo>
                  <a:lnTo>
                    <a:pt x="2" y="0"/>
                  </a:lnTo>
                  <a:lnTo>
                    <a:pt x="2" y="3"/>
                  </a:lnTo>
                  <a:lnTo>
                    <a:pt x="3" y="1"/>
                  </a:lnTo>
                  <a:lnTo>
                    <a:pt x="3" y="0"/>
                  </a:lnTo>
                  <a:lnTo>
                    <a:pt x="1" y="0"/>
                  </a:lnTo>
                  <a:lnTo>
                    <a:pt x="0" y="0"/>
                  </a:lnTo>
                  <a:lnTo>
                    <a:pt x="0" y="5"/>
                  </a:lnTo>
                  <a:lnTo>
                    <a:pt x="1" y="5"/>
                  </a:lnTo>
                  <a:lnTo>
                    <a:pt x="1"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2" name="Freeform 128"/>
            <p:cNvSpPr>
              <a:spLocks/>
            </p:cNvSpPr>
            <p:nvPr/>
          </p:nvSpPr>
          <p:spPr bwMode="auto">
            <a:xfrm>
              <a:off x="2471" y="1562"/>
              <a:ext cx="6" cy="56"/>
            </a:xfrm>
            <a:custGeom>
              <a:avLst/>
              <a:gdLst>
                <a:gd name="T0" fmla="*/ 0 w 1"/>
                <a:gd name="T1" fmla="*/ 0 h 9"/>
                <a:gd name="T2" fmla="*/ 36 w 1"/>
                <a:gd name="T3" fmla="*/ 348 h 9"/>
                <a:gd name="T4" fmla="*/ 36 w 1"/>
                <a:gd name="T5" fmla="*/ 348 h 9"/>
                <a:gd name="T6" fmla="*/ 0 w 1"/>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9">
                  <a:moveTo>
                    <a:pt x="0" y="0"/>
                  </a:moveTo>
                  <a:lnTo>
                    <a:pt x="1" y="9"/>
                  </a:lnTo>
                  <a:lnTo>
                    <a:pt x="0"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3" name="Freeform 129"/>
            <p:cNvSpPr>
              <a:spLocks/>
            </p:cNvSpPr>
            <p:nvPr/>
          </p:nvSpPr>
          <p:spPr bwMode="auto">
            <a:xfrm>
              <a:off x="2446" y="1488"/>
              <a:ext cx="13" cy="49"/>
            </a:xfrm>
            <a:custGeom>
              <a:avLst/>
              <a:gdLst>
                <a:gd name="T0" fmla="*/ 0 w 2"/>
                <a:gd name="T1" fmla="*/ 37 h 8"/>
                <a:gd name="T2" fmla="*/ 0 w 2"/>
                <a:gd name="T3" fmla="*/ 74 h 8"/>
                <a:gd name="T4" fmla="*/ 0 w 2"/>
                <a:gd name="T5" fmla="*/ 190 h 8"/>
                <a:gd name="T6" fmla="*/ 0 w 2"/>
                <a:gd name="T7" fmla="*/ 190 h 8"/>
                <a:gd name="T8" fmla="*/ 0 w 2"/>
                <a:gd name="T9" fmla="*/ 74 h 8"/>
                <a:gd name="T10" fmla="*/ 0 w 2"/>
                <a:gd name="T11" fmla="*/ 37 h 8"/>
                <a:gd name="T12" fmla="*/ 0 w 2"/>
                <a:gd name="T13" fmla="*/ 153 h 8"/>
                <a:gd name="T14" fmla="*/ 0 w 2"/>
                <a:gd name="T15" fmla="*/ 227 h 8"/>
                <a:gd name="T16" fmla="*/ 85 w 2"/>
                <a:gd name="T17" fmla="*/ 300 h 8"/>
                <a:gd name="T18" fmla="*/ 85 w 2"/>
                <a:gd name="T19" fmla="*/ 300 h 8"/>
                <a:gd name="T20" fmla="*/ 85 w 2"/>
                <a:gd name="T21" fmla="*/ 263 h 8"/>
                <a:gd name="T22" fmla="*/ 85 w 2"/>
                <a:gd name="T23" fmla="*/ 190 h 8"/>
                <a:gd name="T24" fmla="*/ 46 w 2"/>
                <a:gd name="T25" fmla="*/ 0 h 8"/>
                <a:gd name="T26" fmla="*/ 0 w 2"/>
                <a:gd name="T27" fmla="*/ 3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8">
                  <a:moveTo>
                    <a:pt x="0" y="1"/>
                  </a:moveTo>
                  <a:lnTo>
                    <a:pt x="0" y="2"/>
                  </a:lnTo>
                  <a:lnTo>
                    <a:pt x="0" y="5"/>
                  </a:lnTo>
                  <a:lnTo>
                    <a:pt x="0" y="2"/>
                  </a:lnTo>
                  <a:lnTo>
                    <a:pt x="0" y="1"/>
                  </a:lnTo>
                  <a:lnTo>
                    <a:pt x="0" y="4"/>
                  </a:lnTo>
                  <a:lnTo>
                    <a:pt x="0" y="6"/>
                  </a:lnTo>
                  <a:lnTo>
                    <a:pt x="2" y="8"/>
                  </a:lnTo>
                  <a:lnTo>
                    <a:pt x="2" y="7"/>
                  </a:lnTo>
                  <a:lnTo>
                    <a:pt x="2" y="5"/>
                  </a:lnTo>
                  <a:lnTo>
                    <a:pt x="1" y="0"/>
                  </a:lnTo>
                  <a:lnTo>
                    <a:pt x="0" y="1"/>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4" name="Freeform 130"/>
            <p:cNvSpPr>
              <a:spLocks/>
            </p:cNvSpPr>
            <p:nvPr/>
          </p:nvSpPr>
          <p:spPr bwMode="auto">
            <a:xfrm>
              <a:off x="2446" y="1438"/>
              <a:ext cx="7" cy="56"/>
            </a:xfrm>
            <a:custGeom>
              <a:avLst/>
              <a:gdLst>
                <a:gd name="T0" fmla="*/ 0 w 1"/>
                <a:gd name="T1" fmla="*/ 193 h 9"/>
                <a:gd name="T2" fmla="*/ 0 w 1"/>
                <a:gd name="T3" fmla="*/ 348 h 9"/>
                <a:gd name="T4" fmla="*/ 0 w 1"/>
                <a:gd name="T5" fmla="*/ 311 h 9"/>
                <a:gd name="T6" fmla="*/ 0 w 1"/>
                <a:gd name="T7" fmla="*/ 118 h 9"/>
                <a:gd name="T8" fmla="*/ 0 w 1"/>
                <a:gd name="T9" fmla="*/ 311 h 9"/>
                <a:gd name="T10" fmla="*/ 0 w 1"/>
                <a:gd name="T11" fmla="*/ 311 h 9"/>
                <a:gd name="T12" fmla="*/ 49 w 1"/>
                <a:gd name="T13" fmla="*/ 230 h 9"/>
                <a:gd name="T14" fmla="*/ 49 w 1"/>
                <a:gd name="T15" fmla="*/ 0 h 9"/>
                <a:gd name="T16" fmla="*/ 0 w 1"/>
                <a:gd name="T17" fmla="*/ 0 h 9"/>
                <a:gd name="T18" fmla="*/ 0 w 1"/>
                <a:gd name="T19" fmla="*/ 0 h 9"/>
                <a:gd name="T20" fmla="*/ 0 w 1"/>
                <a:gd name="T21" fmla="*/ 19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9">
                  <a:moveTo>
                    <a:pt x="0" y="5"/>
                  </a:moveTo>
                  <a:lnTo>
                    <a:pt x="0" y="9"/>
                  </a:lnTo>
                  <a:lnTo>
                    <a:pt x="0" y="8"/>
                  </a:lnTo>
                  <a:lnTo>
                    <a:pt x="0" y="3"/>
                  </a:lnTo>
                  <a:lnTo>
                    <a:pt x="0" y="8"/>
                  </a:lnTo>
                  <a:lnTo>
                    <a:pt x="1" y="6"/>
                  </a:lnTo>
                  <a:lnTo>
                    <a:pt x="1" y="0"/>
                  </a:lnTo>
                  <a:lnTo>
                    <a:pt x="0" y="0"/>
                  </a:lnTo>
                  <a:lnTo>
                    <a:pt x="0" y="5"/>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5" name="Freeform 131"/>
            <p:cNvSpPr>
              <a:spLocks/>
            </p:cNvSpPr>
            <p:nvPr/>
          </p:nvSpPr>
          <p:spPr bwMode="auto">
            <a:xfrm>
              <a:off x="2465" y="1612"/>
              <a:ext cx="12" cy="6"/>
            </a:xfrm>
            <a:custGeom>
              <a:avLst/>
              <a:gdLst>
                <a:gd name="T0" fmla="*/ 0 w 2"/>
                <a:gd name="T1" fmla="*/ 0 h 1"/>
                <a:gd name="T2" fmla="*/ 36 w 2"/>
                <a:gd name="T3" fmla="*/ 0 h 1"/>
                <a:gd name="T4" fmla="*/ 36 w 2"/>
                <a:gd name="T5" fmla="*/ 0 h 1"/>
                <a:gd name="T6" fmla="*/ 72 w 2"/>
                <a:gd name="T7" fmla="*/ 36 h 1"/>
                <a:gd name="T8" fmla="*/ 72 w 2"/>
                <a:gd name="T9" fmla="*/ 36 h 1"/>
                <a:gd name="T10" fmla="*/ 72 w 2"/>
                <a:gd name="T11" fmla="*/ 36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lnTo>
                    <a:pt x="1" y="0"/>
                  </a:lnTo>
                  <a:cubicBezTo>
                    <a:pt x="1" y="0"/>
                    <a:pt x="2" y="1"/>
                    <a:pt x="2" y="1"/>
                  </a:cubicBezTo>
                  <a:lnTo>
                    <a:pt x="0"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6" name="Freeform 132"/>
            <p:cNvSpPr>
              <a:spLocks/>
            </p:cNvSpPr>
            <p:nvPr/>
          </p:nvSpPr>
          <p:spPr bwMode="auto">
            <a:xfrm>
              <a:off x="2459" y="1431"/>
              <a:ext cx="18" cy="131"/>
            </a:xfrm>
            <a:custGeom>
              <a:avLst/>
              <a:gdLst>
                <a:gd name="T0" fmla="*/ 0 w 3"/>
                <a:gd name="T1" fmla="*/ 37 h 21"/>
                <a:gd name="T2" fmla="*/ 0 w 3"/>
                <a:gd name="T3" fmla="*/ 37 h 21"/>
                <a:gd name="T4" fmla="*/ 0 w 3"/>
                <a:gd name="T5" fmla="*/ 37 h 21"/>
                <a:gd name="T6" fmla="*/ 108 w 3"/>
                <a:gd name="T7" fmla="*/ 37 h 21"/>
                <a:gd name="T8" fmla="*/ 108 w 3"/>
                <a:gd name="T9" fmla="*/ 0 h 21"/>
                <a:gd name="T10" fmla="*/ 72 w 3"/>
                <a:gd name="T11" fmla="*/ 0 h 21"/>
                <a:gd name="T12" fmla="*/ 72 w 3"/>
                <a:gd name="T13" fmla="*/ 37 h 21"/>
                <a:gd name="T14" fmla="*/ 0 w 3"/>
                <a:gd name="T15" fmla="*/ 37 h 21"/>
                <a:gd name="T16" fmla="*/ 0 w 3"/>
                <a:gd name="T17" fmla="*/ 37 h 21"/>
                <a:gd name="T18" fmla="*/ 0 w 3"/>
                <a:gd name="T19" fmla="*/ 37 h 21"/>
                <a:gd name="T20" fmla="*/ 0 w 3"/>
                <a:gd name="T21" fmla="*/ 75 h 21"/>
                <a:gd name="T22" fmla="*/ 0 w 3"/>
                <a:gd name="T23" fmla="*/ 193 h 21"/>
                <a:gd name="T24" fmla="*/ 72 w 3"/>
                <a:gd name="T25" fmla="*/ 817 h 21"/>
                <a:gd name="T26" fmla="*/ 0 w 3"/>
                <a:gd name="T27" fmla="*/ 193 h 21"/>
                <a:gd name="T28" fmla="*/ 0 w 3"/>
                <a:gd name="T29" fmla="*/ 3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21">
                  <a:moveTo>
                    <a:pt x="0" y="1"/>
                  </a:moveTo>
                  <a:lnTo>
                    <a:pt x="0" y="1"/>
                  </a:lnTo>
                  <a:lnTo>
                    <a:pt x="3" y="1"/>
                  </a:lnTo>
                  <a:lnTo>
                    <a:pt x="3" y="0"/>
                  </a:lnTo>
                  <a:lnTo>
                    <a:pt x="2" y="0"/>
                  </a:lnTo>
                  <a:lnTo>
                    <a:pt x="2" y="1"/>
                  </a:lnTo>
                  <a:lnTo>
                    <a:pt x="0" y="1"/>
                  </a:lnTo>
                  <a:lnTo>
                    <a:pt x="0" y="2"/>
                  </a:lnTo>
                  <a:lnTo>
                    <a:pt x="0" y="5"/>
                  </a:lnTo>
                  <a:lnTo>
                    <a:pt x="2" y="21"/>
                  </a:lnTo>
                  <a:lnTo>
                    <a:pt x="0" y="5"/>
                  </a:lnTo>
                  <a:lnTo>
                    <a:pt x="0" y="1"/>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7" name="Freeform 133"/>
            <p:cNvSpPr>
              <a:spLocks/>
            </p:cNvSpPr>
            <p:nvPr/>
          </p:nvSpPr>
          <p:spPr bwMode="auto">
            <a:xfrm>
              <a:off x="2446" y="1575"/>
              <a:ext cx="19" cy="31"/>
            </a:xfrm>
            <a:custGeom>
              <a:avLst/>
              <a:gdLst>
                <a:gd name="T0" fmla="*/ 0 w 3"/>
                <a:gd name="T1" fmla="*/ 118 h 5"/>
                <a:gd name="T2" fmla="*/ 0 w 3"/>
                <a:gd name="T3" fmla="*/ 118 h 5"/>
                <a:gd name="T4" fmla="*/ 0 w 3"/>
                <a:gd name="T5" fmla="*/ 118 h 5"/>
                <a:gd name="T6" fmla="*/ 38 w 3"/>
                <a:gd name="T7" fmla="*/ 74 h 5"/>
                <a:gd name="T8" fmla="*/ 38 w 3"/>
                <a:gd name="T9" fmla="*/ 155 h 5"/>
                <a:gd name="T10" fmla="*/ 38 w 3"/>
                <a:gd name="T11" fmla="*/ 155 h 5"/>
                <a:gd name="T12" fmla="*/ 82 w 3"/>
                <a:gd name="T13" fmla="*/ 192 h 5"/>
                <a:gd name="T14" fmla="*/ 82 w 3"/>
                <a:gd name="T15" fmla="*/ 192 h 5"/>
                <a:gd name="T16" fmla="*/ 120 w 3"/>
                <a:gd name="T17" fmla="*/ 192 h 5"/>
                <a:gd name="T18" fmla="*/ 120 w 3"/>
                <a:gd name="T19" fmla="*/ 192 h 5"/>
                <a:gd name="T20" fmla="*/ 82 w 3"/>
                <a:gd name="T21" fmla="*/ 0 h 5"/>
                <a:gd name="T22" fmla="*/ 82 w 3"/>
                <a:gd name="T23" fmla="*/ 0 h 5"/>
                <a:gd name="T24" fmla="*/ 0 w 3"/>
                <a:gd name="T25" fmla="*/ 118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5">
                  <a:moveTo>
                    <a:pt x="0" y="3"/>
                  </a:moveTo>
                  <a:lnTo>
                    <a:pt x="0" y="3"/>
                  </a:lnTo>
                  <a:lnTo>
                    <a:pt x="1" y="2"/>
                  </a:lnTo>
                  <a:lnTo>
                    <a:pt x="1" y="4"/>
                  </a:lnTo>
                  <a:cubicBezTo>
                    <a:pt x="1" y="5"/>
                    <a:pt x="1" y="5"/>
                    <a:pt x="2" y="5"/>
                  </a:cubicBezTo>
                  <a:cubicBezTo>
                    <a:pt x="2" y="5"/>
                    <a:pt x="2" y="5"/>
                    <a:pt x="2" y="5"/>
                  </a:cubicBezTo>
                  <a:cubicBezTo>
                    <a:pt x="2" y="5"/>
                    <a:pt x="2" y="5"/>
                    <a:pt x="3" y="5"/>
                  </a:cubicBezTo>
                  <a:lnTo>
                    <a:pt x="2" y="0"/>
                  </a:lnTo>
                  <a:lnTo>
                    <a:pt x="0" y="3"/>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 name="Rectangle 134"/>
            <p:cNvSpPr>
              <a:spLocks noChangeArrowheads="1"/>
            </p:cNvSpPr>
            <p:nvPr/>
          </p:nvSpPr>
          <p:spPr bwMode="auto">
            <a:xfrm>
              <a:off x="2446" y="1593"/>
              <a:ext cx="1" cy="1"/>
            </a:xfrm>
            <a:prstGeom prst="rect">
              <a:avLst/>
            </a:prstGeom>
            <a:solidFill>
              <a:srgbClr val="FEFC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39" name="Freeform 135"/>
            <p:cNvSpPr>
              <a:spLocks/>
            </p:cNvSpPr>
            <p:nvPr/>
          </p:nvSpPr>
          <p:spPr bwMode="auto">
            <a:xfrm>
              <a:off x="2440" y="1587"/>
              <a:ext cx="6" cy="13"/>
            </a:xfrm>
            <a:custGeom>
              <a:avLst/>
              <a:gdLst>
                <a:gd name="T0" fmla="*/ 0 w 1"/>
                <a:gd name="T1" fmla="*/ 0 h 2"/>
                <a:gd name="T2" fmla="*/ 36 w 1"/>
                <a:gd name="T3" fmla="*/ 85 h 2"/>
                <a:gd name="T4" fmla="*/ 36 w 1"/>
                <a:gd name="T5" fmla="*/ 85 h 2"/>
                <a:gd name="T6" fmla="*/ 36 w 1"/>
                <a:gd name="T7" fmla="*/ 46 h 2"/>
                <a:gd name="T8" fmla="*/ 0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cubicBezTo>
                    <a:pt x="0" y="1"/>
                    <a:pt x="0" y="1"/>
                    <a:pt x="1" y="2"/>
                  </a:cubicBezTo>
                  <a:lnTo>
                    <a:pt x="1" y="1"/>
                  </a:lnTo>
                  <a:lnTo>
                    <a:pt x="0"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0" name="Freeform 136"/>
            <p:cNvSpPr>
              <a:spLocks/>
            </p:cNvSpPr>
            <p:nvPr/>
          </p:nvSpPr>
          <p:spPr bwMode="auto">
            <a:xfrm>
              <a:off x="2459" y="1568"/>
              <a:ext cx="6" cy="7"/>
            </a:xfrm>
            <a:custGeom>
              <a:avLst/>
              <a:gdLst>
                <a:gd name="T0" fmla="*/ 36 w 1"/>
                <a:gd name="T1" fmla="*/ 0 h 1"/>
                <a:gd name="T2" fmla="*/ 36 w 1"/>
                <a:gd name="T3" fmla="*/ 0 h 1"/>
                <a:gd name="T4" fmla="*/ 0 w 1"/>
                <a:gd name="T5" fmla="*/ 49 h 1"/>
                <a:gd name="T6" fmla="*/ 3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0"/>
                  </a:lnTo>
                  <a:lnTo>
                    <a:pt x="0" y="1"/>
                  </a:lnTo>
                  <a:lnTo>
                    <a:pt x="1" y="0"/>
                  </a:lnTo>
                  <a:close/>
                </a:path>
              </a:pathLst>
            </a:custGeom>
            <a:solidFill>
              <a:srgbClr val="FEF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1" name="Freeform 137"/>
            <p:cNvSpPr>
              <a:spLocks/>
            </p:cNvSpPr>
            <p:nvPr/>
          </p:nvSpPr>
          <p:spPr bwMode="auto">
            <a:xfrm>
              <a:off x="2459" y="1668"/>
              <a:ext cx="6" cy="37"/>
            </a:xfrm>
            <a:custGeom>
              <a:avLst/>
              <a:gdLst>
                <a:gd name="T0" fmla="*/ 36 w 1"/>
                <a:gd name="T1" fmla="*/ 191 h 6"/>
                <a:gd name="T2" fmla="*/ 0 w 1"/>
                <a:gd name="T3" fmla="*/ 228 h 6"/>
                <a:gd name="T4" fmla="*/ 0 w 1"/>
                <a:gd name="T5" fmla="*/ 191 h 6"/>
                <a:gd name="T6" fmla="*/ 0 w 1"/>
                <a:gd name="T7" fmla="*/ 191 h 6"/>
                <a:gd name="T8" fmla="*/ 0 w 1"/>
                <a:gd name="T9" fmla="*/ 0 h 6"/>
                <a:gd name="T10" fmla="*/ 36 w 1"/>
                <a:gd name="T11" fmla="*/ 74 h 6"/>
                <a:gd name="T12" fmla="*/ 36 w 1"/>
                <a:gd name="T13" fmla="*/ 154 h 6"/>
                <a:gd name="T14" fmla="*/ 36 w 1"/>
                <a:gd name="T15" fmla="*/ 191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1" y="5"/>
                  </a:moveTo>
                  <a:lnTo>
                    <a:pt x="0" y="6"/>
                  </a:lnTo>
                  <a:lnTo>
                    <a:pt x="0" y="5"/>
                  </a:lnTo>
                  <a:lnTo>
                    <a:pt x="0" y="0"/>
                  </a:lnTo>
                  <a:lnTo>
                    <a:pt x="1" y="2"/>
                  </a:lnTo>
                  <a:lnTo>
                    <a:pt x="1" y="4"/>
                  </a:lnTo>
                  <a:lnTo>
                    <a:pt x="1" y="5"/>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2" name="Freeform 138"/>
            <p:cNvSpPr>
              <a:spLocks/>
            </p:cNvSpPr>
            <p:nvPr/>
          </p:nvSpPr>
          <p:spPr bwMode="auto">
            <a:xfrm>
              <a:off x="2453" y="1568"/>
              <a:ext cx="12" cy="94"/>
            </a:xfrm>
            <a:custGeom>
              <a:avLst/>
              <a:gdLst>
                <a:gd name="T0" fmla="*/ 72 w 2"/>
                <a:gd name="T1" fmla="*/ 589 h 15"/>
                <a:gd name="T2" fmla="*/ 0 w 2"/>
                <a:gd name="T3" fmla="*/ 508 h 15"/>
                <a:gd name="T4" fmla="*/ 0 w 2"/>
                <a:gd name="T5" fmla="*/ 470 h 15"/>
                <a:gd name="T6" fmla="*/ 36 w 2"/>
                <a:gd name="T7" fmla="*/ 508 h 15"/>
                <a:gd name="T8" fmla="*/ 0 w 2"/>
                <a:gd name="T9" fmla="*/ 119 h 15"/>
                <a:gd name="T10" fmla="*/ 0 w 2"/>
                <a:gd name="T11" fmla="*/ 119 h 15"/>
                <a:gd name="T12" fmla="*/ 0 w 2"/>
                <a:gd name="T13" fmla="*/ 119 h 15"/>
                <a:gd name="T14" fmla="*/ 0 w 2"/>
                <a:gd name="T15" fmla="*/ 119 h 15"/>
                <a:gd name="T16" fmla="*/ 36 w 2"/>
                <a:gd name="T17" fmla="*/ 0 h 15"/>
                <a:gd name="T18" fmla="*/ 36 w 2"/>
                <a:gd name="T19" fmla="*/ 0 h 15"/>
                <a:gd name="T20" fmla="*/ 36 w 2"/>
                <a:gd name="T21" fmla="*/ 38 h 15"/>
                <a:gd name="T22" fmla="*/ 72 w 2"/>
                <a:gd name="T23" fmla="*/ 589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 h="15">
                  <a:moveTo>
                    <a:pt x="2" y="15"/>
                  </a:moveTo>
                  <a:lnTo>
                    <a:pt x="0" y="13"/>
                  </a:lnTo>
                  <a:lnTo>
                    <a:pt x="0" y="12"/>
                  </a:lnTo>
                  <a:lnTo>
                    <a:pt x="1" y="13"/>
                  </a:lnTo>
                  <a:lnTo>
                    <a:pt x="0" y="3"/>
                  </a:lnTo>
                  <a:lnTo>
                    <a:pt x="1" y="0"/>
                  </a:lnTo>
                  <a:lnTo>
                    <a:pt x="1" y="1"/>
                  </a:lnTo>
                  <a:lnTo>
                    <a:pt x="2" y="15"/>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3" name="Freeform 139"/>
            <p:cNvSpPr>
              <a:spLocks/>
            </p:cNvSpPr>
            <p:nvPr/>
          </p:nvSpPr>
          <p:spPr bwMode="auto">
            <a:xfrm>
              <a:off x="2446" y="1556"/>
              <a:ext cx="13" cy="19"/>
            </a:xfrm>
            <a:custGeom>
              <a:avLst/>
              <a:gdLst>
                <a:gd name="T0" fmla="*/ 46 w 2"/>
                <a:gd name="T1" fmla="*/ 120 h 3"/>
                <a:gd name="T2" fmla="*/ 46 w 2"/>
                <a:gd name="T3" fmla="*/ 82 h 3"/>
                <a:gd name="T4" fmla="*/ 85 w 2"/>
                <a:gd name="T5" fmla="*/ 38 h 3"/>
                <a:gd name="T6" fmla="*/ 85 w 2"/>
                <a:gd name="T7" fmla="*/ 38 h 3"/>
                <a:gd name="T8" fmla="*/ 85 w 2"/>
                <a:gd name="T9" fmla="*/ 0 h 3"/>
                <a:gd name="T10" fmla="*/ 85 w 2"/>
                <a:gd name="T11" fmla="*/ 0 h 3"/>
                <a:gd name="T12" fmla="*/ 85 w 2"/>
                <a:gd name="T13" fmla="*/ 0 h 3"/>
                <a:gd name="T14" fmla="*/ 85 w 2"/>
                <a:gd name="T15" fmla="*/ 0 h 3"/>
                <a:gd name="T16" fmla="*/ 85 w 2"/>
                <a:gd name="T17" fmla="*/ 0 h 3"/>
                <a:gd name="T18" fmla="*/ 85 w 2"/>
                <a:gd name="T19" fmla="*/ 0 h 3"/>
                <a:gd name="T20" fmla="*/ 0 w 2"/>
                <a:gd name="T21" fmla="*/ 0 h 3"/>
                <a:gd name="T22" fmla="*/ 0 w 2"/>
                <a:gd name="T23" fmla="*/ 0 h 3"/>
                <a:gd name="T24" fmla="*/ 46 w 2"/>
                <a:gd name="T25" fmla="*/ 0 h 3"/>
                <a:gd name="T26" fmla="*/ 46 w 2"/>
                <a:gd name="T27" fmla="*/ 12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3">
                  <a:moveTo>
                    <a:pt x="1" y="3"/>
                  </a:moveTo>
                  <a:lnTo>
                    <a:pt x="1" y="2"/>
                  </a:lnTo>
                  <a:lnTo>
                    <a:pt x="2" y="1"/>
                  </a:lnTo>
                  <a:lnTo>
                    <a:pt x="2" y="0"/>
                  </a:lnTo>
                  <a:lnTo>
                    <a:pt x="0" y="0"/>
                  </a:lnTo>
                  <a:lnTo>
                    <a:pt x="1" y="0"/>
                  </a:lnTo>
                  <a:lnTo>
                    <a:pt x="1" y="3"/>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4" name="Freeform 140"/>
            <p:cNvSpPr>
              <a:spLocks/>
            </p:cNvSpPr>
            <p:nvPr/>
          </p:nvSpPr>
          <p:spPr bwMode="auto">
            <a:xfrm>
              <a:off x="2446" y="1531"/>
              <a:ext cx="13" cy="19"/>
            </a:xfrm>
            <a:custGeom>
              <a:avLst/>
              <a:gdLst>
                <a:gd name="T0" fmla="*/ 0 w 2"/>
                <a:gd name="T1" fmla="*/ 0 h 3"/>
                <a:gd name="T2" fmla="*/ 85 w 2"/>
                <a:gd name="T3" fmla="*/ 120 h 3"/>
                <a:gd name="T4" fmla="*/ 46 w 2"/>
                <a:gd name="T5" fmla="*/ 120 h 3"/>
                <a:gd name="T6" fmla="*/ 46 w 2"/>
                <a:gd name="T7" fmla="*/ 38 h 3"/>
                <a:gd name="T8" fmla="*/ 0 w 2"/>
                <a:gd name="T9" fmla="*/ 38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2" y="3"/>
                  </a:lnTo>
                  <a:lnTo>
                    <a:pt x="1" y="3"/>
                  </a:lnTo>
                  <a:lnTo>
                    <a:pt x="1" y="1"/>
                  </a:lnTo>
                  <a:lnTo>
                    <a:pt x="0" y="1"/>
                  </a:lnTo>
                  <a:lnTo>
                    <a:pt x="0"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5" name="Freeform 141"/>
            <p:cNvSpPr>
              <a:spLocks/>
            </p:cNvSpPr>
            <p:nvPr/>
          </p:nvSpPr>
          <p:spPr bwMode="auto">
            <a:xfrm>
              <a:off x="2446" y="1488"/>
              <a:ext cx="13" cy="49"/>
            </a:xfrm>
            <a:custGeom>
              <a:avLst/>
              <a:gdLst>
                <a:gd name="T0" fmla="*/ 46 w 2"/>
                <a:gd name="T1" fmla="*/ 263 h 8"/>
                <a:gd name="T2" fmla="*/ 0 w 2"/>
                <a:gd name="T3" fmla="*/ 227 h 8"/>
                <a:gd name="T4" fmla="*/ 0 w 2"/>
                <a:gd name="T5" fmla="*/ 37 h 8"/>
                <a:gd name="T6" fmla="*/ 0 w 2"/>
                <a:gd name="T7" fmla="*/ 74 h 8"/>
                <a:gd name="T8" fmla="*/ 0 w 2"/>
                <a:gd name="T9" fmla="*/ 37 h 8"/>
                <a:gd name="T10" fmla="*/ 46 w 2"/>
                <a:gd name="T11" fmla="*/ 0 h 8"/>
                <a:gd name="T12" fmla="*/ 46 w 2"/>
                <a:gd name="T13" fmla="*/ 37 h 8"/>
                <a:gd name="T14" fmla="*/ 85 w 2"/>
                <a:gd name="T15" fmla="*/ 300 h 8"/>
                <a:gd name="T16" fmla="*/ 46 w 2"/>
                <a:gd name="T17" fmla="*/ 26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8">
                  <a:moveTo>
                    <a:pt x="1" y="7"/>
                  </a:moveTo>
                  <a:lnTo>
                    <a:pt x="0" y="6"/>
                  </a:lnTo>
                  <a:lnTo>
                    <a:pt x="0" y="1"/>
                  </a:lnTo>
                  <a:lnTo>
                    <a:pt x="0" y="2"/>
                  </a:lnTo>
                  <a:lnTo>
                    <a:pt x="0" y="1"/>
                  </a:lnTo>
                  <a:lnTo>
                    <a:pt x="1" y="0"/>
                  </a:lnTo>
                  <a:lnTo>
                    <a:pt x="1" y="1"/>
                  </a:lnTo>
                  <a:lnTo>
                    <a:pt x="2" y="8"/>
                  </a:lnTo>
                  <a:lnTo>
                    <a:pt x="1" y="7"/>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6" name="Freeform 142"/>
            <p:cNvSpPr>
              <a:spLocks/>
            </p:cNvSpPr>
            <p:nvPr/>
          </p:nvSpPr>
          <p:spPr bwMode="auto">
            <a:xfrm>
              <a:off x="2446" y="1438"/>
              <a:ext cx="7" cy="50"/>
            </a:xfrm>
            <a:custGeom>
              <a:avLst/>
              <a:gdLst>
                <a:gd name="T0" fmla="*/ 49 w 1"/>
                <a:gd name="T1" fmla="*/ 0 h 8"/>
                <a:gd name="T2" fmla="*/ 0 w 1"/>
                <a:gd name="T3" fmla="*/ 0 h 8"/>
                <a:gd name="T4" fmla="*/ 0 w 1"/>
                <a:gd name="T5" fmla="*/ 194 h 8"/>
                <a:gd name="T6" fmla="*/ 0 w 1"/>
                <a:gd name="T7" fmla="*/ 119 h 8"/>
                <a:gd name="T8" fmla="*/ 0 w 1"/>
                <a:gd name="T9" fmla="*/ 313 h 8"/>
                <a:gd name="T10" fmla="*/ 49 w 1"/>
                <a:gd name="T11" fmla="*/ 238 h 8"/>
                <a:gd name="T12" fmla="*/ 49 w 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8">
                  <a:moveTo>
                    <a:pt x="1" y="0"/>
                  </a:moveTo>
                  <a:lnTo>
                    <a:pt x="0" y="0"/>
                  </a:lnTo>
                  <a:lnTo>
                    <a:pt x="0" y="5"/>
                  </a:lnTo>
                  <a:lnTo>
                    <a:pt x="0" y="3"/>
                  </a:lnTo>
                  <a:lnTo>
                    <a:pt x="0" y="8"/>
                  </a:lnTo>
                  <a:lnTo>
                    <a:pt x="1" y="6"/>
                  </a:lnTo>
                  <a:lnTo>
                    <a:pt x="1" y="0"/>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7" name="Freeform 143"/>
            <p:cNvSpPr>
              <a:spLocks noEditPoints="1"/>
            </p:cNvSpPr>
            <p:nvPr/>
          </p:nvSpPr>
          <p:spPr bwMode="auto">
            <a:xfrm>
              <a:off x="2141" y="1014"/>
              <a:ext cx="535" cy="542"/>
            </a:xfrm>
            <a:custGeom>
              <a:avLst/>
              <a:gdLst>
                <a:gd name="T0" fmla="*/ 2090 w 86"/>
                <a:gd name="T1" fmla="*/ 2367 h 87"/>
                <a:gd name="T2" fmla="*/ 2090 w 86"/>
                <a:gd name="T3" fmla="*/ 2330 h 87"/>
                <a:gd name="T4" fmla="*/ 1935 w 86"/>
                <a:gd name="T5" fmla="*/ 2212 h 87"/>
                <a:gd name="T6" fmla="*/ 1897 w 86"/>
                <a:gd name="T7" fmla="*/ 2056 h 87"/>
                <a:gd name="T8" fmla="*/ 1860 w 86"/>
                <a:gd name="T9" fmla="*/ 2018 h 87"/>
                <a:gd name="T10" fmla="*/ 1897 w 86"/>
                <a:gd name="T11" fmla="*/ 2018 h 87"/>
                <a:gd name="T12" fmla="*/ 1860 w 86"/>
                <a:gd name="T13" fmla="*/ 2018 h 87"/>
                <a:gd name="T14" fmla="*/ 1817 w 86"/>
                <a:gd name="T15" fmla="*/ 2018 h 87"/>
                <a:gd name="T16" fmla="*/ 1860 w 86"/>
                <a:gd name="T17" fmla="*/ 1937 h 87"/>
                <a:gd name="T18" fmla="*/ 1817 w 86"/>
                <a:gd name="T19" fmla="*/ 1900 h 87"/>
                <a:gd name="T20" fmla="*/ 1779 w 86"/>
                <a:gd name="T21" fmla="*/ 1863 h 87"/>
                <a:gd name="T22" fmla="*/ 1779 w 86"/>
                <a:gd name="T23" fmla="*/ 1788 h 87"/>
                <a:gd name="T24" fmla="*/ 1817 w 86"/>
                <a:gd name="T25" fmla="*/ 1744 h 87"/>
                <a:gd name="T26" fmla="*/ 1860 w 86"/>
                <a:gd name="T27" fmla="*/ 1707 h 87"/>
                <a:gd name="T28" fmla="*/ 1897 w 86"/>
                <a:gd name="T29" fmla="*/ 1670 h 87"/>
                <a:gd name="T30" fmla="*/ 2165 w 86"/>
                <a:gd name="T31" fmla="*/ 0 h 87"/>
                <a:gd name="T32" fmla="*/ 1817 w 86"/>
                <a:gd name="T33" fmla="*/ 1358 h 87"/>
                <a:gd name="T34" fmla="*/ 1667 w 86"/>
                <a:gd name="T35" fmla="*/ 1900 h 87"/>
                <a:gd name="T36" fmla="*/ 1817 w 86"/>
                <a:gd name="T37" fmla="*/ 1937 h 87"/>
                <a:gd name="T38" fmla="*/ 1817 w 86"/>
                <a:gd name="T39" fmla="*/ 1937 h 87"/>
                <a:gd name="T40" fmla="*/ 1817 w 86"/>
                <a:gd name="T41" fmla="*/ 2056 h 87"/>
                <a:gd name="T42" fmla="*/ 1817 w 86"/>
                <a:gd name="T43" fmla="*/ 2056 h 87"/>
                <a:gd name="T44" fmla="*/ 1779 w 86"/>
                <a:gd name="T45" fmla="*/ 2056 h 87"/>
                <a:gd name="T46" fmla="*/ 1742 w 86"/>
                <a:gd name="T47" fmla="*/ 2093 h 87"/>
                <a:gd name="T48" fmla="*/ 1742 w 86"/>
                <a:gd name="T49" fmla="*/ 2174 h 87"/>
                <a:gd name="T50" fmla="*/ 37 w 86"/>
                <a:gd name="T51" fmla="*/ 2909 h 87"/>
                <a:gd name="T52" fmla="*/ 0 w 86"/>
                <a:gd name="T53" fmla="*/ 2947 h 87"/>
                <a:gd name="T54" fmla="*/ 156 w 86"/>
                <a:gd name="T55" fmla="*/ 2872 h 87"/>
                <a:gd name="T56" fmla="*/ 1512 w 86"/>
                <a:gd name="T57" fmla="*/ 2405 h 87"/>
                <a:gd name="T58" fmla="*/ 1586 w 86"/>
                <a:gd name="T59" fmla="*/ 2367 h 87"/>
                <a:gd name="T60" fmla="*/ 1549 w 86"/>
                <a:gd name="T61" fmla="*/ 2367 h 87"/>
                <a:gd name="T62" fmla="*/ 1512 w 86"/>
                <a:gd name="T63" fmla="*/ 2367 h 87"/>
                <a:gd name="T64" fmla="*/ 1512 w 86"/>
                <a:gd name="T65" fmla="*/ 2330 h 87"/>
                <a:gd name="T66" fmla="*/ 1468 w 86"/>
                <a:gd name="T67" fmla="*/ 2330 h 87"/>
                <a:gd name="T68" fmla="*/ 1468 w 86"/>
                <a:gd name="T69" fmla="*/ 2293 h 87"/>
                <a:gd name="T70" fmla="*/ 1624 w 86"/>
                <a:gd name="T71" fmla="*/ 2212 h 87"/>
                <a:gd name="T72" fmla="*/ 1667 w 86"/>
                <a:gd name="T73" fmla="*/ 2249 h 87"/>
                <a:gd name="T74" fmla="*/ 1667 w 86"/>
                <a:gd name="T75" fmla="*/ 2249 h 87"/>
                <a:gd name="T76" fmla="*/ 1586 w 86"/>
                <a:gd name="T77" fmla="*/ 2330 h 87"/>
                <a:gd name="T78" fmla="*/ 1586 w 86"/>
                <a:gd name="T79" fmla="*/ 2330 h 87"/>
                <a:gd name="T80" fmla="*/ 1667 w 86"/>
                <a:gd name="T81" fmla="*/ 2293 h 87"/>
                <a:gd name="T82" fmla="*/ 1667 w 86"/>
                <a:gd name="T83" fmla="*/ 2293 h 87"/>
                <a:gd name="T84" fmla="*/ 1742 w 86"/>
                <a:gd name="T85" fmla="*/ 2249 h 87"/>
                <a:gd name="T86" fmla="*/ 1742 w 86"/>
                <a:gd name="T87" fmla="*/ 2330 h 87"/>
                <a:gd name="T88" fmla="*/ 1817 w 86"/>
                <a:gd name="T89" fmla="*/ 2330 h 87"/>
                <a:gd name="T90" fmla="*/ 1817 w 86"/>
                <a:gd name="T91" fmla="*/ 2367 h 87"/>
                <a:gd name="T92" fmla="*/ 1817 w 86"/>
                <a:gd name="T93" fmla="*/ 2367 h 87"/>
                <a:gd name="T94" fmla="*/ 1935 w 86"/>
                <a:gd name="T95" fmla="*/ 2367 h 87"/>
                <a:gd name="T96" fmla="*/ 1935 w 86"/>
                <a:gd name="T97" fmla="*/ 2330 h 87"/>
                <a:gd name="T98" fmla="*/ 2009 w 86"/>
                <a:gd name="T99" fmla="*/ 2486 h 87"/>
                <a:gd name="T100" fmla="*/ 3328 w 86"/>
                <a:gd name="T101" fmla="*/ 3377 h 87"/>
                <a:gd name="T102" fmla="*/ 3328 w 86"/>
                <a:gd name="T103" fmla="*/ 3377 h 87"/>
                <a:gd name="T104" fmla="*/ 2090 w 86"/>
                <a:gd name="T105" fmla="*/ 2367 h 87"/>
                <a:gd name="T106" fmla="*/ 1860 w 86"/>
                <a:gd name="T107" fmla="*/ 2212 h 87"/>
                <a:gd name="T108" fmla="*/ 1817 w 86"/>
                <a:gd name="T109" fmla="*/ 2212 h 87"/>
                <a:gd name="T110" fmla="*/ 1779 w 86"/>
                <a:gd name="T111" fmla="*/ 2212 h 87"/>
                <a:gd name="T112" fmla="*/ 1779 w 86"/>
                <a:gd name="T113" fmla="*/ 2174 h 87"/>
                <a:gd name="T114" fmla="*/ 1817 w 86"/>
                <a:gd name="T115" fmla="*/ 2137 h 87"/>
                <a:gd name="T116" fmla="*/ 1817 w 86"/>
                <a:gd name="T117" fmla="*/ 2137 h 87"/>
                <a:gd name="T118" fmla="*/ 1860 w 86"/>
                <a:gd name="T119" fmla="*/ 2137 h 87"/>
                <a:gd name="T120" fmla="*/ 1860 w 86"/>
                <a:gd name="T121" fmla="*/ 2212 h 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 h="87">
                  <a:moveTo>
                    <a:pt x="54" y="61"/>
                  </a:moveTo>
                  <a:lnTo>
                    <a:pt x="54" y="60"/>
                  </a:lnTo>
                  <a:lnTo>
                    <a:pt x="50" y="57"/>
                  </a:lnTo>
                  <a:lnTo>
                    <a:pt x="49" y="53"/>
                  </a:lnTo>
                  <a:lnTo>
                    <a:pt x="48" y="52"/>
                  </a:lnTo>
                  <a:lnTo>
                    <a:pt x="49" y="52"/>
                  </a:lnTo>
                  <a:lnTo>
                    <a:pt x="48" y="52"/>
                  </a:lnTo>
                  <a:lnTo>
                    <a:pt x="47" y="52"/>
                  </a:lnTo>
                  <a:lnTo>
                    <a:pt x="48" y="50"/>
                  </a:lnTo>
                  <a:lnTo>
                    <a:pt x="47" y="49"/>
                  </a:lnTo>
                  <a:lnTo>
                    <a:pt x="46" y="48"/>
                  </a:lnTo>
                  <a:lnTo>
                    <a:pt x="46" y="46"/>
                  </a:lnTo>
                  <a:lnTo>
                    <a:pt x="47" y="45"/>
                  </a:lnTo>
                  <a:lnTo>
                    <a:pt x="48" y="44"/>
                  </a:lnTo>
                  <a:lnTo>
                    <a:pt x="49" y="43"/>
                  </a:lnTo>
                  <a:lnTo>
                    <a:pt x="56" y="0"/>
                  </a:lnTo>
                  <a:lnTo>
                    <a:pt x="47" y="35"/>
                  </a:lnTo>
                  <a:lnTo>
                    <a:pt x="43" y="49"/>
                  </a:lnTo>
                  <a:lnTo>
                    <a:pt x="47" y="50"/>
                  </a:lnTo>
                  <a:lnTo>
                    <a:pt x="47" y="53"/>
                  </a:lnTo>
                  <a:lnTo>
                    <a:pt x="46" y="53"/>
                  </a:lnTo>
                  <a:lnTo>
                    <a:pt x="45" y="54"/>
                  </a:lnTo>
                  <a:lnTo>
                    <a:pt x="45" y="56"/>
                  </a:lnTo>
                  <a:lnTo>
                    <a:pt x="1" y="75"/>
                  </a:lnTo>
                  <a:lnTo>
                    <a:pt x="0" y="76"/>
                  </a:lnTo>
                  <a:lnTo>
                    <a:pt x="4" y="74"/>
                  </a:lnTo>
                  <a:lnTo>
                    <a:pt x="39" y="62"/>
                  </a:lnTo>
                  <a:lnTo>
                    <a:pt x="41" y="61"/>
                  </a:lnTo>
                  <a:lnTo>
                    <a:pt x="40" y="61"/>
                  </a:lnTo>
                  <a:lnTo>
                    <a:pt x="39" y="61"/>
                  </a:lnTo>
                  <a:lnTo>
                    <a:pt x="39" y="60"/>
                  </a:lnTo>
                  <a:lnTo>
                    <a:pt x="38" y="60"/>
                  </a:lnTo>
                  <a:lnTo>
                    <a:pt x="38" y="59"/>
                  </a:lnTo>
                  <a:lnTo>
                    <a:pt x="42" y="57"/>
                  </a:lnTo>
                  <a:lnTo>
                    <a:pt x="43" y="58"/>
                  </a:lnTo>
                  <a:cubicBezTo>
                    <a:pt x="43" y="58"/>
                    <a:pt x="42" y="60"/>
                    <a:pt x="41" y="60"/>
                  </a:cubicBezTo>
                  <a:lnTo>
                    <a:pt x="43" y="59"/>
                  </a:lnTo>
                  <a:lnTo>
                    <a:pt x="45" y="58"/>
                  </a:lnTo>
                  <a:lnTo>
                    <a:pt x="45" y="60"/>
                  </a:lnTo>
                  <a:lnTo>
                    <a:pt x="47" y="60"/>
                  </a:lnTo>
                  <a:lnTo>
                    <a:pt x="47" y="61"/>
                  </a:lnTo>
                  <a:lnTo>
                    <a:pt x="50" y="61"/>
                  </a:lnTo>
                  <a:lnTo>
                    <a:pt x="50" y="60"/>
                  </a:lnTo>
                  <a:lnTo>
                    <a:pt x="52" y="64"/>
                  </a:lnTo>
                  <a:lnTo>
                    <a:pt x="86" y="87"/>
                  </a:lnTo>
                  <a:lnTo>
                    <a:pt x="54" y="61"/>
                  </a:lnTo>
                  <a:close/>
                  <a:moveTo>
                    <a:pt x="48" y="57"/>
                  </a:moveTo>
                  <a:lnTo>
                    <a:pt x="47" y="57"/>
                  </a:lnTo>
                  <a:lnTo>
                    <a:pt x="46" y="57"/>
                  </a:lnTo>
                  <a:lnTo>
                    <a:pt x="46" y="56"/>
                  </a:lnTo>
                  <a:lnTo>
                    <a:pt x="47" y="55"/>
                  </a:lnTo>
                  <a:lnTo>
                    <a:pt x="48" y="55"/>
                  </a:lnTo>
                  <a:lnTo>
                    <a:pt x="48" y="57"/>
                  </a:lnTo>
                  <a:close/>
                </a:path>
              </a:pathLst>
            </a:custGeom>
            <a:solidFill>
              <a:srgbClr val="976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8" name="Freeform 144"/>
            <p:cNvSpPr>
              <a:spLocks/>
            </p:cNvSpPr>
            <p:nvPr/>
          </p:nvSpPr>
          <p:spPr bwMode="auto">
            <a:xfrm>
              <a:off x="2440" y="1338"/>
              <a:ext cx="6" cy="1"/>
            </a:xfrm>
            <a:custGeom>
              <a:avLst/>
              <a:gdLst>
                <a:gd name="T0" fmla="*/ 0 w 1"/>
                <a:gd name="T1" fmla="*/ 0 h 1"/>
                <a:gd name="T2" fmla="*/ 0 w 1"/>
                <a:gd name="T3" fmla="*/ 0 h 1"/>
                <a:gd name="T4" fmla="*/ 3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0"/>
                  </a:lnTo>
                  <a:lnTo>
                    <a:pt x="0"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9" name="Freeform 145"/>
            <p:cNvSpPr>
              <a:spLocks/>
            </p:cNvSpPr>
            <p:nvPr/>
          </p:nvSpPr>
          <p:spPr bwMode="auto">
            <a:xfrm>
              <a:off x="2272" y="1369"/>
              <a:ext cx="137" cy="56"/>
            </a:xfrm>
            <a:custGeom>
              <a:avLst/>
              <a:gdLst>
                <a:gd name="T0" fmla="*/ 816 w 22"/>
                <a:gd name="T1" fmla="*/ 37 h 9"/>
                <a:gd name="T2" fmla="*/ 816 w 22"/>
                <a:gd name="T3" fmla="*/ 0 h 9"/>
                <a:gd name="T4" fmla="*/ 853 w 22"/>
                <a:gd name="T5" fmla="*/ 37 h 9"/>
                <a:gd name="T6" fmla="*/ 816 w 22"/>
                <a:gd name="T7" fmla="*/ 0 h 9"/>
                <a:gd name="T8" fmla="*/ 816 w 22"/>
                <a:gd name="T9" fmla="*/ 0 h 9"/>
                <a:gd name="T10" fmla="*/ 697 w 22"/>
                <a:gd name="T11" fmla="*/ 75 h 9"/>
                <a:gd name="T12" fmla="*/ 542 w 22"/>
                <a:gd name="T13" fmla="*/ 118 h 9"/>
                <a:gd name="T14" fmla="*/ 0 w 22"/>
                <a:gd name="T15" fmla="*/ 348 h 9"/>
                <a:gd name="T16" fmla="*/ 660 w 22"/>
                <a:gd name="T17" fmla="*/ 118 h 9"/>
                <a:gd name="T18" fmla="*/ 660 w 22"/>
                <a:gd name="T19" fmla="*/ 75 h 9"/>
                <a:gd name="T20" fmla="*/ 697 w 22"/>
                <a:gd name="T21" fmla="*/ 75 h 9"/>
                <a:gd name="T22" fmla="*/ 816 w 22"/>
                <a:gd name="T23" fmla="*/ 3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9">
                  <a:moveTo>
                    <a:pt x="21" y="1"/>
                  </a:moveTo>
                  <a:lnTo>
                    <a:pt x="21" y="0"/>
                  </a:lnTo>
                  <a:lnTo>
                    <a:pt x="22" y="1"/>
                  </a:lnTo>
                  <a:lnTo>
                    <a:pt x="21" y="0"/>
                  </a:lnTo>
                  <a:lnTo>
                    <a:pt x="18" y="2"/>
                  </a:lnTo>
                  <a:lnTo>
                    <a:pt x="14" y="3"/>
                  </a:lnTo>
                  <a:lnTo>
                    <a:pt x="0" y="9"/>
                  </a:lnTo>
                  <a:lnTo>
                    <a:pt x="17" y="3"/>
                  </a:lnTo>
                  <a:lnTo>
                    <a:pt x="17" y="2"/>
                  </a:lnTo>
                  <a:lnTo>
                    <a:pt x="18" y="2"/>
                  </a:lnTo>
                  <a:lnTo>
                    <a:pt x="21" y="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0" name="Freeform 146"/>
            <p:cNvSpPr>
              <a:spLocks/>
            </p:cNvSpPr>
            <p:nvPr/>
          </p:nvSpPr>
          <p:spPr bwMode="auto">
            <a:xfrm>
              <a:off x="2384" y="1388"/>
              <a:ext cx="1" cy="6"/>
            </a:xfrm>
            <a:custGeom>
              <a:avLst/>
              <a:gdLst>
                <a:gd name="T0" fmla="*/ 0 w 1"/>
                <a:gd name="T1" fmla="*/ 0 h 1"/>
                <a:gd name="T2" fmla="*/ 0 w 1"/>
                <a:gd name="T3" fmla="*/ 36 h 1"/>
                <a:gd name="T4" fmla="*/ 0 w 1"/>
                <a:gd name="T5" fmla="*/ 36 h 1"/>
                <a:gd name="T6" fmla="*/ 0 w 1"/>
                <a:gd name="T7" fmla="*/ 36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0"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1" name="Freeform 147"/>
            <p:cNvSpPr>
              <a:spLocks/>
            </p:cNvSpPr>
            <p:nvPr/>
          </p:nvSpPr>
          <p:spPr bwMode="auto">
            <a:xfrm>
              <a:off x="2397" y="1375"/>
              <a:ext cx="12" cy="13"/>
            </a:xfrm>
            <a:custGeom>
              <a:avLst/>
              <a:gdLst>
                <a:gd name="T0" fmla="*/ 72 w 2"/>
                <a:gd name="T1" fmla="*/ 0 h 2"/>
                <a:gd name="T2" fmla="*/ 36 w 2"/>
                <a:gd name="T3" fmla="*/ 46 h 2"/>
                <a:gd name="T4" fmla="*/ 0 w 2"/>
                <a:gd name="T5" fmla="*/ 85 h 2"/>
                <a:gd name="T6" fmla="*/ 0 w 2"/>
                <a:gd name="T7" fmla="*/ 85 h 2"/>
                <a:gd name="T8" fmla="*/ 36 w 2"/>
                <a:gd name="T9" fmla="*/ 46 h 2"/>
                <a:gd name="T10" fmla="*/ 72 w 2"/>
                <a:gd name="T11" fmla="*/ 46 h 2"/>
                <a:gd name="T12" fmla="*/ 72 w 2"/>
                <a:gd name="T13" fmla="*/ 46 h 2"/>
                <a:gd name="T14" fmla="*/ 7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0"/>
                  </a:moveTo>
                  <a:cubicBezTo>
                    <a:pt x="2" y="1"/>
                    <a:pt x="1" y="1"/>
                    <a:pt x="1" y="1"/>
                  </a:cubicBezTo>
                  <a:cubicBezTo>
                    <a:pt x="1" y="2"/>
                    <a:pt x="0" y="2"/>
                    <a:pt x="0" y="2"/>
                  </a:cubicBezTo>
                  <a:lnTo>
                    <a:pt x="1" y="1"/>
                  </a:lnTo>
                  <a:lnTo>
                    <a:pt x="2" y="1"/>
                  </a:lnTo>
                  <a:lnTo>
                    <a:pt x="2"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148"/>
            <p:cNvSpPr>
              <a:spLocks/>
            </p:cNvSpPr>
            <p:nvPr/>
          </p:nvSpPr>
          <p:spPr bwMode="auto">
            <a:xfrm>
              <a:off x="2515" y="1425"/>
              <a:ext cx="149" cy="119"/>
            </a:xfrm>
            <a:custGeom>
              <a:avLst/>
              <a:gdLst>
                <a:gd name="T0" fmla="*/ 0 w 24"/>
                <a:gd name="T1" fmla="*/ 0 h 19"/>
                <a:gd name="T2" fmla="*/ 770 w 24"/>
                <a:gd name="T3" fmla="*/ 626 h 19"/>
                <a:gd name="T4" fmla="*/ 925 w 24"/>
                <a:gd name="T5" fmla="*/ 745 h 19"/>
                <a:gd name="T6" fmla="*/ 0 w 24"/>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9">
                  <a:moveTo>
                    <a:pt x="0" y="0"/>
                  </a:moveTo>
                  <a:lnTo>
                    <a:pt x="20" y="16"/>
                  </a:lnTo>
                  <a:lnTo>
                    <a:pt x="24" y="19"/>
                  </a:lnTo>
                  <a:lnTo>
                    <a:pt x="0" y="0"/>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149"/>
            <p:cNvSpPr>
              <a:spLocks noEditPoints="1"/>
            </p:cNvSpPr>
            <p:nvPr/>
          </p:nvSpPr>
          <p:spPr bwMode="auto">
            <a:xfrm>
              <a:off x="2428" y="1045"/>
              <a:ext cx="56" cy="281"/>
            </a:xfrm>
            <a:custGeom>
              <a:avLst/>
              <a:gdLst>
                <a:gd name="T0" fmla="*/ 75 w 9"/>
                <a:gd name="T1" fmla="*/ 1755 h 45"/>
                <a:gd name="T2" fmla="*/ 37 w 9"/>
                <a:gd name="T3" fmla="*/ 1755 h 45"/>
                <a:gd name="T4" fmla="*/ 75 w 9"/>
                <a:gd name="T5" fmla="*/ 1755 h 45"/>
                <a:gd name="T6" fmla="*/ 75 w 9"/>
                <a:gd name="T7" fmla="*/ 1755 h 45"/>
                <a:gd name="T8" fmla="*/ 75 w 9"/>
                <a:gd name="T9" fmla="*/ 1755 h 45"/>
                <a:gd name="T10" fmla="*/ 0 w 9"/>
                <a:gd name="T11" fmla="*/ 1599 h 45"/>
                <a:gd name="T12" fmla="*/ 348 w 9"/>
                <a:gd name="T13" fmla="*/ 0 h 45"/>
                <a:gd name="T14" fmla="*/ 118 w 9"/>
                <a:gd name="T15" fmla="*/ 1480 h 45"/>
                <a:gd name="T16" fmla="*/ 75 w 9"/>
                <a:gd name="T17" fmla="*/ 1524 h 45"/>
                <a:gd name="T18" fmla="*/ 0 w 9"/>
                <a:gd name="T19" fmla="*/ 159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45">
                  <a:moveTo>
                    <a:pt x="2" y="45"/>
                  </a:moveTo>
                  <a:lnTo>
                    <a:pt x="1" y="45"/>
                  </a:lnTo>
                  <a:lnTo>
                    <a:pt x="2" y="45"/>
                  </a:lnTo>
                  <a:close/>
                  <a:moveTo>
                    <a:pt x="0" y="41"/>
                  </a:moveTo>
                  <a:lnTo>
                    <a:pt x="9" y="0"/>
                  </a:lnTo>
                  <a:lnTo>
                    <a:pt x="3" y="38"/>
                  </a:lnTo>
                  <a:lnTo>
                    <a:pt x="2" y="39"/>
                  </a:lnTo>
                  <a:lnTo>
                    <a:pt x="0" y="41"/>
                  </a:lnTo>
                  <a:close/>
                </a:path>
              </a:pathLst>
            </a:custGeom>
            <a:solidFill>
              <a:srgbClr val="FDFE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154" name="Group 150"/>
          <p:cNvGrpSpPr>
            <a:grpSpLocks/>
          </p:cNvGrpSpPr>
          <p:nvPr/>
        </p:nvGrpSpPr>
        <p:grpSpPr bwMode="auto">
          <a:xfrm>
            <a:off x="3043009" y="3199470"/>
            <a:ext cx="633312" cy="909859"/>
            <a:chOff x="2380" y="1869"/>
            <a:chExt cx="757" cy="991"/>
          </a:xfrm>
        </p:grpSpPr>
        <p:sp>
          <p:nvSpPr>
            <p:cNvPr id="155" name="Rectangle 151"/>
            <p:cNvSpPr>
              <a:spLocks noChangeArrowheads="1"/>
            </p:cNvSpPr>
            <p:nvPr/>
          </p:nvSpPr>
          <p:spPr bwMode="auto">
            <a:xfrm>
              <a:off x="2380" y="1986"/>
              <a:ext cx="757" cy="749"/>
            </a:xfrm>
            <a:prstGeom prst="rect">
              <a:avLst/>
            </a:prstGeom>
            <a:solidFill>
              <a:srgbClr val="CFD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156" name="Freeform 152"/>
            <p:cNvSpPr>
              <a:spLocks/>
            </p:cNvSpPr>
            <p:nvPr/>
          </p:nvSpPr>
          <p:spPr bwMode="auto">
            <a:xfrm>
              <a:off x="2450" y="2103"/>
              <a:ext cx="616" cy="70"/>
            </a:xfrm>
            <a:custGeom>
              <a:avLst/>
              <a:gdLst>
                <a:gd name="T0" fmla="*/ 2550 w 79"/>
                <a:gd name="T1" fmla="*/ 0 h 9"/>
                <a:gd name="T2" fmla="*/ 4803 w 79"/>
                <a:gd name="T3" fmla="*/ 420 h 9"/>
                <a:gd name="T4" fmla="*/ 4803 w 79"/>
                <a:gd name="T5" fmla="*/ 544 h 9"/>
                <a:gd name="T6" fmla="*/ 1341 w 79"/>
                <a:gd name="T7" fmla="*/ 482 h 9"/>
                <a:gd name="T8" fmla="*/ 0 w 79"/>
                <a:gd name="T9" fmla="*/ 482 h 9"/>
                <a:gd name="T10" fmla="*/ 0 w 79"/>
                <a:gd name="T11" fmla="*/ 366 h 9"/>
                <a:gd name="T12" fmla="*/ 2129 w 79"/>
                <a:gd name="T13" fmla="*/ 0 h 9"/>
                <a:gd name="T14" fmla="*/ 2550 w 79"/>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9">
                  <a:moveTo>
                    <a:pt x="42" y="0"/>
                  </a:moveTo>
                  <a:lnTo>
                    <a:pt x="79" y="7"/>
                  </a:lnTo>
                  <a:lnTo>
                    <a:pt x="79" y="9"/>
                  </a:lnTo>
                  <a:lnTo>
                    <a:pt x="22" y="8"/>
                  </a:lnTo>
                  <a:lnTo>
                    <a:pt x="0" y="8"/>
                  </a:lnTo>
                  <a:lnTo>
                    <a:pt x="0" y="6"/>
                  </a:lnTo>
                  <a:lnTo>
                    <a:pt x="35" y="0"/>
                  </a:lnTo>
                  <a:lnTo>
                    <a:pt x="42" y="0"/>
                  </a:lnTo>
                  <a:close/>
                </a:path>
              </a:pathLst>
            </a:custGeom>
            <a:solidFill>
              <a:srgbClr val="B0A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153"/>
            <p:cNvSpPr>
              <a:spLocks/>
            </p:cNvSpPr>
            <p:nvPr/>
          </p:nvSpPr>
          <p:spPr bwMode="auto">
            <a:xfrm>
              <a:off x="2528" y="1876"/>
              <a:ext cx="453" cy="921"/>
            </a:xfrm>
            <a:custGeom>
              <a:avLst/>
              <a:gdLst>
                <a:gd name="T0" fmla="*/ 1461 w 58"/>
                <a:gd name="T1" fmla="*/ 0 h 118"/>
                <a:gd name="T2" fmla="*/ 0 w 58"/>
                <a:gd name="T3" fmla="*/ 429 h 118"/>
                <a:gd name="T4" fmla="*/ 0 w 58"/>
                <a:gd name="T5" fmla="*/ 484 h 118"/>
                <a:gd name="T6" fmla="*/ 1461 w 58"/>
                <a:gd name="T7" fmla="*/ 546 h 118"/>
                <a:gd name="T8" fmla="*/ 1461 w 58"/>
                <a:gd name="T9" fmla="*/ 2864 h 118"/>
                <a:gd name="T10" fmla="*/ 976 w 58"/>
                <a:gd name="T11" fmla="*/ 4995 h 118"/>
                <a:gd name="T12" fmla="*/ 672 w 58"/>
                <a:gd name="T13" fmla="*/ 6096 h 118"/>
                <a:gd name="T14" fmla="*/ 484 w 58"/>
                <a:gd name="T15" fmla="*/ 7064 h 118"/>
                <a:gd name="T16" fmla="*/ 609 w 58"/>
                <a:gd name="T17" fmla="*/ 7126 h 118"/>
                <a:gd name="T18" fmla="*/ 976 w 58"/>
                <a:gd name="T19" fmla="*/ 6517 h 118"/>
                <a:gd name="T20" fmla="*/ 1039 w 58"/>
                <a:gd name="T21" fmla="*/ 7188 h 118"/>
                <a:gd name="T22" fmla="*/ 1156 w 58"/>
                <a:gd name="T23" fmla="*/ 7188 h 118"/>
                <a:gd name="T24" fmla="*/ 1648 w 58"/>
                <a:gd name="T25" fmla="*/ 5908 h 118"/>
                <a:gd name="T26" fmla="*/ 1710 w 58"/>
                <a:gd name="T27" fmla="*/ 5908 h 118"/>
                <a:gd name="T28" fmla="*/ 2195 w 58"/>
                <a:gd name="T29" fmla="*/ 7188 h 118"/>
                <a:gd name="T30" fmla="*/ 2320 w 58"/>
                <a:gd name="T31" fmla="*/ 7188 h 118"/>
                <a:gd name="T32" fmla="*/ 2320 w 58"/>
                <a:gd name="T33" fmla="*/ 6517 h 118"/>
                <a:gd name="T34" fmla="*/ 2741 w 58"/>
                <a:gd name="T35" fmla="*/ 7009 h 118"/>
                <a:gd name="T36" fmla="*/ 2804 w 58"/>
                <a:gd name="T37" fmla="*/ 7009 h 118"/>
                <a:gd name="T38" fmla="*/ 2437 w 58"/>
                <a:gd name="T39" fmla="*/ 4995 h 118"/>
                <a:gd name="T40" fmla="*/ 2015 w 58"/>
                <a:gd name="T41" fmla="*/ 2982 h 118"/>
                <a:gd name="T42" fmla="*/ 2015 w 58"/>
                <a:gd name="T43" fmla="*/ 2318 h 118"/>
                <a:gd name="T44" fmla="*/ 1953 w 58"/>
                <a:gd name="T45" fmla="*/ 546 h 118"/>
                <a:gd name="T46" fmla="*/ 3538 w 58"/>
                <a:gd name="T47" fmla="*/ 484 h 118"/>
                <a:gd name="T48" fmla="*/ 3538 w 58"/>
                <a:gd name="T49" fmla="*/ 367 h 118"/>
                <a:gd name="T50" fmla="*/ 1773 w 58"/>
                <a:gd name="T51" fmla="*/ 0 h 118"/>
                <a:gd name="T52" fmla="*/ 1461 w 58"/>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 h="118">
                  <a:moveTo>
                    <a:pt x="24" y="0"/>
                  </a:moveTo>
                  <a:lnTo>
                    <a:pt x="0" y="7"/>
                  </a:lnTo>
                  <a:lnTo>
                    <a:pt x="0" y="8"/>
                  </a:lnTo>
                  <a:lnTo>
                    <a:pt x="24" y="9"/>
                  </a:lnTo>
                  <a:lnTo>
                    <a:pt x="24" y="47"/>
                  </a:lnTo>
                  <a:lnTo>
                    <a:pt x="16" y="82"/>
                  </a:lnTo>
                  <a:lnTo>
                    <a:pt x="11" y="100"/>
                  </a:lnTo>
                  <a:lnTo>
                    <a:pt x="8" y="116"/>
                  </a:lnTo>
                  <a:lnTo>
                    <a:pt x="10" y="117"/>
                  </a:lnTo>
                  <a:lnTo>
                    <a:pt x="16" y="107"/>
                  </a:lnTo>
                  <a:lnTo>
                    <a:pt x="17" y="118"/>
                  </a:lnTo>
                  <a:lnTo>
                    <a:pt x="19" y="118"/>
                  </a:lnTo>
                  <a:lnTo>
                    <a:pt x="27" y="97"/>
                  </a:lnTo>
                  <a:lnTo>
                    <a:pt x="28" y="97"/>
                  </a:lnTo>
                  <a:lnTo>
                    <a:pt x="36" y="118"/>
                  </a:lnTo>
                  <a:lnTo>
                    <a:pt x="38" y="118"/>
                  </a:lnTo>
                  <a:lnTo>
                    <a:pt x="38" y="107"/>
                  </a:lnTo>
                  <a:lnTo>
                    <a:pt x="45" y="115"/>
                  </a:lnTo>
                  <a:lnTo>
                    <a:pt x="46" y="115"/>
                  </a:lnTo>
                  <a:lnTo>
                    <a:pt x="40" y="82"/>
                  </a:lnTo>
                  <a:lnTo>
                    <a:pt x="33" y="49"/>
                  </a:lnTo>
                  <a:lnTo>
                    <a:pt x="33" y="38"/>
                  </a:lnTo>
                  <a:lnTo>
                    <a:pt x="32" y="9"/>
                  </a:lnTo>
                  <a:lnTo>
                    <a:pt x="58" y="8"/>
                  </a:lnTo>
                  <a:lnTo>
                    <a:pt x="58" y="6"/>
                  </a:lnTo>
                  <a:lnTo>
                    <a:pt x="29" y="0"/>
                  </a:lnTo>
                  <a:lnTo>
                    <a:pt x="24" y="0"/>
                  </a:lnTo>
                  <a:close/>
                </a:path>
              </a:pathLst>
            </a:custGeom>
            <a:solidFill>
              <a:srgbClr val="B0A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154"/>
            <p:cNvSpPr>
              <a:spLocks/>
            </p:cNvSpPr>
            <p:nvPr/>
          </p:nvSpPr>
          <p:spPr bwMode="auto">
            <a:xfrm>
              <a:off x="2817" y="1986"/>
              <a:ext cx="62" cy="31"/>
            </a:xfrm>
            <a:custGeom>
              <a:avLst/>
              <a:gdLst>
                <a:gd name="T0" fmla="*/ 0 w 8"/>
                <a:gd name="T1" fmla="*/ 0 h 4"/>
                <a:gd name="T2" fmla="*/ 0 w 8"/>
                <a:gd name="T3" fmla="*/ 240 h 4"/>
                <a:gd name="T4" fmla="*/ 419 w 8"/>
                <a:gd name="T5" fmla="*/ 240 h 4"/>
                <a:gd name="T6" fmla="*/ 481 w 8"/>
                <a:gd name="T7" fmla="*/ 240 h 4"/>
                <a:gd name="T8" fmla="*/ 12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4"/>
                  </a:lnTo>
                  <a:lnTo>
                    <a:pt x="7" y="4"/>
                  </a:lnTo>
                  <a:lnTo>
                    <a:pt x="8" y="4"/>
                  </a:lnTo>
                  <a:lnTo>
                    <a:pt x="2" y="0"/>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155"/>
            <p:cNvSpPr>
              <a:spLocks/>
            </p:cNvSpPr>
            <p:nvPr/>
          </p:nvSpPr>
          <p:spPr bwMode="auto">
            <a:xfrm>
              <a:off x="2614" y="1986"/>
              <a:ext cx="70" cy="39"/>
            </a:xfrm>
            <a:custGeom>
              <a:avLst/>
              <a:gdLst>
                <a:gd name="T0" fmla="*/ 482 w 9"/>
                <a:gd name="T1" fmla="*/ 0 h 5"/>
                <a:gd name="T2" fmla="*/ 544 w 9"/>
                <a:gd name="T3" fmla="*/ 304 h 5"/>
                <a:gd name="T4" fmla="*/ 303 w 9"/>
                <a:gd name="T5" fmla="*/ 304 h 5"/>
                <a:gd name="T6" fmla="*/ 0 w 9"/>
                <a:gd name="T7" fmla="*/ 242 h 5"/>
                <a:gd name="T8" fmla="*/ 303 w 9"/>
                <a:gd name="T9" fmla="*/ 0 h 5"/>
                <a:gd name="T10" fmla="*/ 482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8" y="0"/>
                  </a:moveTo>
                  <a:lnTo>
                    <a:pt x="9" y="5"/>
                  </a:lnTo>
                  <a:lnTo>
                    <a:pt x="5" y="5"/>
                  </a:lnTo>
                  <a:lnTo>
                    <a:pt x="0" y="4"/>
                  </a:lnTo>
                  <a:lnTo>
                    <a:pt x="5" y="0"/>
                  </a:lnTo>
                  <a:lnTo>
                    <a:pt x="8"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Freeform 156"/>
            <p:cNvSpPr>
              <a:spLocks/>
            </p:cNvSpPr>
            <p:nvPr/>
          </p:nvSpPr>
          <p:spPr bwMode="auto">
            <a:xfrm>
              <a:off x="2380" y="1986"/>
              <a:ext cx="304" cy="156"/>
            </a:xfrm>
            <a:custGeom>
              <a:avLst/>
              <a:gdLst>
                <a:gd name="T0" fmla="*/ 1037 w 39"/>
                <a:gd name="T1" fmla="*/ 0 h 20"/>
                <a:gd name="T2" fmla="*/ 1278 w 39"/>
                <a:gd name="T3" fmla="*/ 304 h 20"/>
                <a:gd name="T4" fmla="*/ 1154 w 39"/>
                <a:gd name="T5" fmla="*/ 429 h 20"/>
                <a:gd name="T6" fmla="*/ 912 w 39"/>
                <a:gd name="T7" fmla="*/ 546 h 20"/>
                <a:gd name="T8" fmla="*/ 733 w 39"/>
                <a:gd name="T9" fmla="*/ 608 h 20"/>
                <a:gd name="T10" fmla="*/ 608 w 39"/>
                <a:gd name="T11" fmla="*/ 671 h 20"/>
                <a:gd name="T12" fmla="*/ 608 w 39"/>
                <a:gd name="T13" fmla="*/ 733 h 20"/>
                <a:gd name="T14" fmla="*/ 670 w 39"/>
                <a:gd name="T15" fmla="*/ 788 h 20"/>
                <a:gd name="T16" fmla="*/ 787 w 39"/>
                <a:gd name="T17" fmla="*/ 788 h 20"/>
                <a:gd name="T18" fmla="*/ 974 w 39"/>
                <a:gd name="T19" fmla="*/ 733 h 20"/>
                <a:gd name="T20" fmla="*/ 1395 w 39"/>
                <a:gd name="T21" fmla="*/ 608 h 20"/>
                <a:gd name="T22" fmla="*/ 1699 w 39"/>
                <a:gd name="T23" fmla="*/ 429 h 20"/>
                <a:gd name="T24" fmla="*/ 1941 w 39"/>
                <a:gd name="T25" fmla="*/ 484 h 20"/>
                <a:gd name="T26" fmla="*/ 2370 w 39"/>
                <a:gd name="T27" fmla="*/ 608 h 20"/>
                <a:gd name="T28" fmla="*/ 2370 w 39"/>
                <a:gd name="T29" fmla="*/ 733 h 20"/>
                <a:gd name="T30" fmla="*/ 1216 w 39"/>
                <a:gd name="T31" fmla="*/ 913 h 20"/>
                <a:gd name="T32" fmla="*/ 0 w 39"/>
                <a:gd name="T33" fmla="*/ 1217 h 20"/>
                <a:gd name="T34" fmla="*/ 0 w 39"/>
                <a:gd name="T35" fmla="*/ 975 h 20"/>
                <a:gd name="T36" fmla="*/ 304 w 39"/>
                <a:gd name="T37" fmla="*/ 913 h 20"/>
                <a:gd name="T38" fmla="*/ 366 w 39"/>
                <a:gd name="T39" fmla="*/ 788 h 20"/>
                <a:gd name="T40" fmla="*/ 304 w 39"/>
                <a:gd name="T41" fmla="*/ 733 h 20"/>
                <a:gd name="T42" fmla="*/ 0 w 39"/>
                <a:gd name="T43" fmla="*/ 733 h 20"/>
                <a:gd name="T44" fmla="*/ 0 w 39"/>
                <a:gd name="T45" fmla="*/ 546 h 20"/>
                <a:gd name="T46" fmla="*/ 429 w 39"/>
                <a:gd name="T47" fmla="*/ 608 h 20"/>
                <a:gd name="T48" fmla="*/ 546 w 39"/>
                <a:gd name="T49" fmla="*/ 546 h 20"/>
                <a:gd name="T50" fmla="*/ 546 w 39"/>
                <a:gd name="T51" fmla="*/ 429 h 20"/>
                <a:gd name="T52" fmla="*/ 304 w 39"/>
                <a:gd name="T53" fmla="*/ 304 h 20"/>
                <a:gd name="T54" fmla="*/ 0 w 39"/>
                <a:gd name="T55" fmla="*/ 242 h 20"/>
                <a:gd name="T56" fmla="*/ 0 w 39"/>
                <a:gd name="T57" fmla="*/ 0 h 20"/>
                <a:gd name="T58" fmla="*/ 242 w 39"/>
                <a:gd name="T59" fmla="*/ 0 h 20"/>
                <a:gd name="T60" fmla="*/ 787 w 39"/>
                <a:gd name="T61" fmla="*/ 304 h 20"/>
                <a:gd name="T62" fmla="*/ 850 w 39"/>
                <a:gd name="T63" fmla="*/ 304 h 20"/>
                <a:gd name="T64" fmla="*/ 912 w 39"/>
                <a:gd name="T65" fmla="*/ 179 h 20"/>
                <a:gd name="T66" fmla="*/ 733 w 39"/>
                <a:gd name="T67" fmla="*/ 0 h 20"/>
                <a:gd name="T68" fmla="*/ 1037 w 39"/>
                <a:gd name="T69" fmla="*/ 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 h="20">
                  <a:moveTo>
                    <a:pt x="17" y="0"/>
                  </a:moveTo>
                  <a:lnTo>
                    <a:pt x="21" y="5"/>
                  </a:lnTo>
                  <a:lnTo>
                    <a:pt x="19" y="7"/>
                  </a:lnTo>
                  <a:lnTo>
                    <a:pt x="15" y="9"/>
                  </a:lnTo>
                  <a:lnTo>
                    <a:pt x="12" y="10"/>
                  </a:lnTo>
                  <a:lnTo>
                    <a:pt x="10" y="11"/>
                  </a:lnTo>
                  <a:lnTo>
                    <a:pt x="10" y="12"/>
                  </a:lnTo>
                  <a:lnTo>
                    <a:pt x="11" y="13"/>
                  </a:lnTo>
                  <a:lnTo>
                    <a:pt x="13" y="13"/>
                  </a:lnTo>
                  <a:lnTo>
                    <a:pt x="16" y="12"/>
                  </a:lnTo>
                  <a:lnTo>
                    <a:pt x="23" y="10"/>
                  </a:lnTo>
                  <a:lnTo>
                    <a:pt x="28" y="7"/>
                  </a:lnTo>
                  <a:lnTo>
                    <a:pt x="32" y="8"/>
                  </a:lnTo>
                  <a:lnTo>
                    <a:pt x="39" y="10"/>
                  </a:lnTo>
                  <a:lnTo>
                    <a:pt x="39" y="12"/>
                  </a:lnTo>
                  <a:lnTo>
                    <a:pt x="20" y="15"/>
                  </a:lnTo>
                  <a:lnTo>
                    <a:pt x="0" y="20"/>
                  </a:lnTo>
                  <a:lnTo>
                    <a:pt x="0" y="16"/>
                  </a:lnTo>
                  <a:lnTo>
                    <a:pt x="5" y="15"/>
                  </a:lnTo>
                  <a:lnTo>
                    <a:pt x="6" y="13"/>
                  </a:lnTo>
                  <a:lnTo>
                    <a:pt x="5" y="12"/>
                  </a:lnTo>
                  <a:lnTo>
                    <a:pt x="0" y="12"/>
                  </a:lnTo>
                  <a:lnTo>
                    <a:pt x="0" y="9"/>
                  </a:lnTo>
                  <a:lnTo>
                    <a:pt x="7" y="10"/>
                  </a:lnTo>
                  <a:lnTo>
                    <a:pt x="9" y="9"/>
                  </a:lnTo>
                  <a:lnTo>
                    <a:pt x="9" y="7"/>
                  </a:lnTo>
                  <a:lnTo>
                    <a:pt x="5" y="5"/>
                  </a:lnTo>
                  <a:lnTo>
                    <a:pt x="0" y="4"/>
                  </a:lnTo>
                  <a:lnTo>
                    <a:pt x="0" y="0"/>
                  </a:lnTo>
                  <a:lnTo>
                    <a:pt x="4" y="0"/>
                  </a:lnTo>
                  <a:lnTo>
                    <a:pt x="13" y="5"/>
                  </a:lnTo>
                  <a:lnTo>
                    <a:pt x="14" y="5"/>
                  </a:lnTo>
                  <a:lnTo>
                    <a:pt x="15" y="3"/>
                  </a:lnTo>
                  <a:lnTo>
                    <a:pt x="12" y="0"/>
                  </a:lnTo>
                  <a:lnTo>
                    <a:pt x="17"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1" name="Freeform 157"/>
            <p:cNvSpPr>
              <a:spLocks/>
            </p:cNvSpPr>
            <p:nvPr/>
          </p:nvSpPr>
          <p:spPr bwMode="auto">
            <a:xfrm>
              <a:off x="2817" y="1986"/>
              <a:ext cx="320" cy="164"/>
            </a:xfrm>
            <a:custGeom>
              <a:avLst/>
              <a:gdLst>
                <a:gd name="T0" fmla="*/ 0 w 41"/>
                <a:gd name="T1" fmla="*/ 609 h 21"/>
                <a:gd name="T2" fmla="*/ 0 w 41"/>
                <a:gd name="T3" fmla="*/ 672 h 21"/>
                <a:gd name="T4" fmla="*/ 2131 w 41"/>
                <a:gd name="T5" fmla="*/ 1156 h 21"/>
                <a:gd name="T6" fmla="*/ 2498 w 41"/>
                <a:gd name="T7" fmla="*/ 1281 h 21"/>
                <a:gd name="T8" fmla="*/ 2498 w 41"/>
                <a:gd name="T9" fmla="*/ 1101 h 21"/>
                <a:gd name="T10" fmla="*/ 2131 w 41"/>
                <a:gd name="T11" fmla="*/ 914 h 21"/>
                <a:gd name="T12" fmla="*/ 2131 w 41"/>
                <a:gd name="T13" fmla="*/ 851 h 21"/>
                <a:gd name="T14" fmla="*/ 2193 w 41"/>
                <a:gd name="T15" fmla="*/ 734 h 21"/>
                <a:gd name="T16" fmla="*/ 2498 w 41"/>
                <a:gd name="T17" fmla="*/ 797 h 21"/>
                <a:gd name="T18" fmla="*/ 2498 w 41"/>
                <a:gd name="T19" fmla="*/ 547 h 21"/>
                <a:gd name="T20" fmla="*/ 2014 w 41"/>
                <a:gd name="T21" fmla="*/ 672 h 21"/>
                <a:gd name="T22" fmla="*/ 1584 w 41"/>
                <a:gd name="T23" fmla="*/ 734 h 21"/>
                <a:gd name="T24" fmla="*/ 1342 w 41"/>
                <a:gd name="T25" fmla="*/ 734 h 21"/>
                <a:gd name="T26" fmla="*/ 1405 w 41"/>
                <a:gd name="T27" fmla="*/ 609 h 21"/>
                <a:gd name="T28" fmla="*/ 2256 w 41"/>
                <a:gd name="T29" fmla="*/ 367 h 21"/>
                <a:gd name="T30" fmla="*/ 2498 w 41"/>
                <a:gd name="T31" fmla="*/ 242 h 21"/>
                <a:gd name="T32" fmla="*/ 2498 w 41"/>
                <a:gd name="T33" fmla="*/ 0 h 21"/>
                <a:gd name="T34" fmla="*/ 2193 w 41"/>
                <a:gd name="T35" fmla="*/ 0 h 21"/>
                <a:gd name="T36" fmla="*/ 1764 w 41"/>
                <a:gd name="T37" fmla="*/ 242 h 21"/>
                <a:gd name="T38" fmla="*/ 1405 w 41"/>
                <a:gd name="T39" fmla="*/ 367 h 21"/>
                <a:gd name="T40" fmla="*/ 1038 w 41"/>
                <a:gd name="T41" fmla="*/ 367 h 21"/>
                <a:gd name="T42" fmla="*/ 734 w 41"/>
                <a:gd name="T43" fmla="*/ 547 h 21"/>
                <a:gd name="T44" fmla="*/ 429 w 41"/>
                <a:gd name="T45" fmla="*/ 547 h 21"/>
                <a:gd name="T46" fmla="*/ 0 w 41"/>
                <a:gd name="T47" fmla="*/ 609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21">
                  <a:moveTo>
                    <a:pt x="0" y="10"/>
                  </a:moveTo>
                  <a:lnTo>
                    <a:pt x="0" y="11"/>
                  </a:lnTo>
                  <a:lnTo>
                    <a:pt x="35" y="19"/>
                  </a:lnTo>
                  <a:lnTo>
                    <a:pt x="41" y="21"/>
                  </a:lnTo>
                  <a:lnTo>
                    <a:pt x="41" y="18"/>
                  </a:lnTo>
                  <a:lnTo>
                    <a:pt x="35" y="15"/>
                  </a:lnTo>
                  <a:lnTo>
                    <a:pt x="35" y="14"/>
                  </a:lnTo>
                  <a:lnTo>
                    <a:pt x="36" y="12"/>
                  </a:lnTo>
                  <a:lnTo>
                    <a:pt x="41" y="13"/>
                  </a:lnTo>
                  <a:lnTo>
                    <a:pt x="41" y="9"/>
                  </a:lnTo>
                  <a:lnTo>
                    <a:pt x="33" y="11"/>
                  </a:lnTo>
                  <a:lnTo>
                    <a:pt x="26" y="12"/>
                  </a:lnTo>
                  <a:lnTo>
                    <a:pt x="22" y="12"/>
                  </a:lnTo>
                  <a:lnTo>
                    <a:pt x="23" y="10"/>
                  </a:lnTo>
                  <a:lnTo>
                    <a:pt x="37" y="6"/>
                  </a:lnTo>
                  <a:lnTo>
                    <a:pt x="41" y="4"/>
                  </a:lnTo>
                  <a:lnTo>
                    <a:pt x="41" y="0"/>
                  </a:lnTo>
                  <a:lnTo>
                    <a:pt x="36" y="0"/>
                  </a:lnTo>
                  <a:lnTo>
                    <a:pt x="29" y="4"/>
                  </a:lnTo>
                  <a:lnTo>
                    <a:pt x="23" y="6"/>
                  </a:lnTo>
                  <a:lnTo>
                    <a:pt x="17" y="6"/>
                  </a:lnTo>
                  <a:lnTo>
                    <a:pt x="12" y="9"/>
                  </a:lnTo>
                  <a:lnTo>
                    <a:pt x="7" y="9"/>
                  </a:lnTo>
                  <a:lnTo>
                    <a:pt x="0" y="1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2" name="Freeform 158"/>
            <p:cNvSpPr>
              <a:spLocks/>
            </p:cNvSpPr>
            <p:nvPr/>
          </p:nvSpPr>
          <p:spPr bwMode="auto">
            <a:xfrm>
              <a:off x="2723" y="2696"/>
              <a:ext cx="31" cy="47"/>
            </a:xfrm>
            <a:custGeom>
              <a:avLst/>
              <a:gdLst>
                <a:gd name="T0" fmla="*/ 124 w 4"/>
                <a:gd name="T1" fmla="*/ 0 h 6"/>
                <a:gd name="T2" fmla="*/ 240 w 4"/>
                <a:gd name="T3" fmla="*/ 306 h 6"/>
                <a:gd name="T4" fmla="*/ 0 w 4"/>
                <a:gd name="T5" fmla="*/ 368 h 6"/>
                <a:gd name="T6" fmla="*/ 124 w 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2" y="0"/>
                  </a:moveTo>
                  <a:lnTo>
                    <a:pt x="4" y="5"/>
                  </a:lnTo>
                  <a:lnTo>
                    <a:pt x="0" y="6"/>
                  </a:lnTo>
                  <a:lnTo>
                    <a:pt x="2"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3" name="Freeform 159"/>
            <p:cNvSpPr>
              <a:spLocks/>
            </p:cNvSpPr>
            <p:nvPr/>
          </p:nvSpPr>
          <p:spPr bwMode="auto">
            <a:xfrm>
              <a:off x="2380" y="2298"/>
              <a:ext cx="289" cy="445"/>
            </a:xfrm>
            <a:custGeom>
              <a:avLst/>
              <a:gdLst>
                <a:gd name="T0" fmla="*/ 0 w 37"/>
                <a:gd name="T1" fmla="*/ 180 h 57"/>
                <a:gd name="T2" fmla="*/ 734 w 37"/>
                <a:gd name="T3" fmla="*/ 180 h 57"/>
                <a:gd name="T4" fmla="*/ 976 w 37"/>
                <a:gd name="T5" fmla="*/ 180 h 57"/>
                <a:gd name="T6" fmla="*/ 1156 w 37"/>
                <a:gd name="T7" fmla="*/ 125 h 57"/>
                <a:gd name="T8" fmla="*/ 1406 w 37"/>
                <a:gd name="T9" fmla="*/ 62 h 57"/>
                <a:gd name="T10" fmla="*/ 1711 w 37"/>
                <a:gd name="T11" fmla="*/ 0 h 57"/>
                <a:gd name="T12" fmla="*/ 1828 w 37"/>
                <a:gd name="T13" fmla="*/ 62 h 57"/>
                <a:gd name="T14" fmla="*/ 2078 w 37"/>
                <a:gd name="T15" fmla="*/ 125 h 57"/>
                <a:gd name="T16" fmla="*/ 2257 w 37"/>
                <a:gd name="T17" fmla="*/ 125 h 57"/>
                <a:gd name="T18" fmla="*/ 1711 w 37"/>
                <a:gd name="T19" fmla="*/ 2561 h 57"/>
                <a:gd name="T20" fmla="*/ 1461 w 37"/>
                <a:gd name="T21" fmla="*/ 3474 h 57"/>
                <a:gd name="T22" fmla="*/ 1101 w 37"/>
                <a:gd name="T23" fmla="*/ 3474 h 57"/>
                <a:gd name="T24" fmla="*/ 1523 w 37"/>
                <a:gd name="T25" fmla="*/ 2740 h 57"/>
                <a:gd name="T26" fmla="*/ 1461 w 37"/>
                <a:gd name="T27" fmla="*/ 2686 h 57"/>
                <a:gd name="T28" fmla="*/ 1281 w 37"/>
                <a:gd name="T29" fmla="*/ 2686 h 57"/>
                <a:gd name="T30" fmla="*/ 914 w 37"/>
                <a:gd name="T31" fmla="*/ 3107 h 57"/>
                <a:gd name="T32" fmla="*/ 734 w 37"/>
                <a:gd name="T33" fmla="*/ 3412 h 57"/>
                <a:gd name="T34" fmla="*/ 367 w 37"/>
                <a:gd name="T35" fmla="*/ 3412 h 57"/>
                <a:gd name="T36" fmla="*/ 672 w 37"/>
                <a:gd name="T37" fmla="*/ 3045 h 57"/>
                <a:gd name="T38" fmla="*/ 1648 w 37"/>
                <a:gd name="T39" fmla="*/ 1952 h 57"/>
                <a:gd name="T40" fmla="*/ 1711 w 37"/>
                <a:gd name="T41" fmla="*/ 1764 h 57"/>
                <a:gd name="T42" fmla="*/ 1586 w 37"/>
                <a:gd name="T43" fmla="*/ 1710 h 57"/>
                <a:gd name="T44" fmla="*/ 914 w 37"/>
                <a:gd name="T45" fmla="*/ 2319 h 57"/>
                <a:gd name="T46" fmla="*/ 305 w 37"/>
                <a:gd name="T47" fmla="*/ 2990 h 57"/>
                <a:gd name="T48" fmla="*/ 0 w 37"/>
                <a:gd name="T49" fmla="*/ 3412 h 57"/>
                <a:gd name="T50" fmla="*/ 0 w 37"/>
                <a:gd name="T51" fmla="*/ 2865 h 57"/>
                <a:gd name="T52" fmla="*/ 734 w 37"/>
                <a:gd name="T53" fmla="*/ 2256 h 57"/>
                <a:gd name="T54" fmla="*/ 1156 w 37"/>
                <a:gd name="T55" fmla="*/ 1827 h 57"/>
                <a:gd name="T56" fmla="*/ 1343 w 37"/>
                <a:gd name="T57" fmla="*/ 1647 h 57"/>
                <a:gd name="T58" fmla="*/ 1711 w 37"/>
                <a:gd name="T59" fmla="*/ 1218 h 57"/>
                <a:gd name="T60" fmla="*/ 1773 w 37"/>
                <a:gd name="T61" fmla="*/ 1101 h 57"/>
                <a:gd name="T62" fmla="*/ 1773 w 37"/>
                <a:gd name="T63" fmla="*/ 976 h 57"/>
                <a:gd name="T64" fmla="*/ 1523 w 37"/>
                <a:gd name="T65" fmla="*/ 1155 h 57"/>
                <a:gd name="T66" fmla="*/ 1039 w 37"/>
                <a:gd name="T67" fmla="*/ 1522 h 57"/>
                <a:gd name="T68" fmla="*/ 797 w 37"/>
                <a:gd name="T69" fmla="*/ 1827 h 57"/>
                <a:gd name="T70" fmla="*/ 0 w 37"/>
                <a:gd name="T71" fmla="*/ 2498 h 57"/>
                <a:gd name="T72" fmla="*/ 0 w 37"/>
                <a:gd name="T73" fmla="*/ 2069 h 57"/>
                <a:gd name="T74" fmla="*/ 609 w 37"/>
                <a:gd name="T75" fmla="*/ 1522 h 57"/>
                <a:gd name="T76" fmla="*/ 976 w 37"/>
                <a:gd name="T77" fmla="*/ 1343 h 57"/>
                <a:gd name="T78" fmla="*/ 1773 w 37"/>
                <a:gd name="T79" fmla="*/ 609 h 57"/>
                <a:gd name="T80" fmla="*/ 1711 w 37"/>
                <a:gd name="T81" fmla="*/ 546 h 57"/>
                <a:gd name="T82" fmla="*/ 1586 w 37"/>
                <a:gd name="T83" fmla="*/ 546 h 57"/>
                <a:gd name="T84" fmla="*/ 976 w 37"/>
                <a:gd name="T85" fmla="*/ 976 h 57"/>
                <a:gd name="T86" fmla="*/ 609 w 37"/>
                <a:gd name="T87" fmla="*/ 1218 h 57"/>
                <a:gd name="T88" fmla="*/ 305 w 37"/>
                <a:gd name="T89" fmla="*/ 1405 h 57"/>
                <a:gd name="T90" fmla="*/ 0 w 37"/>
                <a:gd name="T91" fmla="*/ 1710 h 57"/>
                <a:gd name="T92" fmla="*/ 0 w 37"/>
                <a:gd name="T93" fmla="*/ 1218 h 57"/>
                <a:gd name="T94" fmla="*/ 914 w 37"/>
                <a:gd name="T95" fmla="*/ 789 h 57"/>
                <a:gd name="T96" fmla="*/ 1281 w 37"/>
                <a:gd name="T97" fmla="*/ 546 h 57"/>
                <a:gd name="T98" fmla="*/ 1281 w 37"/>
                <a:gd name="T99" fmla="*/ 429 h 57"/>
                <a:gd name="T100" fmla="*/ 1156 w 37"/>
                <a:gd name="T101" fmla="*/ 429 h 57"/>
                <a:gd name="T102" fmla="*/ 484 w 37"/>
                <a:gd name="T103" fmla="*/ 671 h 57"/>
                <a:gd name="T104" fmla="*/ 0 w 37"/>
                <a:gd name="T105" fmla="*/ 913 h 57"/>
                <a:gd name="T106" fmla="*/ 0 w 37"/>
                <a:gd name="T107" fmla="*/ 671 h 57"/>
                <a:gd name="T108" fmla="*/ 430 w 37"/>
                <a:gd name="T109" fmla="*/ 546 h 57"/>
                <a:gd name="T110" fmla="*/ 609 w 37"/>
                <a:gd name="T111" fmla="*/ 429 h 57"/>
                <a:gd name="T112" fmla="*/ 484 w 37"/>
                <a:gd name="T113" fmla="*/ 367 h 57"/>
                <a:gd name="T114" fmla="*/ 0 w 37"/>
                <a:gd name="T115" fmla="*/ 429 h 57"/>
                <a:gd name="T116" fmla="*/ 0 w 37"/>
                <a:gd name="T117" fmla="*/ 180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 h="57">
                  <a:moveTo>
                    <a:pt x="0" y="3"/>
                  </a:moveTo>
                  <a:lnTo>
                    <a:pt x="12" y="3"/>
                  </a:lnTo>
                  <a:lnTo>
                    <a:pt x="16" y="3"/>
                  </a:lnTo>
                  <a:lnTo>
                    <a:pt x="19" y="2"/>
                  </a:lnTo>
                  <a:lnTo>
                    <a:pt x="23" y="1"/>
                  </a:lnTo>
                  <a:lnTo>
                    <a:pt x="28" y="0"/>
                  </a:lnTo>
                  <a:lnTo>
                    <a:pt x="30" y="1"/>
                  </a:lnTo>
                  <a:lnTo>
                    <a:pt x="34" y="2"/>
                  </a:lnTo>
                  <a:lnTo>
                    <a:pt x="37" y="2"/>
                  </a:lnTo>
                  <a:lnTo>
                    <a:pt x="28" y="42"/>
                  </a:lnTo>
                  <a:lnTo>
                    <a:pt x="24" y="57"/>
                  </a:lnTo>
                  <a:lnTo>
                    <a:pt x="18" y="57"/>
                  </a:lnTo>
                  <a:lnTo>
                    <a:pt x="25" y="45"/>
                  </a:lnTo>
                  <a:lnTo>
                    <a:pt x="24" y="44"/>
                  </a:lnTo>
                  <a:lnTo>
                    <a:pt x="21" y="44"/>
                  </a:lnTo>
                  <a:lnTo>
                    <a:pt x="15" y="51"/>
                  </a:lnTo>
                  <a:lnTo>
                    <a:pt x="12" y="56"/>
                  </a:lnTo>
                  <a:lnTo>
                    <a:pt x="6" y="56"/>
                  </a:lnTo>
                  <a:lnTo>
                    <a:pt x="11" y="50"/>
                  </a:lnTo>
                  <a:lnTo>
                    <a:pt x="27" y="32"/>
                  </a:lnTo>
                  <a:lnTo>
                    <a:pt x="28" y="29"/>
                  </a:lnTo>
                  <a:lnTo>
                    <a:pt x="26" y="28"/>
                  </a:lnTo>
                  <a:lnTo>
                    <a:pt x="15" y="38"/>
                  </a:lnTo>
                  <a:lnTo>
                    <a:pt x="5" y="49"/>
                  </a:lnTo>
                  <a:lnTo>
                    <a:pt x="0" y="56"/>
                  </a:lnTo>
                  <a:lnTo>
                    <a:pt x="0" y="47"/>
                  </a:lnTo>
                  <a:lnTo>
                    <a:pt x="12" y="37"/>
                  </a:lnTo>
                  <a:lnTo>
                    <a:pt x="19" y="30"/>
                  </a:lnTo>
                  <a:lnTo>
                    <a:pt x="22" y="27"/>
                  </a:lnTo>
                  <a:lnTo>
                    <a:pt x="28" y="20"/>
                  </a:lnTo>
                  <a:lnTo>
                    <a:pt x="29" y="18"/>
                  </a:lnTo>
                  <a:lnTo>
                    <a:pt x="29" y="16"/>
                  </a:lnTo>
                  <a:lnTo>
                    <a:pt x="25" y="19"/>
                  </a:lnTo>
                  <a:lnTo>
                    <a:pt x="17" y="25"/>
                  </a:lnTo>
                  <a:lnTo>
                    <a:pt x="13" y="30"/>
                  </a:lnTo>
                  <a:lnTo>
                    <a:pt x="0" y="41"/>
                  </a:lnTo>
                  <a:lnTo>
                    <a:pt x="0" y="34"/>
                  </a:lnTo>
                  <a:lnTo>
                    <a:pt x="10" y="25"/>
                  </a:lnTo>
                  <a:lnTo>
                    <a:pt x="16" y="22"/>
                  </a:lnTo>
                  <a:lnTo>
                    <a:pt x="29" y="10"/>
                  </a:lnTo>
                  <a:lnTo>
                    <a:pt x="28" y="9"/>
                  </a:lnTo>
                  <a:lnTo>
                    <a:pt x="26" y="9"/>
                  </a:lnTo>
                  <a:lnTo>
                    <a:pt x="16" y="16"/>
                  </a:lnTo>
                  <a:lnTo>
                    <a:pt x="10" y="20"/>
                  </a:lnTo>
                  <a:lnTo>
                    <a:pt x="5" y="23"/>
                  </a:lnTo>
                  <a:lnTo>
                    <a:pt x="0" y="28"/>
                  </a:lnTo>
                  <a:lnTo>
                    <a:pt x="0" y="20"/>
                  </a:lnTo>
                  <a:lnTo>
                    <a:pt x="15" y="13"/>
                  </a:lnTo>
                  <a:lnTo>
                    <a:pt x="21" y="9"/>
                  </a:lnTo>
                  <a:lnTo>
                    <a:pt x="21" y="7"/>
                  </a:lnTo>
                  <a:lnTo>
                    <a:pt x="19" y="7"/>
                  </a:lnTo>
                  <a:lnTo>
                    <a:pt x="8" y="11"/>
                  </a:lnTo>
                  <a:lnTo>
                    <a:pt x="0" y="15"/>
                  </a:lnTo>
                  <a:lnTo>
                    <a:pt x="0" y="11"/>
                  </a:lnTo>
                  <a:lnTo>
                    <a:pt x="7" y="9"/>
                  </a:lnTo>
                  <a:lnTo>
                    <a:pt x="10" y="7"/>
                  </a:lnTo>
                  <a:lnTo>
                    <a:pt x="8" y="6"/>
                  </a:lnTo>
                  <a:lnTo>
                    <a:pt x="0" y="7"/>
                  </a:lnTo>
                  <a:lnTo>
                    <a:pt x="0" y="3"/>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4" name="Freeform 160"/>
            <p:cNvSpPr>
              <a:spLocks/>
            </p:cNvSpPr>
            <p:nvPr/>
          </p:nvSpPr>
          <p:spPr bwMode="auto">
            <a:xfrm>
              <a:off x="2825" y="2282"/>
              <a:ext cx="312" cy="461"/>
            </a:xfrm>
            <a:custGeom>
              <a:avLst/>
              <a:gdLst>
                <a:gd name="T0" fmla="*/ 0 w 40"/>
                <a:gd name="T1" fmla="*/ 242 h 59"/>
                <a:gd name="T2" fmla="*/ 788 w 40"/>
                <a:gd name="T3" fmla="*/ 3540 h 59"/>
                <a:gd name="T4" fmla="*/ 1459 w 40"/>
                <a:gd name="T5" fmla="*/ 3540 h 59"/>
                <a:gd name="T6" fmla="*/ 850 w 40"/>
                <a:gd name="T7" fmla="*/ 2500 h 59"/>
                <a:gd name="T8" fmla="*/ 850 w 40"/>
                <a:gd name="T9" fmla="*/ 2258 h 59"/>
                <a:gd name="T10" fmla="*/ 1037 w 40"/>
                <a:gd name="T11" fmla="*/ 2321 h 59"/>
                <a:gd name="T12" fmla="*/ 1396 w 40"/>
                <a:gd name="T13" fmla="*/ 2805 h 59"/>
                <a:gd name="T14" fmla="*/ 1825 w 40"/>
                <a:gd name="T15" fmla="*/ 3602 h 59"/>
                <a:gd name="T16" fmla="*/ 2434 w 40"/>
                <a:gd name="T17" fmla="*/ 3602 h 59"/>
                <a:gd name="T18" fmla="*/ 2434 w 40"/>
                <a:gd name="T19" fmla="*/ 3360 h 59"/>
                <a:gd name="T20" fmla="*/ 2005 w 40"/>
                <a:gd name="T21" fmla="*/ 2930 h 59"/>
                <a:gd name="T22" fmla="*/ 1583 w 40"/>
                <a:gd name="T23" fmla="*/ 2625 h 59"/>
                <a:gd name="T24" fmla="*/ 671 w 40"/>
                <a:gd name="T25" fmla="*/ 1524 h 59"/>
                <a:gd name="T26" fmla="*/ 671 w 40"/>
                <a:gd name="T27" fmla="*/ 1344 h 59"/>
                <a:gd name="T28" fmla="*/ 788 w 40"/>
                <a:gd name="T29" fmla="*/ 1344 h 59"/>
                <a:gd name="T30" fmla="*/ 1092 w 40"/>
                <a:gd name="T31" fmla="*/ 1524 h 59"/>
                <a:gd name="T32" fmla="*/ 1888 w 40"/>
                <a:gd name="T33" fmla="*/ 2446 h 59"/>
                <a:gd name="T34" fmla="*/ 2434 w 40"/>
                <a:gd name="T35" fmla="*/ 2868 h 59"/>
                <a:gd name="T36" fmla="*/ 2434 w 40"/>
                <a:gd name="T37" fmla="*/ 2258 h 59"/>
                <a:gd name="T38" fmla="*/ 2254 w 40"/>
                <a:gd name="T39" fmla="*/ 2196 h 59"/>
                <a:gd name="T40" fmla="*/ 1888 w 40"/>
                <a:gd name="T41" fmla="*/ 1828 h 59"/>
                <a:gd name="T42" fmla="*/ 1459 w 40"/>
                <a:gd name="T43" fmla="*/ 1586 h 59"/>
                <a:gd name="T44" fmla="*/ 975 w 40"/>
                <a:gd name="T45" fmla="*/ 1102 h 59"/>
                <a:gd name="T46" fmla="*/ 608 w 40"/>
                <a:gd name="T47" fmla="*/ 734 h 59"/>
                <a:gd name="T48" fmla="*/ 671 w 40"/>
                <a:gd name="T49" fmla="*/ 547 h 59"/>
                <a:gd name="T50" fmla="*/ 850 w 40"/>
                <a:gd name="T51" fmla="*/ 609 h 59"/>
                <a:gd name="T52" fmla="*/ 1279 w 40"/>
                <a:gd name="T53" fmla="*/ 1039 h 59"/>
                <a:gd name="T54" fmla="*/ 2005 w 40"/>
                <a:gd name="T55" fmla="*/ 1586 h 59"/>
                <a:gd name="T56" fmla="*/ 2434 w 40"/>
                <a:gd name="T57" fmla="*/ 1953 h 59"/>
                <a:gd name="T58" fmla="*/ 2434 w 40"/>
                <a:gd name="T59" fmla="*/ 1344 h 59"/>
                <a:gd name="T60" fmla="*/ 2309 w 40"/>
                <a:gd name="T61" fmla="*/ 1281 h 59"/>
                <a:gd name="T62" fmla="*/ 2005 w 40"/>
                <a:gd name="T63" fmla="*/ 1102 h 59"/>
                <a:gd name="T64" fmla="*/ 1396 w 40"/>
                <a:gd name="T65" fmla="*/ 852 h 59"/>
                <a:gd name="T66" fmla="*/ 1154 w 40"/>
                <a:gd name="T67" fmla="*/ 609 h 59"/>
                <a:gd name="T68" fmla="*/ 1154 w 40"/>
                <a:gd name="T69" fmla="*/ 492 h 59"/>
                <a:gd name="T70" fmla="*/ 1279 w 40"/>
                <a:gd name="T71" fmla="*/ 492 h 59"/>
                <a:gd name="T72" fmla="*/ 1888 w 40"/>
                <a:gd name="T73" fmla="*/ 734 h 59"/>
                <a:gd name="T74" fmla="*/ 2254 w 40"/>
                <a:gd name="T75" fmla="*/ 914 h 59"/>
                <a:gd name="T76" fmla="*/ 2434 w 40"/>
                <a:gd name="T77" fmla="*/ 1039 h 59"/>
                <a:gd name="T78" fmla="*/ 2434 w 40"/>
                <a:gd name="T79" fmla="*/ 734 h 59"/>
                <a:gd name="T80" fmla="*/ 2005 w 40"/>
                <a:gd name="T81" fmla="*/ 609 h 59"/>
                <a:gd name="T82" fmla="*/ 1763 w 40"/>
                <a:gd name="T83" fmla="*/ 547 h 59"/>
                <a:gd name="T84" fmla="*/ 1583 w 40"/>
                <a:gd name="T85" fmla="*/ 430 h 59"/>
                <a:gd name="T86" fmla="*/ 1583 w 40"/>
                <a:gd name="T87" fmla="*/ 242 h 59"/>
                <a:gd name="T88" fmla="*/ 1825 w 40"/>
                <a:gd name="T89" fmla="*/ 242 h 59"/>
                <a:gd name="T90" fmla="*/ 1950 w 40"/>
                <a:gd name="T91" fmla="*/ 305 h 59"/>
                <a:gd name="T92" fmla="*/ 2254 w 40"/>
                <a:gd name="T93" fmla="*/ 367 h 59"/>
                <a:gd name="T94" fmla="*/ 2434 w 40"/>
                <a:gd name="T95" fmla="*/ 430 h 59"/>
                <a:gd name="T96" fmla="*/ 2434 w 40"/>
                <a:gd name="T97" fmla="*/ 63 h 59"/>
                <a:gd name="T98" fmla="*/ 2067 w 40"/>
                <a:gd name="T99" fmla="*/ 0 h 59"/>
                <a:gd name="T100" fmla="*/ 1700 w 40"/>
                <a:gd name="T101" fmla="*/ 63 h 59"/>
                <a:gd name="T102" fmla="*/ 1154 w 40"/>
                <a:gd name="T103" fmla="*/ 0 h 59"/>
                <a:gd name="T104" fmla="*/ 788 w 40"/>
                <a:gd name="T105" fmla="*/ 125 h 59"/>
                <a:gd name="T106" fmla="*/ 429 w 40"/>
                <a:gd name="T107" fmla="*/ 180 h 59"/>
                <a:gd name="T108" fmla="*/ 0 w 40"/>
                <a:gd name="T109" fmla="*/ 242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59">
                  <a:moveTo>
                    <a:pt x="0" y="4"/>
                  </a:moveTo>
                  <a:lnTo>
                    <a:pt x="13" y="58"/>
                  </a:lnTo>
                  <a:lnTo>
                    <a:pt x="24" y="58"/>
                  </a:lnTo>
                  <a:lnTo>
                    <a:pt x="14" y="41"/>
                  </a:lnTo>
                  <a:lnTo>
                    <a:pt x="14" y="37"/>
                  </a:lnTo>
                  <a:lnTo>
                    <a:pt x="17" y="38"/>
                  </a:lnTo>
                  <a:lnTo>
                    <a:pt x="23" y="46"/>
                  </a:lnTo>
                  <a:lnTo>
                    <a:pt x="30" y="59"/>
                  </a:lnTo>
                  <a:lnTo>
                    <a:pt x="40" y="59"/>
                  </a:lnTo>
                  <a:lnTo>
                    <a:pt x="40" y="55"/>
                  </a:lnTo>
                  <a:lnTo>
                    <a:pt x="33" y="48"/>
                  </a:lnTo>
                  <a:lnTo>
                    <a:pt x="26" y="43"/>
                  </a:lnTo>
                  <a:lnTo>
                    <a:pt x="11" y="25"/>
                  </a:lnTo>
                  <a:lnTo>
                    <a:pt x="11" y="22"/>
                  </a:lnTo>
                  <a:lnTo>
                    <a:pt x="13" y="22"/>
                  </a:lnTo>
                  <a:lnTo>
                    <a:pt x="18" y="25"/>
                  </a:lnTo>
                  <a:lnTo>
                    <a:pt x="31" y="40"/>
                  </a:lnTo>
                  <a:lnTo>
                    <a:pt x="40" y="47"/>
                  </a:lnTo>
                  <a:lnTo>
                    <a:pt x="40" y="37"/>
                  </a:lnTo>
                  <a:lnTo>
                    <a:pt x="37" y="36"/>
                  </a:lnTo>
                  <a:lnTo>
                    <a:pt x="31" y="30"/>
                  </a:lnTo>
                  <a:lnTo>
                    <a:pt x="24" y="26"/>
                  </a:lnTo>
                  <a:lnTo>
                    <a:pt x="16" y="18"/>
                  </a:lnTo>
                  <a:lnTo>
                    <a:pt x="10" y="12"/>
                  </a:lnTo>
                  <a:lnTo>
                    <a:pt x="11" y="9"/>
                  </a:lnTo>
                  <a:lnTo>
                    <a:pt x="14" y="10"/>
                  </a:lnTo>
                  <a:lnTo>
                    <a:pt x="21" y="17"/>
                  </a:lnTo>
                  <a:lnTo>
                    <a:pt x="33" y="26"/>
                  </a:lnTo>
                  <a:lnTo>
                    <a:pt x="40" y="32"/>
                  </a:lnTo>
                  <a:lnTo>
                    <a:pt x="40" y="22"/>
                  </a:lnTo>
                  <a:lnTo>
                    <a:pt x="38" y="21"/>
                  </a:lnTo>
                  <a:lnTo>
                    <a:pt x="33" y="18"/>
                  </a:lnTo>
                  <a:lnTo>
                    <a:pt x="23" y="14"/>
                  </a:lnTo>
                  <a:lnTo>
                    <a:pt x="19" y="10"/>
                  </a:lnTo>
                  <a:lnTo>
                    <a:pt x="19" y="8"/>
                  </a:lnTo>
                  <a:lnTo>
                    <a:pt x="21" y="8"/>
                  </a:lnTo>
                  <a:lnTo>
                    <a:pt x="31" y="12"/>
                  </a:lnTo>
                  <a:lnTo>
                    <a:pt x="37" y="15"/>
                  </a:lnTo>
                  <a:lnTo>
                    <a:pt x="40" y="17"/>
                  </a:lnTo>
                  <a:lnTo>
                    <a:pt x="40" y="12"/>
                  </a:lnTo>
                  <a:lnTo>
                    <a:pt x="33" y="10"/>
                  </a:lnTo>
                  <a:lnTo>
                    <a:pt x="29" y="9"/>
                  </a:lnTo>
                  <a:lnTo>
                    <a:pt x="26" y="7"/>
                  </a:lnTo>
                  <a:lnTo>
                    <a:pt x="26" y="4"/>
                  </a:lnTo>
                  <a:lnTo>
                    <a:pt x="30" y="4"/>
                  </a:lnTo>
                  <a:lnTo>
                    <a:pt x="32" y="5"/>
                  </a:lnTo>
                  <a:lnTo>
                    <a:pt x="37" y="6"/>
                  </a:lnTo>
                  <a:lnTo>
                    <a:pt x="40" y="7"/>
                  </a:lnTo>
                  <a:lnTo>
                    <a:pt x="40" y="1"/>
                  </a:lnTo>
                  <a:lnTo>
                    <a:pt x="34" y="0"/>
                  </a:lnTo>
                  <a:lnTo>
                    <a:pt x="28" y="1"/>
                  </a:lnTo>
                  <a:lnTo>
                    <a:pt x="19" y="0"/>
                  </a:lnTo>
                  <a:lnTo>
                    <a:pt x="13" y="2"/>
                  </a:lnTo>
                  <a:lnTo>
                    <a:pt x="7" y="3"/>
                  </a:lnTo>
                  <a:lnTo>
                    <a:pt x="0" y="4"/>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5" name="Freeform 161"/>
            <p:cNvSpPr>
              <a:spLocks/>
            </p:cNvSpPr>
            <p:nvPr/>
          </p:nvSpPr>
          <p:spPr bwMode="auto">
            <a:xfrm>
              <a:off x="3059" y="2189"/>
              <a:ext cx="78" cy="54"/>
            </a:xfrm>
            <a:custGeom>
              <a:avLst/>
              <a:gdLst>
                <a:gd name="T0" fmla="*/ 608 w 10"/>
                <a:gd name="T1" fmla="*/ 0 h 7"/>
                <a:gd name="T2" fmla="*/ 608 w 10"/>
                <a:gd name="T3" fmla="*/ 417 h 7"/>
                <a:gd name="T4" fmla="*/ 304 w 10"/>
                <a:gd name="T5" fmla="*/ 417 h 7"/>
                <a:gd name="T6" fmla="*/ 0 w 10"/>
                <a:gd name="T7" fmla="*/ 355 h 7"/>
                <a:gd name="T8" fmla="*/ 429 w 10"/>
                <a:gd name="T9" fmla="*/ 0 h 7"/>
                <a:gd name="T10" fmla="*/ 608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0" y="0"/>
                  </a:moveTo>
                  <a:lnTo>
                    <a:pt x="10" y="7"/>
                  </a:lnTo>
                  <a:lnTo>
                    <a:pt x="5" y="7"/>
                  </a:lnTo>
                  <a:lnTo>
                    <a:pt x="0" y="6"/>
                  </a:lnTo>
                  <a:lnTo>
                    <a:pt x="7" y="0"/>
                  </a:lnTo>
                  <a:lnTo>
                    <a:pt x="1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6" name="Freeform 162"/>
            <p:cNvSpPr>
              <a:spLocks/>
            </p:cNvSpPr>
            <p:nvPr/>
          </p:nvSpPr>
          <p:spPr bwMode="auto">
            <a:xfrm>
              <a:off x="2934" y="2220"/>
              <a:ext cx="23" cy="15"/>
            </a:xfrm>
            <a:custGeom>
              <a:avLst/>
              <a:gdLst>
                <a:gd name="T0" fmla="*/ 61 w 3"/>
                <a:gd name="T1" fmla="*/ 0 h 2"/>
                <a:gd name="T2" fmla="*/ 176 w 3"/>
                <a:gd name="T3" fmla="*/ 113 h 2"/>
                <a:gd name="T4" fmla="*/ 0 w 3"/>
                <a:gd name="T5" fmla="*/ 113 h 2"/>
                <a:gd name="T6" fmla="*/ 61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0"/>
                  </a:moveTo>
                  <a:lnTo>
                    <a:pt x="3" y="2"/>
                  </a:lnTo>
                  <a:lnTo>
                    <a:pt x="0" y="2"/>
                  </a:lnTo>
                  <a:lnTo>
                    <a:pt x="1"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7" name="Freeform 163"/>
            <p:cNvSpPr>
              <a:spLocks/>
            </p:cNvSpPr>
            <p:nvPr/>
          </p:nvSpPr>
          <p:spPr bwMode="auto">
            <a:xfrm>
              <a:off x="2840" y="2259"/>
              <a:ext cx="78" cy="23"/>
            </a:xfrm>
            <a:custGeom>
              <a:avLst/>
              <a:gdLst>
                <a:gd name="T0" fmla="*/ 367 w 10"/>
                <a:gd name="T1" fmla="*/ 0 h 3"/>
                <a:gd name="T2" fmla="*/ 608 w 10"/>
                <a:gd name="T3" fmla="*/ 61 h 3"/>
                <a:gd name="T4" fmla="*/ 242 w 10"/>
                <a:gd name="T5" fmla="*/ 176 h 3"/>
                <a:gd name="T6" fmla="*/ 0 w 10"/>
                <a:gd name="T7" fmla="*/ 176 h 3"/>
                <a:gd name="T8" fmla="*/ 367 w 10"/>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
                  <a:moveTo>
                    <a:pt x="6" y="0"/>
                  </a:moveTo>
                  <a:lnTo>
                    <a:pt x="10" y="1"/>
                  </a:lnTo>
                  <a:lnTo>
                    <a:pt x="4" y="3"/>
                  </a:lnTo>
                  <a:lnTo>
                    <a:pt x="0" y="3"/>
                  </a:lnTo>
                  <a:lnTo>
                    <a:pt x="6"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8" name="Freeform 164"/>
            <p:cNvSpPr>
              <a:spLocks/>
            </p:cNvSpPr>
            <p:nvPr/>
          </p:nvSpPr>
          <p:spPr bwMode="auto">
            <a:xfrm>
              <a:off x="2817" y="2220"/>
              <a:ext cx="23" cy="31"/>
            </a:xfrm>
            <a:custGeom>
              <a:avLst/>
              <a:gdLst>
                <a:gd name="T0" fmla="*/ 0 w 3"/>
                <a:gd name="T1" fmla="*/ 0 h 4"/>
                <a:gd name="T2" fmla="*/ 0 w 3"/>
                <a:gd name="T3" fmla="*/ 240 h 4"/>
                <a:gd name="T4" fmla="*/ 176 w 3"/>
                <a:gd name="T5" fmla="*/ 178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4"/>
                  </a:lnTo>
                  <a:lnTo>
                    <a:pt x="3" y="3"/>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9" name="Freeform 165"/>
            <p:cNvSpPr>
              <a:spLocks/>
            </p:cNvSpPr>
            <p:nvPr/>
          </p:nvSpPr>
          <p:spPr bwMode="auto">
            <a:xfrm>
              <a:off x="2520" y="2204"/>
              <a:ext cx="78" cy="47"/>
            </a:xfrm>
            <a:custGeom>
              <a:avLst/>
              <a:gdLst>
                <a:gd name="T0" fmla="*/ 179 w 10"/>
                <a:gd name="T1" fmla="*/ 0 h 6"/>
                <a:gd name="T2" fmla="*/ 608 w 10"/>
                <a:gd name="T3" fmla="*/ 306 h 6"/>
                <a:gd name="T4" fmla="*/ 429 w 10"/>
                <a:gd name="T5" fmla="*/ 368 h 6"/>
                <a:gd name="T6" fmla="*/ 0 w 10"/>
                <a:gd name="T7" fmla="*/ 243 h 6"/>
                <a:gd name="T8" fmla="*/ 17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3" y="0"/>
                  </a:moveTo>
                  <a:lnTo>
                    <a:pt x="10" y="5"/>
                  </a:lnTo>
                  <a:lnTo>
                    <a:pt x="7" y="6"/>
                  </a:lnTo>
                  <a:lnTo>
                    <a:pt x="0" y="4"/>
                  </a:lnTo>
                  <a:lnTo>
                    <a:pt x="3"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0" name="Freeform 166"/>
            <p:cNvSpPr>
              <a:spLocks/>
            </p:cNvSpPr>
            <p:nvPr/>
          </p:nvSpPr>
          <p:spPr bwMode="auto">
            <a:xfrm>
              <a:off x="2380" y="2204"/>
              <a:ext cx="70" cy="63"/>
            </a:xfrm>
            <a:custGeom>
              <a:avLst/>
              <a:gdLst>
                <a:gd name="T0" fmla="*/ 0 w 9"/>
                <a:gd name="T1" fmla="*/ 0 h 8"/>
                <a:gd name="T2" fmla="*/ 0 w 9"/>
                <a:gd name="T3" fmla="*/ 496 h 8"/>
                <a:gd name="T4" fmla="*/ 241 w 9"/>
                <a:gd name="T5" fmla="*/ 433 h 8"/>
                <a:gd name="T6" fmla="*/ 544 w 9"/>
                <a:gd name="T7" fmla="*/ 252 h 8"/>
                <a:gd name="T8" fmla="*/ 241 w 9"/>
                <a:gd name="T9" fmla="*/ 0 h 8"/>
                <a:gd name="T10" fmla="*/ 0 w 9"/>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0" y="0"/>
                  </a:moveTo>
                  <a:lnTo>
                    <a:pt x="0" y="8"/>
                  </a:lnTo>
                  <a:lnTo>
                    <a:pt x="4" y="7"/>
                  </a:lnTo>
                  <a:lnTo>
                    <a:pt x="9" y="4"/>
                  </a:lnTo>
                  <a:lnTo>
                    <a:pt x="4" y="0"/>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1" name="Freeform 167"/>
            <p:cNvSpPr>
              <a:spLocks/>
            </p:cNvSpPr>
            <p:nvPr/>
          </p:nvSpPr>
          <p:spPr bwMode="auto">
            <a:xfrm>
              <a:off x="2435" y="2259"/>
              <a:ext cx="85" cy="31"/>
            </a:xfrm>
            <a:custGeom>
              <a:avLst/>
              <a:gdLst>
                <a:gd name="T0" fmla="*/ 0 w 11"/>
                <a:gd name="T1" fmla="*/ 240 h 4"/>
                <a:gd name="T2" fmla="*/ 62 w 11"/>
                <a:gd name="T3" fmla="*/ 124 h 4"/>
                <a:gd name="T4" fmla="*/ 301 w 11"/>
                <a:gd name="T5" fmla="*/ 0 h 4"/>
                <a:gd name="T6" fmla="*/ 657 w 11"/>
                <a:gd name="T7" fmla="*/ 178 h 4"/>
                <a:gd name="T8" fmla="*/ 0 w 11"/>
                <a:gd name="T9" fmla="*/ 24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0" y="4"/>
                  </a:moveTo>
                  <a:lnTo>
                    <a:pt x="1" y="2"/>
                  </a:lnTo>
                  <a:lnTo>
                    <a:pt x="5" y="0"/>
                  </a:lnTo>
                  <a:lnTo>
                    <a:pt x="11" y="3"/>
                  </a:lnTo>
                  <a:lnTo>
                    <a:pt x="0" y="4"/>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2" name="Freeform 168"/>
            <p:cNvSpPr>
              <a:spLocks/>
            </p:cNvSpPr>
            <p:nvPr/>
          </p:nvSpPr>
          <p:spPr bwMode="auto">
            <a:xfrm>
              <a:off x="2598" y="1908"/>
              <a:ext cx="110" cy="31"/>
            </a:xfrm>
            <a:custGeom>
              <a:avLst/>
              <a:gdLst>
                <a:gd name="T0" fmla="*/ 801 w 14"/>
                <a:gd name="T1" fmla="*/ 0 h 4"/>
                <a:gd name="T2" fmla="*/ 801 w 14"/>
                <a:gd name="T3" fmla="*/ 178 h 4"/>
                <a:gd name="T4" fmla="*/ 495 w 14"/>
                <a:gd name="T5" fmla="*/ 178 h 4"/>
                <a:gd name="T6" fmla="*/ 244 w 14"/>
                <a:gd name="T7" fmla="*/ 178 h 4"/>
                <a:gd name="T8" fmla="*/ 63 w 14"/>
                <a:gd name="T9" fmla="*/ 178 h 4"/>
                <a:gd name="T10" fmla="*/ 126 w 14"/>
                <a:gd name="T11" fmla="*/ 124 h 4"/>
                <a:gd name="T12" fmla="*/ 739 w 14"/>
                <a:gd name="T13" fmla="*/ 0 h 4"/>
                <a:gd name="T14" fmla="*/ 801 w 14"/>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4">
                  <a:moveTo>
                    <a:pt x="13" y="0"/>
                  </a:moveTo>
                  <a:cubicBezTo>
                    <a:pt x="14" y="0"/>
                    <a:pt x="14" y="2"/>
                    <a:pt x="13" y="3"/>
                  </a:cubicBezTo>
                  <a:cubicBezTo>
                    <a:pt x="12" y="4"/>
                    <a:pt x="10" y="3"/>
                    <a:pt x="8" y="3"/>
                  </a:cubicBezTo>
                  <a:cubicBezTo>
                    <a:pt x="7" y="3"/>
                    <a:pt x="5" y="3"/>
                    <a:pt x="4" y="3"/>
                  </a:cubicBezTo>
                  <a:cubicBezTo>
                    <a:pt x="3" y="3"/>
                    <a:pt x="2" y="3"/>
                    <a:pt x="1" y="3"/>
                  </a:cubicBezTo>
                  <a:cubicBezTo>
                    <a:pt x="0" y="3"/>
                    <a:pt x="1" y="1"/>
                    <a:pt x="2" y="2"/>
                  </a:cubicBezTo>
                  <a:cubicBezTo>
                    <a:pt x="5" y="1"/>
                    <a:pt x="9" y="2"/>
                    <a:pt x="12" y="0"/>
                  </a:cubicBezTo>
                  <a:cubicBezTo>
                    <a:pt x="12" y="0"/>
                    <a:pt x="13" y="0"/>
                    <a:pt x="1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3" name="Freeform 169"/>
            <p:cNvSpPr>
              <a:spLocks/>
            </p:cNvSpPr>
            <p:nvPr/>
          </p:nvSpPr>
          <p:spPr bwMode="auto">
            <a:xfrm>
              <a:off x="2793" y="1908"/>
              <a:ext cx="102" cy="23"/>
            </a:xfrm>
            <a:custGeom>
              <a:avLst/>
              <a:gdLst>
                <a:gd name="T0" fmla="*/ 63 w 13"/>
                <a:gd name="T1" fmla="*/ 0 h 3"/>
                <a:gd name="T2" fmla="*/ 612 w 13"/>
                <a:gd name="T3" fmla="*/ 61 h 3"/>
                <a:gd name="T4" fmla="*/ 800 w 13"/>
                <a:gd name="T5" fmla="*/ 115 h 3"/>
                <a:gd name="T6" fmla="*/ 800 w 13"/>
                <a:gd name="T7" fmla="*/ 176 h 3"/>
                <a:gd name="T8" fmla="*/ 612 w 13"/>
                <a:gd name="T9" fmla="*/ 176 h 3"/>
                <a:gd name="T10" fmla="*/ 126 w 13"/>
                <a:gd name="T11" fmla="*/ 176 h 3"/>
                <a:gd name="T12" fmla="*/ 0 w 13"/>
                <a:gd name="T13" fmla="*/ 61 h 3"/>
                <a:gd name="T14" fmla="*/ 63 w 1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
                  <a:moveTo>
                    <a:pt x="1" y="0"/>
                  </a:moveTo>
                  <a:cubicBezTo>
                    <a:pt x="4" y="0"/>
                    <a:pt x="7" y="1"/>
                    <a:pt x="10" y="1"/>
                  </a:cubicBezTo>
                  <a:cubicBezTo>
                    <a:pt x="11" y="1"/>
                    <a:pt x="12" y="1"/>
                    <a:pt x="13" y="2"/>
                  </a:cubicBezTo>
                  <a:cubicBezTo>
                    <a:pt x="13" y="2"/>
                    <a:pt x="13" y="3"/>
                    <a:pt x="13" y="3"/>
                  </a:cubicBezTo>
                  <a:cubicBezTo>
                    <a:pt x="12" y="3"/>
                    <a:pt x="11" y="3"/>
                    <a:pt x="10" y="3"/>
                  </a:cubicBezTo>
                  <a:cubicBezTo>
                    <a:pt x="7" y="3"/>
                    <a:pt x="5" y="3"/>
                    <a:pt x="2" y="3"/>
                  </a:cubicBezTo>
                  <a:cubicBezTo>
                    <a:pt x="0" y="3"/>
                    <a:pt x="0" y="2"/>
                    <a:pt x="0" y="1"/>
                  </a:cubicBezTo>
                  <a:cubicBezTo>
                    <a:pt x="0" y="0"/>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4" name="Freeform 170"/>
            <p:cNvSpPr>
              <a:spLocks/>
            </p:cNvSpPr>
            <p:nvPr/>
          </p:nvSpPr>
          <p:spPr bwMode="auto">
            <a:xfrm>
              <a:off x="2731" y="1900"/>
              <a:ext cx="31" cy="195"/>
            </a:xfrm>
            <a:custGeom>
              <a:avLst/>
              <a:gdLst>
                <a:gd name="T0" fmla="*/ 178 w 4"/>
                <a:gd name="T1" fmla="*/ 0 h 25"/>
                <a:gd name="T2" fmla="*/ 240 w 4"/>
                <a:gd name="T3" fmla="*/ 179 h 25"/>
                <a:gd name="T4" fmla="*/ 240 w 4"/>
                <a:gd name="T5" fmla="*/ 367 h 25"/>
                <a:gd name="T6" fmla="*/ 240 w 4"/>
                <a:gd name="T7" fmla="*/ 484 h 25"/>
                <a:gd name="T8" fmla="*/ 240 w 4"/>
                <a:gd name="T9" fmla="*/ 608 h 25"/>
                <a:gd name="T10" fmla="*/ 240 w 4"/>
                <a:gd name="T11" fmla="*/ 850 h 25"/>
                <a:gd name="T12" fmla="*/ 240 w 4"/>
                <a:gd name="T13" fmla="*/ 975 h 25"/>
                <a:gd name="T14" fmla="*/ 240 w 4"/>
                <a:gd name="T15" fmla="*/ 1459 h 25"/>
                <a:gd name="T16" fmla="*/ 62 w 4"/>
                <a:gd name="T17" fmla="*/ 1521 h 25"/>
                <a:gd name="T18" fmla="*/ 62 w 4"/>
                <a:gd name="T19" fmla="*/ 1342 h 25"/>
                <a:gd name="T20" fmla="*/ 62 w 4"/>
                <a:gd name="T21" fmla="*/ 1217 h 25"/>
                <a:gd name="T22" fmla="*/ 62 w 4"/>
                <a:gd name="T23" fmla="*/ 484 h 25"/>
                <a:gd name="T24" fmla="*/ 62 w 4"/>
                <a:gd name="T25" fmla="*/ 125 h 25"/>
                <a:gd name="T26" fmla="*/ 178 w 4"/>
                <a:gd name="T27" fmla="*/ 0 h 25"/>
                <a:gd name="T28" fmla="*/ 178 w 4"/>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25">
                  <a:moveTo>
                    <a:pt x="3" y="0"/>
                  </a:moveTo>
                  <a:cubicBezTo>
                    <a:pt x="4" y="0"/>
                    <a:pt x="4" y="1"/>
                    <a:pt x="4" y="3"/>
                  </a:cubicBezTo>
                  <a:cubicBezTo>
                    <a:pt x="4" y="5"/>
                    <a:pt x="4" y="4"/>
                    <a:pt x="4" y="6"/>
                  </a:cubicBezTo>
                  <a:cubicBezTo>
                    <a:pt x="4" y="7"/>
                    <a:pt x="4" y="8"/>
                    <a:pt x="4" y="8"/>
                  </a:cubicBezTo>
                  <a:cubicBezTo>
                    <a:pt x="4" y="9"/>
                    <a:pt x="3" y="9"/>
                    <a:pt x="4" y="10"/>
                  </a:cubicBezTo>
                  <a:cubicBezTo>
                    <a:pt x="4" y="11"/>
                    <a:pt x="4" y="13"/>
                    <a:pt x="4" y="14"/>
                  </a:cubicBezTo>
                  <a:cubicBezTo>
                    <a:pt x="3" y="15"/>
                    <a:pt x="4" y="15"/>
                    <a:pt x="4" y="16"/>
                  </a:cubicBezTo>
                  <a:cubicBezTo>
                    <a:pt x="4" y="19"/>
                    <a:pt x="4" y="21"/>
                    <a:pt x="4" y="24"/>
                  </a:cubicBezTo>
                  <a:cubicBezTo>
                    <a:pt x="3" y="25"/>
                    <a:pt x="2" y="24"/>
                    <a:pt x="1" y="25"/>
                  </a:cubicBezTo>
                  <a:cubicBezTo>
                    <a:pt x="0" y="24"/>
                    <a:pt x="1" y="23"/>
                    <a:pt x="1" y="22"/>
                  </a:cubicBezTo>
                  <a:cubicBezTo>
                    <a:pt x="1" y="21"/>
                    <a:pt x="1" y="21"/>
                    <a:pt x="1" y="20"/>
                  </a:cubicBezTo>
                  <a:cubicBezTo>
                    <a:pt x="1" y="16"/>
                    <a:pt x="1" y="12"/>
                    <a:pt x="1" y="8"/>
                  </a:cubicBezTo>
                  <a:cubicBezTo>
                    <a:pt x="1" y="6"/>
                    <a:pt x="1" y="4"/>
                    <a:pt x="1" y="2"/>
                  </a:cubicBezTo>
                  <a:cubicBezTo>
                    <a:pt x="1" y="1"/>
                    <a:pt x="3" y="1"/>
                    <a:pt x="3" y="0"/>
                  </a:cubicBezTo>
                  <a:cubicBezTo>
                    <a:pt x="3" y="0"/>
                    <a:pt x="3" y="0"/>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5" name="Freeform 171"/>
            <p:cNvSpPr>
              <a:spLocks/>
            </p:cNvSpPr>
            <p:nvPr/>
          </p:nvSpPr>
          <p:spPr bwMode="auto">
            <a:xfrm>
              <a:off x="2739" y="2072"/>
              <a:ext cx="23" cy="171"/>
            </a:xfrm>
            <a:custGeom>
              <a:avLst/>
              <a:gdLst>
                <a:gd name="T0" fmla="*/ 0 w 3"/>
                <a:gd name="T1" fmla="*/ 0 h 22"/>
                <a:gd name="T2" fmla="*/ 61 w 3"/>
                <a:gd name="T3" fmla="*/ 62 h 22"/>
                <a:gd name="T4" fmla="*/ 176 w 3"/>
                <a:gd name="T5" fmla="*/ 179 h 22"/>
                <a:gd name="T6" fmla="*/ 176 w 3"/>
                <a:gd name="T7" fmla="*/ 1267 h 22"/>
                <a:gd name="T8" fmla="*/ 0 w 3"/>
                <a:gd name="T9" fmla="*/ 1150 h 22"/>
                <a:gd name="T10" fmla="*/ 0 w 3"/>
                <a:gd name="T11" fmla="*/ 482 h 22"/>
                <a:gd name="T12" fmla="*/ 0 w 3"/>
                <a:gd name="T13" fmla="*/ 62 h 22"/>
                <a:gd name="T14" fmla="*/ 0 w 3"/>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2">
                  <a:moveTo>
                    <a:pt x="0" y="0"/>
                  </a:moveTo>
                  <a:cubicBezTo>
                    <a:pt x="1" y="0"/>
                    <a:pt x="1" y="1"/>
                    <a:pt x="1" y="1"/>
                  </a:cubicBezTo>
                  <a:cubicBezTo>
                    <a:pt x="3" y="0"/>
                    <a:pt x="3" y="2"/>
                    <a:pt x="3" y="3"/>
                  </a:cubicBezTo>
                  <a:cubicBezTo>
                    <a:pt x="3" y="9"/>
                    <a:pt x="3" y="15"/>
                    <a:pt x="3" y="21"/>
                  </a:cubicBezTo>
                  <a:cubicBezTo>
                    <a:pt x="2" y="22"/>
                    <a:pt x="0" y="21"/>
                    <a:pt x="0" y="19"/>
                  </a:cubicBezTo>
                  <a:cubicBezTo>
                    <a:pt x="0" y="15"/>
                    <a:pt x="0" y="11"/>
                    <a:pt x="0" y="8"/>
                  </a:cubicBezTo>
                  <a:cubicBezTo>
                    <a:pt x="0" y="5"/>
                    <a:pt x="0" y="3"/>
                    <a:pt x="0" y="1"/>
                  </a:cubicBezTo>
                  <a:cubicBezTo>
                    <a:pt x="0" y="0"/>
                    <a:pt x="0" y="0"/>
                    <a:pt x="0"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6" name="Freeform 172"/>
            <p:cNvSpPr>
              <a:spLocks/>
            </p:cNvSpPr>
            <p:nvPr/>
          </p:nvSpPr>
          <p:spPr bwMode="auto">
            <a:xfrm>
              <a:off x="2793" y="2126"/>
              <a:ext cx="180" cy="39"/>
            </a:xfrm>
            <a:custGeom>
              <a:avLst/>
              <a:gdLst>
                <a:gd name="T0" fmla="*/ 63 w 23"/>
                <a:gd name="T1" fmla="*/ 0 h 5"/>
                <a:gd name="T2" fmla="*/ 368 w 23"/>
                <a:gd name="T3" fmla="*/ 0 h 5"/>
                <a:gd name="T4" fmla="*/ 610 w 23"/>
                <a:gd name="T5" fmla="*/ 62 h 5"/>
                <a:gd name="T6" fmla="*/ 1346 w 23"/>
                <a:gd name="T7" fmla="*/ 179 h 5"/>
                <a:gd name="T8" fmla="*/ 1409 w 23"/>
                <a:gd name="T9" fmla="*/ 242 h 5"/>
                <a:gd name="T10" fmla="*/ 1166 w 23"/>
                <a:gd name="T11" fmla="*/ 242 h 5"/>
                <a:gd name="T12" fmla="*/ 1103 w 23"/>
                <a:gd name="T13" fmla="*/ 242 h 5"/>
                <a:gd name="T14" fmla="*/ 1041 w 23"/>
                <a:gd name="T15" fmla="*/ 242 h 5"/>
                <a:gd name="T16" fmla="*/ 861 w 23"/>
                <a:gd name="T17" fmla="*/ 242 h 5"/>
                <a:gd name="T18" fmla="*/ 243 w 23"/>
                <a:gd name="T19" fmla="*/ 242 h 5"/>
                <a:gd name="T20" fmla="*/ 125 w 23"/>
                <a:gd name="T21" fmla="*/ 242 h 5"/>
                <a:gd name="T22" fmla="*/ 63 w 23"/>
                <a:gd name="T23" fmla="*/ 242 h 5"/>
                <a:gd name="T24" fmla="*/ 0 w 23"/>
                <a:gd name="T25" fmla="*/ 62 h 5"/>
                <a:gd name="T26" fmla="*/ 63 w 2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5">
                  <a:moveTo>
                    <a:pt x="1" y="0"/>
                  </a:moveTo>
                  <a:cubicBezTo>
                    <a:pt x="3" y="0"/>
                    <a:pt x="5" y="0"/>
                    <a:pt x="6" y="0"/>
                  </a:cubicBezTo>
                  <a:cubicBezTo>
                    <a:pt x="7" y="0"/>
                    <a:pt x="9" y="1"/>
                    <a:pt x="10" y="1"/>
                  </a:cubicBezTo>
                  <a:cubicBezTo>
                    <a:pt x="14" y="2"/>
                    <a:pt x="18" y="3"/>
                    <a:pt x="22" y="3"/>
                  </a:cubicBezTo>
                  <a:cubicBezTo>
                    <a:pt x="22" y="3"/>
                    <a:pt x="22" y="3"/>
                    <a:pt x="23" y="4"/>
                  </a:cubicBezTo>
                  <a:cubicBezTo>
                    <a:pt x="22" y="5"/>
                    <a:pt x="20" y="4"/>
                    <a:pt x="19" y="4"/>
                  </a:cubicBezTo>
                  <a:cubicBezTo>
                    <a:pt x="19" y="4"/>
                    <a:pt x="18" y="4"/>
                    <a:pt x="18" y="4"/>
                  </a:cubicBezTo>
                  <a:cubicBezTo>
                    <a:pt x="18" y="4"/>
                    <a:pt x="17" y="4"/>
                    <a:pt x="17" y="4"/>
                  </a:cubicBezTo>
                  <a:cubicBezTo>
                    <a:pt x="16" y="4"/>
                    <a:pt x="15" y="4"/>
                    <a:pt x="14" y="4"/>
                  </a:cubicBezTo>
                  <a:cubicBezTo>
                    <a:pt x="11" y="4"/>
                    <a:pt x="7" y="4"/>
                    <a:pt x="4" y="4"/>
                  </a:cubicBezTo>
                  <a:cubicBezTo>
                    <a:pt x="3" y="3"/>
                    <a:pt x="3" y="4"/>
                    <a:pt x="2" y="4"/>
                  </a:cubicBezTo>
                  <a:cubicBezTo>
                    <a:pt x="2" y="4"/>
                    <a:pt x="1" y="4"/>
                    <a:pt x="1" y="4"/>
                  </a:cubicBezTo>
                  <a:cubicBezTo>
                    <a:pt x="0" y="4"/>
                    <a:pt x="0" y="2"/>
                    <a:pt x="0" y="1"/>
                  </a:cubicBezTo>
                  <a:cubicBezTo>
                    <a:pt x="0" y="0"/>
                    <a:pt x="1"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7" name="Freeform 173"/>
            <p:cNvSpPr>
              <a:spLocks/>
            </p:cNvSpPr>
            <p:nvPr/>
          </p:nvSpPr>
          <p:spPr bwMode="auto">
            <a:xfrm>
              <a:off x="2513" y="2118"/>
              <a:ext cx="195" cy="39"/>
            </a:xfrm>
            <a:custGeom>
              <a:avLst/>
              <a:gdLst>
                <a:gd name="T0" fmla="*/ 1396 w 25"/>
                <a:gd name="T1" fmla="*/ 0 h 5"/>
                <a:gd name="T2" fmla="*/ 1459 w 25"/>
                <a:gd name="T3" fmla="*/ 125 h 5"/>
                <a:gd name="T4" fmla="*/ 1342 w 25"/>
                <a:gd name="T5" fmla="*/ 242 h 5"/>
                <a:gd name="T6" fmla="*/ 242 w 25"/>
                <a:gd name="T7" fmla="*/ 304 h 5"/>
                <a:gd name="T8" fmla="*/ 62 w 25"/>
                <a:gd name="T9" fmla="*/ 304 h 5"/>
                <a:gd name="T10" fmla="*/ 179 w 25"/>
                <a:gd name="T11" fmla="*/ 179 h 5"/>
                <a:gd name="T12" fmla="*/ 1279 w 25"/>
                <a:gd name="T13" fmla="*/ 62 h 5"/>
                <a:gd name="T14" fmla="*/ 1396 w 25"/>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
                  <a:moveTo>
                    <a:pt x="23" y="0"/>
                  </a:moveTo>
                  <a:cubicBezTo>
                    <a:pt x="25" y="0"/>
                    <a:pt x="24" y="2"/>
                    <a:pt x="24" y="2"/>
                  </a:cubicBezTo>
                  <a:cubicBezTo>
                    <a:pt x="24" y="3"/>
                    <a:pt x="23" y="5"/>
                    <a:pt x="22" y="4"/>
                  </a:cubicBezTo>
                  <a:cubicBezTo>
                    <a:pt x="16" y="5"/>
                    <a:pt x="10" y="5"/>
                    <a:pt x="4" y="5"/>
                  </a:cubicBezTo>
                  <a:cubicBezTo>
                    <a:pt x="3" y="5"/>
                    <a:pt x="2" y="5"/>
                    <a:pt x="1" y="5"/>
                  </a:cubicBezTo>
                  <a:cubicBezTo>
                    <a:pt x="0" y="3"/>
                    <a:pt x="3" y="3"/>
                    <a:pt x="3" y="3"/>
                  </a:cubicBezTo>
                  <a:cubicBezTo>
                    <a:pt x="9" y="2"/>
                    <a:pt x="15" y="1"/>
                    <a:pt x="21" y="1"/>
                  </a:cubicBezTo>
                  <a:cubicBezTo>
                    <a:pt x="22" y="0"/>
                    <a:pt x="23" y="0"/>
                    <a:pt x="2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8" name="Freeform 174"/>
            <p:cNvSpPr>
              <a:spLocks/>
            </p:cNvSpPr>
            <p:nvPr/>
          </p:nvSpPr>
          <p:spPr bwMode="auto">
            <a:xfrm>
              <a:off x="2731" y="2298"/>
              <a:ext cx="23" cy="23"/>
            </a:xfrm>
            <a:custGeom>
              <a:avLst/>
              <a:gdLst>
                <a:gd name="T0" fmla="*/ 61 w 3"/>
                <a:gd name="T1" fmla="*/ 0 h 3"/>
                <a:gd name="T2" fmla="*/ 176 w 3"/>
                <a:gd name="T3" fmla="*/ 115 h 3"/>
                <a:gd name="T4" fmla="*/ 115 w 3"/>
                <a:gd name="T5" fmla="*/ 176 h 3"/>
                <a:gd name="T6" fmla="*/ 61 w 3"/>
                <a:gd name="T7" fmla="*/ 176 h 3"/>
                <a:gd name="T8" fmla="*/ 0 w 3"/>
                <a:gd name="T9" fmla="*/ 115 h 3"/>
                <a:gd name="T10" fmla="*/ 61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2" y="2"/>
                    <a:pt x="2" y="3"/>
                    <a:pt x="2" y="3"/>
                  </a:cubicBezTo>
                  <a:cubicBezTo>
                    <a:pt x="2" y="3"/>
                    <a:pt x="1" y="3"/>
                    <a:pt x="1" y="3"/>
                  </a:cubicBezTo>
                  <a:cubicBezTo>
                    <a:pt x="1" y="3"/>
                    <a:pt x="0" y="3"/>
                    <a:pt x="0" y="2"/>
                  </a:cubicBezTo>
                  <a:cubicBezTo>
                    <a:pt x="0" y="2"/>
                    <a:pt x="0" y="1"/>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9" name="Freeform 175"/>
            <p:cNvSpPr>
              <a:spLocks/>
            </p:cNvSpPr>
            <p:nvPr/>
          </p:nvSpPr>
          <p:spPr bwMode="auto">
            <a:xfrm>
              <a:off x="2715" y="2360"/>
              <a:ext cx="32" cy="16"/>
            </a:xfrm>
            <a:custGeom>
              <a:avLst/>
              <a:gdLst>
                <a:gd name="T0" fmla="*/ 128 w 4"/>
                <a:gd name="T1" fmla="*/ 0 h 2"/>
                <a:gd name="T2" fmla="*/ 256 w 4"/>
                <a:gd name="T3" fmla="*/ 64 h 2"/>
                <a:gd name="T4" fmla="*/ 192 w 4"/>
                <a:gd name="T5" fmla="*/ 128 h 2"/>
                <a:gd name="T6" fmla="*/ 64 w 4"/>
                <a:gd name="T7" fmla="*/ 128 h 2"/>
                <a:gd name="T8" fmla="*/ 128 w 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0"/>
                  </a:moveTo>
                  <a:cubicBezTo>
                    <a:pt x="3" y="0"/>
                    <a:pt x="4" y="0"/>
                    <a:pt x="4" y="1"/>
                  </a:cubicBezTo>
                  <a:cubicBezTo>
                    <a:pt x="4" y="2"/>
                    <a:pt x="3" y="2"/>
                    <a:pt x="3" y="2"/>
                  </a:cubicBezTo>
                  <a:cubicBezTo>
                    <a:pt x="3" y="2"/>
                    <a:pt x="2" y="2"/>
                    <a:pt x="1" y="2"/>
                  </a:cubicBezTo>
                  <a:cubicBezTo>
                    <a:pt x="0" y="1"/>
                    <a:pt x="1" y="0"/>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0" name="Freeform 176"/>
            <p:cNvSpPr>
              <a:spLocks/>
            </p:cNvSpPr>
            <p:nvPr/>
          </p:nvSpPr>
          <p:spPr bwMode="auto">
            <a:xfrm>
              <a:off x="2739" y="2407"/>
              <a:ext cx="39" cy="39"/>
            </a:xfrm>
            <a:custGeom>
              <a:avLst/>
              <a:gdLst>
                <a:gd name="T0" fmla="*/ 179 w 5"/>
                <a:gd name="T1" fmla="*/ 0 h 5"/>
                <a:gd name="T2" fmla="*/ 304 w 5"/>
                <a:gd name="T3" fmla="*/ 242 h 5"/>
                <a:gd name="T4" fmla="*/ 242 w 5"/>
                <a:gd name="T5" fmla="*/ 304 h 5"/>
                <a:gd name="T6" fmla="*/ 179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3" y="0"/>
                  </a:moveTo>
                  <a:cubicBezTo>
                    <a:pt x="5" y="0"/>
                    <a:pt x="5" y="2"/>
                    <a:pt x="5" y="4"/>
                  </a:cubicBezTo>
                  <a:cubicBezTo>
                    <a:pt x="4" y="4"/>
                    <a:pt x="4" y="4"/>
                    <a:pt x="4" y="5"/>
                  </a:cubicBezTo>
                  <a:cubicBezTo>
                    <a:pt x="2" y="5"/>
                    <a:pt x="0" y="0"/>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1" name="Freeform 177"/>
            <p:cNvSpPr>
              <a:spLocks/>
            </p:cNvSpPr>
            <p:nvPr/>
          </p:nvSpPr>
          <p:spPr bwMode="auto">
            <a:xfrm>
              <a:off x="2715" y="2431"/>
              <a:ext cx="55" cy="39"/>
            </a:xfrm>
            <a:custGeom>
              <a:avLst/>
              <a:gdLst>
                <a:gd name="T0" fmla="*/ 189 w 7"/>
                <a:gd name="T1" fmla="*/ 0 h 5"/>
                <a:gd name="T2" fmla="*/ 306 w 7"/>
                <a:gd name="T3" fmla="*/ 242 h 5"/>
                <a:gd name="T4" fmla="*/ 126 w 7"/>
                <a:gd name="T5" fmla="*/ 125 h 5"/>
                <a:gd name="T6" fmla="*/ 18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0"/>
                  </a:moveTo>
                  <a:cubicBezTo>
                    <a:pt x="5" y="1"/>
                    <a:pt x="7" y="2"/>
                    <a:pt x="5" y="4"/>
                  </a:cubicBezTo>
                  <a:cubicBezTo>
                    <a:pt x="4" y="5"/>
                    <a:pt x="0" y="4"/>
                    <a:pt x="2" y="2"/>
                  </a:cubicBezTo>
                  <a:cubicBezTo>
                    <a:pt x="2" y="1"/>
                    <a:pt x="3"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2" name="Freeform 178"/>
            <p:cNvSpPr>
              <a:spLocks/>
            </p:cNvSpPr>
            <p:nvPr/>
          </p:nvSpPr>
          <p:spPr bwMode="auto">
            <a:xfrm>
              <a:off x="2723" y="2485"/>
              <a:ext cx="47" cy="39"/>
            </a:xfrm>
            <a:custGeom>
              <a:avLst/>
              <a:gdLst>
                <a:gd name="T0" fmla="*/ 188 w 6"/>
                <a:gd name="T1" fmla="*/ 0 h 5"/>
                <a:gd name="T2" fmla="*/ 306 w 6"/>
                <a:gd name="T3" fmla="*/ 179 h 5"/>
                <a:gd name="T4" fmla="*/ 188 w 6"/>
                <a:gd name="T5" fmla="*/ 0 h 5"/>
                <a:gd name="T6" fmla="*/ 0 60000 65536"/>
                <a:gd name="T7" fmla="*/ 0 60000 65536"/>
                <a:gd name="T8" fmla="*/ 0 60000 65536"/>
              </a:gdLst>
              <a:ahLst/>
              <a:cxnLst>
                <a:cxn ang="T6">
                  <a:pos x="T0" y="T1"/>
                </a:cxn>
                <a:cxn ang="T7">
                  <a:pos x="T2" y="T3"/>
                </a:cxn>
                <a:cxn ang="T8">
                  <a:pos x="T4" y="T5"/>
                </a:cxn>
              </a:cxnLst>
              <a:rect l="0" t="0" r="r" b="b"/>
              <a:pathLst>
                <a:path w="6" h="5">
                  <a:moveTo>
                    <a:pt x="3" y="0"/>
                  </a:moveTo>
                  <a:cubicBezTo>
                    <a:pt x="4" y="0"/>
                    <a:pt x="6" y="2"/>
                    <a:pt x="5" y="3"/>
                  </a:cubicBezTo>
                  <a:cubicBezTo>
                    <a:pt x="3" y="5"/>
                    <a:pt x="0"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3" name="Freeform 179"/>
            <p:cNvSpPr>
              <a:spLocks/>
            </p:cNvSpPr>
            <p:nvPr/>
          </p:nvSpPr>
          <p:spPr bwMode="auto">
            <a:xfrm>
              <a:off x="2692" y="2501"/>
              <a:ext cx="47" cy="54"/>
            </a:xfrm>
            <a:custGeom>
              <a:avLst/>
              <a:gdLst>
                <a:gd name="T0" fmla="*/ 188 w 6"/>
                <a:gd name="T1" fmla="*/ 0 h 7"/>
                <a:gd name="T2" fmla="*/ 368 w 6"/>
                <a:gd name="T3" fmla="*/ 177 h 7"/>
                <a:gd name="T4" fmla="*/ 368 w 6"/>
                <a:gd name="T5" fmla="*/ 301 h 7"/>
                <a:gd name="T6" fmla="*/ 188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3" y="0"/>
                  </a:moveTo>
                  <a:cubicBezTo>
                    <a:pt x="5" y="0"/>
                    <a:pt x="5" y="2"/>
                    <a:pt x="6" y="3"/>
                  </a:cubicBezTo>
                  <a:cubicBezTo>
                    <a:pt x="6" y="4"/>
                    <a:pt x="6" y="4"/>
                    <a:pt x="6" y="5"/>
                  </a:cubicBezTo>
                  <a:cubicBezTo>
                    <a:pt x="3" y="7"/>
                    <a:pt x="0"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 name="Freeform 180"/>
            <p:cNvSpPr>
              <a:spLocks/>
            </p:cNvSpPr>
            <p:nvPr/>
          </p:nvSpPr>
          <p:spPr bwMode="auto">
            <a:xfrm>
              <a:off x="2754" y="2509"/>
              <a:ext cx="39" cy="39"/>
            </a:xfrm>
            <a:custGeom>
              <a:avLst/>
              <a:gdLst>
                <a:gd name="T0" fmla="*/ 125 w 5"/>
                <a:gd name="T1" fmla="*/ 0 h 5"/>
                <a:gd name="T2" fmla="*/ 62 w 5"/>
                <a:gd name="T3" fmla="*/ 179 h 5"/>
                <a:gd name="T4" fmla="*/ 125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2" y="0"/>
                  </a:moveTo>
                  <a:cubicBezTo>
                    <a:pt x="5" y="0"/>
                    <a:pt x="4" y="5"/>
                    <a:pt x="1" y="3"/>
                  </a:cubicBezTo>
                  <a:cubicBezTo>
                    <a:pt x="0" y="2"/>
                    <a:pt x="1" y="1"/>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5" name="Freeform 181"/>
            <p:cNvSpPr>
              <a:spLocks/>
            </p:cNvSpPr>
            <p:nvPr/>
          </p:nvSpPr>
          <p:spPr bwMode="auto">
            <a:xfrm>
              <a:off x="2676" y="2555"/>
              <a:ext cx="55" cy="63"/>
            </a:xfrm>
            <a:custGeom>
              <a:avLst/>
              <a:gdLst>
                <a:gd name="T0" fmla="*/ 244 w 7"/>
                <a:gd name="T1" fmla="*/ 0 h 8"/>
                <a:gd name="T2" fmla="*/ 244 w 7"/>
                <a:gd name="T3" fmla="*/ 370 h 8"/>
                <a:gd name="T4" fmla="*/ 63 w 7"/>
                <a:gd name="T5" fmla="*/ 433 h 8"/>
                <a:gd name="T6" fmla="*/ 126 w 7"/>
                <a:gd name="T7" fmla="*/ 252 h 8"/>
                <a:gd name="T8" fmla="*/ 244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4" y="0"/>
                  </a:moveTo>
                  <a:cubicBezTo>
                    <a:pt x="7" y="1"/>
                    <a:pt x="5" y="4"/>
                    <a:pt x="4" y="6"/>
                  </a:cubicBezTo>
                  <a:cubicBezTo>
                    <a:pt x="4" y="7"/>
                    <a:pt x="2" y="8"/>
                    <a:pt x="1" y="7"/>
                  </a:cubicBezTo>
                  <a:cubicBezTo>
                    <a:pt x="0" y="5"/>
                    <a:pt x="2" y="5"/>
                    <a:pt x="2" y="4"/>
                  </a:cubicBezTo>
                  <a:cubicBezTo>
                    <a:pt x="3" y="2"/>
                    <a:pt x="3" y="1"/>
                    <a:pt x="4"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6" name="Freeform 182"/>
            <p:cNvSpPr>
              <a:spLocks/>
            </p:cNvSpPr>
            <p:nvPr/>
          </p:nvSpPr>
          <p:spPr bwMode="auto">
            <a:xfrm>
              <a:off x="2793" y="2563"/>
              <a:ext cx="32" cy="55"/>
            </a:xfrm>
            <a:custGeom>
              <a:avLst/>
              <a:gdLst>
                <a:gd name="T0" fmla="*/ 64 w 4"/>
                <a:gd name="T1" fmla="*/ 0 h 7"/>
                <a:gd name="T2" fmla="*/ 192 w 4"/>
                <a:gd name="T3" fmla="*/ 369 h 7"/>
                <a:gd name="T4" fmla="*/ 192 w 4"/>
                <a:gd name="T5" fmla="*/ 369 h 7"/>
                <a:gd name="T6" fmla="*/ 0 w 4"/>
                <a:gd name="T7" fmla="*/ 126 h 7"/>
                <a:gd name="T8" fmla="*/ 64 w 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1" y="0"/>
                  </a:moveTo>
                  <a:cubicBezTo>
                    <a:pt x="4" y="0"/>
                    <a:pt x="3" y="4"/>
                    <a:pt x="3" y="6"/>
                  </a:cubicBezTo>
                  <a:cubicBezTo>
                    <a:pt x="3" y="6"/>
                    <a:pt x="3" y="6"/>
                    <a:pt x="3" y="6"/>
                  </a:cubicBezTo>
                  <a:cubicBezTo>
                    <a:pt x="0" y="7"/>
                    <a:pt x="1" y="3"/>
                    <a:pt x="0" y="2"/>
                  </a:cubicBezTo>
                  <a:cubicBezTo>
                    <a:pt x="0" y="1"/>
                    <a:pt x="1"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7" name="Freeform 183"/>
            <p:cNvSpPr>
              <a:spLocks/>
            </p:cNvSpPr>
            <p:nvPr/>
          </p:nvSpPr>
          <p:spPr bwMode="auto">
            <a:xfrm>
              <a:off x="2637" y="2571"/>
              <a:ext cx="47" cy="62"/>
            </a:xfrm>
            <a:custGeom>
              <a:avLst/>
              <a:gdLst>
                <a:gd name="T0" fmla="*/ 188 w 6"/>
                <a:gd name="T1" fmla="*/ 0 h 8"/>
                <a:gd name="T2" fmla="*/ 306 w 6"/>
                <a:gd name="T3" fmla="*/ 364 h 8"/>
                <a:gd name="T4" fmla="*/ 125 w 6"/>
                <a:gd name="T5" fmla="*/ 240 h 8"/>
                <a:gd name="T6" fmla="*/ 188 w 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3" y="0"/>
                  </a:moveTo>
                  <a:cubicBezTo>
                    <a:pt x="6" y="0"/>
                    <a:pt x="4" y="4"/>
                    <a:pt x="5" y="6"/>
                  </a:cubicBezTo>
                  <a:cubicBezTo>
                    <a:pt x="5" y="8"/>
                    <a:pt x="0" y="6"/>
                    <a:pt x="2" y="4"/>
                  </a:cubicBezTo>
                  <a:cubicBezTo>
                    <a:pt x="2" y="3"/>
                    <a:pt x="1"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8" name="Freeform 184"/>
            <p:cNvSpPr>
              <a:spLocks/>
            </p:cNvSpPr>
            <p:nvPr/>
          </p:nvSpPr>
          <p:spPr bwMode="auto">
            <a:xfrm>
              <a:off x="2739" y="2571"/>
              <a:ext cx="47" cy="55"/>
            </a:xfrm>
            <a:custGeom>
              <a:avLst/>
              <a:gdLst>
                <a:gd name="T0" fmla="*/ 243 w 6"/>
                <a:gd name="T1" fmla="*/ 0 h 7"/>
                <a:gd name="T2" fmla="*/ 306 w 6"/>
                <a:gd name="T3" fmla="*/ 244 h 7"/>
                <a:gd name="T4" fmla="*/ 125 w 6"/>
                <a:gd name="T5" fmla="*/ 189 h 7"/>
                <a:gd name="T6" fmla="*/ 243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4" y="0"/>
                  </a:moveTo>
                  <a:cubicBezTo>
                    <a:pt x="6" y="0"/>
                    <a:pt x="5" y="3"/>
                    <a:pt x="5" y="4"/>
                  </a:cubicBezTo>
                  <a:cubicBezTo>
                    <a:pt x="5" y="7"/>
                    <a:pt x="0" y="5"/>
                    <a:pt x="2" y="3"/>
                  </a:cubicBezTo>
                  <a:cubicBezTo>
                    <a:pt x="2" y="2"/>
                    <a:pt x="2" y="0"/>
                    <a:pt x="4"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9" name="Freeform 185"/>
            <p:cNvSpPr>
              <a:spLocks/>
            </p:cNvSpPr>
            <p:nvPr/>
          </p:nvSpPr>
          <p:spPr bwMode="auto">
            <a:xfrm>
              <a:off x="2645" y="2641"/>
              <a:ext cx="78" cy="125"/>
            </a:xfrm>
            <a:custGeom>
              <a:avLst/>
              <a:gdLst>
                <a:gd name="T0" fmla="*/ 429 w 10"/>
                <a:gd name="T1" fmla="*/ 0 h 16"/>
                <a:gd name="T2" fmla="*/ 429 w 10"/>
                <a:gd name="T3" fmla="*/ 367 h 16"/>
                <a:gd name="T4" fmla="*/ 304 w 10"/>
                <a:gd name="T5" fmla="*/ 672 h 16"/>
                <a:gd name="T6" fmla="*/ 125 w 10"/>
                <a:gd name="T7" fmla="*/ 914 h 16"/>
                <a:gd name="T8" fmla="*/ 125 w 10"/>
                <a:gd name="T9" fmla="*/ 609 h 16"/>
                <a:gd name="T10" fmla="*/ 429 w 10"/>
                <a:gd name="T11" fmla="*/ 0 h 16"/>
                <a:gd name="T12" fmla="*/ 429 w 1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7" y="0"/>
                  </a:moveTo>
                  <a:cubicBezTo>
                    <a:pt x="10" y="1"/>
                    <a:pt x="8" y="4"/>
                    <a:pt x="7" y="6"/>
                  </a:cubicBezTo>
                  <a:cubicBezTo>
                    <a:pt x="6" y="8"/>
                    <a:pt x="6" y="9"/>
                    <a:pt x="5" y="11"/>
                  </a:cubicBezTo>
                  <a:cubicBezTo>
                    <a:pt x="4" y="12"/>
                    <a:pt x="5" y="16"/>
                    <a:pt x="2" y="15"/>
                  </a:cubicBezTo>
                  <a:cubicBezTo>
                    <a:pt x="0" y="14"/>
                    <a:pt x="2" y="11"/>
                    <a:pt x="2" y="10"/>
                  </a:cubicBezTo>
                  <a:cubicBezTo>
                    <a:pt x="4" y="7"/>
                    <a:pt x="5" y="4"/>
                    <a:pt x="7" y="0"/>
                  </a:cubicBezTo>
                  <a:cubicBezTo>
                    <a:pt x="7" y="0"/>
                    <a:pt x="7" y="0"/>
                    <a:pt x="7"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0" name="Freeform 186"/>
            <p:cNvSpPr>
              <a:spLocks/>
            </p:cNvSpPr>
            <p:nvPr/>
          </p:nvSpPr>
          <p:spPr bwMode="auto">
            <a:xfrm>
              <a:off x="2762" y="2649"/>
              <a:ext cx="55" cy="109"/>
            </a:xfrm>
            <a:custGeom>
              <a:avLst/>
              <a:gdLst>
                <a:gd name="T0" fmla="*/ 126 w 7"/>
                <a:gd name="T1" fmla="*/ 0 h 14"/>
                <a:gd name="T2" fmla="*/ 244 w 7"/>
                <a:gd name="T3" fmla="*/ 304 h 14"/>
                <a:gd name="T4" fmla="*/ 369 w 7"/>
                <a:gd name="T5" fmla="*/ 670 h 14"/>
                <a:gd name="T6" fmla="*/ 306 w 7"/>
                <a:gd name="T7" fmla="*/ 849 h 14"/>
                <a:gd name="T8" fmla="*/ 189 w 7"/>
                <a:gd name="T9" fmla="*/ 545 h 14"/>
                <a:gd name="T10" fmla="*/ 63 w 7"/>
                <a:gd name="T11" fmla="*/ 125 h 14"/>
                <a:gd name="T12" fmla="*/ 126 w 7"/>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
                  <a:moveTo>
                    <a:pt x="2" y="0"/>
                  </a:moveTo>
                  <a:cubicBezTo>
                    <a:pt x="4" y="0"/>
                    <a:pt x="3" y="3"/>
                    <a:pt x="4" y="5"/>
                  </a:cubicBezTo>
                  <a:cubicBezTo>
                    <a:pt x="5" y="7"/>
                    <a:pt x="6" y="9"/>
                    <a:pt x="6" y="11"/>
                  </a:cubicBezTo>
                  <a:cubicBezTo>
                    <a:pt x="6" y="12"/>
                    <a:pt x="7" y="14"/>
                    <a:pt x="5" y="14"/>
                  </a:cubicBezTo>
                  <a:cubicBezTo>
                    <a:pt x="3" y="14"/>
                    <a:pt x="3" y="11"/>
                    <a:pt x="3" y="9"/>
                  </a:cubicBezTo>
                  <a:cubicBezTo>
                    <a:pt x="2" y="7"/>
                    <a:pt x="1" y="4"/>
                    <a:pt x="1" y="2"/>
                  </a:cubicBezTo>
                  <a:cubicBezTo>
                    <a:pt x="0" y="1"/>
                    <a:pt x="1" y="0"/>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1" name="Freeform 187"/>
            <p:cNvSpPr>
              <a:spLocks/>
            </p:cNvSpPr>
            <p:nvPr/>
          </p:nvSpPr>
          <p:spPr bwMode="auto">
            <a:xfrm>
              <a:off x="2832" y="2657"/>
              <a:ext cx="32" cy="70"/>
            </a:xfrm>
            <a:custGeom>
              <a:avLst/>
              <a:gdLst>
                <a:gd name="T0" fmla="*/ 64 w 4"/>
                <a:gd name="T1" fmla="*/ 0 h 9"/>
                <a:gd name="T2" fmla="*/ 256 w 4"/>
                <a:gd name="T3" fmla="*/ 366 h 9"/>
                <a:gd name="T4" fmla="*/ 192 w 4"/>
                <a:gd name="T5" fmla="*/ 482 h 9"/>
                <a:gd name="T6" fmla="*/ 0 w 4"/>
                <a:gd name="T7" fmla="*/ 179 h 9"/>
                <a:gd name="T8" fmla="*/ 64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1" y="0"/>
                  </a:moveTo>
                  <a:cubicBezTo>
                    <a:pt x="4" y="0"/>
                    <a:pt x="3" y="4"/>
                    <a:pt x="4" y="6"/>
                  </a:cubicBezTo>
                  <a:cubicBezTo>
                    <a:pt x="4" y="7"/>
                    <a:pt x="4" y="8"/>
                    <a:pt x="3" y="8"/>
                  </a:cubicBezTo>
                  <a:cubicBezTo>
                    <a:pt x="0" y="9"/>
                    <a:pt x="1" y="4"/>
                    <a:pt x="0" y="3"/>
                  </a:cubicBezTo>
                  <a:cubicBezTo>
                    <a:pt x="0" y="2"/>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2" name="Freeform 188"/>
            <p:cNvSpPr>
              <a:spLocks/>
            </p:cNvSpPr>
            <p:nvPr/>
          </p:nvSpPr>
          <p:spPr bwMode="auto">
            <a:xfrm>
              <a:off x="2598" y="2665"/>
              <a:ext cx="71" cy="85"/>
            </a:xfrm>
            <a:custGeom>
              <a:avLst/>
              <a:gdLst>
                <a:gd name="T0" fmla="*/ 308 w 9"/>
                <a:gd name="T1" fmla="*/ 0 h 11"/>
                <a:gd name="T2" fmla="*/ 308 w 9"/>
                <a:gd name="T3" fmla="*/ 355 h 11"/>
                <a:gd name="T4" fmla="*/ 252 w 9"/>
                <a:gd name="T5" fmla="*/ 595 h 11"/>
                <a:gd name="T6" fmla="*/ 126 w 9"/>
                <a:gd name="T7" fmla="*/ 479 h 11"/>
                <a:gd name="T8" fmla="*/ 252 w 9"/>
                <a:gd name="T9" fmla="*/ 178 h 11"/>
                <a:gd name="T10" fmla="*/ 308 w 9"/>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
                  <a:moveTo>
                    <a:pt x="5" y="0"/>
                  </a:moveTo>
                  <a:cubicBezTo>
                    <a:pt x="9" y="0"/>
                    <a:pt x="6" y="4"/>
                    <a:pt x="5" y="6"/>
                  </a:cubicBezTo>
                  <a:cubicBezTo>
                    <a:pt x="5" y="7"/>
                    <a:pt x="4" y="9"/>
                    <a:pt x="4" y="10"/>
                  </a:cubicBezTo>
                  <a:cubicBezTo>
                    <a:pt x="2" y="11"/>
                    <a:pt x="0" y="9"/>
                    <a:pt x="2" y="8"/>
                  </a:cubicBezTo>
                  <a:cubicBezTo>
                    <a:pt x="2" y="6"/>
                    <a:pt x="3" y="4"/>
                    <a:pt x="4" y="3"/>
                  </a:cubicBezTo>
                  <a:cubicBezTo>
                    <a:pt x="4" y="2"/>
                    <a:pt x="4" y="0"/>
                    <a:pt x="5"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3" name="Freeform 189"/>
            <p:cNvSpPr>
              <a:spLocks/>
            </p:cNvSpPr>
            <p:nvPr/>
          </p:nvSpPr>
          <p:spPr bwMode="auto">
            <a:xfrm>
              <a:off x="2747" y="2337"/>
              <a:ext cx="23" cy="15"/>
            </a:xfrm>
            <a:custGeom>
              <a:avLst/>
              <a:gdLst>
                <a:gd name="T0" fmla="*/ 61 w 3"/>
                <a:gd name="T1" fmla="*/ 0 h 2"/>
                <a:gd name="T2" fmla="*/ 176 w 3"/>
                <a:gd name="T3" fmla="*/ 113 h 2"/>
                <a:gd name="T4" fmla="*/ 115 w 3"/>
                <a:gd name="T5" fmla="*/ 113 h 2"/>
                <a:gd name="T6" fmla="*/ 61 w 3"/>
                <a:gd name="T7" fmla="*/ 113 h 2"/>
                <a:gd name="T8" fmla="*/ 0 w 3"/>
                <a:gd name="T9" fmla="*/ 113 h 2"/>
                <a:gd name="T10" fmla="*/ 61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1" y="0"/>
                  </a:moveTo>
                  <a:cubicBezTo>
                    <a:pt x="2" y="0"/>
                    <a:pt x="3" y="1"/>
                    <a:pt x="3" y="2"/>
                  </a:cubicBezTo>
                  <a:cubicBezTo>
                    <a:pt x="2" y="2"/>
                    <a:pt x="2" y="2"/>
                    <a:pt x="2" y="2"/>
                  </a:cubicBezTo>
                  <a:cubicBezTo>
                    <a:pt x="2" y="2"/>
                    <a:pt x="1" y="2"/>
                    <a:pt x="1" y="2"/>
                  </a:cubicBezTo>
                  <a:cubicBezTo>
                    <a:pt x="1" y="2"/>
                    <a:pt x="0" y="2"/>
                    <a:pt x="0" y="2"/>
                  </a:cubicBezTo>
                  <a:cubicBezTo>
                    <a:pt x="0" y="1"/>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4" name="Freeform 190"/>
            <p:cNvSpPr>
              <a:spLocks/>
            </p:cNvSpPr>
            <p:nvPr/>
          </p:nvSpPr>
          <p:spPr bwMode="auto">
            <a:xfrm>
              <a:off x="2739" y="2376"/>
              <a:ext cx="23" cy="23"/>
            </a:xfrm>
            <a:custGeom>
              <a:avLst/>
              <a:gdLst>
                <a:gd name="T0" fmla="*/ 61 w 3"/>
                <a:gd name="T1" fmla="*/ 0 h 3"/>
                <a:gd name="T2" fmla="*/ 176 w 3"/>
                <a:gd name="T3" fmla="*/ 115 h 3"/>
                <a:gd name="T4" fmla="*/ 115 w 3"/>
                <a:gd name="T5" fmla="*/ 115 h 3"/>
                <a:gd name="T6" fmla="*/ 61 w 3"/>
                <a:gd name="T7" fmla="*/ 176 h 3"/>
                <a:gd name="T8" fmla="*/ 0 w 3"/>
                <a:gd name="T9" fmla="*/ 115 h 3"/>
                <a:gd name="T10" fmla="*/ 61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3" y="2"/>
                    <a:pt x="3" y="2"/>
                    <a:pt x="2" y="2"/>
                  </a:cubicBezTo>
                  <a:cubicBezTo>
                    <a:pt x="2" y="2"/>
                    <a:pt x="2" y="3"/>
                    <a:pt x="1" y="3"/>
                  </a:cubicBezTo>
                  <a:cubicBezTo>
                    <a:pt x="1" y="2"/>
                    <a:pt x="1" y="2"/>
                    <a:pt x="0" y="2"/>
                  </a:cubicBezTo>
                  <a:cubicBezTo>
                    <a:pt x="0" y="1"/>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5" name="Freeform 191"/>
            <p:cNvSpPr>
              <a:spLocks/>
            </p:cNvSpPr>
            <p:nvPr/>
          </p:nvSpPr>
          <p:spPr bwMode="auto">
            <a:xfrm>
              <a:off x="2715" y="2399"/>
              <a:ext cx="24" cy="24"/>
            </a:xfrm>
            <a:custGeom>
              <a:avLst/>
              <a:gdLst>
                <a:gd name="T0" fmla="*/ 64 w 3"/>
                <a:gd name="T1" fmla="*/ 0 h 3"/>
                <a:gd name="T2" fmla="*/ 192 w 3"/>
                <a:gd name="T3" fmla="*/ 128 h 3"/>
                <a:gd name="T4" fmla="*/ 128 w 3"/>
                <a:gd name="T5" fmla="*/ 192 h 3"/>
                <a:gd name="T6" fmla="*/ 64 w 3"/>
                <a:gd name="T7" fmla="*/ 192 h 3"/>
                <a:gd name="T8" fmla="*/ 0 w 3"/>
                <a:gd name="T9" fmla="*/ 192 h 3"/>
                <a:gd name="T10" fmla="*/ 64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3" y="3"/>
                    <a:pt x="3" y="3"/>
                    <a:pt x="2" y="3"/>
                  </a:cubicBezTo>
                  <a:cubicBezTo>
                    <a:pt x="2" y="3"/>
                    <a:pt x="2" y="3"/>
                    <a:pt x="1" y="3"/>
                  </a:cubicBezTo>
                  <a:cubicBezTo>
                    <a:pt x="1" y="3"/>
                    <a:pt x="1" y="3"/>
                    <a:pt x="0" y="3"/>
                  </a:cubicBezTo>
                  <a:cubicBezTo>
                    <a:pt x="0" y="2"/>
                    <a:pt x="0" y="1"/>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6" name="Freeform 192"/>
            <p:cNvSpPr>
              <a:spLocks/>
            </p:cNvSpPr>
            <p:nvPr/>
          </p:nvSpPr>
          <p:spPr bwMode="auto">
            <a:xfrm>
              <a:off x="2419" y="2173"/>
              <a:ext cx="62" cy="62"/>
            </a:xfrm>
            <a:custGeom>
              <a:avLst/>
              <a:gdLst>
                <a:gd name="T0" fmla="*/ 62 w 8"/>
                <a:gd name="T1" fmla="*/ 0 h 8"/>
                <a:gd name="T2" fmla="*/ 0 w 8"/>
                <a:gd name="T3" fmla="*/ 124 h 8"/>
                <a:gd name="T4" fmla="*/ 364 w 8"/>
                <a:gd name="T5" fmla="*/ 481 h 8"/>
                <a:gd name="T6" fmla="*/ 481 w 8"/>
                <a:gd name="T7" fmla="*/ 419 h 8"/>
                <a:gd name="T8" fmla="*/ 62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1" y="0"/>
                  </a:moveTo>
                  <a:lnTo>
                    <a:pt x="0" y="2"/>
                  </a:lnTo>
                  <a:lnTo>
                    <a:pt x="6" y="8"/>
                  </a:lnTo>
                  <a:lnTo>
                    <a:pt x="8" y="7"/>
                  </a:lnTo>
                  <a:lnTo>
                    <a:pt x="1"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7" name="Freeform 193"/>
            <p:cNvSpPr>
              <a:spLocks/>
            </p:cNvSpPr>
            <p:nvPr/>
          </p:nvSpPr>
          <p:spPr bwMode="auto">
            <a:xfrm>
              <a:off x="2481" y="2181"/>
              <a:ext cx="63" cy="54"/>
            </a:xfrm>
            <a:custGeom>
              <a:avLst/>
              <a:gdLst>
                <a:gd name="T0" fmla="*/ 370 w 8"/>
                <a:gd name="T1" fmla="*/ 0 h 7"/>
                <a:gd name="T2" fmla="*/ 0 w 8"/>
                <a:gd name="T3" fmla="*/ 355 h 7"/>
                <a:gd name="T4" fmla="*/ 63 w 8"/>
                <a:gd name="T5" fmla="*/ 417 h 7"/>
                <a:gd name="T6" fmla="*/ 126 w 8"/>
                <a:gd name="T7" fmla="*/ 417 h 7"/>
                <a:gd name="T8" fmla="*/ 496 w 8"/>
                <a:gd name="T9" fmla="*/ 62 h 7"/>
                <a:gd name="T10" fmla="*/ 496 w 8"/>
                <a:gd name="T11" fmla="*/ 0 h 7"/>
                <a:gd name="T12" fmla="*/ 370 w 8"/>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6" y="0"/>
                  </a:moveTo>
                  <a:lnTo>
                    <a:pt x="0" y="6"/>
                  </a:lnTo>
                  <a:lnTo>
                    <a:pt x="1" y="7"/>
                  </a:lnTo>
                  <a:lnTo>
                    <a:pt x="2" y="7"/>
                  </a:lnTo>
                  <a:lnTo>
                    <a:pt x="8" y="1"/>
                  </a:lnTo>
                  <a:lnTo>
                    <a:pt x="8" y="0"/>
                  </a:lnTo>
                  <a:lnTo>
                    <a:pt x="6"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8" name="Freeform 194"/>
            <p:cNvSpPr>
              <a:spLocks/>
            </p:cNvSpPr>
            <p:nvPr/>
          </p:nvSpPr>
          <p:spPr bwMode="auto">
            <a:xfrm>
              <a:off x="2567" y="2181"/>
              <a:ext cx="47" cy="54"/>
            </a:xfrm>
            <a:custGeom>
              <a:avLst/>
              <a:gdLst>
                <a:gd name="T0" fmla="*/ 0 w 6"/>
                <a:gd name="T1" fmla="*/ 0 h 7"/>
                <a:gd name="T2" fmla="*/ 0 w 6"/>
                <a:gd name="T3" fmla="*/ 62 h 7"/>
                <a:gd name="T4" fmla="*/ 306 w 6"/>
                <a:gd name="T5" fmla="*/ 417 h 7"/>
                <a:gd name="T6" fmla="*/ 368 w 6"/>
                <a:gd name="T7" fmla="*/ 301 h 7"/>
                <a:gd name="T8" fmla="*/ 0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0"/>
                  </a:moveTo>
                  <a:lnTo>
                    <a:pt x="0" y="1"/>
                  </a:lnTo>
                  <a:lnTo>
                    <a:pt x="5" y="7"/>
                  </a:lnTo>
                  <a:lnTo>
                    <a:pt x="6" y="5"/>
                  </a:lnTo>
                  <a:lnTo>
                    <a:pt x="0"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9" name="Freeform 195"/>
            <p:cNvSpPr>
              <a:spLocks/>
            </p:cNvSpPr>
            <p:nvPr/>
          </p:nvSpPr>
          <p:spPr bwMode="auto">
            <a:xfrm>
              <a:off x="2622" y="2181"/>
              <a:ext cx="62" cy="54"/>
            </a:xfrm>
            <a:custGeom>
              <a:avLst/>
              <a:gdLst>
                <a:gd name="T0" fmla="*/ 364 w 8"/>
                <a:gd name="T1" fmla="*/ 0 h 7"/>
                <a:gd name="T2" fmla="*/ 0 w 8"/>
                <a:gd name="T3" fmla="*/ 355 h 7"/>
                <a:gd name="T4" fmla="*/ 124 w 8"/>
                <a:gd name="T5" fmla="*/ 417 h 7"/>
                <a:gd name="T6" fmla="*/ 481 w 8"/>
                <a:gd name="T7" fmla="*/ 62 h 7"/>
                <a:gd name="T8" fmla="*/ 481 w 8"/>
                <a:gd name="T9" fmla="*/ 0 h 7"/>
                <a:gd name="T10" fmla="*/ 364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6" y="0"/>
                  </a:moveTo>
                  <a:lnTo>
                    <a:pt x="0" y="6"/>
                  </a:lnTo>
                  <a:lnTo>
                    <a:pt x="2" y="7"/>
                  </a:lnTo>
                  <a:lnTo>
                    <a:pt x="8" y="1"/>
                  </a:lnTo>
                  <a:lnTo>
                    <a:pt x="8" y="0"/>
                  </a:lnTo>
                  <a:lnTo>
                    <a:pt x="6"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0" name="Freeform 196"/>
            <p:cNvSpPr>
              <a:spLocks/>
            </p:cNvSpPr>
            <p:nvPr/>
          </p:nvSpPr>
          <p:spPr bwMode="auto">
            <a:xfrm>
              <a:off x="2817" y="2173"/>
              <a:ext cx="54" cy="55"/>
            </a:xfrm>
            <a:custGeom>
              <a:avLst/>
              <a:gdLst>
                <a:gd name="T0" fmla="*/ 62 w 7"/>
                <a:gd name="T1" fmla="*/ 0 h 7"/>
                <a:gd name="T2" fmla="*/ 239 w 7"/>
                <a:gd name="T3" fmla="*/ 126 h 7"/>
                <a:gd name="T4" fmla="*/ 417 w 7"/>
                <a:gd name="T5" fmla="*/ 369 h 7"/>
                <a:gd name="T6" fmla="*/ 301 w 7"/>
                <a:gd name="T7" fmla="*/ 369 h 7"/>
                <a:gd name="T8" fmla="*/ 0 w 7"/>
                <a:gd name="T9" fmla="*/ 126 h 7"/>
                <a:gd name="T10" fmla="*/ 0 w 7"/>
                <a:gd name="T11" fmla="*/ 0 h 7"/>
                <a:gd name="T12" fmla="*/ 62 w 7"/>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1" y="0"/>
                  </a:moveTo>
                  <a:cubicBezTo>
                    <a:pt x="2" y="0"/>
                    <a:pt x="3" y="1"/>
                    <a:pt x="4" y="2"/>
                  </a:cubicBezTo>
                  <a:cubicBezTo>
                    <a:pt x="5" y="3"/>
                    <a:pt x="6" y="4"/>
                    <a:pt x="7" y="6"/>
                  </a:cubicBezTo>
                  <a:cubicBezTo>
                    <a:pt x="7" y="7"/>
                    <a:pt x="5" y="7"/>
                    <a:pt x="5" y="6"/>
                  </a:cubicBezTo>
                  <a:cubicBezTo>
                    <a:pt x="3" y="5"/>
                    <a:pt x="2" y="3"/>
                    <a:pt x="0" y="2"/>
                  </a:cubicBezTo>
                  <a:cubicBezTo>
                    <a:pt x="0" y="1"/>
                    <a:pt x="0" y="1"/>
                    <a:pt x="0" y="0"/>
                  </a:cubicBezTo>
                  <a:cubicBezTo>
                    <a:pt x="0" y="0"/>
                    <a:pt x="1"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1" name="Freeform 197"/>
            <p:cNvSpPr>
              <a:spLocks/>
            </p:cNvSpPr>
            <p:nvPr/>
          </p:nvSpPr>
          <p:spPr bwMode="auto">
            <a:xfrm>
              <a:off x="2879" y="2173"/>
              <a:ext cx="63" cy="55"/>
            </a:xfrm>
            <a:custGeom>
              <a:avLst/>
              <a:gdLst>
                <a:gd name="T0" fmla="*/ 433 w 8"/>
                <a:gd name="T1" fmla="*/ 0 h 7"/>
                <a:gd name="T2" fmla="*/ 433 w 8"/>
                <a:gd name="T3" fmla="*/ 126 h 7"/>
                <a:gd name="T4" fmla="*/ 63 w 8"/>
                <a:gd name="T5" fmla="*/ 432 h 7"/>
                <a:gd name="T6" fmla="*/ 126 w 8"/>
                <a:gd name="T7" fmla="*/ 306 h 7"/>
                <a:gd name="T8" fmla="*/ 433 w 8"/>
                <a:gd name="T9" fmla="*/ 0 h 7"/>
                <a:gd name="T10" fmla="*/ 433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7" y="0"/>
                  </a:moveTo>
                  <a:cubicBezTo>
                    <a:pt x="8" y="0"/>
                    <a:pt x="8" y="2"/>
                    <a:pt x="7" y="2"/>
                  </a:cubicBezTo>
                  <a:cubicBezTo>
                    <a:pt x="6" y="4"/>
                    <a:pt x="4" y="6"/>
                    <a:pt x="1" y="7"/>
                  </a:cubicBezTo>
                  <a:cubicBezTo>
                    <a:pt x="0" y="7"/>
                    <a:pt x="1" y="6"/>
                    <a:pt x="2" y="5"/>
                  </a:cubicBezTo>
                  <a:cubicBezTo>
                    <a:pt x="3" y="4"/>
                    <a:pt x="5" y="1"/>
                    <a:pt x="7" y="0"/>
                  </a:cubicBezTo>
                  <a:cubicBezTo>
                    <a:pt x="7" y="0"/>
                    <a:pt x="7" y="0"/>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2" name="Freeform 198"/>
            <p:cNvSpPr>
              <a:spLocks/>
            </p:cNvSpPr>
            <p:nvPr/>
          </p:nvSpPr>
          <p:spPr bwMode="auto">
            <a:xfrm>
              <a:off x="3020" y="2181"/>
              <a:ext cx="70" cy="62"/>
            </a:xfrm>
            <a:custGeom>
              <a:avLst/>
              <a:gdLst>
                <a:gd name="T0" fmla="*/ 420 w 9"/>
                <a:gd name="T1" fmla="*/ 0 h 8"/>
                <a:gd name="T2" fmla="*/ 366 w 9"/>
                <a:gd name="T3" fmla="*/ 178 h 8"/>
                <a:gd name="T4" fmla="*/ 124 w 9"/>
                <a:gd name="T5" fmla="*/ 419 h 8"/>
                <a:gd name="T6" fmla="*/ 62 w 9"/>
                <a:gd name="T7" fmla="*/ 364 h 8"/>
                <a:gd name="T8" fmla="*/ 241 w 9"/>
                <a:gd name="T9" fmla="*/ 124 h 8"/>
                <a:gd name="T10" fmla="*/ 420 w 9"/>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7" y="0"/>
                  </a:moveTo>
                  <a:cubicBezTo>
                    <a:pt x="9" y="1"/>
                    <a:pt x="7" y="2"/>
                    <a:pt x="6" y="3"/>
                  </a:cubicBezTo>
                  <a:cubicBezTo>
                    <a:pt x="5" y="4"/>
                    <a:pt x="4" y="6"/>
                    <a:pt x="2" y="7"/>
                  </a:cubicBezTo>
                  <a:cubicBezTo>
                    <a:pt x="1" y="8"/>
                    <a:pt x="0" y="7"/>
                    <a:pt x="1" y="6"/>
                  </a:cubicBezTo>
                  <a:cubicBezTo>
                    <a:pt x="2" y="5"/>
                    <a:pt x="3" y="4"/>
                    <a:pt x="4" y="2"/>
                  </a:cubicBezTo>
                  <a:cubicBezTo>
                    <a:pt x="5" y="1"/>
                    <a:pt x="6" y="1"/>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3" name="Freeform 199"/>
            <p:cNvSpPr>
              <a:spLocks/>
            </p:cNvSpPr>
            <p:nvPr/>
          </p:nvSpPr>
          <p:spPr bwMode="auto">
            <a:xfrm>
              <a:off x="2949" y="2181"/>
              <a:ext cx="63" cy="62"/>
            </a:xfrm>
            <a:custGeom>
              <a:avLst/>
              <a:gdLst>
                <a:gd name="T0" fmla="*/ 63 w 8"/>
                <a:gd name="T1" fmla="*/ 0 h 8"/>
                <a:gd name="T2" fmla="*/ 307 w 8"/>
                <a:gd name="T3" fmla="*/ 178 h 8"/>
                <a:gd name="T4" fmla="*/ 496 w 8"/>
                <a:gd name="T5" fmla="*/ 364 h 8"/>
                <a:gd name="T6" fmla="*/ 370 w 8"/>
                <a:gd name="T7" fmla="*/ 364 h 8"/>
                <a:gd name="T8" fmla="*/ 189 w 8"/>
                <a:gd name="T9" fmla="*/ 178 h 8"/>
                <a:gd name="T10" fmla="*/ 63 w 8"/>
                <a:gd name="T11" fmla="*/ 62 h 8"/>
                <a:gd name="T12" fmla="*/ 63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1" y="0"/>
                  </a:moveTo>
                  <a:cubicBezTo>
                    <a:pt x="3" y="1"/>
                    <a:pt x="4" y="2"/>
                    <a:pt x="5" y="3"/>
                  </a:cubicBezTo>
                  <a:cubicBezTo>
                    <a:pt x="6" y="4"/>
                    <a:pt x="7" y="5"/>
                    <a:pt x="8" y="6"/>
                  </a:cubicBezTo>
                  <a:cubicBezTo>
                    <a:pt x="8" y="8"/>
                    <a:pt x="6" y="7"/>
                    <a:pt x="6" y="6"/>
                  </a:cubicBezTo>
                  <a:cubicBezTo>
                    <a:pt x="5" y="5"/>
                    <a:pt x="3" y="4"/>
                    <a:pt x="3" y="3"/>
                  </a:cubicBezTo>
                  <a:cubicBezTo>
                    <a:pt x="2" y="2"/>
                    <a:pt x="0" y="2"/>
                    <a:pt x="1" y="1"/>
                  </a:cubicBezTo>
                  <a:cubicBezTo>
                    <a:pt x="1" y="1"/>
                    <a:pt x="1"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4" name="Freeform 200"/>
            <p:cNvSpPr>
              <a:spLocks/>
            </p:cNvSpPr>
            <p:nvPr/>
          </p:nvSpPr>
          <p:spPr bwMode="auto">
            <a:xfrm>
              <a:off x="2926" y="1954"/>
              <a:ext cx="62" cy="63"/>
            </a:xfrm>
            <a:custGeom>
              <a:avLst/>
              <a:gdLst>
                <a:gd name="T0" fmla="*/ 364 w 8"/>
                <a:gd name="T1" fmla="*/ 0 h 8"/>
                <a:gd name="T2" fmla="*/ 302 w 8"/>
                <a:gd name="T3" fmla="*/ 189 h 8"/>
                <a:gd name="T4" fmla="*/ 178 w 8"/>
                <a:gd name="T5" fmla="*/ 370 h 8"/>
                <a:gd name="T6" fmla="*/ 0 w 8"/>
                <a:gd name="T7" fmla="*/ 433 h 8"/>
                <a:gd name="T8" fmla="*/ 178 w 8"/>
                <a:gd name="T9" fmla="*/ 252 h 8"/>
                <a:gd name="T10" fmla="*/ 364 w 8"/>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6" y="0"/>
                  </a:moveTo>
                  <a:cubicBezTo>
                    <a:pt x="8" y="1"/>
                    <a:pt x="6" y="2"/>
                    <a:pt x="5" y="3"/>
                  </a:cubicBezTo>
                  <a:cubicBezTo>
                    <a:pt x="5" y="4"/>
                    <a:pt x="4" y="5"/>
                    <a:pt x="3" y="6"/>
                  </a:cubicBezTo>
                  <a:cubicBezTo>
                    <a:pt x="2" y="7"/>
                    <a:pt x="1" y="8"/>
                    <a:pt x="0" y="7"/>
                  </a:cubicBezTo>
                  <a:cubicBezTo>
                    <a:pt x="0" y="5"/>
                    <a:pt x="2" y="5"/>
                    <a:pt x="3" y="4"/>
                  </a:cubicBezTo>
                  <a:cubicBezTo>
                    <a:pt x="4" y="3"/>
                    <a:pt x="5" y="1"/>
                    <a:pt x="6"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5" name="Freeform 201"/>
            <p:cNvSpPr>
              <a:spLocks/>
            </p:cNvSpPr>
            <p:nvPr/>
          </p:nvSpPr>
          <p:spPr bwMode="auto">
            <a:xfrm>
              <a:off x="2864" y="1962"/>
              <a:ext cx="62" cy="55"/>
            </a:xfrm>
            <a:custGeom>
              <a:avLst/>
              <a:gdLst>
                <a:gd name="T0" fmla="*/ 62 w 8"/>
                <a:gd name="T1" fmla="*/ 0 h 7"/>
                <a:gd name="T2" fmla="*/ 364 w 8"/>
                <a:gd name="T3" fmla="*/ 244 h 7"/>
                <a:gd name="T4" fmla="*/ 419 w 8"/>
                <a:gd name="T5" fmla="*/ 432 h 7"/>
                <a:gd name="T6" fmla="*/ 240 w 8"/>
                <a:gd name="T7" fmla="*/ 306 h 7"/>
                <a:gd name="T8" fmla="*/ 0 w 8"/>
                <a:gd name="T9" fmla="*/ 63 h 7"/>
                <a:gd name="T10" fmla="*/ 62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1" y="0"/>
                  </a:moveTo>
                  <a:cubicBezTo>
                    <a:pt x="3" y="1"/>
                    <a:pt x="4" y="3"/>
                    <a:pt x="6" y="4"/>
                  </a:cubicBezTo>
                  <a:cubicBezTo>
                    <a:pt x="7" y="5"/>
                    <a:pt x="8" y="6"/>
                    <a:pt x="7" y="7"/>
                  </a:cubicBezTo>
                  <a:cubicBezTo>
                    <a:pt x="6" y="7"/>
                    <a:pt x="5" y="6"/>
                    <a:pt x="4" y="5"/>
                  </a:cubicBezTo>
                  <a:cubicBezTo>
                    <a:pt x="3" y="4"/>
                    <a:pt x="2" y="3"/>
                    <a:pt x="0" y="1"/>
                  </a:cubicBezTo>
                  <a:cubicBezTo>
                    <a:pt x="0" y="1"/>
                    <a:pt x="0"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6" name="Freeform 202"/>
            <p:cNvSpPr>
              <a:spLocks/>
            </p:cNvSpPr>
            <p:nvPr/>
          </p:nvSpPr>
          <p:spPr bwMode="auto">
            <a:xfrm>
              <a:off x="2575" y="1954"/>
              <a:ext cx="62" cy="63"/>
            </a:xfrm>
            <a:custGeom>
              <a:avLst/>
              <a:gdLst>
                <a:gd name="T0" fmla="*/ 419 w 8"/>
                <a:gd name="T1" fmla="*/ 0 h 8"/>
                <a:gd name="T2" fmla="*/ 419 w 8"/>
                <a:gd name="T3" fmla="*/ 126 h 8"/>
                <a:gd name="T4" fmla="*/ 240 w 8"/>
                <a:gd name="T5" fmla="*/ 370 h 8"/>
                <a:gd name="T6" fmla="*/ 62 w 8"/>
                <a:gd name="T7" fmla="*/ 496 h 8"/>
                <a:gd name="T8" fmla="*/ 124 w 8"/>
                <a:gd name="T9" fmla="*/ 370 h 8"/>
                <a:gd name="T10" fmla="*/ 419 w 8"/>
                <a:gd name="T11" fmla="*/ 0 h 8"/>
                <a:gd name="T12" fmla="*/ 419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7" y="0"/>
                  </a:moveTo>
                  <a:cubicBezTo>
                    <a:pt x="8" y="0"/>
                    <a:pt x="8" y="2"/>
                    <a:pt x="7" y="2"/>
                  </a:cubicBezTo>
                  <a:cubicBezTo>
                    <a:pt x="6" y="3"/>
                    <a:pt x="6" y="5"/>
                    <a:pt x="4" y="6"/>
                  </a:cubicBezTo>
                  <a:cubicBezTo>
                    <a:pt x="4" y="7"/>
                    <a:pt x="3" y="8"/>
                    <a:pt x="1" y="8"/>
                  </a:cubicBezTo>
                  <a:cubicBezTo>
                    <a:pt x="0" y="7"/>
                    <a:pt x="1" y="6"/>
                    <a:pt x="2" y="6"/>
                  </a:cubicBezTo>
                  <a:cubicBezTo>
                    <a:pt x="3" y="4"/>
                    <a:pt x="5" y="2"/>
                    <a:pt x="7" y="0"/>
                  </a:cubicBezTo>
                  <a:cubicBezTo>
                    <a:pt x="7" y="0"/>
                    <a:pt x="7" y="0"/>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7" name="Freeform 203"/>
            <p:cNvSpPr>
              <a:spLocks/>
            </p:cNvSpPr>
            <p:nvPr/>
          </p:nvSpPr>
          <p:spPr bwMode="auto">
            <a:xfrm>
              <a:off x="2520" y="1962"/>
              <a:ext cx="63" cy="55"/>
            </a:xfrm>
            <a:custGeom>
              <a:avLst/>
              <a:gdLst>
                <a:gd name="T0" fmla="*/ 63 w 8"/>
                <a:gd name="T1" fmla="*/ 0 h 7"/>
                <a:gd name="T2" fmla="*/ 189 w 8"/>
                <a:gd name="T3" fmla="*/ 126 h 7"/>
                <a:gd name="T4" fmla="*/ 370 w 8"/>
                <a:gd name="T5" fmla="*/ 306 h 7"/>
                <a:gd name="T6" fmla="*/ 307 w 8"/>
                <a:gd name="T7" fmla="*/ 432 h 7"/>
                <a:gd name="T8" fmla="*/ 189 w 8"/>
                <a:gd name="T9" fmla="*/ 244 h 7"/>
                <a:gd name="T10" fmla="*/ 0 w 8"/>
                <a:gd name="T11" fmla="*/ 126 h 7"/>
                <a:gd name="T12" fmla="*/ 63 w 8"/>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1" y="0"/>
                  </a:moveTo>
                  <a:cubicBezTo>
                    <a:pt x="2" y="0"/>
                    <a:pt x="2" y="1"/>
                    <a:pt x="3" y="2"/>
                  </a:cubicBezTo>
                  <a:cubicBezTo>
                    <a:pt x="4" y="3"/>
                    <a:pt x="5" y="4"/>
                    <a:pt x="6" y="5"/>
                  </a:cubicBezTo>
                  <a:cubicBezTo>
                    <a:pt x="8" y="5"/>
                    <a:pt x="6" y="7"/>
                    <a:pt x="5" y="7"/>
                  </a:cubicBezTo>
                  <a:cubicBezTo>
                    <a:pt x="4" y="6"/>
                    <a:pt x="4" y="5"/>
                    <a:pt x="3" y="4"/>
                  </a:cubicBezTo>
                  <a:cubicBezTo>
                    <a:pt x="2" y="4"/>
                    <a:pt x="1" y="2"/>
                    <a:pt x="0" y="2"/>
                  </a:cubicBezTo>
                  <a:cubicBezTo>
                    <a:pt x="0" y="1"/>
                    <a:pt x="0"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8" name="Freeform 204"/>
            <p:cNvSpPr>
              <a:spLocks/>
            </p:cNvSpPr>
            <p:nvPr/>
          </p:nvSpPr>
          <p:spPr bwMode="auto">
            <a:xfrm>
              <a:off x="2497" y="1869"/>
              <a:ext cx="515" cy="85"/>
            </a:xfrm>
            <a:custGeom>
              <a:avLst/>
              <a:gdLst>
                <a:gd name="T0" fmla="*/ 1701 w 66"/>
                <a:gd name="T1" fmla="*/ 479 h 11"/>
                <a:gd name="T2" fmla="*/ 429 w 66"/>
                <a:gd name="T3" fmla="*/ 541 h 11"/>
                <a:gd name="T4" fmla="*/ 484 w 66"/>
                <a:gd name="T5" fmla="*/ 541 h 11"/>
                <a:gd name="T6" fmla="*/ 1646 w 66"/>
                <a:gd name="T7" fmla="*/ 178 h 11"/>
                <a:gd name="T8" fmla="*/ 1826 w 66"/>
                <a:gd name="T9" fmla="*/ 301 h 11"/>
                <a:gd name="T10" fmla="*/ 2013 w 66"/>
                <a:gd name="T11" fmla="*/ 178 h 11"/>
                <a:gd name="T12" fmla="*/ 2193 w 66"/>
                <a:gd name="T13" fmla="*/ 178 h 11"/>
                <a:gd name="T14" fmla="*/ 3652 w 66"/>
                <a:gd name="T15" fmla="*/ 479 h 11"/>
                <a:gd name="T16" fmla="*/ 2193 w 66"/>
                <a:gd name="T17" fmla="*/ 479 h 11"/>
                <a:gd name="T18" fmla="*/ 2255 w 66"/>
                <a:gd name="T19" fmla="*/ 657 h 11"/>
                <a:gd name="T20" fmla="*/ 4019 w 66"/>
                <a:gd name="T21" fmla="*/ 595 h 11"/>
                <a:gd name="T22" fmla="*/ 3956 w 66"/>
                <a:gd name="T23" fmla="*/ 417 h 11"/>
                <a:gd name="T24" fmla="*/ 2255 w 66"/>
                <a:gd name="T25" fmla="*/ 0 h 11"/>
                <a:gd name="T26" fmla="*/ 1701 w 66"/>
                <a:gd name="T27" fmla="*/ 0 h 11"/>
                <a:gd name="T28" fmla="*/ 0 w 66"/>
                <a:gd name="T29" fmla="*/ 417 h 11"/>
                <a:gd name="T30" fmla="*/ 0 w 66"/>
                <a:gd name="T31" fmla="*/ 595 h 11"/>
                <a:gd name="T32" fmla="*/ 1701 w 66"/>
                <a:gd name="T33" fmla="*/ 657 h 11"/>
                <a:gd name="T34" fmla="*/ 1701 w 66"/>
                <a:gd name="T35" fmla="*/ 47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1">
                  <a:moveTo>
                    <a:pt x="28" y="8"/>
                  </a:moveTo>
                  <a:lnTo>
                    <a:pt x="7" y="9"/>
                  </a:lnTo>
                  <a:lnTo>
                    <a:pt x="8" y="9"/>
                  </a:lnTo>
                  <a:lnTo>
                    <a:pt x="27" y="3"/>
                  </a:lnTo>
                  <a:lnTo>
                    <a:pt x="30" y="5"/>
                  </a:lnTo>
                  <a:lnTo>
                    <a:pt x="33" y="3"/>
                  </a:lnTo>
                  <a:lnTo>
                    <a:pt x="36" y="3"/>
                  </a:lnTo>
                  <a:lnTo>
                    <a:pt x="60" y="8"/>
                  </a:lnTo>
                  <a:lnTo>
                    <a:pt x="36" y="8"/>
                  </a:lnTo>
                  <a:lnTo>
                    <a:pt x="37" y="11"/>
                  </a:lnTo>
                  <a:lnTo>
                    <a:pt x="66" y="10"/>
                  </a:lnTo>
                  <a:lnTo>
                    <a:pt x="65" y="7"/>
                  </a:lnTo>
                  <a:lnTo>
                    <a:pt x="37" y="0"/>
                  </a:lnTo>
                  <a:lnTo>
                    <a:pt x="28" y="0"/>
                  </a:lnTo>
                  <a:lnTo>
                    <a:pt x="0" y="7"/>
                  </a:lnTo>
                  <a:lnTo>
                    <a:pt x="0" y="10"/>
                  </a:lnTo>
                  <a:lnTo>
                    <a:pt x="28" y="11"/>
                  </a:lnTo>
                  <a:lnTo>
                    <a:pt x="28" y="8"/>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9" name="Freeform 205"/>
            <p:cNvSpPr>
              <a:spLocks/>
            </p:cNvSpPr>
            <p:nvPr/>
          </p:nvSpPr>
          <p:spPr bwMode="auto">
            <a:xfrm>
              <a:off x="2692" y="1908"/>
              <a:ext cx="16" cy="7"/>
            </a:xfrm>
            <a:custGeom>
              <a:avLst/>
              <a:gdLst>
                <a:gd name="T0" fmla="*/ 0 w 2"/>
                <a:gd name="T1" fmla="*/ 0 h 1"/>
                <a:gd name="T2" fmla="*/ 128 w 2"/>
                <a:gd name="T3" fmla="*/ 0 h 1"/>
                <a:gd name="T4" fmla="*/ 128 w 2"/>
                <a:gd name="T5" fmla="*/ 49 h 1"/>
                <a:gd name="T6" fmla="*/ 64 w 2"/>
                <a:gd name="T7" fmla="*/ 49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2" y="0"/>
                  </a:lnTo>
                  <a:lnTo>
                    <a:pt x="2"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0" name="Freeform 206"/>
            <p:cNvSpPr>
              <a:spLocks/>
            </p:cNvSpPr>
            <p:nvPr/>
          </p:nvSpPr>
          <p:spPr bwMode="auto">
            <a:xfrm>
              <a:off x="2692" y="1915"/>
              <a:ext cx="8" cy="8"/>
            </a:xfrm>
            <a:custGeom>
              <a:avLst/>
              <a:gdLst>
                <a:gd name="T0" fmla="*/ 0 w 1"/>
                <a:gd name="T1" fmla="*/ 0 h 1"/>
                <a:gd name="T2" fmla="*/ 0 w 1"/>
                <a:gd name="T3" fmla="*/ 64 h 1"/>
                <a:gd name="T4" fmla="*/ 64 w 1"/>
                <a:gd name="T5" fmla="*/ 64 h 1"/>
                <a:gd name="T6" fmla="*/ 0 w 1"/>
                <a:gd name="T7" fmla="*/ 64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1"/>
                  </a:lnTo>
                  <a:lnTo>
                    <a:pt x="1" y="1"/>
                  </a:lnTo>
                  <a:lnTo>
                    <a:pt x="0"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1" name="Freeform 207"/>
            <p:cNvSpPr>
              <a:spLocks/>
            </p:cNvSpPr>
            <p:nvPr/>
          </p:nvSpPr>
          <p:spPr bwMode="auto">
            <a:xfrm>
              <a:off x="2669" y="1915"/>
              <a:ext cx="15" cy="8"/>
            </a:xfrm>
            <a:custGeom>
              <a:avLst/>
              <a:gdLst>
                <a:gd name="T0" fmla="*/ 0 w 2"/>
                <a:gd name="T1" fmla="*/ 0 h 1"/>
                <a:gd name="T2" fmla="*/ 113 w 2"/>
                <a:gd name="T3" fmla="*/ 0 h 1"/>
                <a:gd name="T4" fmla="*/ 60 w 2"/>
                <a:gd name="T5" fmla="*/ 64 h 1"/>
                <a:gd name="T6" fmla="*/ 60 w 2"/>
                <a:gd name="T7" fmla="*/ 64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2"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2" name="Freeform 208"/>
            <p:cNvSpPr>
              <a:spLocks/>
            </p:cNvSpPr>
            <p:nvPr/>
          </p:nvSpPr>
          <p:spPr bwMode="auto">
            <a:xfrm>
              <a:off x="2653" y="1923"/>
              <a:ext cx="8" cy="1"/>
            </a:xfrm>
            <a:custGeom>
              <a:avLst/>
              <a:gdLst>
                <a:gd name="T0" fmla="*/ 64 w 1"/>
                <a:gd name="T1" fmla="*/ 0 h 1"/>
                <a:gd name="T2" fmla="*/ 64 w 1"/>
                <a:gd name="T3" fmla="*/ 0 h 1"/>
                <a:gd name="T4" fmla="*/ 0 w 1"/>
                <a:gd name="T5" fmla="*/ 0 h 1"/>
                <a:gd name="T6" fmla="*/ 6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0"/>
                  </a:lnTo>
                  <a:lnTo>
                    <a:pt x="0" y="0"/>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3" name="Freeform 209"/>
            <p:cNvSpPr>
              <a:spLocks/>
            </p:cNvSpPr>
            <p:nvPr/>
          </p:nvSpPr>
          <p:spPr bwMode="auto">
            <a:xfrm>
              <a:off x="2793" y="1908"/>
              <a:ext cx="16" cy="15"/>
            </a:xfrm>
            <a:custGeom>
              <a:avLst/>
              <a:gdLst>
                <a:gd name="T0" fmla="*/ 0 w 2"/>
                <a:gd name="T1" fmla="*/ 0 h 2"/>
                <a:gd name="T2" fmla="*/ 128 w 2"/>
                <a:gd name="T3" fmla="*/ 0 h 2"/>
                <a:gd name="T4" fmla="*/ 64 w 2"/>
                <a:gd name="T5" fmla="*/ 113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1"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4" name="Freeform 210"/>
            <p:cNvSpPr>
              <a:spLocks/>
            </p:cNvSpPr>
            <p:nvPr/>
          </p:nvSpPr>
          <p:spPr bwMode="auto">
            <a:xfrm>
              <a:off x="2809" y="1915"/>
              <a:ext cx="23" cy="8"/>
            </a:xfrm>
            <a:custGeom>
              <a:avLst/>
              <a:gdLst>
                <a:gd name="T0" fmla="*/ 61 w 3"/>
                <a:gd name="T1" fmla="*/ 0 h 1"/>
                <a:gd name="T2" fmla="*/ 0 w 3"/>
                <a:gd name="T3" fmla="*/ 64 h 1"/>
                <a:gd name="T4" fmla="*/ 176 w 3"/>
                <a:gd name="T5" fmla="*/ 64 h 1"/>
                <a:gd name="T6" fmla="*/ 176 w 3"/>
                <a:gd name="T7" fmla="*/ 64 h 1"/>
                <a:gd name="T8" fmla="*/ 115 w 3"/>
                <a:gd name="T9" fmla="*/ 0 h 1"/>
                <a:gd name="T10" fmla="*/ 6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1" y="0"/>
                  </a:moveTo>
                  <a:lnTo>
                    <a:pt x="0" y="1"/>
                  </a:lnTo>
                  <a:lnTo>
                    <a:pt x="3" y="1"/>
                  </a:lnTo>
                  <a:lnTo>
                    <a:pt x="2" y="0"/>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5" name="Freeform 211"/>
            <p:cNvSpPr>
              <a:spLocks/>
            </p:cNvSpPr>
            <p:nvPr/>
          </p:nvSpPr>
          <p:spPr bwMode="auto">
            <a:xfrm>
              <a:off x="2832" y="1915"/>
              <a:ext cx="16" cy="8"/>
            </a:xfrm>
            <a:custGeom>
              <a:avLst/>
              <a:gdLst>
                <a:gd name="T0" fmla="*/ 0 w 2"/>
                <a:gd name="T1" fmla="*/ 0 h 1"/>
                <a:gd name="T2" fmla="*/ 64 w 2"/>
                <a:gd name="T3" fmla="*/ 64 h 1"/>
                <a:gd name="T4" fmla="*/ 128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6" name="Freeform 212"/>
            <p:cNvSpPr>
              <a:spLocks/>
            </p:cNvSpPr>
            <p:nvPr/>
          </p:nvSpPr>
          <p:spPr bwMode="auto">
            <a:xfrm>
              <a:off x="2848" y="1915"/>
              <a:ext cx="16" cy="8"/>
            </a:xfrm>
            <a:custGeom>
              <a:avLst/>
              <a:gdLst>
                <a:gd name="T0" fmla="*/ 64 w 2"/>
                <a:gd name="T1" fmla="*/ 0 h 1"/>
                <a:gd name="T2" fmla="*/ 0 w 2"/>
                <a:gd name="T3" fmla="*/ 64 h 1"/>
                <a:gd name="T4" fmla="*/ 64 w 2"/>
                <a:gd name="T5" fmla="*/ 64 h 1"/>
                <a:gd name="T6" fmla="*/ 128 w 2"/>
                <a:gd name="T7" fmla="*/ 64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lnTo>
                    <a:pt x="0" y="1"/>
                  </a:lnTo>
                  <a:lnTo>
                    <a:pt x="1" y="1"/>
                  </a:lnTo>
                  <a:lnTo>
                    <a:pt x="2"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7" name="Freeform 213"/>
            <p:cNvSpPr>
              <a:spLocks/>
            </p:cNvSpPr>
            <p:nvPr/>
          </p:nvSpPr>
          <p:spPr bwMode="auto">
            <a:xfrm>
              <a:off x="2747" y="1900"/>
              <a:ext cx="7" cy="23"/>
            </a:xfrm>
            <a:custGeom>
              <a:avLst/>
              <a:gdLst>
                <a:gd name="T0" fmla="*/ 0 w 1"/>
                <a:gd name="T1" fmla="*/ 61 h 3"/>
                <a:gd name="T2" fmla="*/ 49 w 1"/>
                <a:gd name="T3" fmla="*/ 0 h 3"/>
                <a:gd name="T4" fmla="*/ 49 w 1"/>
                <a:gd name="T5" fmla="*/ 61 h 3"/>
                <a:gd name="T6" fmla="*/ 49 w 1"/>
                <a:gd name="T7" fmla="*/ 176 h 3"/>
                <a:gd name="T8" fmla="*/ 0 w 1"/>
                <a:gd name="T9" fmla="*/ 6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lnTo>
                    <a:pt x="1" y="0"/>
                  </a:lnTo>
                  <a:lnTo>
                    <a:pt x="1" y="1"/>
                  </a:lnTo>
                  <a:lnTo>
                    <a:pt x="1" y="3"/>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8" name="Freeform 214"/>
            <p:cNvSpPr>
              <a:spLocks/>
            </p:cNvSpPr>
            <p:nvPr/>
          </p:nvSpPr>
          <p:spPr bwMode="auto">
            <a:xfrm>
              <a:off x="2739" y="1915"/>
              <a:ext cx="15" cy="32"/>
            </a:xfrm>
            <a:custGeom>
              <a:avLst/>
              <a:gdLst>
                <a:gd name="T0" fmla="*/ 0 w 2"/>
                <a:gd name="T1" fmla="*/ 0 h 4"/>
                <a:gd name="T2" fmla="*/ 113 w 2"/>
                <a:gd name="T3" fmla="*/ 128 h 4"/>
                <a:gd name="T4" fmla="*/ 0 w 2"/>
                <a:gd name="T5" fmla="*/ 256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0" y="4"/>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9" name="Freeform 215"/>
            <p:cNvSpPr>
              <a:spLocks/>
            </p:cNvSpPr>
            <p:nvPr/>
          </p:nvSpPr>
          <p:spPr bwMode="auto">
            <a:xfrm>
              <a:off x="2747" y="1939"/>
              <a:ext cx="7" cy="23"/>
            </a:xfrm>
            <a:custGeom>
              <a:avLst/>
              <a:gdLst>
                <a:gd name="T0" fmla="*/ 49 w 1"/>
                <a:gd name="T1" fmla="*/ 0 h 3"/>
                <a:gd name="T2" fmla="*/ 49 w 1"/>
                <a:gd name="T3" fmla="*/ 176 h 3"/>
                <a:gd name="T4" fmla="*/ 0 w 1"/>
                <a:gd name="T5" fmla="*/ 61 h 3"/>
                <a:gd name="T6" fmla="*/ 49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1" y="3"/>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0" name="Freeform 216"/>
            <p:cNvSpPr>
              <a:spLocks/>
            </p:cNvSpPr>
            <p:nvPr/>
          </p:nvSpPr>
          <p:spPr bwMode="auto">
            <a:xfrm>
              <a:off x="2739" y="1954"/>
              <a:ext cx="15" cy="24"/>
            </a:xfrm>
            <a:custGeom>
              <a:avLst/>
              <a:gdLst>
                <a:gd name="T0" fmla="*/ 0 w 2"/>
                <a:gd name="T1" fmla="*/ 0 h 3"/>
                <a:gd name="T2" fmla="*/ 113 w 2"/>
                <a:gd name="T3" fmla="*/ 128 h 3"/>
                <a:gd name="T4" fmla="*/ 0 w 2"/>
                <a:gd name="T5" fmla="*/ 192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1" name="Freeform 217"/>
            <p:cNvSpPr>
              <a:spLocks/>
            </p:cNvSpPr>
            <p:nvPr/>
          </p:nvSpPr>
          <p:spPr bwMode="auto">
            <a:xfrm>
              <a:off x="2747" y="1978"/>
              <a:ext cx="7" cy="16"/>
            </a:xfrm>
            <a:custGeom>
              <a:avLst/>
              <a:gdLst>
                <a:gd name="T0" fmla="*/ 49 w 1"/>
                <a:gd name="T1" fmla="*/ 0 h 2"/>
                <a:gd name="T2" fmla="*/ 49 w 1"/>
                <a:gd name="T3" fmla="*/ 128 h 2"/>
                <a:gd name="T4" fmla="*/ 0 w 1"/>
                <a:gd name="T5" fmla="*/ 64 h 2"/>
                <a:gd name="T6" fmla="*/ 49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2" name="Freeform 218"/>
            <p:cNvSpPr>
              <a:spLocks/>
            </p:cNvSpPr>
            <p:nvPr/>
          </p:nvSpPr>
          <p:spPr bwMode="auto">
            <a:xfrm>
              <a:off x="2739" y="1994"/>
              <a:ext cx="15" cy="15"/>
            </a:xfrm>
            <a:custGeom>
              <a:avLst/>
              <a:gdLst>
                <a:gd name="T0" fmla="*/ 0 w 2"/>
                <a:gd name="T1" fmla="*/ 0 h 2"/>
                <a:gd name="T2" fmla="*/ 113 w 2"/>
                <a:gd name="T3" fmla="*/ 60 h 2"/>
                <a:gd name="T4" fmla="*/ 0 w 2"/>
                <a:gd name="T5" fmla="*/ 113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1"/>
                  </a:ln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3" name="Freeform 219"/>
            <p:cNvSpPr>
              <a:spLocks/>
            </p:cNvSpPr>
            <p:nvPr/>
          </p:nvSpPr>
          <p:spPr bwMode="auto">
            <a:xfrm>
              <a:off x="2747" y="2001"/>
              <a:ext cx="15" cy="32"/>
            </a:xfrm>
            <a:custGeom>
              <a:avLst/>
              <a:gdLst>
                <a:gd name="T0" fmla="*/ 113 w 2"/>
                <a:gd name="T1" fmla="*/ 0 h 4"/>
                <a:gd name="T2" fmla="*/ 113 w 2"/>
                <a:gd name="T3" fmla="*/ 256 h 4"/>
                <a:gd name="T4" fmla="*/ 0 w 2"/>
                <a:gd name="T5" fmla="*/ 128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4" name="Freeform 220"/>
            <p:cNvSpPr>
              <a:spLocks/>
            </p:cNvSpPr>
            <p:nvPr/>
          </p:nvSpPr>
          <p:spPr bwMode="auto">
            <a:xfrm>
              <a:off x="2739" y="2025"/>
              <a:ext cx="8" cy="31"/>
            </a:xfrm>
            <a:custGeom>
              <a:avLst/>
              <a:gdLst>
                <a:gd name="T0" fmla="*/ 0 w 1"/>
                <a:gd name="T1" fmla="*/ 0 h 4"/>
                <a:gd name="T2" fmla="*/ 0 w 1"/>
                <a:gd name="T3" fmla="*/ 240 h 4"/>
                <a:gd name="T4" fmla="*/ 64 w 1"/>
                <a:gd name="T5" fmla="*/ 124 h 4"/>
                <a:gd name="T6" fmla="*/ 64 w 1"/>
                <a:gd name="T7" fmla="*/ 62 h 4"/>
                <a:gd name="T8" fmla="*/ 0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lnTo>
                    <a:pt x="0" y="4"/>
                  </a:lnTo>
                  <a:lnTo>
                    <a:pt x="1" y="2"/>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5" name="Freeform 221"/>
            <p:cNvSpPr>
              <a:spLocks/>
            </p:cNvSpPr>
            <p:nvPr/>
          </p:nvSpPr>
          <p:spPr bwMode="auto">
            <a:xfrm>
              <a:off x="2747" y="2040"/>
              <a:ext cx="15" cy="32"/>
            </a:xfrm>
            <a:custGeom>
              <a:avLst/>
              <a:gdLst>
                <a:gd name="T0" fmla="*/ 113 w 2"/>
                <a:gd name="T1" fmla="*/ 0 h 4"/>
                <a:gd name="T2" fmla="*/ 113 w 2"/>
                <a:gd name="T3" fmla="*/ 256 h 4"/>
                <a:gd name="T4" fmla="*/ 0 w 2"/>
                <a:gd name="T5" fmla="*/ 128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6" name="Freeform 222"/>
            <p:cNvSpPr>
              <a:spLocks/>
            </p:cNvSpPr>
            <p:nvPr/>
          </p:nvSpPr>
          <p:spPr bwMode="auto">
            <a:xfrm>
              <a:off x="2739" y="2064"/>
              <a:ext cx="15" cy="31"/>
            </a:xfrm>
            <a:custGeom>
              <a:avLst/>
              <a:gdLst>
                <a:gd name="T0" fmla="*/ 0 w 2"/>
                <a:gd name="T1" fmla="*/ 0 h 4"/>
                <a:gd name="T2" fmla="*/ 113 w 2"/>
                <a:gd name="T3" fmla="*/ 124 h 4"/>
                <a:gd name="T4" fmla="*/ 60 w 2"/>
                <a:gd name="T5" fmla="*/ 240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1" y="4"/>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7" name="Freeform 223"/>
            <p:cNvSpPr>
              <a:spLocks/>
            </p:cNvSpPr>
            <p:nvPr/>
          </p:nvSpPr>
          <p:spPr bwMode="auto">
            <a:xfrm>
              <a:off x="2747" y="2087"/>
              <a:ext cx="15" cy="24"/>
            </a:xfrm>
            <a:custGeom>
              <a:avLst/>
              <a:gdLst>
                <a:gd name="T0" fmla="*/ 113 w 2"/>
                <a:gd name="T1" fmla="*/ 0 h 3"/>
                <a:gd name="T2" fmla="*/ 113 w 2"/>
                <a:gd name="T3" fmla="*/ 192 h 3"/>
                <a:gd name="T4" fmla="*/ 0 w 2"/>
                <a:gd name="T5" fmla="*/ 64 h 3"/>
                <a:gd name="T6" fmla="*/ 113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0"/>
                  </a:moveTo>
                  <a:lnTo>
                    <a:pt x="2" y="3"/>
                  </a:lnTo>
                  <a:lnTo>
                    <a:pt x="0"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8" name="Freeform 224"/>
            <p:cNvSpPr>
              <a:spLocks/>
            </p:cNvSpPr>
            <p:nvPr/>
          </p:nvSpPr>
          <p:spPr bwMode="auto">
            <a:xfrm>
              <a:off x="2747" y="2103"/>
              <a:ext cx="7" cy="23"/>
            </a:xfrm>
            <a:custGeom>
              <a:avLst/>
              <a:gdLst>
                <a:gd name="T0" fmla="*/ 0 w 1"/>
                <a:gd name="T1" fmla="*/ 0 h 3"/>
                <a:gd name="T2" fmla="*/ 0 w 1"/>
                <a:gd name="T3" fmla="*/ 176 h 3"/>
                <a:gd name="T4" fmla="*/ 49 w 1"/>
                <a:gd name="T5" fmla="*/ 115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0" y="3"/>
                  </a:lnTo>
                  <a:lnTo>
                    <a:pt x="1"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9" name="Freeform 225"/>
            <p:cNvSpPr>
              <a:spLocks/>
            </p:cNvSpPr>
            <p:nvPr/>
          </p:nvSpPr>
          <p:spPr bwMode="auto">
            <a:xfrm>
              <a:off x="2747" y="2126"/>
              <a:ext cx="15" cy="31"/>
            </a:xfrm>
            <a:custGeom>
              <a:avLst/>
              <a:gdLst>
                <a:gd name="T0" fmla="*/ 113 w 2"/>
                <a:gd name="T1" fmla="*/ 0 h 4"/>
                <a:gd name="T2" fmla="*/ 113 w 2"/>
                <a:gd name="T3" fmla="*/ 240 h 4"/>
                <a:gd name="T4" fmla="*/ 0 w 2"/>
                <a:gd name="T5" fmla="*/ 124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0" name="Freeform 226"/>
            <p:cNvSpPr>
              <a:spLocks/>
            </p:cNvSpPr>
            <p:nvPr/>
          </p:nvSpPr>
          <p:spPr bwMode="auto">
            <a:xfrm>
              <a:off x="2747" y="2157"/>
              <a:ext cx="7" cy="16"/>
            </a:xfrm>
            <a:custGeom>
              <a:avLst/>
              <a:gdLst>
                <a:gd name="T0" fmla="*/ 0 w 1"/>
                <a:gd name="T1" fmla="*/ 0 h 2"/>
                <a:gd name="T2" fmla="*/ 0 w 1"/>
                <a:gd name="T3" fmla="*/ 128 h 2"/>
                <a:gd name="T4" fmla="*/ 49 w 1"/>
                <a:gd name="T5" fmla="*/ 64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2"/>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1" name="Freeform 227"/>
            <p:cNvSpPr>
              <a:spLocks/>
            </p:cNvSpPr>
            <p:nvPr/>
          </p:nvSpPr>
          <p:spPr bwMode="auto">
            <a:xfrm>
              <a:off x="2747" y="2173"/>
              <a:ext cx="7" cy="16"/>
            </a:xfrm>
            <a:custGeom>
              <a:avLst/>
              <a:gdLst>
                <a:gd name="T0" fmla="*/ 49 w 1"/>
                <a:gd name="T1" fmla="*/ 0 h 2"/>
                <a:gd name="T2" fmla="*/ 49 w 1"/>
                <a:gd name="T3" fmla="*/ 128 h 2"/>
                <a:gd name="T4" fmla="*/ 0 w 1"/>
                <a:gd name="T5" fmla="*/ 64 h 2"/>
                <a:gd name="T6" fmla="*/ 49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2" name="Freeform 228"/>
            <p:cNvSpPr>
              <a:spLocks/>
            </p:cNvSpPr>
            <p:nvPr/>
          </p:nvSpPr>
          <p:spPr bwMode="auto">
            <a:xfrm>
              <a:off x="2747" y="2196"/>
              <a:ext cx="7" cy="8"/>
            </a:xfrm>
            <a:custGeom>
              <a:avLst/>
              <a:gdLst>
                <a:gd name="T0" fmla="*/ 0 w 1"/>
                <a:gd name="T1" fmla="*/ 0 h 1"/>
                <a:gd name="T2" fmla="*/ 0 w 1"/>
                <a:gd name="T3" fmla="*/ 64 h 1"/>
                <a:gd name="T4" fmla="*/ 49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3" name="Freeform 229"/>
            <p:cNvSpPr>
              <a:spLocks/>
            </p:cNvSpPr>
            <p:nvPr/>
          </p:nvSpPr>
          <p:spPr bwMode="auto">
            <a:xfrm>
              <a:off x="2747" y="2212"/>
              <a:ext cx="7" cy="16"/>
            </a:xfrm>
            <a:custGeom>
              <a:avLst/>
              <a:gdLst>
                <a:gd name="T0" fmla="*/ 49 w 1"/>
                <a:gd name="T1" fmla="*/ 0 h 2"/>
                <a:gd name="T2" fmla="*/ 49 w 1"/>
                <a:gd name="T3" fmla="*/ 128 h 2"/>
                <a:gd name="T4" fmla="*/ 0 w 1"/>
                <a:gd name="T5" fmla="*/ 64 h 2"/>
                <a:gd name="T6" fmla="*/ 0 w 1"/>
                <a:gd name="T7" fmla="*/ 64 h 2"/>
                <a:gd name="T8" fmla="*/ 49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4" name="Freeform 230"/>
            <p:cNvSpPr>
              <a:spLocks/>
            </p:cNvSpPr>
            <p:nvPr/>
          </p:nvSpPr>
          <p:spPr bwMode="auto">
            <a:xfrm>
              <a:off x="2793" y="2126"/>
              <a:ext cx="24" cy="16"/>
            </a:xfrm>
            <a:custGeom>
              <a:avLst/>
              <a:gdLst>
                <a:gd name="T0" fmla="*/ 0 w 3"/>
                <a:gd name="T1" fmla="*/ 0 h 2"/>
                <a:gd name="T2" fmla="*/ 64 w 3"/>
                <a:gd name="T3" fmla="*/ 128 h 2"/>
                <a:gd name="T4" fmla="*/ 192 w 3"/>
                <a:gd name="T5" fmla="*/ 0 h 2"/>
                <a:gd name="T6" fmla="*/ 0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0"/>
                  </a:moveTo>
                  <a:lnTo>
                    <a:pt x="1" y="2"/>
                  </a:lnTo>
                  <a:lnTo>
                    <a:pt x="3"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5" name="Freeform 231"/>
            <p:cNvSpPr>
              <a:spLocks/>
            </p:cNvSpPr>
            <p:nvPr/>
          </p:nvSpPr>
          <p:spPr bwMode="auto">
            <a:xfrm>
              <a:off x="2825" y="2126"/>
              <a:ext cx="15" cy="16"/>
            </a:xfrm>
            <a:custGeom>
              <a:avLst/>
              <a:gdLst>
                <a:gd name="T0" fmla="*/ 0 w 2"/>
                <a:gd name="T1" fmla="*/ 0 h 2"/>
                <a:gd name="T2" fmla="*/ 113 w 2"/>
                <a:gd name="T3" fmla="*/ 128 h 2"/>
                <a:gd name="T4" fmla="*/ 113 w 2"/>
                <a:gd name="T5" fmla="*/ 64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2"/>
                  </a:lnTo>
                  <a:lnTo>
                    <a:pt x="2"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6" name="Freeform 232"/>
            <p:cNvSpPr>
              <a:spLocks/>
            </p:cNvSpPr>
            <p:nvPr/>
          </p:nvSpPr>
          <p:spPr bwMode="auto">
            <a:xfrm>
              <a:off x="2801" y="2134"/>
              <a:ext cx="24" cy="16"/>
            </a:xfrm>
            <a:custGeom>
              <a:avLst/>
              <a:gdLst>
                <a:gd name="T0" fmla="*/ 128 w 3"/>
                <a:gd name="T1" fmla="*/ 0 h 2"/>
                <a:gd name="T2" fmla="*/ 192 w 3"/>
                <a:gd name="T3" fmla="*/ 128 h 2"/>
                <a:gd name="T4" fmla="*/ 0 w 3"/>
                <a:gd name="T5" fmla="*/ 128 h 2"/>
                <a:gd name="T6" fmla="*/ 128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0"/>
                  </a:moveTo>
                  <a:lnTo>
                    <a:pt x="3" y="2"/>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7" name="Freeform 233"/>
            <p:cNvSpPr>
              <a:spLocks/>
            </p:cNvSpPr>
            <p:nvPr/>
          </p:nvSpPr>
          <p:spPr bwMode="auto">
            <a:xfrm>
              <a:off x="2848" y="2134"/>
              <a:ext cx="8" cy="8"/>
            </a:xfrm>
            <a:custGeom>
              <a:avLst/>
              <a:gdLst>
                <a:gd name="T0" fmla="*/ 0 w 1"/>
                <a:gd name="T1" fmla="*/ 0 h 1"/>
                <a:gd name="T2" fmla="*/ 0 w 1"/>
                <a:gd name="T3" fmla="*/ 64 h 1"/>
                <a:gd name="T4" fmla="*/ 64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8" name="Freeform 234"/>
            <p:cNvSpPr>
              <a:spLocks/>
            </p:cNvSpPr>
            <p:nvPr/>
          </p:nvSpPr>
          <p:spPr bwMode="auto">
            <a:xfrm>
              <a:off x="2864" y="2134"/>
              <a:ext cx="15" cy="8"/>
            </a:xfrm>
            <a:custGeom>
              <a:avLst/>
              <a:gdLst>
                <a:gd name="T0" fmla="*/ 0 w 2"/>
                <a:gd name="T1" fmla="*/ 0 h 1"/>
                <a:gd name="T2" fmla="*/ 113 w 2"/>
                <a:gd name="T3" fmla="*/ 0 h 1"/>
                <a:gd name="T4" fmla="*/ 60 w 2"/>
                <a:gd name="T5" fmla="*/ 64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9" name="Freeform 235"/>
            <p:cNvSpPr>
              <a:spLocks/>
            </p:cNvSpPr>
            <p:nvPr/>
          </p:nvSpPr>
          <p:spPr bwMode="auto">
            <a:xfrm>
              <a:off x="2879" y="2142"/>
              <a:ext cx="8" cy="1"/>
            </a:xfrm>
            <a:custGeom>
              <a:avLst/>
              <a:gdLst>
                <a:gd name="T0" fmla="*/ 0 w 1"/>
                <a:gd name="T1" fmla="*/ 0 h 1"/>
                <a:gd name="T2" fmla="*/ 0 w 1"/>
                <a:gd name="T3" fmla="*/ 0 h 1"/>
                <a:gd name="T4" fmla="*/ 6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0" name="Freeform 236"/>
            <p:cNvSpPr>
              <a:spLocks/>
            </p:cNvSpPr>
            <p:nvPr/>
          </p:nvSpPr>
          <p:spPr bwMode="auto">
            <a:xfrm>
              <a:off x="2684" y="2118"/>
              <a:ext cx="16" cy="8"/>
            </a:xfrm>
            <a:custGeom>
              <a:avLst/>
              <a:gdLst>
                <a:gd name="T0" fmla="*/ 128 w 2"/>
                <a:gd name="T1" fmla="*/ 0 h 1"/>
                <a:gd name="T2" fmla="*/ 128 w 2"/>
                <a:gd name="T3" fmla="*/ 64 h 1"/>
                <a:gd name="T4" fmla="*/ 0 w 2"/>
                <a:gd name="T5" fmla="*/ 0 h 1"/>
                <a:gd name="T6" fmla="*/ 128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1"/>
                  </a:ln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1" name="Freeform 237"/>
            <p:cNvSpPr>
              <a:spLocks/>
            </p:cNvSpPr>
            <p:nvPr/>
          </p:nvSpPr>
          <p:spPr bwMode="auto">
            <a:xfrm>
              <a:off x="2676" y="2134"/>
              <a:ext cx="16" cy="8"/>
            </a:xfrm>
            <a:custGeom>
              <a:avLst/>
              <a:gdLst>
                <a:gd name="T0" fmla="*/ 64 w 2"/>
                <a:gd name="T1" fmla="*/ 0 h 1"/>
                <a:gd name="T2" fmla="*/ 0 w 2"/>
                <a:gd name="T3" fmla="*/ 64 h 1"/>
                <a:gd name="T4" fmla="*/ 128 w 2"/>
                <a:gd name="T5" fmla="*/ 64 h 1"/>
                <a:gd name="T6" fmla="*/ 64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0" y="1"/>
                  </a:lnTo>
                  <a:lnTo>
                    <a:pt x="2"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2" name="Freeform 238"/>
            <p:cNvSpPr>
              <a:spLocks/>
            </p:cNvSpPr>
            <p:nvPr/>
          </p:nvSpPr>
          <p:spPr bwMode="auto">
            <a:xfrm>
              <a:off x="2653" y="2126"/>
              <a:ext cx="23" cy="16"/>
            </a:xfrm>
            <a:custGeom>
              <a:avLst/>
              <a:gdLst>
                <a:gd name="T0" fmla="*/ 176 w 3"/>
                <a:gd name="T1" fmla="*/ 0 h 2"/>
                <a:gd name="T2" fmla="*/ 115 w 3"/>
                <a:gd name="T3" fmla="*/ 128 h 2"/>
                <a:gd name="T4" fmla="*/ 0 w 3"/>
                <a:gd name="T5" fmla="*/ 0 h 2"/>
                <a:gd name="T6" fmla="*/ 17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2" y="2"/>
                  </a:lnTo>
                  <a:lnTo>
                    <a:pt x="0" y="0"/>
                  </a:lnTo>
                  <a:lnTo>
                    <a:pt x="3"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3" name="Freeform 239"/>
            <p:cNvSpPr>
              <a:spLocks/>
            </p:cNvSpPr>
            <p:nvPr/>
          </p:nvSpPr>
          <p:spPr bwMode="auto">
            <a:xfrm>
              <a:off x="2637" y="2134"/>
              <a:ext cx="16" cy="8"/>
            </a:xfrm>
            <a:custGeom>
              <a:avLst/>
              <a:gdLst>
                <a:gd name="T0" fmla="*/ 64 w 2"/>
                <a:gd name="T1" fmla="*/ 0 h 1"/>
                <a:gd name="T2" fmla="*/ 128 w 2"/>
                <a:gd name="T3" fmla="*/ 64 h 1"/>
                <a:gd name="T4" fmla="*/ 0 w 2"/>
                <a:gd name="T5" fmla="*/ 64 h 1"/>
                <a:gd name="T6" fmla="*/ 64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2" y="1"/>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4" name="Freeform 240"/>
            <p:cNvSpPr>
              <a:spLocks/>
            </p:cNvSpPr>
            <p:nvPr/>
          </p:nvSpPr>
          <p:spPr bwMode="auto">
            <a:xfrm>
              <a:off x="2622" y="2134"/>
              <a:ext cx="15" cy="8"/>
            </a:xfrm>
            <a:custGeom>
              <a:avLst/>
              <a:gdLst>
                <a:gd name="T0" fmla="*/ 113 w 2"/>
                <a:gd name="T1" fmla="*/ 0 h 1"/>
                <a:gd name="T2" fmla="*/ 0 w 2"/>
                <a:gd name="T3" fmla="*/ 64 h 1"/>
                <a:gd name="T4" fmla="*/ 0 w 2"/>
                <a:gd name="T5" fmla="*/ 0 h 1"/>
                <a:gd name="T6" fmla="*/ 113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5" name="Freeform 241"/>
            <p:cNvSpPr>
              <a:spLocks/>
            </p:cNvSpPr>
            <p:nvPr/>
          </p:nvSpPr>
          <p:spPr bwMode="auto">
            <a:xfrm>
              <a:off x="2606" y="2134"/>
              <a:ext cx="8" cy="8"/>
            </a:xfrm>
            <a:custGeom>
              <a:avLst/>
              <a:gdLst>
                <a:gd name="T0" fmla="*/ 64 w 1"/>
                <a:gd name="T1" fmla="*/ 0 h 1"/>
                <a:gd name="T2" fmla="*/ 64 w 1"/>
                <a:gd name="T3" fmla="*/ 64 h 1"/>
                <a:gd name="T4" fmla="*/ 0 w 1"/>
                <a:gd name="T5" fmla="*/ 64 h 1"/>
                <a:gd name="T6" fmla="*/ 6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1"/>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6" name="Freeform 242"/>
            <p:cNvSpPr>
              <a:spLocks/>
            </p:cNvSpPr>
            <p:nvPr/>
          </p:nvSpPr>
          <p:spPr bwMode="auto">
            <a:xfrm>
              <a:off x="2583" y="2142"/>
              <a:ext cx="15" cy="8"/>
            </a:xfrm>
            <a:custGeom>
              <a:avLst/>
              <a:gdLst>
                <a:gd name="T0" fmla="*/ 113 w 2"/>
                <a:gd name="T1" fmla="*/ 0 h 1"/>
                <a:gd name="T2" fmla="*/ 113 w 2"/>
                <a:gd name="T3" fmla="*/ 0 h 1"/>
                <a:gd name="T4" fmla="*/ 0 w 2"/>
                <a:gd name="T5" fmla="*/ 64 h 1"/>
                <a:gd name="T6" fmla="*/ 113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0"/>
                  </a:lnTo>
                  <a:lnTo>
                    <a:pt x="0"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7" name="Freeform 243"/>
            <p:cNvSpPr>
              <a:spLocks/>
            </p:cNvSpPr>
            <p:nvPr/>
          </p:nvSpPr>
          <p:spPr bwMode="auto">
            <a:xfrm>
              <a:off x="2474" y="1947"/>
              <a:ext cx="109" cy="132"/>
            </a:xfrm>
            <a:custGeom>
              <a:avLst/>
              <a:gdLst>
                <a:gd name="T0" fmla="*/ 241 w 14"/>
                <a:gd name="T1" fmla="*/ 0 h 17"/>
                <a:gd name="T2" fmla="*/ 304 w 14"/>
                <a:gd name="T3" fmla="*/ 62 h 17"/>
                <a:gd name="T4" fmla="*/ 304 w 14"/>
                <a:gd name="T5" fmla="*/ 124 h 17"/>
                <a:gd name="T6" fmla="*/ 670 w 14"/>
                <a:gd name="T7" fmla="*/ 606 h 17"/>
                <a:gd name="T8" fmla="*/ 304 w 14"/>
                <a:gd name="T9" fmla="*/ 901 h 17"/>
                <a:gd name="T10" fmla="*/ 179 w 14"/>
                <a:gd name="T11" fmla="*/ 963 h 17"/>
                <a:gd name="T12" fmla="*/ 125 w 14"/>
                <a:gd name="T13" fmla="*/ 963 h 17"/>
                <a:gd name="T14" fmla="*/ 0 w 14"/>
                <a:gd name="T15" fmla="*/ 963 h 17"/>
                <a:gd name="T16" fmla="*/ 0 w 14"/>
                <a:gd name="T17" fmla="*/ 1025 h 17"/>
                <a:gd name="T18" fmla="*/ 62 w 14"/>
                <a:gd name="T19" fmla="*/ 1025 h 17"/>
                <a:gd name="T20" fmla="*/ 179 w 14"/>
                <a:gd name="T21" fmla="*/ 1025 h 17"/>
                <a:gd name="T22" fmla="*/ 304 w 14"/>
                <a:gd name="T23" fmla="*/ 963 h 17"/>
                <a:gd name="T24" fmla="*/ 428 w 14"/>
                <a:gd name="T25" fmla="*/ 846 h 17"/>
                <a:gd name="T26" fmla="*/ 607 w 14"/>
                <a:gd name="T27" fmla="*/ 722 h 17"/>
                <a:gd name="T28" fmla="*/ 786 w 14"/>
                <a:gd name="T29" fmla="*/ 606 h 17"/>
                <a:gd name="T30" fmla="*/ 786 w 14"/>
                <a:gd name="T31" fmla="*/ 544 h 17"/>
                <a:gd name="T32" fmla="*/ 786 w 14"/>
                <a:gd name="T33" fmla="*/ 481 h 17"/>
                <a:gd name="T34" fmla="*/ 724 w 14"/>
                <a:gd name="T35" fmla="*/ 481 h 17"/>
                <a:gd name="T36" fmla="*/ 670 w 14"/>
                <a:gd name="T37" fmla="*/ 419 h 17"/>
                <a:gd name="T38" fmla="*/ 428 w 14"/>
                <a:gd name="T39" fmla="*/ 179 h 17"/>
                <a:gd name="T40" fmla="*/ 428 w 14"/>
                <a:gd name="T41" fmla="*/ 124 h 17"/>
                <a:gd name="T42" fmla="*/ 428 w 14"/>
                <a:gd name="T43" fmla="*/ 124 h 17"/>
                <a:gd name="T44" fmla="*/ 786 w 14"/>
                <a:gd name="T45" fmla="*/ 419 h 17"/>
                <a:gd name="T46" fmla="*/ 849 w 14"/>
                <a:gd name="T47" fmla="*/ 419 h 17"/>
                <a:gd name="T48" fmla="*/ 483 w 14"/>
                <a:gd name="T49" fmla="*/ 62 h 17"/>
                <a:gd name="T50" fmla="*/ 428 w 14"/>
                <a:gd name="T51" fmla="*/ 62 h 17"/>
                <a:gd name="T52" fmla="*/ 366 w 14"/>
                <a:gd name="T53" fmla="*/ 0 h 17"/>
                <a:gd name="T54" fmla="*/ 241 w 14"/>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 h="17">
                  <a:moveTo>
                    <a:pt x="4" y="0"/>
                  </a:moveTo>
                  <a:lnTo>
                    <a:pt x="5" y="1"/>
                  </a:lnTo>
                  <a:lnTo>
                    <a:pt x="5" y="2"/>
                  </a:lnTo>
                  <a:lnTo>
                    <a:pt x="11" y="10"/>
                  </a:lnTo>
                  <a:lnTo>
                    <a:pt x="5" y="15"/>
                  </a:lnTo>
                  <a:lnTo>
                    <a:pt x="3" y="16"/>
                  </a:lnTo>
                  <a:lnTo>
                    <a:pt x="2" y="16"/>
                  </a:lnTo>
                  <a:lnTo>
                    <a:pt x="0" y="16"/>
                  </a:lnTo>
                  <a:lnTo>
                    <a:pt x="0" y="17"/>
                  </a:lnTo>
                  <a:lnTo>
                    <a:pt x="1" y="17"/>
                  </a:lnTo>
                  <a:lnTo>
                    <a:pt x="3" y="17"/>
                  </a:lnTo>
                  <a:lnTo>
                    <a:pt x="5" y="16"/>
                  </a:lnTo>
                  <a:lnTo>
                    <a:pt x="7" y="14"/>
                  </a:lnTo>
                  <a:lnTo>
                    <a:pt x="10" y="12"/>
                  </a:lnTo>
                  <a:lnTo>
                    <a:pt x="13" y="10"/>
                  </a:lnTo>
                  <a:lnTo>
                    <a:pt x="13" y="9"/>
                  </a:lnTo>
                  <a:lnTo>
                    <a:pt x="13" y="8"/>
                  </a:lnTo>
                  <a:lnTo>
                    <a:pt x="12" y="8"/>
                  </a:lnTo>
                  <a:lnTo>
                    <a:pt x="11" y="7"/>
                  </a:lnTo>
                  <a:lnTo>
                    <a:pt x="7" y="3"/>
                  </a:lnTo>
                  <a:lnTo>
                    <a:pt x="7" y="2"/>
                  </a:lnTo>
                  <a:lnTo>
                    <a:pt x="13" y="7"/>
                  </a:lnTo>
                  <a:lnTo>
                    <a:pt x="14" y="7"/>
                  </a:lnTo>
                  <a:lnTo>
                    <a:pt x="8" y="1"/>
                  </a:lnTo>
                  <a:lnTo>
                    <a:pt x="7" y="1"/>
                  </a:lnTo>
                  <a:lnTo>
                    <a:pt x="6" y="0"/>
                  </a:lnTo>
                  <a:lnTo>
                    <a:pt x="4"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8" name="Freeform 244"/>
            <p:cNvSpPr>
              <a:spLocks/>
            </p:cNvSpPr>
            <p:nvPr/>
          </p:nvSpPr>
          <p:spPr bwMode="auto">
            <a:xfrm>
              <a:off x="2567" y="1947"/>
              <a:ext cx="148" cy="101"/>
            </a:xfrm>
            <a:custGeom>
              <a:avLst/>
              <a:gdLst>
                <a:gd name="T0" fmla="*/ 483 w 19"/>
                <a:gd name="T1" fmla="*/ 0 h 13"/>
                <a:gd name="T2" fmla="*/ 428 w 19"/>
                <a:gd name="T3" fmla="*/ 62 h 13"/>
                <a:gd name="T4" fmla="*/ 366 w 19"/>
                <a:gd name="T5" fmla="*/ 124 h 13"/>
                <a:gd name="T6" fmla="*/ 62 w 19"/>
                <a:gd name="T7" fmla="*/ 420 h 13"/>
                <a:gd name="T8" fmla="*/ 0 w 19"/>
                <a:gd name="T9" fmla="*/ 420 h 13"/>
                <a:gd name="T10" fmla="*/ 0 w 19"/>
                <a:gd name="T11" fmla="*/ 606 h 13"/>
                <a:gd name="T12" fmla="*/ 125 w 19"/>
                <a:gd name="T13" fmla="*/ 606 h 13"/>
                <a:gd name="T14" fmla="*/ 241 w 19"/>
                <a:gd name="T15" fmla="*/ 606 h 13"/>
                <a:gd name="T16" fmla="*/ 366 w 19"/>
                <a:gd name="T17" fmla="*/ 660 h 13"/>
                <a:gd name="T18" fmla="*/ 483 w 19"/>
                <a:gd name="T19" fmla="*/ 723 h 13"/>
                <a:gd name="T20" fmla="*/ 670 w 19"/>
                <a:gd name="T21" fmla="*/ 723 h 13"/>
                <a:gd name="T22" fmla="*/ 787 w 19"/>
                <a:gd name="T23" fmla="*/ 785 h 13"/>
                <a:gd name="T24" fmla="*/ 1028 w 19"/>
                <a:gd name="T25" fmla="*/ 785 h 13"/>
                <a:gd name="T26" fmla="*/ 1153 w 19"/>
                <a:gd name="T27" fmla="*/ 785 h 13"/>
                <a:gd name="T28" fmla="*/ 1153 w 19"/>
                <a:gd name="T29" fmla="*/ 723 h 13"/>
                <a:gd name="T30" fmla="*/ 974 w 19"/>
                <a:gd name="T31" fmla="*/ 723 h 13"/>
                <a:gd name="T32" fmla="*/ 787 w 19"/>
                <a:gd name="T33" fmla="*/ 723 h 13"/>
                <a:gd name="T34" fmla="*/ 670 w 19"/>
                <a:gd name="T35" fmla="*/ 660 h 13"/>
                <a:gd name="T36" fmla="*/ 483 w 19"/>
                <a:gd name="T37" fmla="*/ 660 h 13"/>
                <a:gd name="T38" fmla="*/ 428 w 19"/>
                <a:gd name="T39" fmla="*/ 606 h 13"/>
                <a:gd name="T40" fmla="*/ 304 w 19"/>
                <a:gd name="T41" fmla="*/ 606 h 13"/>
                <a:gd name="T42" fmla="*/ 241 w 19"/>
                <a:gd name="T43" fmla="*/ 544 h 13"/>
                <a:gd name="T44" fmla="*/ 241 w 19"/>
                <a:gd name="T45" fmla="*/ 544 h 13"/>
                <a:gd name="T46" fmla="*/ 545 w 19"/>
                <a:gd name="T47" fmla="*/ 179 h 13"/>
                <a:gd name="T48" fmla="*/ 483 w 19"/>
                <a:gd name="T49" fmla="*/ 124 h 13"/>
                <a:gd name="T50" fmla="*/ 179 w 19"/>
                <a:gd name="T51" fmla="*/ 482 h 13"/>
                <a:gd name="T52" fmla="*/ 179 w 19"/>
                <a:gd name="T53" fmla="*/ 482 h 13"/>
                <a:gd name="T54" fmla="*/ 179 w 19"/>
                <a:gd name="T55" fmla="*/ 482 h 13"/>
                <a:gd name="T56" fmla="*/ 483 w 19"/>
                <a:gd name="T57" fmla="*/ 124 h 13"/>
                <a:gd name="T58" fmla="*/ 545 w 19"/>
                <a:gd name="T59" fmla="*/ 124 h 13"/>
                <a:gd name="T60" fmla="*/ 608 w 19"/>
                <a:gd name="T61" fmla="*/ 0 h 13"/>
                <a:gd name="T62" fmla="*/ 483 w 19"/>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 h="13">
                  <a:moveTo>
                    <a:pt x="8" y="0"/>
                  </a:moveTo>
                  <a:lnTo>
                    <a:pt x="7" y="1"/>
                  </a:lnTo>
                  <a:lnTo>
                    <a:pt x="6" y="2"/>
                  </a:lnTo>
                  <a:lnTo>
                    <a:pt x="1" y="7"/>
                  </a:lnTo>
                  <a:lnTo>
                    <a:pt x="0" y="7"/>
                  </a:lnTo>
                  <a:lnTo>
                    <a:pt x="0" y="10"/>
                  </a:lnTo>
                  <a:lnTo>
                    <a:pt x="2" y="10"/>
                  </a:lnTo>
                  <a:lnTo>
                    <a:pt x="4" y="10"/>
                  </a:lnTo>
                  <a:lnTo>
                    <a:pt x="6" y="11"/>
                  </a:lnTo>
                  <a:lnTo>
                    <a:pt x="8" y="12"/>
                  </a:lnTo>
                  <a:lnTo>
                    <a:pt x="11" y="12"/>
                  </a:lnTo>
                  <a:lnTo>
                    <a:pt x="13" y="13"/>
                  </a:lnTo>
                  <a:lnTo>
                    <a:pt x="17" y="13"/>
                  </a:lnTo>
                  <a:lnTo>
                    <a:pt x="19" y="13"/>
                  </a:lnTo>
                  <a:lnTo>
                    <a:pt x="19" y="12"/>
                  </a:lnTo>
                  <a:lnTo>
                    <a:pt x="16" y="12"/>
                  </a:lnTo>
                  <a:lnTo>
                    <a:pt x="13" y="12"/>
                  </a:lnTo>
                  <a:lnTo>
                    <a:pt x="11" y="11"/>
                  </a:lnTo>
                  <a:lnTo>
                    <a:pt x="8" y="11"/>
                  </a:lnTo>
                  <a:lnTo>
                    <a:pt x="7" y="10"/>
                  </a:lnTo>
                  <a:lnTo>
                    <a:pt x="5" y="10"/>
                  </a:lnTo>
                  <a:lnTo>
                    <a:pt x="4" y="9"/>
                  </a:lnTo>
                  <a:lnTo>
                    <a:pt x="9" y="3"/>
                  </a:lnTo>
                  <a:lnTo>
                    <a:pt x="8" y="2"/>
                  </a:lnTo>
                  <a:lnTo>
                    <a:pt x="3" y="8"/>
                  </a:lnTo>
                  <a:lnTo>
                    <a:pt x="8" y="2"/>
                  </a:lnTo>
                  <a:lnTo>
                    <a:pt x="9" y="2"/>
                  </a:lnTo>
                  <a:lnTo>
                    <a:pt x="10"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9" name="Freeform 245"/>
            <p:cNvSpPr>
              <a:spLocks/>
            </p:cNvSpPr>
            <p:nvPr/>
          </p:nvSpPr>
          <p:spPr bwMode="auto">
            <a:xfrm>
              <a:off x="2630" y="1954"/>
              <a:ext cx="7" cy="16"/>
            </a:xfrm>
            <a:custGeom>
              <a:avLst/>
              <a:gdLst>
                <a:gd name="T0" fmla="*/ 0 w 1"/>
                <a:gd name="T1" fmla="*/ 0 h 2"/>
                <a:gd name="T2" fmla="*/ 0 w 1"/>
                <a:gd name="T3" fmla="*/ 128 h 2"/>
                <a:gd name="T4" fmla="*/ 49 w 1"/>
                <a:gd name="T5" fmla="*/ 128 h 2"/>
                <a:gd name="T6" fmla="*/ 49 w 1"/>
                <a:gd name="T7" fmla="*/ 128 h 2"/>
                <a:gd name="T8" fmla="*/ 49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2"/>
                  </a:lnTo>
                  <a:lnTo>
                    <a:pt x="1" y="2"/>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0" name="Freeform 246"/>
            <p:cNvSpPr>
              <a:spLocks/>
            </p:cNvSpPr>
            <p:nvPr/>
          </p:nvSpPr>
          <p:spPr bwMode="auto">
            <a:xfrm>
              <a:off x="2786" y="1947"/>
              <a:ext cx="249" cy="93"/>
            </a:xfrm>
            <a:custGeom>
              <a:avLst/>
              <a:gdLst>
                <a:gd name="T0" fmla="*/ 482 w 32"/>
                <a:gd name="T1" fmla="*/ 0 h 12"/>
                <a:gd name="T2" fmla="*/ 545 w 32"/>
                <a:gd name="T3" fmla="*/ 124 h 12"/>
                <a:gd name="T4" fmla="*/ 545 w 32"/>
                <a:gd name="T5" fmla="*/ 178 h 12"/>
                <a:gd name="T6" fmla="*/ 973 w 32"/>
                <a:gd name="T7" fmla="*/ 605 h 12"/>
                <a:gd name="T8" fmla="*/ 848 w 32"/>
                <a:gd name="T9" fmla="*/ 605 h 12"/>
                <a:gd name="T10" fmla="*/ 669 w 32"/>
                <a:gd name="T11" fmla="*/ 659 h 12"/>
                <a:gd name="T12" fmla="*/ 545 w 32"/>
                <a:gd name="T13" fmla="*/ 659 h 12"/>
                <a:gd name="T14" fmla="*/ 420 w 32"/>
                <a:gd name="T15" fmla="*/ 659 h 12"/>
                <a:gd name="T16" fmla="*/ 241 w 32"/>
                <a:gd name="T17" fmla="*/ 659 h 12"/>
                <a:gd name="T18" fmla="*/ 0 w 32"/>
                <a:gd name="T19" fmla="*/ 721 h 12"/>
                <a:gd name="T20" fmla="*/ 0 w 32"/>
                <a:gd name="T21" fmla="*/ 721 h 12"/>
                <a:gd name="T22" fmla="*/ 303 w 32"/>
                <a:gd name="T23" fmla="*/ 721 h 12"/>
                <a:gd name="T24" fmla="*/ 545 w 32"/>
                <a:gd name="T25" fmla="*/ 721 h 12"/>
                <a:gd name="T26" fmla="*/ 724 w 32"/>
                <a:gd name="T27" fmla="*/ 659 h 12"/>
                <a:gd name="T28" fmla="*/ 910 w 32"/>
                <a:gd name="T29" fmla="*/ 659 h 12"/>
                <a:gd name="T30" fmla="*/ 1089 w 32"/>
                <a:gd name="T31" fmla="*/ 605 h 12"/>
                <a:gd name="T32" fmla="*/ 1214 w 32"/>
                <a:gd name="T33" fmla="*/ 605 h 12"/>
                <a:gd name="T34" fmla="*/ 1331 w 32"/>
                <a:gd name="T35" fmla="*/ 605 h 12"/>
                <a:gd name="T36" fmla="*/ 1517 w 32"/>
                <a:gd name="T37" fmla="*/ 543 h 12"/>
                <a:gd name="T38" fmla="*/ 1634 w 32"/>
                <a:gd name="T39" fmla="*/ 481 h 12"/>
                <a:gd name="T40" fmla="*/ 1759 w 32"/>
                <a:gd name="T41" fmla="*/ 481 h 12"/>
                <a:gd name="T42" fmla="*/ 1813 w 32"/>
                <a:gd name="T43" fmla="*/ 419 h 12"/>
                <a:gd name="T44" fmla="*/ 1938 w 32"/>
                <a:gd name="T45" fmla="*/ 364 h 12"/>
                <a:gd name="T46" fmla="*/ 1938 w 32"/>
                <a:gd name="T47" fmla="*/ 364 h 12"/>
                <a:gd name="T48" fmla="*/ 1875 w 32"/>
                <a:gd name="T49" fmla="*/ 364 h 12"/>
                <a:gd name="T50" fmla="*/ 1813 w 32"/>
                <a:gd name="T51" fmla="*/ 364 h 12"/>
                <a:gd name="T52" fmla="*/ 1696 w 32"/>
                <a:gd name="T53" fmla="*/ 419 h 12"/>
                <a:gd name="T54" fmla="*/ 1517 w 32"/>
                <a:gd name="T55" fmla="*/ 481 h 12"/>
                <a:gd name="T56" fmla="*/ 1393 w 32"/>
                <a:gd name="T57" fmla="*/ 543 h 12"/>
                <a:gd name="T58" fmla="*/ 1214 w 32"/>
                <a:gd name="T59" fmla="*/ 543 h 12"/>
                <a:gd name="T60" fmla="*/ 1027 w 32"/>
                <a:gd name="T61" fmla="*/ 481 h 12"/>
                <a:gd name="T62" fmla="*/ 973 w 32"/>
                <a:gd name="T63" fmla="*/ 481 h 12"/>
                <a:gd name="T64" fmla="*/ 669 w 32"/>
                <a:gd name="T65" fmla="*/ 178 h 12"/>
                <a:gd name="T66" fmla="*/ 669 w 32"/>
                <a:gd name="T67" fmla="*/ 178 h 12"/>
                <a:gd name="T68" fmla="*/ 724 w 32"/>
                <a:gd name="T69" fmla="*/ 178 h 12"/>
                <a:gd name="T70" fmla="*/ 1027 w 32"/>
                <a:gd name="T71" fmla="*/ 481 h 12"/>
                <a:gd name="T72" fmla="*/ 1089 w 32"/>
                <a:gd name="T73" fmla="*/ 419 h 12"/>
                <a:gd name="T74" fmla="*/ 669 w 32"/>
                <a:gd name="T75" fmla="*/ 62 h 12"/>
                <a:gd name="T76" fmla="*/ 669 w 32"/>
                <a:gd name="T77" fmla="*/ 0 h 12"/>
                <a:gd name="T78" fmla="*/ 482 w 32"/>
                <a:gd name="T79" fmla="*/ 0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12">
                  <a:moveTo>
                    <a:pt x="8" y="0"/>
                  </a:moveTo>
                  <a:lnTo>
                    <a:pt x="9" y="2"/>
                  </a:lnTo>
                  <a:lnTo>
                    <a:pt x="9" y="3"/>
                  </a:lnTo>
                  <a:lnTo>
                    <a:pt x="16" y="10"/>
                  </a:lnTo>
                  <a:lnTo>
                    <a:pt x="14" y="10"/>
                  </a:lnTo>
                  <a:lnTo>
                    <a:pt x="11" y="11"/>
                  </a:lnTo>
                  <a:lnTo>
                    <a:pt x="9" y="11"/>
                  </a:lnTo>
                  <a:lnTo>
                    <a:pt x="7" y="11"/>
                  </a:lnTo>
                  <a:lnTo>
                    <a:pt x="4" y="11"/>
                  </a:lnTo>
                  <a:lnTo>
                    <a:pt x="0" y="12"/>
                  </a:lnTo>
                  <a:lnTo>
                    <a:pt x="5" y="12"/>
                  </a:lnTo>
                  <a:lnTo>
                    <a:pt x="9" y="12"/>
                  </a:lnTo>
                  <a:lnTo>
                    <a:pt x="12" y="11"/>
                  </a:lnTo>
                  <a:lnTo>
                    <a:pt x="15" y="11"/>
                  </a:lnTo>
                  <a:lnTo>
                    <a:pt x="18" y="10"/>
                  </a:lnTo>
                  <a:lnTo>
                    <a:pt x="20" y="10"/>
                  </a:lnTo>
                  <a:lnTo>
                    <a:pt x="22" y="10"/>
                  </a:lnTo>
                  <a:lnTo>
                    <a:pt x="25" y="9"/>
                  </a:lnTo>
                  <a:lnTo>
                    <a:pt x="27" y="8"/>
                  </a:lnTo>
                  <a:lnTo>
                    <a:pt x="29" y="8"/>
                  </a:lnTo>
                  <a:lnTo>
                    <a:pt x="30" y="7"/>
                  </a:lnTo>
                  <a:lnTo>
                    <a:pt x="32" y="6"/>
                  </a:lnTo>
                  <a:lnTo>
                    <a:pt x="31" y="6"/>
                  </a:lnTo>
                  <a:lnTo>
                    <a:pt x="30" y="6"/>
                  </a:lnTo>
                  <a:lnTo>
                    <a:pt x="28" y="7"/>
                  </a:lnTo>
                  <a:lnTo>
                    <a:pt x="25" y="8"/>
                  </a:lnTo>
                  <a:lnTo>
                    <a:pt x="23" y="9"/>
                  </a:lnTo>
                  <a:lnTo>
                    <a:pt x="20" y="9"/>
                  </a:lnTo>
                  <a:lnTo>
                    <a:pt x="17" y="8"/>
                  </a:lnTo>
                  <a:lnTo>
                    <a:pt x="16" y="8"/>
                  </a:lnTo>
                  <a:lnTo>
                    <a:pt x="11" y="3"/>
                  </a:lnTo>
                  <a:lnTo>
                    <a:pt x="12" y="3"/>
                  </a:lnTo>
                  <a:lnTo>
                    <a:pt x="17" y="8"/>
                  </a:lnTo>
                  <a:lnTo>
                    <a:pt x="18" y="7"/>
                  </a:lnTo>
                  <a:lnTo>
                    <a:pt x="11" y="1"/>
                  </a:lnTo>
                  <a:lnTo>
                    <a:pt x="11"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1" name="Freeform 247"/>
            <p:cNvSpPr>
              <a:spLocks/>
            </p:cNvSpPr>
            <p:nvPr/>
          </p:nvSpPr>
          <p:spPr bwMode="auto">
            <a:xfrm>
              <a:off x="2918" y="1947"/>
              <a:ext cx="78" cy="70"/>
            </a:xfrm>
            <a:custGeom>
              <a:avLst/>
              <a:gdLst>
                <a:gd name="T0" fmla="*/ 0 w 10"/>
                <a:gd name="T1" fmla="*/ 420 h 9"/>
                <a:gd name="T2" fmla="*/ 0 w 10"/>
                <a:gd name="T3" fmla="*/ 544 h 9"/>
                <a:gd name="T4" fmla="*/ 179 w 10"/>
                <a:gd name="T5" fmla="*/ 544 h 9"/>
                <a:gd name="T6" fmla="*/ 242 w 10"/>
                <a:gd name="T7" fmla="*/ 482 h 9"/>
                <a:gd name="T8" fmla="*/ 179 w 10"/>
                <a:gd name="T9" fmla="*/ 420 h 9"/>
                <a:gd name="T10" fmla="*/ 125 w 10"/>
                <a:gd name="T11" fmla="*/ 482 h 9"/>
                <a:gd name="T12" fmla="*/ 125 w 10"/>
                <a:gd name="T13" fmla="*/ 482 h 9"/>
                <a:gd name="T14" fmla="*/ 125 w 10"/>
                <a:gd name="T15" fmla="*/ 420 h 9"/>
                <a:gd name="T16" fmla="*/ 429 w 10"/>
                <a:gd name="T17" fmla="*/ 124 h 9"/>
                <a:gd name="T18" fmla="*/ 546 w 10"/>
                <a:gd name="T19" fmla="*/ 124 h 9"/>
                <a:gd name="T20" fmla="*/ 546 w 10"/>
                <a:gd name="T21" fmla="*/ 62 h 9"/>
                <a:gd name="T22" fmla="*/ 608 w 10"/>
                <a:gd name="T23" fmla="*/ 0 h 9"/>
                <a:gd name="T24" fmla="*/ 429 w 10"/>
                <a:gd name="T25" fmla="*/ 0 h 9"/>
                <a:gd name="T26" fmla="*/ 429 w 10"/>
                <a:gd name="T27" fmla="*/ 62 h 9"/>
                <a:gd name="T28" fmla="*/ 367 w 10"/>
                <a:gd name="T29" fmla="*/ 62 h 9"/>
                <a:gd name="T30" fmla="*/ 0 w 10"/>
                <a:gd name="T31" fmla="*/ 366 h 9"/>
                <a:gd name="T32" fmla="*/ 0 w 10"/>
                <a:gd name="T33" fmla="*/ 42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0" y="7"/>
                  </a:moveTo>
                  <a:lnTo>
                    <a:pt x="0" y="9"/>
                  </a:lnTo>
                  <a:lnTo>
                    <a:pt x="3" y="9"/>
                  </a:lnTo>
                  <a:lnTo>
                    <a:pt x="4" y="8"/>
                  </a:lnTo>
                  <a:lnTo>
                    <a:pt x="3" y="7"/>
                  </a:lnTo>
                  <a:lnTo>
                    <a:pt x="2" y="8"/>
                  </a:lnTo>
                  <a:lnTo>
                    <a:pt x="2" y="7"/>
                  </a:lnTo>
                  <a:lnTo>
                    <a:pt x="7" y="2"/>
                  </a:lnTo>
                  <a:lnTo>
                    <a:pt x="9" y="2"/>
                  </a:lnTo>
                  <a:lnTo>
                    <a:pt x="9" y="1"/>
                  </a:lnTo>
                  <a:lnTo>
                    <a:pt x="10" y="0"/>
                  </a:lnTo>
                  <a:lnTo>
                    <a:pt x="7" y="0"/>
                  </a:lnTo>
                  <a:lnTo>
                    <a:pt x="7" y="1"/>
                  </a:lnTo>
                  <a:lnTo>
                    <a:pt x="6" y="1"/>
                  </a:lnTo>
                  <a:lnTo>
                    <a:pt x="0" y="6"/>
                  </a:lnTo>
                  <a:lnTo>
                    <a:pt x="0" y="7"/>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2" name="Freeform 248"/>
            <p:cNvSpPr>
              <a:spLocks/>
            </p:cNvSpPr>
            <p:nvPr/>
          </p:nvSpPr>
          <p:spPr bwMode="auto">
            <a:xfrm>
              <a:off x="2942" y="1962"/>
              <a:ext cx="46" cy="55"/>
            </a:xfrm>
            <a:custGeom>
              <a:avLst/>
              <a:gdLst>
                <a:gd name="T0" fmla="*/ 0 w 6"/>
                <a:gd name="T1" fmla="*/ 306 h 7"/>
                <a:gd name="T2" fmla="*/ 238 w 6"/>
                <a:gd name="T3" fmla="*/ 63 h 7"/>
                <a:gd name="T4" fmla="*/ 238 w 6"/>
                <a:gd name="T5" fmla="*/ 0 h 7"/>
                <a:gd name="T6" fmla="*/ 353 w 6"/>
                <a:gd name="T7" fmla="*/ 0 h 7"/>
                <a:gd name="T8" fmla="*/ 353 w 6"/>
                <a:gd name="T9" fmla="*/ 0 h 7"/>
                <a:gd name="T10" fmla="*/ 61 w 6"/>
                <a:gd name="T11" fmla="*/ 369 h 7"/>
                <a:gd name="T12" fmla="*/ 0 w 6"/>
                <a:gd name="T13" fmla="*/ 432 h 7"/>
                <a:gd name="T14" fmla="*/ 0 w 6"/>
                <a:gd name="T15" fmla="*/ 306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7">
                  <a:moveTo>
                    <a:pt x="0" y="5"/>
                  </a:moveTo>
                  <a:lnTo>
                    <a:pt x="4" y="1"/>
                  </a:lnTo>
                  <a:lnTo>
                    <a:pt x="4" y="0"/>
                  </a:lnTo>
                  <a:lnTo>
                    <a:pt x="6" y="0"/>
                  </a:lnTo>
                  <a:lnTo>
                    <a:pt x="1" y="6"/>
                  </a:lnTo>
                  <a:lnTo>
                    <a:pt x="0" y="7"/>
                  </a:lnTo>
                  <a:lnTo>
                    <a:pt x="0" y="5"/>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3" name="Freeform 249"/>
            <p:cNvSpPr>
              <a:spLocks/>
            </p:cNvSpPr>
            <p:nvPr/>
          </p:nvSpPr>
          <p:spPr bwMode="auto">
            <a:xfrm>
              <a:off x="2396" y="1884"/>
              <a:ext cx="335" cy="297"/>
            </a:xfrm>
            <a:custGeom>
              <a:avLst/>
              <a:gdLst>
                <a:gd name="T0" fmla="*/ 2485 w 43"/>
                <a:gd name="T1" fmla="*/ 0 h 38"/>
                <a:gd name="T2" fmla="*/ 2431 w 43"/>
                <a:gd name="T3" fmla="*/ 492 h 38"/>
                <a:gd name="T4" fmla="*/ 2431 w 43"/>
                <a:gd name="T5" fmla="*/ 1649 h 38"/>
                <a:gd name="T6" fmla="*/ 0 w 43"/>
                <a:gd name="T7" fmla="*/ 2079 h 38"/>
                <a:gd name="T8" fmla="*/ 0 w 43"/>
                <a:gd name="T9" fmla="*/ 2259 h 38"/>
                <a:gd name="T10" fmla="*/ 2485 w 43"/>
                <a:gd name="T11" fmla="*/ 2321 h 38"/>
                <a:gd name="T12" fmla="*/ 2485 w 43"/>
                <a:gd name="T13" fmla="*/ 2142 h 38"/>
                <a:gd name="T14" fmla="*/ 545 w 43"/>
                <a:gd name="T15" fmla="*/ 2142 h 38"/>
                <a:gd name="T16" fmla="*/ 2368 w 43"/>
                <a:gd name="T17" fmla="*/ 1774 h 38"/>
                <a:gd name="T18" fmla="*/ 2610 w 43"/>
                <a:gd name="T19" fmla="*/ 1774 h 38"/>
                <a:gd name="T20" fmla="*/ 2610 w 43"/>
                <a:gd name="T21" fmla="*/ 63 h 38"/>
                <a:gd name="T22" fmla="*/ 2485 w 43"/>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8">
                  <a:moveTo>
                    <a:pt x="41" y="0"/>
                  </a:moveTo>
                  <a:lnTo>
                    <a:pt x="40" y="8"/>
                  </a:lnTo>
                  <a:lnTo>
                    <a:pt x="40" y="27"/>
                  </a:lnTo>
                  <a:lnTo>
                    <a:pt x="0" y="34"/>
                  </a:lnTo>
                  <a:lnTo>
                    <a:pt x="0" y="37"/>
                  </a:lnTo>
                  <a:lnTo>
                    <a:pt x="41" y="38"/>
                  </a:lnTo>
                  <a:lnTo>
                    <a:pt x="41" y="35"/>
                  </a:lnTo>
                  <a:lnTo>
                    <a:pt x="9" y="35"/>
                  </a:lnTo>
                  <a:lnTo>
                    <a:pt x="39" y="29"/>
                  </a:lnTo>
                  <a:lnTo>
                    <a:pt x="43" y="29"/>
                  </a:lnTo>
                  <a:lnTo>
                    <a:pt x="43" y="1"/>
                  </a:lnTo>
                  <a:lnTo>
                    <a:pt x="4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4" name="Freeform 250"/>
            <p:cNvSpPr>
              <a:spLocks/>
            </p:cNvSpPr>
            <p:nvPr/>
          </p:nvSpPr>
          <p:spPr bwMode="auto">
            <a:xfrm>
              <a:off x="2770" y="1884"/>
              <a:ext cx="335" cy="367"/>
            </a:xfrm>
            <a:custGeom>
              <a:avLst/>
              <a:gdLst>
                <a:gd name="T0" fmla="*/ 0 w 43"/>
                <a:gd name="T1" fmla="*/ 0 h 47"/>
                <a:gd name="T2" fmla="*/ 0 w 43"/>
                <a:gd name="T3" fmla="*/ 2866 h 47"/>
                <a:gd name="T4" fmla="*/ 179 w 43"/>
                <a:gd name="T5" fmla="*/ 2866 h 47"/>
                <a:gd name="T6" fmla="*/ 179 w 43"/>
                <a:gd name="T7" fmla="*/ 2319 h 47"/>
                <a:gd name="T8" fmla="*/ 2610 w 43"/>
                <a:gd name="T9" fmla="*/ 2257 h 47"/>
                <a:gd name="T10" fmla="*/ 2610 w 43"/>
                <a:gd name="T11" fmla="*/ 2069 h 47"/>
                <a:gd name="T12" fmla="*/ 2181 w 43"/>
                <a:gd name="T13" fmla="*/ 2015 h 47"/>
                <a:gd name="T14" fmla="*/ 2127 w 43"/>
                <a:gd name="T15" fmla="*/ 2132 h 47"/>
                <a:gd name="T16" fmla="*/ 179 w 43"/>
                <a:gd name="T17" fmla="*/ 2194 h 47"/>
                <a:gd name="T18" fmla="*/ 125 w 43"/>
                <a:gd name="T19" fmla="*/ 2132 h 47"/>
                <a:gd name="T20" fmla="*/ 125 w 43"/>
                <a:gd name="T21" fmla="*/ 1827 h 47"/>
                <a:gd name="T22" fmla="*/ 179 w 43"/>
                <a:gd name="T23" fmla="*/ 1648 h 47"/>
                <a:gd name="T24" fmla="*/ 179 w 43"/>
                <a:gd name="T25" fmla="*/ 367 h 47"/>
                <a:gd name="T26" fmla="*/ 125 w 43"/>
                <a:gd name="T27" fmla="*/ 125 h 47"/>
                <a:gd name="T28" fmla="*/ 179 w 43"/>
                <a:gd name="T29" fmla="*/ 62 h 47"/>
                <a:gd name="T30" fmla="*/ 0 w 43"/>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47">
                  <a:moveTo>
                    <a:pt x="0" y="0"/>
                  </a:moveTo>
                  <a:lnTo>
                    <a:pt x="0" y="47"/>
                  </a:lnTo>
                  <a:lnTo>
                    <a:pt x="3" y="47"/>
                  </a:lnTo>
                  <a:lnTo>
                    <a:pt x="3" y="38"/>
                  </a:lnTo>
                  <a:lnTo>
                    <a:pt x="43" y="37"/>
                  </a:lnTo>
                  <a:lnTo>
                    <a:pt x="43" y="34"/>
                  </a:lnTo>
                  <a:lnTo>
                    <a:pt x="36" y="33"/>
                  </a:lnTo>
                  <a:lnTo>
                    <a:pt x="35" y="35"/>
                  </a:lnTo>
                  <a:lnTo>
                    <a:pt x="3" y="36"/>
                  </a:lnTo>
                  <a:lnTo>
                    <a:pt x="2" y="35"/>
                  </a:lnTo>
                  <a:lnTo>
                    <a:pt x="2" y="30"/>
                  </a:lnTo>
                  <a:lnTo>
                    <a:pt x="3" y="27"/>
                  </a:lnTo>
                  <a:lnTo>
                    <a:pt x="3" y="6"/>
                  </a:lnTo>
                  <a:lnTo>
                    <a:pt x="2" y="2"/>
                  </a:lnTo>
                  <a:lnTo>
                    <a:pt x="3"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5" name="Freeform 251"/>
            <p:cNvSpPr>
              <a:spLocks/>
            </p:cNvSpPr>
            <p:nvPr/>
          </p:nvSpPr>
          <p:spPr bwMode="auto">
            <a:xfrm>
              <a:off x="2778" y="2087"/>
              <a:ext cx="281" cy="78"/>
            </a:xfrm>
            <a:custGeom>
              <a:avLst/>
              <a:gdLst>
                <a:gd name="T0" fmla="*/ 62 w 36"/>
                <a:gd name="T1" fmla="*/ 0 h 10"/>
                <a:gd name="T2" fmla="*/ 2193 w 36"/>
                <a:gd name="T3" fmla="*/ 429 h 10"/>
                <a:gd name="T4" fmla="*/ 2193 w 36"/>
                <a:gd name="T5" fmla="*/ 608 h 10"/>
                <a:gd name="T6" fmla="*/ 0 w 36"/>
                <a:gd name="T7" fmla="*/ 179 h 10"/>
                <a:gd name="T8" fmla="*/ 62 w 3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
                  <a:moveTo>
                    <a:pt x="1" y="0"/>
                  </a:moveTo>
                  <a:lnTo>
                    <a:pt x="36" y="7"/>
                  </a:lnTo>
                  <a:lnTo>
                    <a:pt x="36" y="10"/>
                  </a:lnTo>
                  <a:lnTo>
                    <a:pt x="0" y="3"/>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6" name="Freeform 252"/>
            <p:cNvSpPr>
              <a:spLocks/>
            </p:cNvSpPr>
            <p:nvPr/>
          </p:nvSpPr>
          <p:spPr bwMode="auto">
            <a:xfrm>
              <a:off x="2552" y="2095"/>
              <a:ext cx="218" cy="757"/>
            </a:xfrm>
            <a:custGeom>
              <a:avLst/>
              <a:gdLst>
                <a:gd name="T0" fmla="*/ 1215 w 28"/>
                <a:gd name="T1" fmla="*/ 62 h 97"/>
                <a:gd name="T2" fmla="*/ 1215 w 28"/>
                <a:gd name="T3" fmla="*/ 1342 h 97"/>
                <a:gd name="T4" fmla="*/ 724 w 28"/>
                <a:gd name="T5" fmla="*/ 3286 h 97"/>
                <a:gd name="T6" fmla="*/ 304 w 28"/>
                <a:gd name="T7" fmla="*/ 4995 h 97"/>
                <a:gd name="T8" fmla="*/ 179 w 28"/>
                <a:gd name="T9" fmla="*/ 5728 h 97"/>
                <a:gd name="T10" fmla="*/ 0 w 28"/>
                <a:gd name="T11" fmla="*/ 5728 h 97"/>
                <a:gd name="T12" fmla="*/ 0 w 28"/>
                <a:gd name="T13" fmla="*/ 5908 h 97"/>
                <a:gd name="T14" fmla="*/ 483 w 28"/>
                <a:gd name="T15" fmla="*/ 5908 h 97"/>
                <a:gd name="T16" fmla="*/ 483 w 28"/>
                <a:gd name="T17" fmla="*/ 5728 h 97"/>
                <a:gd name="T18" fmla="*/ 366 w 28"/>
                <a:gd name="T19" fmla="*/ 5728 h 97"/>
                <a:gd name="T20" fmla="*/ 724 w 28"/>
                <a:gd name="T21" fmla="*/ 4995 h 97"/>
                <a:gd name="T22" fmla="*/ 670 w 28"/>
                <a:gd name="T23" fmla="*/ 4995 h 97"/>
                <a:gd name="T24" fmla="*/ 483 w 28"/>
                <a:gd name="T25" fmla="*/ 5361 h 97"/>
                <a:gd name="T26" fmla="*/ 428 w 28"/>
                <a:gd name="T27" fmla="*/ 5299 h 97"/>
                <a:gd name="T28" fmla="*/ 607 w 28"/>
                <a:gd name="T29" fmla="*/ 4511 h 97"/>
                <a:gd name="T30" fmla="*/ 545 w 28"/>
                <a:gd name="T31" fmla="*/ 4511 h 97"/>
                <a:gd name="T32" fmla="*/ 607 w 28"/>
                <a:gd name="T33" fmla="*/ 4261 h 97"/>
                <a:gd name="T34" fmla="*/ 786 w 28"/>
                <a:gd name="T35" fmla="*/ 4323 h 97"/>
                <a:gd name="T36" fmla="*/ 911 w 28"/>
                <a:gd name="T37" fmla="*/ 4323 h 97"/>
                <a:gd name="T38" fmla="*/ 973 w 28"/>
                <a:gd name="T39" fmla="*/ 4144 h 97"/>
                <a:gd name="T40" fmla="*/ 670 w 28"/>
                <a:gd name="T41" fmla="*/ 4144 h 97"/>
                <a:gd name="T42" fmla="*/ 786 w 28"/>
                <a:gd name="T43" fmla="*/ 3652 h 97"/>
                <a:gd name="T44" fmla="*/ 1028 w 28"/>
                <a:gd name="T45" fmla="*/ 3652 h 97"/>
                <a:gd name="T46" fmla="*/ 1090 w 28"/>
                <a:gd name="T47" fmla="*/ 3473 h 97"/>
                <a:gd name="T48" fmla="*/ 973 w 28"/>
                <a:gd name="T49" fmla="*/ 3473 h 97"/>
                <a:gd name="T50" fmla="*/ 1028 w 28"/>
                <a:gd name="T51" fmla="*/ 3286 h 97"/>
                <a:gd name="T52" fmla="*/ 911 w 28"/>
                <a:gd name="T53" fmla="*/ 3286 h 97"/>
                <a:gd name="T54" fmla="*/ 911 w 28"/>
                <a:gd name="T55" fmla="*/ 3231 h 97"/>
                <a:gd name="T56" fmla="*/ 1028 w 28"/>
                <a:gd name="T57" fmla="*/ 3231 h 97"/>
                <a:gd name="T58" fmla="*/ 1090 w 28"/>
                <a:gd name="T59" fmla="*/ 3106 h 97"/>
                <a:gd name="T60" fmla="*/ 973 w 28"/>
                <a:gd name="T61" fmla="*/ 3106 h 97"/>
                <a:gd name="T62" fmla="*/ 973 w 28"/>
                <a:gd name="T63" fmla="*/ 3044 h 97"/>
                <a:gd name="T64" fmla="*/ 1090 w 28"/>
                <a:gd name="T65" fmla="*/ 3044 h 97"/>
                <a:gd name="T66" fmla="*/ 1152 w 28"/>
                <a:gd name="T67" fmla="*/ 2927 h 97"/>
                <a:gd name="T68" fmla="*/ 1028 w 28"/>
                <a:gd name="T69" fmla="*/ 2927 h 97"/>
                <a:gd name="T70" fmla="*/ 1028 w 28"/>
                <a:gd name="T71" fmla="*/ 2864 h 97"/>
                <a:gd name="T72" fmla="*/ 1090 w 28"/>
                <a:gd name="T73" fmla="*/ 2802 h 97"/>
                <a:gd name="T74" fmla="*/ 1090 w 28"/>
                <a:gd name="T75" fmla="*/ 2677 h 97"/>
                <a:gd name="T76" fmla="*/ 1028 w 28"/>
                <a:gd name="T77" fmla="*/ 2677 h 97"/>
                <a:gd name="T78" fmla="*/ 1028 w 28"/>
                <a:gd name="T79" fmla="*/ 2622 h 97"/>
                <a:gd name="T80" fmla="*/ 1090 w 28"/>
                <a:gd name="T81" fmla="*/ 2560 h 97"/>
                <a:gd name="T82" fmla="*/ 1277 w 28"/>
                <a:gd name="T83" fmla="*/ 2560 h 97"/>
                <a:gd name="T84" fmla="*/ 1394 w 28"/>
                <a:gd name="T85" fmla="*/ 2435 h 97"/>
                <a:gd name="T86" fmla="*/ 1394 w 28"/>
                <a:gd name="T87" fmla="*/ 2372 h 97"/>
                <a:gd name="T88" fmla="*/ 1277 w 28"/>
                <a:gd name="T89" fmla="*/ 2372 h 97"/>
                <a:gd name="T90" fmla="*/ 1277 w 28"/>
                <a:gd name="T91" fmla="*/ 2193 h 97"/>
                <a:gd name="T92" fmla="*/ 1331 w 28"/>
                <a:gd name="T93" fmla="*/ 1951 h 97"/>
                <a:gd name="T94" fmla="*/ 1518 w 28"/>
                <a:gd name="T95" fmla="*/ 1951 h 97"/>
                <a:gd name="T96" fmla="*/ 1573 w 28"/>
                <a:gd name="T97" fmla="*/ 1889 h 97"/>
                <a:gd name="T98" fmla="*/ 1697 w 28"/>
                <a:gd name="T99" fmla="*/ 1951 h 97"/>
                <a:gd name="T100" fmla="*/ 1697 w 28"/>
                <a:gd name="T101" fmla="*/ 1764 h 97"/>
                <a:gd name="T102" fmla="*/ 1518 w 28"/>
                <a:gd name="T103" fmla="*/ 1764 h 97"/>
                <a:gd name="T104" fmla="*/ 1518 w 28"/>
                <a:gd name="T105" fmla="*/ 1709 h 97"/>
                <a:gd name="T106" fmla="*/ 1394 w 28"/>
                <a:gd name="T107" fmla="*/ 1647 h 97"/>
                <a:gd name="T108" fmla="*/ 1394 w 28"/>
                <a:gd name="T109" fmla="*/ 1584 h 97"/>
                <a:gd name="T110" fmla="*/ 1456 w 28"/>
                <a:gd name="T111" fmla="*/ 1584 h 97"/>
                <a:gd name="T112" fmla="*/ 1635 w 28"/>
                <a:gd name="T113" fmla="*/ 1584 h 97"/>
                <a:gd name="T114" fmla="*/ 1635 w 28"/>
                <a:gd name="T115" fmla="*/ 1397 h 97"/>
                <a:gd name="T116" fmla="*/ 1394 w 28"/>
                <a:gd name="T117" fmla="*/ 1342 h 97"/>
                <a:gd name="T118" fmla="*/ 1394 w 28"/>
                <a:gd name="T119" fmla="*/ 0 h 97"/>
                <a:gd name="T120" fmla="*/ 1215 w 28"/>
                <a:gd name="T121" fmla="*/ 62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 h="97">
                  <a:moveTo>
                    <a:pt x="20" y="1"/>
                  </a:moveTo>
                  <a:lnTo>
                    <a:pt x="20" y="22"/>
                  </a:lnTo>
                  <a:lnTo>
                    <a:pt x="12" y="54"/>
                  </a:lnTo>
                  <a:lnTo>
                    <a:pt x="5" y="82"/>
                  </a:lnTo>
                  <a:lnTo>
                    <a:pt x="3" y="94"/>
                  </a:lnTo>
                  <a:lnTo>
                    <a:pt x="0" y="94"/>
                  </a:lnTo>
                  <a:lnTo>
                    <a:pt x="0" y="97"/>
                  </a:lnTo>
                  <a:lnTo>
                    <a:pt x="8" y="97"/>
                  </a:lnTo>
                  <a:lnTo>
                    <a:pt x="8" y="94"/>
                  </a:lnTo>
                  <a:lnTo>
                    <a:pt x="6" y="94"/>
                  </a:lnTo>
                  <a:lnTo>
                    <a:pt x="12" y="82"/>
                  </a:lnTo>
                  <a:lnTo>
                    <a:pt x="11" y="82"/>
                  </a:lnTo>
                  <a:lnTo>
                    <a:pt x="8" y="88"/>
                  </a:lnTo>
                  <a:lnTo>
                    <a:pt x="7" y="87"/>
                  </a:lnTo>
                  <a:lnTo>
                    <a:pt x="10" y="74"/>
                  </a:lnTo>
                  <a:lnTo>
                    <a:pt x="9" y="74"/>
                  </a:lnTo>
                  <a:lnTo>
                    <a:pt x="10" y="70"/>
                  </a:lnTo>
                  <a:lnTo>
                    <a:pt x="13" y="71"/>
                  </a:lnTo>
                  <a:lnTo>
                    <a:pt x="15" y="71"/>
                  </a:lnTo>
                  <a:lnTo>
                    <a:pt x="16" y="68"/>
                  </a:lnTo>
                  <a:lnTo>
                    <a:pt x="11" y="68"/>
                  </a:lnTo>
                  <a:lnTo>
                    <a:pt x="13" y="60"/>
                  </a:lnTo>
                  <a:lnTo>
                    <a:pt x="17" y="60"/>
                  </a:lnTo>
                  <a:lnTo>
                    <a:pt x="18" y="57"/>
                  </a:lnTo>
                  <a:lnTo>
                    <a:pt x="16" y="57"/>
                  </a:lnTo>
                  <a:lnTo>
                    <a:pt x="17" y="54"/>
                  </a:lnTo>
                  <a:lnTo>
                    <a:pt x="15" y="54"/>
                  </a:lnTo>
                  <a:lnTo>
                    <a:pt x="15" y="53"/>
                  </a:lnTo>
                  <a:lnTo>
                    <a:pt x="17" y="53"/>
                  </a:lnTo>
                  <a:lnTo>
                    <a:pt x="18" y="51"/>
                  </a:lnTo>
                  <a:lnTo>
                    <a:pt x="16" y="51"/>
                  </a:lnTo>
                  <a:lnTo>
                    <a:pt x="16" y="50"/>
                  </a:lnTo>
                  <a:lnTo>
                    <a:pt x="18" y="50"/>
                  </a:lnTo>
                  <a:lnTo>
                    <a:pt x="19" y="48"/>
                  </a:lnTo>
                  <a:lnTo>
                    <a:pt x="17" y="48"/>
                  </a:lnTo>
                  <a:lnTo>
                    <a:pt x="17" y="47"/>
                  </a:lnTo>
                  <a:lnTo>
                    <a:pt x="18" y="46"/>
                  </a:lnTo>
                  <a:lnTo>
                    <a:pt x="18" y="44"/>
                  </a:lnTo>
                  <a:lnTo>
                    <a:pt x="17" y="44"/>
                  </a:lnTo>
                  <a:lnTo>
                    <a:pt x="17" y="43"/>
                  </a:lnTo>
                  <a:lnTo>
                    <a:pt x="18" y="42"/>
                  </a:lnTo>
                  <a:lnTo>
                    <a:pt x="21" y="42"/>
                  </a:lnTo>
                  <a:lnTo>
                    <a:pt x="23" y="40"/>
                  </a:lnTo>
                  <a:lnTo>
                    <a:pt x="23" y="39"/>
                  </a:lnTo>
                  <a:lnTo>
                    <a:pt x="21" y="39"/>
                  </a:lnTo>
                  <a:lnTo>
                    <a:pt x="21" y="36"/>
                  </a:lnTo>
                  <a:lnTo>
                    <a:pt x="22" y="32"/>
                  </a:lnTo>
                  <a:lnTo>
                    <a:pt x="25" y="32"/>
                  </a:lnTo>
                  <a:lnTo>
                    <a:pt x="26" y="31"/>
                  </a:lnTo>
                  <a:lnTo>
                    <a:pt x="28" y="32"/>
                  </a:lnTo>
                  <a:lnTo>
                    <a:pt x="28" y="29"/>
                  </a:lnTo>
                  <a:lnTo>
                    <a:pt x="25" y="29"/>
                  </a:lnTo>
                  <a:lnTo>
                    <a:pt x="25" y="28"/>
                  </a:lnTo>
                  <a:lnTo>
                    <a:pt x="23" y="27"/>
                  </a:lnTo>
                  <a:lnTo>
                    <a:pt x="23" y="26"/>
                  </a:lnTo>
                  <a:lnTo>
                    <a:pt x="24" y="26"/>
                  </a:lnTo>
                  <a:lnTo>
                    <a:pt x="27" y="26"/>
                  </a:lnTo>
                  <a:lnTo>
                    <a:pt x="27" y="23"/>
                  </a:lnTo>
                  <a:lnTo>
                    <a:pt x="23" y="22"/>
                  </a:lnTo>
                  <a:lnTo>
                    <a:pt x="23" y="0"/>
                  </a:lnTo>
                  <a:lnTo>
                    <a:pt x="2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7" name="Freeform 253"/>
            <p:cNvSpPr>
              <a:spLocks/>
            </p:cNvSpPr>
            <p:nvPr/>
          </p:nvSpPr>
          <p:spPr bwMode="auto">
            <a:xfrm>
              <a:off x="2708" y="2228"/>
              <a:ext cx="101" cy="164"/>
            </a:xfrm>
            <a:custGeom>
              <a:avLst/>
              <a:gdLst>
                <a:gd name="T0" fmla="*/ 124 w 13"/>
                <a:gd name="T1" fmla="*/ 0 h 21"/>
                <a:gd name="T2" fmla="*/ 124 w 13"/>
                <a:gd name="T3" fmla="*/ 180 h 21"/>
                <a:gd name="T4" fmla="*/ 303 w 13"/>
                <a:gd name="T5" fmla="*/ 242 h 21"/>
                <a:gd name="T6" fmla="*/ 303 w 13"/>
                <a:gd name="T7" fmla="*/ 367 h 21"/>
                <a:gd name="T8" fmla="*/ 365 w 13"/>
                <a:gd name="T9" fmla="*/ 367 h 21"/>
                <a:gd name="T10" fmla="*/ 365 w 13"/>
                <a:gd name="T11" fmla="*/ 305 h 21"/>
                <a:gd name="T12" fmla="*/ 420 w 13"/>
                <a:gd name="T13" fmla="*/ 305 h 21"/>
                <a:gd name="T14" fmla="*/ 420 w 13"/>
                <a:gd name="T15" fmla="*/ 430 h 21"/>
                <a:gd name="T16" fmla="*/ 365 w 13"/>
                <a:gd name="T17" fmla="*/ 430 h 21"/>
                <a:gd name="T18" fmla="*/ 303 w 13"/>
                <a:gd name="T19" fmla="*/ 547 h 21"/>
                <a:gd name="T20" fmla="*/ 241 w 13"/>
                <a:gd name="T21" fmla="*/ 672 h 21"/>
                <a:gd name="T22" fmla="*/ 303 w 13"/>
                <a:gd name="T23" fmla="*/ 734 h 21"/>
                <a:gd name="T24" fmla="*/ 420 w 13"/>
                <a:gd name="T25" fmla="*/ 672 h 21"/>
                <a:gd name="T26" fmla="*/ 482 w 13"/>
                <a:gd name="T27" fmla="*/ 672 h 21"/>
                <a:gd name="T28" fmla="*/ 420 w 13"/>
                <a:gd name="T29" fmla="*/ 851 h 21"/>
                <a:gd name="T30" fmla="*/ 420 w 13"/>
                <a:gd name="T31" fmla="*/ 976 h 21"/>
                <a:gd name="T32" fmla="*/ 365 w 13"/>
                <a:gd name="T33" fmla="*/ 1039 h 21"/>
                <a:gd name="T34" fmla="*/ 303 w 13"/>
                <a:gd name="T35" fmla="*/ 1039 h 21"/>
                <a:gd name="T36" fmla="*/ 241 w 13"/>
                <a:gd name="T37" fmla="*/ 851 h 21"/>
                <a:gd name="T38" fmla="*/ 124 w 13"/>
                <a:gd name="T39" fmla="*/ 851 h 21"/>
                <a:gd name="T40" fmla="*/ 124 w 13"/>
                <a:gd name="T41" fmla="*/ 914 h 21"/>
                <a:gd name="T42" fmla="*/ 303 w 13"/>
                <a:gd name="T43" fmla="*/ 1101 h 21"/>
                <a:gd name="T44" fmla="*/ 241 w 13"/>
                <a:gd name="T45" fmla="*/ 1218 h 21"/>
                <a:gd name="T46" fmla="*/ 0 w 13"/>
                <a:gd name="T47" fmla="*/ 1156 h 21"/>
                <a:gd name="T48" fmla="*/ 0 w 13"/>
                <a:gd name="T49" fmla="*/ 1281 h 21"/>
                <a:gd name="T50" fmla="*/ 241 w 13"/>
                <a:gd name="T51" fmla="*/ 1281 h 21"/>
                <a:gd name="T52" fmla="*/ 303 w 13"/>
                <a:gd name="T53" fmla="*/ 1156 h 21"/>
                <a:gd name="T54" fmla="*/ 482 w 13"/>
                <a:gd name="T55" fmla="*/ 1156 h 21"/>
                <a:gd name="T56" fmla="*/ 482 w 13"/>
                <a:gd name="T57" fmla="*/ 1156 h 21"/>
                <a:gd name="T58" fmla="*/ 420 w 13"/>
                <a:gd name="T59" fmla="*/ 1101 h 21"/>
                <a:gd name="T60" fmla="*/ 420 w 13"/>
                <a:gd name="T61" fmla="*/ 976 h 21"/>
                <a:gd name="T62" fmla="*/ 785 w 13"/>
                <a:gd name="T63" fmla="*/ 976 h 21"/>
                <a:gd name="T64" fmla="*/ 660 w 13"/>
                <a:gd name="T65" fmla="*/ 180 h 21"/>
                <a:gd name="T66" fmla="*/ 365 w 13"/>
                <a:gd name="T67" fmla="*/ 125 h 21"/>
                <a:gd name="T68" fmla="*/ 124 w 13"/>
                <a:gd name="T69" fmla="*/ 0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 h="21">
                  <a:moveTo>
                    <a:pt x="2" y="0"/>
                  </a:moveTo>
                  <a:lnTo>
                    <a:pt x="2" y="3"/>
                  </a:lnTo>
                  <a:lnTo>
                    <a:pt x="5" y="4"/>
                  </a:lnTo>
                  <a:lnTo>
                    <a:pt x="5" y="6"/>
                  </a:lnTo>
                  <a:lnTo>
                    <a:pt x="6" y="6"/>
                  </a:lnTo>
                  <a:lnTo>
                    <a:pt x="6" y="5"/>
                  </a:lnTo>
                  <a:lnTo>
                    <a:pt x="7" y="5"/>
                  </a:lnTo>
                  <a:lnTo>
                    <a:pt x="7" y="7"/>
                  </a:lnTo>
                  <a:lnTo>
                    <a:pt x="6" y="7"/>
                  </a:lnTo>
                  <a:lnTo>
                    <a:pt x="5" y="9"/>
                  </a:lnTo>
                  <a:lnTo>
                    <a:pt x="4" y="11"/>
                  </a:lnTo>
                  <a:lnTo>
                    <a:pt x="5" y="12"/>
                  </a:lnTo>
                  <a:lnTo>
                    <a:pt x="7" y="11"/>
                  </a:lnTo>
                  <a:lnTo>
                    <a:pt x="8" y="11"/>
                  </a:lnTo>
                  <a:lnTo>
                    <a:pt x="7" y="14"/>
                  </a:lnTo>
                  <a:lnTo>
                    <a:pt x="7" y="16"/>
                  </a:lnTo>
                  <a:lnTo>
                    <a:pt x="6" y="17"/>
                  </a:lnTo>
                  <a:lnTo>
                    <a:pt x="5" y="17"/>
                  </a:lnTo>
                  <a:lnTo>
                    <a:pt x="4" y="14"/>
                  </a:lnTo>
                  <a:lnTo>
                    <a:pt x="2" y="14"/>
                  </a:lnTo>
                  <a:lnTo>
                    <a:pt x="2" y="15"/>
                  </a:lnTo>
                  <a:lnTo>
                    <a:pt x="5" y="18"/>
                  </a:lnTo>
                  <a:lnTo>
                    <a:pt x="4" y="20"/>
                  </a:lnTo>
                  <a:lnTo>
                    <a:pt x="0" y="19"/>
                  </a:lnTo>
                  <a:lnTo>
                    <a:pt x="0" y="21"/>
                  </a:lnTo>
                  <a:lnTo>
                    <a:pt x="4" y="21"/>
                  </a:lnTo>
                  <a:lnTo>
                    <a:pt x="5" y="19"/>
                  </a:lnTo>
                  <a:lnTo>
                    <a:pt x="8" y="19"/>
                  </a:lnTo>
                  <a:lnTo>
                    <a:pt x="7" y="18"/>
                  </a:lnTo>
                  <a:lnTo>
                    <a:pt x="7" y="16"/>
                  </a:lnTo>
                  <a:lnTo>
                    <a:pt x="13" y="16"/>
                  </a:lnTo>
                  <a:lnTo>
                    <a:pt x="11" y="3"/>
                  </a:lnTo>
                  <a:lnTo>
                    <a:pt x="6"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8" name="Freeform 254"/>
            <p:cNvSpPr>
              <a:spLocks/>
            </p:cNvSpPr>
            <p:nvPr/>
          </p:nvSpPr>
          <p:spPr bwMode="auto">
            <a:xfrm>
              <a:off x="2614" y="2345"/>
              <a:ext cx="218" cy="515"/>
            </a:xfrm>
            <a:custGeom>
              <a:avLst/>
              <a:gdLst>
                <a:gd name="T0" fmla="*/ 1215 w 28"/>
                <a:gd name="T1" fmla="*/ 179 h 66"/>
                <a:gd name="T2" fmla="*/ 973 w 28"/>
                <a:gd name="T3" fmla="*/ 367 h 66"/>
                <a:gd name="T4" fmla="*/ 849 w 28"/>
                <a:gd name="T5" fmla="*/ 304 h 66"/>
                <a:gd name="T6" fmla="*/ 911 w 28"/>
                <a:gd name="T7" fmla="*/ 484 h 66"/>
                <a:gd name="T8" fmla="*/ 786 w 28"/>
                <a:gd name="T9" fmla="*/ 733 h 66"/>
                <a:gd name="T10" fmla="*/ 670 w 28"/>
                <a:gd name="T11" fmla="*/ 546 h 66"/>
                <a:gd name="T12" fmla="*/ 670 w 28"/>
                <a:gd name="T13" fmla="*/ 851 h 66"/>
                <a:gd name="T14" fmla="*/ 545 w 28"/>
                <a:gd name="T15" fmla="*/ 1217 h 66"/>
                <a:gd name="T16" fmla="*/ 428 w 28"/>
                <a:gd name="T17" fmla="*/ 1397 h 66"/>
                <a:gd name="T18" fmla="*/ 428 w 28"/>
                <a:gd name="T19" fmla="*/ 2255 h 66"/>
                <a:gd name="T20" fmla="*/ 366 w 28"/>
                <a:gd name="T21" fmla="*/ 2559 h 66"/>
                <a:gd name="T22" fmla="*/ 304 w 28"/>
                <a:gd name="T23" fmla="*/ 2318 h 66"/>
                <a:gd name="T24" fmla="*/ 125 w 28"/>
                <a:gd name="T25" fmla="*/ 3106 h 66"/>
                <a:gd name="T26" fmla="*/ 179 w 28"/>
                <a:gd name="T27" fmla="*/ 3839 h 66"/>
                <a:gd name="T28" fmla="*/ 0 w 28"/>
                <a:gd name="T29" fmla="*/ 4019 h 66"/>
                <a:gd name="T30" fmla="*/ 545 w 28"/>
                <a:gd name="T31" fmla="*/ 3839 h 66"/>
                <a:gd name="T32" fmla="*/ 1028 w 28"/>
                <a:gd name="T33" fmla="*/ 2255 h 66"/>
                <a:gd name="T34" fmla="*/ 786 w 28"/>
                <a:gd name="T35" fmla="*/ 2497 h 66"/>
                <a:gd name="T36" fmla="*/ 366 w 28"/>
                <a:gd name="T37" fmla="*/ 3410 h 66"/>
                <a:gd name="T38" fmla="*/ 545 w 28"/>
                <a:gd name="T39" fmla="*/ 2435 h 66"/>
                <a:gd name="T40" fmla="*/ 545 w 28"/>
                <a:gd name="T41" fmla="*/ 2130 h 66"/>
                <a:gd name="T42" fmla="*/ 1518 w 28"/>
                <a:gd name="T43" fmla="*/ 1763 h 66"/>
                <a:gd name="T44" fmla="*/ 1697 w 28"/>
                <a:gd name="T45" fmla="*/ 1646 h 66"/>
                <a:gd name="T46" fmla="*/ 1152 w 28"/>
                <a:gd name="T47" fmla="*/ 1459 h 66"/>
                <a:gd name="T48" fmla="*/ 1331 w 28"/>
                <a:gd name="T49" fmla="*/ 1155 h 66"/>
                <a:gd name="T50" fmla="*/ 1090 w 28"/>
                <a:gd name="T51" fmla="*/ 1342 h 66"/>
                <a:gd name="T52" fmla="*/ 973 w 28"/>
                <a:gd name="T53" fmla="*/ 1459 h 66"/>
                <a:gd name="T54" fmla="*/ 786 w 28"/>
                <a:gd name="T55" fmla="*/ 1522 h 66"/>
                <a:gd name="T56" fmla="*/ 724 w 28"/>
                <a:gd name="T57" fmla="*/ 1092 h 66"/>
                <a:gd name="T58" fmla="*/ 1331 w 28"/>
                <a:gd name="T59" fmla="*/ 913 h 66"/>
                <a:gd name="T60" fmla="*/ 1152 w 28"/>
                <a:gd name="T61" fmla="*/ 851 h 66"/>
                <a:gd name="T62" fmla="*/ 786 w 28"/>
                <a:gd name="T63" fmla="*/ 913 h 66"/>
                <a:gd name="T64" fmla="*/ 973 w 28"/>
                <a:gd name="T65" fmla="*/ 609 h 66"/>
                <a:gd name="T66" fmla="*/ 1028 w 28"/>
                <a:gd name="T67" fmla="*/ 484 h 66"/>
                <a:gd name="T68" fmla="*/ 1635 w 28"/>
                <a:gd name="T69" fmla="*/ 367 h 66"/>
                <a:gd name="T70" fmla="*/ 1215 w 28"/>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66">
                  <a:moveTo>
                    <a:pt x="20" y="0"/>
                  </a:moveTo>
                  <a:lnTo>
                    <a:pt x="20" y="3"/>
                  </a:lnTo>
                  <a:lnTo>
                    <a:pt x="17" y="6"/>
                  </a:lnTo>
                  <a:lnTo>
                    <a:pt x="16" y="6"/>
                  </a:lnTo>
                  <a:lnTo>
                    <a:pt x="16" y="5"/>
                  </a:lnTo>
                  <a:lnTo>
                    <a:pt x="14" y="5"/>
                  </a:lnTo>
                  <a:lnTo>
                    <a:pt x="14" y="8"/>
                  </a:lnTo>
                  <a:lnTo>
                    <a:pt x="15" y="8"/>
                  </a:lnTo>
                  <a:lnTo>
                    <a:pt x="13" y="12"/>
                  </a:lnTo>
                  <a:lnTo>
                    <a:pt x="13" y="9"/>
                  </a:lnTo>
                  <a:lnTo>
                    <a:pt x="11" y="9"/>
                  </a:lnTo>
                  <a:lnTo>
                    <a:pt x="9" y="14"/>
                  </a:lnTo>
                  <a:lnTo>
                    <a:pt x="11" y="14"/>
                  </a:lnTo>
                  <a:lnTo>
                    <a:pt x="9" y="18"/>
                  </a:lnTo>
                  <a:lnTo>
                    <a:pt x="9" y="20"/>
                  </a:lnTo>
                  <a:lnTo>
                    <a:pt x="8" y="20"/>
                  </a:lnTo>
                  <a:lnTo>
                    <a:pt x="7" y="23"/>
                  </a:lnTo>
                  <a:lnTo>
                    <a:pt x="10" y="23"/>
                  </a:lnTo>
                  <a:lnTo>
                    <a:pt x="7" y="37"/>
                  </a:lnTo>
                  <a:lnTo>
                    <a:pt x="7" y="42"/>
                  </a:lnTo>
                  <a:lnTo>
                    <a:pt x="6" y="42"/>
                  </a:lnTo>
                  <a:lnTo>
                    <a:pt x="6" y="38"/>
                  </a:lnTo>
                  <a:lnTo>
                    <a:pt x="5" y="38"/>
                  </a:lnTo>
                  <a:lnTo>
                    <a:pt x="5" y="44"/>
                  </a:lnTo>
                  <a:lnTo>
                    <a:pt x="2" y="51"/>
                  </a:lnTo>
                  <a:lnTo>
                    <a:pt x="3" y="51"/>
                  </a:lnTo>
                  <a:lnTo>
                    <a:pt x="3" y="63"/>
                  </a:lnTo>
                  <a:lnTo>
                    <a:pt x="0" y="63"/>
                  </a:lnTo>
                  <a:lnTo>
                    <a:pt x="0" y="66"/>
                  </a:lnTo>
                  <a:lnTo>
                    <a:pt x="9" y="66"/>
                  </a:lnTo>
                  <a:lnTo>
                    <a:pt x="9" y="63"/>
                  </a:lnTo>
                  <a:lnTo>
                    <a:pt x="6" y="63"/>
                  </a:lnTo>
                  <a:lnTo>
                    <a:pt x="17" y="37"/>
                  </a:lnTo>
                  <a:lnTo>
                    <a:pt x="14" y="36"/>
                  </a:lnTo>
                  <a:lnTo>
                    <a:pt x="13" y="41"/>
                  </a:lnTo>
                  <a:lnTo>
                    <a:pt x="7" y="56"/>
                  </a:lnTo>
                  <a:lnTo>
                    <a:pt x="6" y="56"/>
                  </a:lnTo>
                  <a:lnTo>
                    <a:pt x="7" y="45"/>
                  </a:lnTo>
                  <a:lnTo>
                    <a:pt x="9" y="40"/>
                  </a:lnTo>
                  <a:lnTo>
                    <a:pt x="12" y="35"/>
                  </a:lnTo>
                  <a:lnTo>
                    <a:pt x="9" y="35"/>
                  </a:lnTo>
                  <a:lnTo>
                    <a:pt x="10" y="28"/>
                  </a:lnTo>
                  <a:lnTo>
                    <a:pt x="25" y="29"/>
                  </a:lnTo>
                  <a:lnTo>
                    <a:pt x="25" y="27"/>
                  </a:lnTo>
                  <a:lnTo>
                    <a:pt x="28" y="27"/>
                  </a:lnTo>
                  <a:lnTo>
                    <a:pt x="28" y="25"/>
                  </a:lnTo>
                  <a:lnTo>
                    <a:pt x="19" y="24"/>
                  </a:lnTo>
                  <a:lnTo>
                    <a:pt x="19" y="23"/>
                  </a:lnTo>
                  <a:lnTo>
                    <a:pt x="22" y="19"/>
                  </a:lnTo>
                  <a:lnTo>
                    <a:pt x="21" y="18"/>
                  </a:lnTo>
                  <a:lnTo>
                    <a:pt x="18" y="22"/>
                  </a:lnTo>
                  <a:lnTo>
                    <a:pt x="16" y="22"/>
                  </a:lnTo>
                  <a:lnTo>
                    <a:pt x="16" y="24"/>
                  </a:lnTo>
                  <a:lnTo>
                    <a:pt x="15" y="25"/>
                  </a:lnTo>
                  <a:lnTo>
                    <a:pt x="13" y="25"/>
                  </a:lnTo>
                  <a:lnTo>
                    <a:pt x="12" y="23"/>
                  </a:lnTo>
                  <a:lnTo>
                    <a:pt x="12" y="18"/>
                  </a:lnTo>
                  <a:lnTo>
                    <a:pt x="13" y="16"/>
                  </a:lnTo>
                  <a:lnTo>
                    <a:pt x="22" y="15"/>
                  </a:lnTo>
                  <a:lnTo>
                    <a:pt x="23" y="14"/>
                  </a:lnTo>
                  <a:lnTo>
                    <a:pt x="19" y="14"/>
                  </a:lnTo>
                  <a:lnTo>
                    <a:pt x="19" y="15"/>
                  </a:lnTo>
                  <a:lnTo>
                    <a:pt x="13" y="15"/>
                  </a:lnTo>
                  <a:lnTo>
                    <a:pt x="13" y="14"/>
                  </a:lnTo>
                  <a:lnTo>
                    <a:pt x="16" y="10"/>
                  </a:lnTo>
                  <a:lnTo>
                    <a:pt x="17" y="10"/>
                  </a:lnTo>
                  <a:lnTo>
                    <a:pt x="17" y="8"/>
                  </a:lnTo>
                  <a:lnTo>
                    <a:pt x="19" y="6"/>
                  </a:lnTo>
                  <a:lnTo>
                    <a:pt x="27" y="6"/>
                  </a:lnTo>
                  <a:lnTo>
                    <a:pt x="25" y="0"/>
                  </a:lnTo>
                  <a:lnTo>
                    <a:pt x="2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9" name="Freeform 255"/>
            <p:cNvSpPr>
              <a:spLocks/>
            </p:cNvSpPr>
            <p:nvPr/>
          </p:nvSpPr>
          <p:spPr bwMode="auto">
            <a:xfrm>
              <a:off x="2700" y="2384"/>
              <a:ext cx="140" cy="164"/>
            </a:xfrm>
            <a:custGeom>
              <a:avLst/>
              <a:gdLst>
                <a:gd name="T0" fmla="*/ 482 w 18"/>
                <a:gd name="T1" fmla="*/ 0 h 21"/>
                <a:gd name="T2" fmla="*/ 544 w 18"/>
                <a:gd name="T3" fmla="*/ 180 h 21"/>
                <a:gd name="T4" fmla="*/ 669 w 18"/>
                <a:gd name="T5" fmla="*/ 547 h 21"/>
                <a:gd name="T6" fmla="*/ 607 w 18"/>
                <a:gd name="T7" fmla="*/ 609 h 21"/>
                <a:gd name="T8" fmla="*/ 607 w 18"/>
                <a:gd name="T9" fmla="*/ 672 h 21"/>
                <a:gd name="T10" fmla="*/ 62 w 18"/>
                <a:gd name="T11" fmla="*/ 672 h 21"/>
                <a:gd name="T12" fmla="*/ 0 w 18"/>
                <a:gd name="T13" fmla="*/ 797 h 21"/>
                <a:gd name="T14" fmla="*/ 124 w 18"/>
                <a:gd name="T15" fmla="*/ 851 h 21"/>
                <a:gd name="T16" fmla="*/ 366 w 18"/>
                <a:gd name="T17" fmla="*/ 1156 h 21"/>
                <a:gd name="T18" fmla="*/ 420 w 18"/>
                <a:gd name="T19" fmla="*/ 1101 h 21"/>
                <a:gd name="T20" fmla="*/ 241 w 18"/>
                <a:gd name="T21" fmla="*/ 797 h 21"/>
                <a:gd name="T22" fmla="*/ 607 w 18"/>
                <a:gd name="T23" fmla="*/ 851 h 21"/>
                <a:gd name="T24" fmla="*/ 669 w 18"/>
                <a:gd name="T25" fmla="*/ 914 h 21"/>
                <a:gd name="T26" fmla="*/ 482 w 18"/>
                <a:gd name="T27" fmla="*/ 1218 h 21"/>
                <a:gd name="T28" fmla="*/ 607 w 18"/>
                <a:gd name="T29" fmla="*/ 1281 h 21"/>
                <a:gd name="T30" fmla="*/ 669 w 18"/>
                <a:gd name="T31" fmla="*/ 1156 h 21"/>
                <a:gd name="T32" fmla="*/ 723 w 18"/>
                <a:gd name="T33" fmla="*/ 1156 h 21"/>
                <a:gd name="T34" fmla="*/ 723 w 18"/>
                <a:gd name="T35" fmla="*/ 1281 h 21"/>
                <a:gd name="T36" fmla="*/ 964 w 18"/>
                <a:gd name="T37" fmla="*/ 1281 h 21"/>
                <a:gd name="T38" fmla="*/ 964 w 18"/>
                <a:gd name="T39" fmla="*/ 1101 h 21"/>
                <a:gd name="T40" fmla="*/ 848 w 18"/>
                <a:gd name="T41" fmla="*/ 1039 h 21"/>
                <a:gd name="T42" fmla="*/ 786 w 18"/>
                <a:gd name="T43" fmla="*/ 976 h 21"/>
                <a:gd name="T44" fmla="*/ 786 w 18"/>
                <a:gd name="T45" fmla="*/ 851 h 21"/>
                <a:gd name="T46" fmla="*/ 848 w 18"/>
                <a:gd name="T47" fmla="*/ 851 h 21"/>
                <a:gd name="T48" fmla="*/ 1089 w 18"/>
                <a:gd name="T49" fmla="*/ 851 h 21"/>
                <a:gd name="T50" fmla="*/ 910 w 18"/>
                <a:gd name="T51" fmla="*/ 0 h 21"/>
                <a:gd name="T52" fmla="*/ 482 w 18"/>
                <a:gd name="T53" fmla="*/ 0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 h="21">
                  <a:moveTo>
                    <a:pt x="8" y="0"/>
                  </a:moveTo>
                  <a:lnTo>
                    <a:pt x="9" y="3"/>
                  </a:lnTo>
                  <a:lnTo>
                    <a:pt x="11" y="9"/>
                  </a:lnTo>
                  <a:lnTo>
                    <a:pt x="10" y="10"/>
                  </a:lnTo>
                  <a:lnTo>
                    <a:pt x="10" y="11"/>
                  </a:lnTo>
                  <a:lnTo>
                    <a:pt x="1" y="11"/>
                  </a:lnTo>
                  <a:lnTo>
                    <a:pt x="0" y="13"/>
                  </a:lnTo>
                  <a:lnTo>
                    <a:pt x="2" y="14"/>
                  </a:lnTo>
                  <a:lnTo>
                    <a:pt x="6" y="19"/>
                  </a:lnTo>
                  <a:lnTo>
                    <a:pt x="7" y="18"/>
                  </a:lnTo>
                  <a:lnTo>
                    <a:pt x="4" y="13"/>
                  </a:lnTo>
                  <a:lnTo>
                    <a:pt x="10" y="14"/>
                  </a:lnTo>
                  <a:lnTo>
                    <a:pt x="11" y="15"/>
                  </a:lnTo>
                  <a:lnTo>
                    <a:pt x="8" y="20"/>
                  </a:lnTo>
                  <a:lnTo>
                    <a:pt x="10" y="21"/>
                  </a:lnTo>
                  <a:lnTo>
                    <a:pt x="11" y="19"/>
                  </a:lnTo>
                  <a:lnTo>
                    <a:pt x="12" y="19"/>
                  </a:lnTo>
                  <a:lnTo>
                    <a:pt x="12" y="21"/>
                  </a:lnTo>
                  <a:lnTo>
                    <a:pt x="16" y="21"/>
                  </a:lnTo>
                  <a:lnTo>
                    <a:pt x="16" y="18"/>
                  </a:lnTo>
                  <a:lnTo>
                    <a:pt x="14" y="17"/>
                  </a:lnTo>
                  <a:lnTo>
                    <a:pt x="13" y="16"/>
                  </a:lnTo>
                  <a:lnTo>
                    <a:pt x="13" y="14"/>
                  </a:lnTo>
                  <a:lnTo>
                    <a:pt x="14" y="14"/>
                  </a:lnTo>
                  <a:lnTo>
                    <a:pt x="18" y="14"/>
                  </a:lnTo>
                  <a:lnTo>
                    <a:pt x="15"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0" name="Freeform 256"/>
            <p:cNvSpPr>
              <a:spLocks/>
            </p:cNvSpPr>
            <p:nvPr/>
          </p:nvSpPr>
          <p:spPr bwMode="auto">
            <a:xfrm>
              <a:off x="2739" y="2407"/>
              <a:ext cx="39" cy="55"/>
            </a:xfrm>
            <a:custGeom>
              <a:avLst/>
              <a:gdLst>
                <a:gd name="T0" fmla="*/ 0 w 5"/>
                <a:gd name="T1" fmla="*/ 63 h 7"/>
                <a:gd name="T2" fmla="*/ 242 w 5"/>
                <a:gd name="T3" fmla="*/ 432 h 7"/>
                <a:gd name="T4" fmla="*/ 304 w 5"/>
                <a:gd name="T5" fmla="*/ 369 h 7"/>
                <a:gd name="T6" fmla="*/ 62 w 5"/>
                <a:gd name="T7" fmla="*/ 0 h 7"/>
                <a:gd name="T8" fmla="*/ 0 w 5"/>
                <a:gd name="T9" fmla="*/ 6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1"/>
                  </a:moveTo>
                  <a:lnTo>
                    <a:pt x="4" y="7"/>
                  </a:lnTo>
                  <a:lnTo>
                    <a:pt x="5" y="6"/>
                  </a:lnTo>
                  <a:lnTo>
                    <a:pt x="1" y="0"/>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1" name="Freeform 257"/>
            <p:cNvSpPr>
              <a:spLocks/>
            </p:cNvSpPr>
            <p:nvPr/>
          </p:nvSpPr>
          <p:spPr bwMode="auto">
            <a:xfrm>
              <a:off x="2817" y="2477"/>
              <a:ext cx="117" cy="383"/>
            </a:xfrm>
            <a:custGeom>
              <a:avLst/>
              <a:gdLst>
                <a:gd name="T0" fmla="*/ 179 w 15"/>
                <a:gd name="T1" fmla="*/ 0 h 49"/>
                <a:gd name="T2" fmla="*/ 484 w 15"/>
                <a:gd name="T3" fmla="*/ 1524 h 49"/>
                <a:gd name="T4" fmla="*/ 671 w 15"/>
                <a:gd name="T5" fmla="*/ 2814 h 49"/>
                <a:gd name="T6" fmla="*/ 913 w 15"/>
                <a:gd name="T7" fmla="*/ 2814 h 49"/>
                <a:gd name="T8" fmla="*/ 913 w 15"/>
                <a:gd name="T9" fmla="*/ 2931 h 49"/>
                <a:gd name="T10" fmla="*/ 367 w 15"/>
                <a:gd name="T11" fmla="*/ 2994 h 49"/>
                <a:gd name="T12" fmla="*/ 367 w 15"/>
                <a:gd name="T13" fmla="*/ 2814 h 49"/>
                <a:gd name="T14" fmla="*/ 484 w 15"/>
                <a:gd name="T15" fmla="*/ 2814 h 49"/>
                <a:gd name="T16" fmla="*/ 0 w 15"/>
                <a:gd name="T17" fmla="*/ 1712 h 49"/>
                <a:gd name="T18" fmla="*/ 125 w 15"/>
                <a:gd name="T19" fmla="*/ 1649 h 49"/>
                <a:gd name="T20" fmla="*/ 242 w 15"/>
                <a:gd name="T21" fmla="*/ 1954 h 49"/>
                <a:gd name="T22" fmla="*/ 304 w 15"/>
                <a:gd name="T23" fmla="*/ 1954 h 49"/>
                <a:gd name="T24" fmla="*/ 125 w 15"/>
                <a:gd name="T25" fmla="*/ 1282 h 49"/>
                <a:gd name="T26" fmla="*/ 179 w 15"/>
                <a:gd name="T27" fmla="*/ 1282 h 49"/>
                <a:gd name="T28" fmla="*/ 304 w 15"/>
                <a:gd name="T29" fmla="*/ 1649 h 49"/>
                <a:gd name="T30" fmla="*/ 304 w 15"/>
                <a:gd name="T31" fmla="*/ 1649 h 49"/>
                <a:gd name="T32" fmla="*/ 304 w 15"/>
                <a:gd name="T33" fmla="*/ 1469 h 49"/>
                <a:gd name="T34" fmla="*/ 242 w 15"/>
                <a:gd name="T35" fmla="*/ 1219 h 49"/>
                <a:gd name="T36" fmla="*/ 0 w 15"/>
                <a:gd name="T37" fmla="*/ 1219 h 49"/>
                <a:gd name="T38" fmla="*/ 0 w 15"/>
                <a:gd name="T39" fmla="*/ 977 h 49"/>
                <a:gd name="T40" fmla="*/ 179 w 15"/>
                <a:gd name="T41" fmla="*/ 1040 h 49"/>
                <a:gd name="T42" fmla="*/ 125 w 15"/>
                <a:gd name="T43" fmla="*/ 610 h 49"/>
                <a:gd name="T44" fmla="*/ 62 w 15"/>
                <a:gd name="T45" fmla="*/ 610 h 49"/>
                <a:gd name="T46" fmla="*/ 0 w 15"/>
                <a:gd name="T47" fmla="*/ 547 h 49"/>
                <a:gd name="T48" fmla="*/ 125 w 15"/>
                <a:gd name="T49" fmla="*/ 492 h 49"/>
                <a:gd name="T50" fmla="*/ 125 w 15"/>
                <a:gd name="T51" fmla="*/ 367 h 49"/>
                <a:gd name="T52" fmla="*/ 62 w 15"/>
                <a:gd name="T53" fmla="*/ 367 h 49"/>
                <a:gd name="T54" fmla="*/ 62 w 15"/>
                <a:gd name="T55" fmla="*/ 430 h 49"/>
                <a:gd name="T56" fmla="*/ 0 w 15"/>
                <a:gd name="T57" fmla="*/ 367 h 49"/>
                <a:gd name="T58" fmla="*/ 0 w 15"/>
                <a:gd name="T59" fmla="*/ 63 h 49"/>
                <a:gd name="T60" fmla="*/ 179 w 15"/>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 h="49">
                  <a:moveTo>
                    <a:pt x="3" y="0"/>
                  </a:moveTo>
                  <a:lnTo>
                    <a:pt x="8" y="25"/>
                  </a:lnTo>
                  <a:lnTo>
                    <a:pt x="11" y="46"/>
                  </a:lnTo>
                  <a:lnTo>
                    <a:pt x="15" y="46"/>
                  </a:lnTo>
                  <a:lnTo>
                    <a:pt x="15" y="48"/>
                  </a:lnTo>
                  <a:lnTo>
                    <a:pt x="6" y="49"/>
                  </a:lnTo>
                  <a:lnTo>
                    <a:pt x="6" y="46"/>
                  </a:lnTo>
                  <a:lnTo>
                    <a:pt x="8" y="46"/>
                  </a:lnTo>
                  <a:lnTo>
                    <a:pt x="0" y="28"/>
                  </a:lnTo>
                  <a:lnTo>
                    <a:pt x="2" y="27"/>
                  </a:lnTo>
                  <a:lnTo>
                    <a:pt x="4" y="32"/>
                  </a:lnTo>
                  <a:lnTo>
                    <a:pt x="5" y="32"/>
                  </a:lnTo>
                  <a:lnTo>
                    <a:pt x="2" y="21"/>
                  </a:lnTo>
                  <a:lnTo>
                    <a:pt x="3" y="21"/>
                  </a:lnTo>
                  <a:lnTo>
                    <a:pt x="5" y="27"/>
                  </a:lnTo>
                  <a:lnTo>
                    <a:pt x="5" y="24"/>
                  </a:lnTo>
                  <a:lnTo>
                    <a:pt x="4" y="20"/>
                  </a:lnTo>
                  <a:lnTo>
                    <a:pt x="0" y="20"/>
                  </a:lnTo>
                  <a:lnTo>
                    <a:pt x="0" y="16"/>
                  </a:lnTo>
                  <a:lnTo>
                    <a:pt x="3" y="17"/>
                  </a:lnTo>
                  <a:lnTo>
                    <a:pt x="2" y="10"/>
                  </a:lnTo>
                  <a:lnTo>
                    <a:pt x="1" y="10"/>
                  </a:lnTo>
                  <a:lnTo>
                    <a:pt x="0" y="9"/>
                  </a:lnTo>
                  <a:lnTo>
                    <a:pt x="2" y="8"/>
                  </a:lnTo>
                  <a:lnTo>
                    <a:pt x="2" y="6"/>
                  </a:lnTo>
                  <a:lnTo>
                    <a:pt x="1" y="6"/>
                  </a:lnTo>
                  <a:lnTo>
                    <a:pt x="1" y="7"/>
                  </a:lnTo>
                  <a:lnTo>
                    <a:pt x="0" y="6"/>
                  </a:lnTo>
                  <a:lnTo>
                    <a:pt x="0" y="1"/>
                  </a:lnTo>
                  <a:lnTo>
                    <a:pt x="3"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2" name="Freeform 258"/>
            <p:cNvSpPr>
              <a:spLocks/>
            </p:cNvSpPr>
            <p:nvPr/>
          </p:nvSpPr>
          <p:spPr bwMode="auto">
            <a:xfrm>
              <a:off x="2622" y="2555"/>
              <a:ext cx="54" cy="133"/>
            </a:xfrm>
            <a:custGeom>
              <a:avLst/>
              <a:gdLst>
                <a:gd name="T0" fmla="*/ 239 w 7"/>
                <a:gd name="T1" fmla="*/ 0 h 17"/>
                <a:gd name="T2" fmla="*/ 239 w 7"/>
                <a:gd name="T3" fmla="*/ 125 h 17"/>
                <a:gd name="T4" fmla="*/ 177 w 7"/>
                <a:gd name="T5" fmla="*/ 610 h 17"/>
                <a:gd name="T6" fmla="*/ 116 w 7"/>
                <a:gd name="T7" fmla="*/ 673 h 17"/>
                <a:gd name="T8" fmla="*/ 0 w 7"/>
                <a:gd name="T9" fmla="*/ 978 h 17"/>
                <a:gd name="T10" fmla="*/ 62 w 7"/>
                <a:gd name="T11" fmla="*/ 1041 h 17"/>
                <a:gd name="T12" fmla="*/ 116 w 7"/>
                <a:gd name="T13" fmla="*/ 798 h 17"/>
                <a:gd name="T14" fmla="*/ 301 w 7"/>
                <a:gd name="T15" fmla="*/ 548 h 17"/>
                <a:gd name="T16" fmla="*/ 417 w 7"/>
                <a:gd name="T17" fmla="*/ 0 h 17"/>
                <a:gd name="T18" fmla="*/ 239 w 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0"/>
                  </a:moveTo>
                  <a:lnTo>
                    <a:pt x="4" y="2"/>
                  </a:lnTo>
                  <a:lnTo>
                    <a:pt x="3" y="10"/>
                  </a:lnTo>
                  <a:lnTo>
                    <a:pt x="2" y="11"/>
                  </a:lnTo>
                  <a:lnTo>
                    <a:pt x="0" y="16"/>
                  </a:lnTo>
                  <a:lnTo>
                    <a:pt x="1" y="17"/>
                  </a:lnTo>
                  <a:lnTo>
                    <a:pt x="2" y="13"/>
                  </a:lnTo>
                  <a:lnTo>
                    <a:pt x="5" y="9"/>
                  </a:lnTo>
                  <a:lnTo>
                    <a:pt x="7" y="0"/>
                  </a:lnTo>
                  <a:lnTo>
                    <a:pt x="4"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3" name="Freeform 259"/>
            <p:cNvSpPr>
              <a:spLocks/>
            </p:cNvSpPr>
            <p:nvPr/>
          </p:nvSpPr>
          <p:spPr bwMode="auto">
            <a:xfrm>
              <a:off x="2692" y="2555"/>
              <a:ext cx="148" cy="227"/>
            </a:xfrm>
            <a:custGeom>
              <a:avLst/>
              <a:gdLst>
                <a:gd name="T0" fmla="*/ 125 w 19"/>
                <a:gd name="T1" fmla="*/ 0 h 29"/>
                <a:gd name="T2" fmla="*/ 125 w 19"/>
                <a:gd name="T3" fmla="*/ 125 h 29"/>
                <a:gd name="T4" fmla="*/ 0 w 19"/>
                <a:gd name="T5" fmla="*/ 493 h 29"/>
                <a:gd name="T6" fmla="*/ 0 w 19"/>
                <a:gd name="T7" fmla="*/ 611 h 29"/>
                <a:gd name="T8" fmla="*/ 483 w 19"/>
                <a:gd name="T9" fmla="*/ 673 h 29"/>
                <a:gd name="T10" fmla="*/ 787 w 19"/>
                <a:gd name="T11" fmla="*/ 673 h 29"/>
                <a:gd name="T12" fmla="*/ 974 w 19"/>
                <a:gd name="T13" fmla="*/ 1777 h 29"/>
                <a:gd name="T14" fmla="*/ 1091 w 19"/>
                <a:gd name="T15" fmla="*/ 1777 h 29"/>
                <a:gd name="T16" fmla="*/ 1091 w 19"/>
                <a:gd name="T17" fmla="*/ 736 h 29"/>
                <a:gd name="T18" fmla="*/ 1153 w 19"/>
                <a:gd name="T19" fmla="*/ 736 h 29"/>
                <a:gd name="T20" fmla="*/ 1153 w 19"/>
                <a:gd name="T21" fmla="*/ 548 h 29"/>
                <a:gd name="T22" fmla="*/ 911 w 19"/>
                <a:gd name="T23" fmla="*/ 493 h 29"/>
                <a:gd name="T24" fmla="*/ 911 w 19"/>
                <a:gd name="T25" fmla="*/ 63 h 29"/>
                <a:gd name="T26" fmla="*/ 787 w 19"/>
                <a:gd name="T27" fmla="*/ 63 h 29"/>
                <a:gd name="T28" fmla="*/ 787 w 19"/>
                <a:gd name="T29" fmla="*/ 243 h 29"/>
                <a:gd name="T30" fmla="*/ 724 w 19"/>
                <a:gd name="T31" fmla="*/ 243 h 29"/>
                <a:gd name="T32" fmla="*/ 670 w 19"/>
                <a:gd name="T33" fmla="*/ 63 h 29"/>
                <a:gd name="T34" fmla="*/ 545 w 19"/>
                <a:gd name="T35" fmla="*/ 63 h 29"/>
                <a:gd name="T36" fmla="*/ 608 w 19"/>
                <a:gd name="T37" fmla="*/ 125 h 29"/>
                <a:gd name="T38" fmla="*/ 724 w 19"/>
                <a:gd name="T39" fmla="*/ 493 h 29"/>
                <a:gd name="T40" fmla="*/ 428 w 19"/>
                <a:gd name="T41" fmla="*/ 493 h 29"/>
                <a:gd name="T42" fmla="*/ 483 w 19"/>
                <a:gd name="T43" fmla="*/ 431 h 29"/>
                <a:gd name="T44" fmla="*/ 545 w 19"/>
                <a:gd name="T45" fmla="*/ 63 h 29"/>
                <a:gd name="T46" fmla="*/ 545 w 19"/>
                <a:gd name="T47" fmla="*/ 63 h 29"/>
                <a:gd name="T48" fmla="*/ 428 w 19"/>
                <a:gd name="T49" fmla="*/ 63 h 29"/>
                <a:gd name="T50" fmla="*/ 428 w 19"/>
                <a:gd name="T51" fmla="*/ 305 h 29"/>
                <a:gd name="T52" fmla="*/ 366 w 19"/>
                <a:gd name="T53" fmla="*/ 305 h 29"/>
                <a:gd name="T54" fmla="*/ 241 w 19"/>
                <a:gd name="T55" fmla="*/ 368 h 29"/>
                <a:gd name="T56" fmla="*/ 304 w 19"/>
                <a:gd name="T57" fmla="*/ 493 h 29"/>
                <a:gd name="T58" fmla="*/ 125 w 19"/>
                <a:gd name="T59" fmla="*/ 493 h 29"/>
                <a:gd name="T60" fmla="*/ 179 w 19"/>
                <a:gd name="T61" fmla="*/ 180 h 29"/>
                <a:gd name="T62" fmla="*/ 304 w 19"/>
                <a:gd name="T63" fmla="*/ 180 h 29"/>
                <a:gd name="T64" fmla="*/ 304 w 19"/>
                <a:gd name="T65" fmla="*/ 63 h 29"/>
                <a:gd name="T66" fmla="*/ 125 w 19"/>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29">
                  <a:moveTo>
                    <a:pt x="2" y="0"/>
                  </a:moveTo>
                  <a:lnTo>
                    <a:pt x="2" y="2"/>
                  </a:lnTo>
                  <a:lnTo>
                    <a:pt x="0" y="8"/>
                  </a:lnTo>
                  <a:lnTo>
                    <a:pt x="0" y="10"/>
                  </a:lnTo>
                  <a:lnTo>
                    <a:pt x="8" y="11"/>
                  </a:lnTo>
                  <a:lnTo>
                    <a:pt x="13" y="11"/>
                  </a:lnTo>
                  <a:lnTo>
                    <a:pt x="16" y="29"/>
                  </a:lnTo>
                  <a:lnTo>
                    <a:pt x="18" y="29"/>
                  </a:lnTo>
                  <a:lnTo>
                    <a:pt x="18" y="12"/>
                  </a:lnTo>
                  <a:lnTo>
                    <a:pt x="19" y="12"/>
                  </a:lnTo>
                  <a:lnTo>
                    <a:pt x="19" y="9"/>
                  </a:lnTo>
                  <a:lnTo>
                    <a:pt x="15" y="8"/>
                  </a:lnTo>
                  <a:lnTo>
                    <a:pt x="15" y="1"/>
                  </a:lnTo>
                  <a:lnTo>
                    <a:pt x="13" y="1"/>
                  </a:lnTo>
                  <a:lnTo>
                    <a:pt x="13" y="4"/>
                  </a:lnTo>
                  <a:lnTo>
                    <a:pt x="12" y="4"/>
                  </a:lnTo>
                  <a:lnTo>
                    <a:pt x="11" y="1"/>
                  </a:lnTo>
                  <a:lnTo>
                    <a:pt x="9" y="1"/>
                  </a:lnTo>
                  <a:lnTo>
                    <a:pt x="10" y="2"/>
                  </a:lnTo>
                  <a:lnTo>
                    <a:pt x="12" y="8"/>
                  </a:lnTo>
                  <a:lnTo>
                    <a:pt x="7" y="8"/>
                  </a:lnTo>
                  <a:lnTo>
                    <a:pt x="8" y="7"/>
                  </a:lnTo>
                  <a:lnTo>
                    <a:pt x="9" y="1"/>
                  </a:lnTo>
                  <a:lnTo>
                    <a:pt x="7" y="1"/>
                  </a:lnTo>
                  <a:lnTo>
                    <a:pt x="7" y="5"/>
                  </a:lnTo>
                  <a:lnTo>
                    <a:pt x="6" y="5"/>
                  </a:lnTo>
                  <a:lnTo>
                    <a:pt x="4" y="6"/>
                  </a:lnTo>
                  <a:lnTo>
                    <a:pt x="5" y="8"/>
                  </a:lnTo>
                  <a:lnTo>
                    <a:pt x="2" y="8"/>
                  </a:lnTo>
                  <a:lnTo>
                    <a:pt x="3" y="3"/>
                  </a:lnTo>
                  <a:lnTo>
                    <a:pt x="5" y="3"/>
                  </a:lnTo>
                  <a:lnTo>
                    <a:pt x="5"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4" name="Freeform 260"/>
            <p:cNvSpPr>
              <a:spLocks/>
            </p:cNvSpPr>
            <p:nvPr/>
          </p:nvSpPr>
          <p:spPr bwMode="auto">
            <a:xfrm>
              <a:off x="2723" y="2579"/>
              <a:ext cx="16" cy="23"/>
            </a:xfrm>
            <a:custGeom>
              <a:avLst/>
              <a:gdLst>
                <a:gd name="T0" fmla="*/ 0 w 2"/>
                <a:gd name="T1" fmla="*/ 0 h 3"/>
                <a:gd name="T2" fmla="*/ 0 w 2"/>
                <a:gd name="T3" fmla="*/ 176 h 3"/>
                <a:gd name="T4" fmla="*/ 128 w 2"/>
                <a:gd name="T5" fmla="*/ 176 h 3"/>
                <a:gd name="T6" fmla="*/ 64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0" y="3"/>
                  </a:lnTo>
                  <a:lnTo>
                    <a:pt x="2" y="3"/>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5" name="Freeform 261"/>
            <p:cNvSpPr>
              <a:spLocks/>
            </p:cNvSpPr>
            <p:nvPr/>
          </p:nvSpPr>
          <p:spPr bwMode="auto">
            <a:xfrm>
              <a:off x="2809" y="2555"/>
              <a:ext cx="23" cy="55"/>
            </a:xfrm>
            <a:custGeom>
              <a:avLst/>
              <a:gdLst>
                <a:gd name="T0" fmla="*/ 61 w 3"/>
                <a:gd name="T1" fmla="*/ 432 h 7"/>
                <a:gd name="T2" fmla="*/ 0 w 3"/>
                <a:gd name="T3" fmla="*/ 0 h 7"/>
                <a:gd name="T4" fmla="*/ 176 w 3"/>
                <a:gd name="T5" fmla="*/ 0 h 7"/>
                <a:gd name="T6" fmla="*/ 176 w 3"/>
                <a:gd name="T7" fmla="*/ 432 h 7"/>
                <a:gd name="T8" fmla="*/ 61 w 3"/>
                <a:gd name="T9" fmla="*/ 43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1" y="7"/>
                  </a:moveTo>
                  <a:lnTo>
                    <a:pt x="0" y="0"/>
                  </a:lnTo>
                  <a:lnTo>
                    <a:pt x="3" y="0"/>
                  </a:lnTo>
                  <a:lnTo>
                    <a:pt x="3" y="7"/>
                  </a:lnTo>
                  <a:lnTo>
                    <a:pt x="1" y="7"/>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6" name="Freeform 262"/>
            <p:cNvSpPr>
              <a:spLocks/>
            </p:cNvSpPr>
            <p:nvPr/>
          </p:nvSpPr>
          <p:spPr bwMode="auto">
            <a:xfrm>
              <a:off x="2786" y="2657"/>
              <a:ext cx="7" cy="31"/>
            </a:xfrm>
            <a:custGeom>
              <a:avLst/>
              <a:gdLst>
                <a:gd name="T0" fmla="*/ 49 w 1"/>
                <a:gd name="T1" fmla="*/ 0 h 4"/>
                <a:gd name="T2" fmla="*/ 49 w 1"/>
                <a:gd name="T3" fmla="*/ 240 h 4"/>
                <a:gd name="T4" fmla="*/ 49 w 1"/>
                <a:gd name="T5" fmla="*/ 240 h 4"/>
                <a:gd name="T6" fmla="*/ 0 w 1"/>
                <a:gd name="T7" fmla="*/ 62 h 4"/>
                <a:gd name="T8" fmla="*/ 49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0"/>
                  </a:moveTo>
                  <a:lnTo>
                    <a:pt x="1" y="4"/>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7" name="Freeform 263"/>
            <p:cNvSpPr>
              <a:spLocks/>
            </p:cNvSpPr>
            <p:nvPr/>
          </p:nvSpPr>
          <p:spPr bwMode="auto">
            <a:xfrm>
              <a:off x="2770" y="2657"/>
              <a:ext cx="16" cy="47"/>
            </a:xfrm>
            <a:custGeom>
              <a:avLst/>
              <a:gdLst>
                <a:gd name="T0" fmla="*/ 0 w 2"/>
                <a:gd name="T1" fmla="*/ 0 h 6"/>
                <a:gd name="T2" fmla="*/ 128 w 2"/>
                <a:gd name="T3" fmla="*/ 243 h 6"/>
                <a:gd name="T4" fmla="*/ 128 w 2"/>
                <a:gd name="T5" fmla="*/ 368 h 6"/>
                <a:gd name="T6" fmla="*/ 0 w 2"/>
                <a:gd name="T7" fmla="*/ 63 h 6"/>
                <a:gd name="T8" fmla="*/ 0 w 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0" y="0"/>
                  </a:moveTo>
                  <a:lnTo>
                    <a:pt x="2" y="4"/>
                  </a:lnTo>
                  <a:lnTo>
                    <a:pt x="2" y="6"/>
                  </a:lnTo>
                  <a:lnTo>
                    <a:pt x="0"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8" name="Freeform 264"/>
            <p:cNvSpPr>
              <a:spLocks/>
            </p:cNvSpPr>
            <p:nvPr/>
          </p:nvSpPr>
          <p:spPr bwMode="auto">
            <a:xfrm>
              <a:off x="2793" y="2711"/>
              <a:ext cx="8" cy="8"/>
            </a:xfrm>
            <a:custGeom>
              <a:avLst/>
              <a:gdLst>
                <a:gd name="T0" fmla="*/ 0 w 1"/>
                <a:gd name="T1" fmla="*/ 0 h 1"/>
                <a:gd name="T2" fmla="*/ 64 w 1"/>
                <a:gd name="T3" fmla="*/ 0 h 1"/>
                <a:gd name="T4" fmla="*/ 64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9" name="Freeform 265"/>
            <p:cNvSpPr>
              <a:spLocks/>
            </p:cNvSpPr>
            <p:nvPr/>
          </p:nvSpPr>
          <p:spPr bwMode="auto">
            <a:xfrm>
              <a:off x="2739" y="2633"/>
              <a:ext cx="117" cy="219"/>
            </a:xfrm>
            <a:custGeom>
              <a:avLst/>
              <a:gdLst>
                <a:gd name="T0" fmla="*/ 0 w 15"/>
                <a:gd name="T1" fmla="*/ 63 h 28"/>
                <a:gd name="T2" fmla="*/ 0 w 15"/>
                <a:gd name="T3" fmla="*/ 125 h 28"/>
                <a:gd name="T4" fmla="*/ 546 w 15"/>
                <a:gd name="T5" fmla="*/ 1533 h 28"/>
                <a:gd name="T6" fmla="*/ 429 w 15"/>
                <a:gd name="T7" fmla="*/ 1533 h 28"/>
                <a:gd name="T8" fmla="*/ 429 w 15"/>
                <a:gd name="T9" fmla="*/ 1713 h 28"/>
                <a:gd name="T10" fmla="*/ 913 w 15"/>
                <a:gd name="T11" fmla="*/ 1713 h 28"/>
                <a:gd name="T12" fmla="*/ 913 w 15"/>
                <a:gd name="T13" fmla="*/ 1533 h 28"/>
                <a:gd name="T14" fmla="*/ 733 w 15"/>
                <a:gd name="T15" fmla="*/ 1533 h 28"/>
                <a:gd name="T16" fmla="*/ 733 w 15"/>
                <a:gd name="T17" fmla="*/ 1103 h 28"/>
                <a:gd name="T18" fmla="*/ 546 w 15"/>
                <a:gd name="T19" fmla="*/ 1103 h 28"/>
                <a:gd name="T20" fmla="*/ 125 w 15"/>
                <a:gd name="T21" fmla="*/ 125 h 28"/>
                <a:gd name="T22" fmla="*/ 125 w 15"/>
                <a:gd name="T23" fmla="*/ 0 h 28"/>
                <a:gd name="T24" fmla="*/ 0 w 15"/>
                <a:gd name="T25" fmla="*/ 0 h 28"/>
                <a:gd name="T26" fmla="*/ 0 w 15"/>
                <a:gd name="T27" fmla="*/ 63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28">
                  <a:moveTo>
                    <a:pt x="0" y="1"/>
                  </a:moveTo>
                  <a:lnTo>
                    <a:pt x="0" y="2"/>
                  </a:lnTo>
                  <a:lnTo>
                    <a:pt x="9" y="25"/>
                  </a:lnTo>
                  <a:lnTo>
                    <a:pt x="7" y="25"/>
                  </a:lnTo>
                  <a:lnTo>
                    <a:pt x="7" y="28"/>
                  </a:lnTo>
                  <a:lnTo>
                    <a:pt x="15" y="28"/>
                  </a:lnTo>
                  <a:lnTo>
                    <a:pt x="15" y="25"/>
                  </a:lnTo>
                  <a:lnTo>
                    <a:pt x="12" y="25"/>
                  </a:lnTo>
                  <a:lnTo>
                    <a:pt x="12" y="18"/>
                  </a:lnTo>
                  <a:lnTo>
                    <a:pt x="9" y="18"/>
                  </a:lnTo>
                  <a:lnTo>
                    <a:pt x="2" y="2"/>
                  </a:lnTo>
                  <a:lnTo>
                    <a:pt x="2" y="0"/>
                  </a:lnTo>
                  <a:lnTo>
                    <a:pt x="0" y="0"/>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0" name="Freeform 266"/>
            <p:cNvSpPr>
              <a:spLocks/>
            </p:cNvSpPr>
            <p:nvPr/>
          </p:nvSpPr>
          <p:spPr bwMode="auto">
            <a:xfrm>
              <a:off x="2396" y="2173"/>
              <a:ext cx="312" cy="133"/>
            </a:xfrm>
            <a:custGeom>
              <a:avLst/>
              <a:gdLst>
                <a:gd name="T0" fmla="*/ 125 w 40"/>
                <a:gd name="T1" fmla="*/ 0 h 17"/>
                <a:gd name="T2" fmla="*/ 179 w 40"/>
                <a:gd name="T3" fmla="*/ 180 h 17"/>
                <a:gd name="T4" fmla="*/ 429 w 40"/>
                <a:gd name="T5" fmla="*/ 610 h 17"/>
                <a:gd name="T6" fmla="*/ 0 w 40"/>
                <a:gd name="T7" fmla="*/ 861 h 17"/>
                <a:gd name="T8" fmla="*/ 62 w 40"/>
                <a:gd name="T9" fmla="*/ 915 h 17"/>
                <a:gd name="T10" fmla="*/ 429 w 40"/>
                <a:gd name="T11" fmla="*/ 673 h 17"/>
                <a:gd name="T12" fmla="*/ 733 w 40"/>
                <a:gd name="T13" fmla="*/ 548 h 17"/>
                <a:gd name="T14" fmla="*/ 1037 w 40"/>
                <a:gd name="T15" fmla="*/ 915 h 17"/>
                <a:gd name="T16" fmla="*/ 671 w 40"/>
                <a:gd name="T17" fmla="*/ 1041 h 17"/>
                <a:gd name="T18" fmla="*/ 1217 w 40"/>
                <a:gd name="T19" fmla="*/ 861 h 17"/>
                <a:gd name="T20" fmla="*/ 1763 w 40"/>
                <a:gd name="T21" fmla="*/ 798 h 17"/>
                <a:gd name="T22" fmla="*/ 2254 w 40"/>
                <a:gd name="T23" fmla="*/ 861 h 17"/>
                <a:gd name="T24" fmla="*/ 2434 w 40"/>
                <a:gd name="T25" fmla="*/ 861 h 17"/>
                <a:gd name="T26" fmla="*/ 1950 w 40"/>
                <a:gd name="T27" fmla="*/ 735 h 17"/>
                <a:gd name="T28" fmla="*/ 1521 w 40"/>
                <a:gd name="T29" fmla="*/ 735 h 17"/>
                <a:gd name="T30" fmla="*/ 2192 w 40"/>
                <a:gd name="T31" fmla="*/ 673 h 17"/>
                <a:gd name="T32" fmla="*/ 2434 w 40"/>
                <a:gd name="T33" fmla="*/ 673 h 17"/>
                <a:gd name="T34" fmla="*/ 1888 w 40"/>
                <a:gd name="T35" fmla="*/ 548 h 17"/>
                <a:gd name="T36" fmla="*/ 2254 w 40"/>
                <a:gd name="T37" fmla="*/ 125 h 17"/>
                <a:gd name="T38" fmla="*/ 2371 w 40"/>
                <a:gd name="T39" fmla="*/ 0 h 17"/>
                <a:gd name="T40" fmla="*/ 2192 w 40"/>
                <a:gd name="T41" fmla="*/ 125 h 17"/>
                <a:gd name="T42" fmla="*/ 1825 w 40"/>
                <a:gd name="T43" fmla="*/ 430 h 17"/>
                <a:gd name="T44" fmla="*/ 1217 w 40"/>
                <a:gd name="T45" fmla="*/ 0 h 17"/>
                <a:gd name="T46" fmla="*/ 1342 w 40"/>
                <a:gd name="T47" fmla="*/ 180 h 17"/>
                <a:gd name="T48" fmla="*/ 1396 w 40"/>
                <a:gd name="T49" fmla="*/ 125 h 17"/>
                <a:gd name="T50" fmla="*/ 1646 w 40"/>
                <a:gd name="T51" fmla="*/ 430 h 17"/>
                <a:gd name="T52" fmla="*/ 1583 w 40"/>
                <a:gd name="T53" fmla="*/ 430 h 17"/>
                <a:gd name="T54" fmla="*/ 1396 w 40"/>
                <a:gd name="T55" fmla="*/ 673 h 17"/>
                <a:gd name="T56" fmla="*/ 850 w 40"/>
                <a:gd name="T57" fmla="*/ 493 h 17"/>
                <a:gd name="T58" fmla="*/ 788 w 40"/>
                <a:gd name="T59" fmla="*/ 430 h 17"/>
                <a:gd name="T60" fmla="*/ 608 w 40"/>
                <a:gd name="T61" fmla="*/ 430 h 17"/>
                <a:gd name="T62" fmla="*/ 242 w 40"/>
                <a:gd name="T63" fmla="*/ 180 h 17"/>
                <a:gd name="T64" fmla="*/ 304 w 40"/>
                <a:gd name="T65" fmla="*/ 125 h 17"/>
                <a:gd name="T66" fmla="*/ 304 w 40"/>
                <a:gd name="T67" fmla="*/ 0 h 17"/>
                <a:gd name="T68" fmla="*/ 125 w 40"/>
                <a:gd name="T69" fmla="*/ 0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17">
                  <a:moveTo>
                    <a:pt x="2" y="0"/>
                  </a:moveTo>
                  <a:lnTo>
                    <a:pt x="2" y="0"/>
                  </a:lnTo>
                  <a:lnTo>
                    <a:pt x="3" y="1"/>
                  </a:lnTo>
                  <a:lnTo>
                    <a:pt x="3" y="3"/>
                  </a:lnTo>
                  <a:lnTo>
                    <a:pt x="9" y="9"/>
                  </a:lnTo>
                  <a:lnTo>
                    <a:pt x="7" y="10"/>
                  </a:lnTo>
                  <a:lnTo>
                    <a:pt x="2" y="12"/>
                  </a:lnTo>
                  <a:lnTo>
                    <a:pt x="0" y="14"/>
                  </a:lnTo>
                  <a:lnTo>
                    <a:pt x="0" y="15"/>
                  </a:lnTo>
                  <a:lnTo>
                    <a:pt x="1" y="15"/>
                  </a:lnTo>
                  <a:lnTo>
                    <a:pt x="3" y="13"/>
                  </a:lnTo>
                  <a:lnTo>
                    <a:pt x="7" y="11"/>
                  </a:lnTo>
                  <a:lnTo>
                    <a:pt x="11" y="9"/>
                  </a:lnTo>
                  <a:lnTo>
                    <a:pt x="12" y="9"/>
                  </a:lnTo>
                  <a:lnTo>
                    <a:pt x="22" y="12"/>
                  </a:lnTo>
                  <a:lnTo>
                    <a:pt x="17" y="15"/>
                  </a:lnTo>
                  <a:lnTo>
                    <a:pt x="11" y="17"/>
                  </a:lnTo>
                  <a:lnTo>
                    <a:pt x="12" y="17"/>
                  </a:lnTo>
                  <a:lnTo>
                    <a:pt x="20" y="14"/>
                  </a:lnTo>
                  <a:lnTo>
                    <a:pt x="24" y="12"/>
                  </a:lnTo>
                  <a:lnTo>
                    <a:pt x="29" y="13"/>
                  </a:lnTo>
                  <a:lnTo>
                    <a:pt x="32" y="13"/>
                  </a:lnTo>
                  <a:lnTo>
                    <a:pt x="37" y="14"/>
                  </a:lnTo>
                  <a:lnTo>
                    <a:pt x="40" y="14"/>
                  </a:lnTo>
                  <a:lnTo>
                    <a:pt x="37" y="13"/>
                  </a:lnTo>
                  <a:lnTo>
                    <a:pt x="32" y="12"/>
                  </a:lnTo>
                  <a:lnTo>
                    <a:pt x="29" y="12"/>
                  </a:lnTo>
                  <a:lnTo>
                    <a:pt x="25" y="12"/>
                  </a:lnTo>
                  <a:lnTo>
                    <a:pt x="29" y="9"/>
                  </a:lnTo>
                  <a:lnTo>
                    <a:pt x="36" y="11"/>
                  </a:lnTo>
                  <a:lnTo>
                    <a:pt x="40" y="12"/>
                  </a:lnTo>
                  <a:lnTo>
                    <a:pt x="40" y="11"/>
                  </a:lnTo>
                  <a:lnTo>
                    <a:pt x="35" y="10"/>
                  </a:lnTo>
                  <a:lnTo>
                    <a:pt x="31" y="9"/>
                  </a:lnTo>
                  <a:lnTo>
                    <a:pt x="37" y="2"/>
                  </a:lnTo>
                  <a:lnTo>
                    <a:pt x="39" y="1"/>
                  </a:lnTo>
                  <a:lnTo>
                    <a:pt x="39" y="0"/>
                  </a:lnTo>
                  <a:lnTo>
                    <a:pt x="36" y="0"/>
                  </a:lnTo>
                  <a:lnTo>
                    <a:pt x="36" y="2"/>
                  </a:lnTo>
                  <a:lnTo>
                    <a:pt x="31" y="7"/>
                  </a:lnTo>
                  <a:lnTo>
                    <a:pt x="30" y="7"/>
                  </a:lnTo>
                  <a:lnTo>
                    <a:pt x="23" y="0"/>
                  </a:lnTo>
                  <a:lnTo>
                    <a:pt x="20" y="0"/>
                  </a:lnTo>
                  <a:lnTo>
                    <a:pt x="20" y="1"/>
                  </a:lnTo>
                  <a:lnTo>
                    <a:pt x="22" y="3"/>
                  </a:lnTo>
                  <a:lnTo>
                    <a:pt x="23" y="2"/>
                  </a:lnTo>
                  <a:lnTo>
                    <a:pt x="27" y="6"/>
                  </a:lnTo>
                  <a:lnTo>
                    <a:pt x="27" y="7"/>
                  </a:lnTo>
                  <a:lnTo>
                    <a:pt x="26" y="7"/>
                  </a:lnTo>
                  <a:lnTo>
                    <a:pt x="27" y="9"/>
                  </a:lnTo>
                  <a:lnTo>
                    <a:pt x="23" y="11"/>
                  </a:lnTo>
                  <a:lnTo>
                    <a:pt x="13" y="8"/>
                  </a:lnTo>
                  <a:lnTo>
                    <a:pt x="14" y="8"/>
                  </a:lnTo>
                  <a:lnTo>
                    <a:pt x="12" y="7"/>
                  </a:lnTo>
                  <a:lnTo>
                    <a:pt x="13" y="7"/>
                  </a:lnTo>
                  <a:lnTo>
                    <a:pt x="12" y="6"/>
                  </a:lnTo>
                  <a:lnTo>
                    <a:pt x="10" y="7"/>
                  </a:lnTo>
                  <a:lnTo>
                    <a:pt x="9" y="7"/>
                  </a:lnTo>
                  <a:lnTo>
                    <a:pt x="4" y="3"/>
                  </a:lnTo>
                  <a:lnTo>
                    <a:pt x="4" y="2"/>
                  </a:lnTo>
                  <a:lnTo>
                    <a:pt x="5" y="2"/>
                  </a:lnTo>
                  <a:lnTo>
                    <a:pt x="6" y="1"/>
                  </a:lnTo>
                  <a:lnTo>
                    <a:pt x="5"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1" name="Freeform 267"/>
            <p:cNvSpPr>
              <a:spLocks/>
            </p:cNvSpPr>
            <p:nvPr/>
          </p:nvSpPr>
          <p:spPr bwMode="auto">
            <a:xfrm>
              <a:off x="2435" y="2181"/>
              <a:ext cx="46" cy="47"/>
            </a:xfrm>
            <a:custGeom>
              <a:avLst/>
              <a:gdLst>
                <a:gd name="T0" fmla="*/ 0 w 6"/>
                <a:gd name="T1" fmla="*/ 0 h 6"/>
                <a:gd name="T2" fmla="*/ 291 w 6"/>
                <a:gd name="T3" fmla="*/ 306 h 6"/>
                <a:gd name="T4" fmla="*/ 291 w 6"/>
                <a:gd name="T5" fmla="*/ 368 h 6"/>
                <a:gd name="T6" fmla="*/ 353 w 6"/>
                <a:gd name="T7" fmla="*/ 368 h 6"/>
                <a:gd name="T8" fmla="*/ 61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0"/>
                  </a:moveTo>
                  <a:lnTo>
                    <a:pt x="5" y="5"/>
                  </a:lnTo>
                  <a:lnTo>
                    <a:pt x="5" y="6"/>
                  </a:lnTo>
                  <a:lnTo>
                    <a:pt x="6" y="6"/>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2" name="Freeform 268"/>
            <p:cNvSpPr>
              <a:spLocks/>
            </p:cNvSpPr>
            <p:nvPr/>
          </p:nvSpPr>
          <p:spPr bwMode="auto">
            <a:xfrm>
              <a:off x="2481" y="2173"/>
              <a:ext cx="71" cy="70"/>
            </a:xfrm>
            <a:custGeom>
              <a:avLst/>
              <a:gdLst>
                <a:gd name="T0" fmla="*/ 0 w 9"/>
                <a:gd name="T1" fmla="*/ 366 h 9"/>
                <a:gd name="T2" fmla="*/ 371 w 9"/>
                <a:gd name="T3" fmla="*/ 62 h 9"/>
                <a:gd name="T4" fmla="*/ 434 w 9"/>
                <a:gd name="T5" fmla="*/ 62 h 9"/>
                <a:gd name="T6" fmla="*/ 434 w 9"/>
                <a:gd name="T7" fmla="*/ 0 h 9"/>
                <a:gd name="T8" fmla="*/ 560 w 9"/>
                <a:gd name="T9" fmla="*/ 0 h 9"/>
                <a:gd name="T10" fmla="*/ 560 w 9"/>
                <a:gd name="T11" fmla="*/ 62 h 9"/>
                <a:gd name="T12" fmla="*/ 497 w 9"/>
                <a:gd name="T13" fmla="*/ 124 h 9"/>
                <a:gd name="T14" fmla="*/ 560 w 9"/>
                <a:gd name="T15" fmla="*/ 124 h 9"/>
                <a:gd name="T16" fmla="*/ 126 w 9"/>
                <a:gd name="T17" fmla="*/ 544 h 9"/>
                <a:gd name="T18" fmla="*/ 63 w 9"/>
                <a:gd name="T19" fmla="*/ 482 h 9"/>
                <a:gd name="T20" fmla="*/ 434 w 9"/>
                <a:gd name="T21" fmla="*/ 124 h 9"/>
                <a:gd name="T22" fmla="*/ 434 w 9"/>
                <a:gd name="T23" fmla="*/ 62 h 9"/>
                <a:gd name="T24" fmla="*/ 371 w 9"/>
                <a:gd name="T25" fmla="*/ 62 h 9"/>
                <a:gd name="T26" fmla="*/ 63 w 9"/>
                <a:gd name="T27" fmla="*/ 420 h 9"/>
                <a:gd name="T28" fmla="*/ 0 w 9"/>
                <a:gd name="T29" fmla="*/ 36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9">
                  <a:moveTo>
                    <a:pt x="0" y="6"/>
                  </a:moveTo>
                  <a:lnTo>
                    <a:pt x="6" y="1"/>
                  </a:lnTo>
                  <a:lnTo>
                    <a:pt x="7" y="1"/>
                  </a:lnTo>
                  <a:lnTo>
                    <a:pt x="7" y="0"/>
                  </a:lnTo>
                  <a:lnTo>
                    <a:pt x="9" y="0"/>
                  </a:lnTo>
                  <a:lnTo>
                    <a:pt x="9" y="1"/>
                  </a:lnTo>
                  <a:lnTo>
                    <a:pt x="8" y="2"/>
                  </a:lnTo>
                  <a:lnTo>
                    <a:pt x="9" y="2"/>
                  </a:lnTo>
                  <a:lnTo>
                    <a:pt x="2" y="9"/>
                  </a:lnTo>
                  <a:lnTo>
                    <a:pt x="1" y="8"/>
                  </a:lnTo>
                  <a:lnTo>
                    <a:pt x="7" y="2"/>
                  </a:lnTo>
                  <a:lnTo>
                    <a:pt x="7" y="1"/>
                  </a:lnTo>
                  <a:lnTo>
                    <a:pt x="6" y="1"/>
                  </a:lnTo>
                  <a:lnTo>
                    <a:pt x="1" y="7"/>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3" name="Freeform 269"/>
            <p:cNvSpPr>
              <a:spLocks/>
            </p:cNvSpPr>
            <p:nvPr/>
          </p:nvSpPr>
          <p:spPr bwMode="auto">
            <a:xfrm>
              <a:off x="2559" y="2181"/>
              <a:ext cx="47" cy="54"/>
            </a:xfrm>
            <a:custGeom>
              <a:avLst/>
              <a:gdLst>
                <a:gd name="T0" fmla="*/ 0 w 6"/>
                <a:gd name="T1" fmla="*/ 0 h 7"/>
                <a:gd name="T2" fmla="*/ 0 w 6"/>
                <a:gd name="T3" fmla="*/ 116 h 7"/>
                <a:gd name="T4" fmla="*/ 306 w 6"/>
                <a:gd name="T5" fmla="*/ 417 h 7"/>
                <a:gd name="T6" fmla="*/ 368 w 6"/>
                <a:gd name="T7" fmla="*/ 355 h 7"/>
                <a:gd name="T8" fmla="*/ 63 w 6"/>
                <a:gd name="T9" fmla="*/ 116 h 7"/>
                <a:gd name="T10" fmla="*/ 63 w 6"/>
                <a:gd name="T11" fmla="*/ 0 h 7"/>
                <a:gd name="T12" fmla="*/ 0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2"/>
                  </a:lnTo>
                  <a:lnTo>
                    <a:pt x="5" y="7"/>
                  </a:lnTo>
                  <a:lnTo>
                    <a:pt x="6" y="6"/>
                  </a:lnTo>
                  <a:lnTo>
                    <a:pt x="1" y="2"/>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4" name="Freeform 270"/>
            <p:cNvSpPr>
              <a:spLocks/>
            </p:cNvSpPr>
            <p:nvPr/>
          </p:nvSpPr>
          <p:spPr bwMode="auto">
            <a:xfrm>
              <a:off x="2622" y="2181"/>
              <a:ext cx="62" cy="54"/>
            </a:xfrm>
            <a:custGeom>
              <a:avLst/>
              <a:gdLst>
                <a:gd name="T0" fmla="*/ 0 w 8"/>
                <a:gd name="T1" fmla="*/ 355 h 7"/>
                <a:gd name="T2" fmla="*/ 302 w 8"/>
                <a:gd name="T3" fmla="*/ 0 h 7"/>
                <a:gd name="T4" fmla="*/ 481 w 8"/>
                <a:gd name="T5" fmla="*/ 0 h 7"/>
                <a:gd name="T6" fmla="*/ 481 w 8"/>
                <a:gd name="T7" fmla="*/ 62 h 7"/>
                <a:gd name="T8" fmla="*/ 364 w 8"/>
                <a:gd name="T9" fmla="*/ 62 h 7"/>
                <a:gd name="T10" fmla="*/ 302 w 8"/>
                <a:gd name="T11" fmla="*/ 62 h 7"/>
                <a:gd name="T12" fmla="*/ 62 w 8"/>
                <a:gd name="T13" fmla="*/ 355 h 7"/>
                <a:gd name="T14" fmla="*/ 62 w 8"/>
                <a:gd name="T15" fmla="*/ 417 h 7"/>
                <a:gd name="T16" fmla="*/ 0 w 8"/>
                <a:gd name="T17" fmla="*/ 35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7">
                  <a:moveTo>
                    <a:pt x="0" y="6"/>
                  </a:moveTo>
                  <a:lnTo>
                    <a:pt x="5" y="0"/>
                  </a:lnTo>
                  <a:lnTo>
                    <a:pt x="8" y="0"/>
                  </a:lnTo>
                  <a:lnTo>
                    <a:pt x="8" y="1"/>
                  </a:lnTo>
                  <a:lnTo>
                    <a:pt x="6" y="1"/>
                  </a:lnTo>
                  <a:lnTo>
                    <a:pt x="5" y="1"/>
                  </a:lnTo>
                  <a:lnTo>
                    <a:pt x="1" y="6"/>
                  </a:lnTo>
                  <a:lnTo>
                    <a:pt x="1" y="7"/>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5" name="Freeform 271"/>
            <p:cNvSpPr>
              <a:spLocks/>
            </p:cNvSpPr>
            <p:nvPr/>
          </p:nvSpPr>
          <p:spPr bwMode="auto">
            <a:xfrm>
              <a:off x="2793" y="2173"/>
              <a:ext cx="86" cy="109"/>
            </a:xfrm>
            <a:custGeom>
              <a:avLst/>
              <a:gdLst>
                <a:gd name="T0" fmla="*/ 0 w 11"/>
                <a:gd name="T1" fmla="*/ 786 h 14"/>
                <a:gd name="T2" fmla="*/ 547 w 11"/>
                <a:gd name="T3" fmla="*/ 483 h 14"/>
                <a:gd name="T4" fmla="*/ 180 w 11"/>
                <a:gd name="T5" fmla="*/ 125 h 14"/>
                <a:gd name="T6" fmla="*/ 180 w 11"/>
                <a:gd name="T7" fmla="*/ 62 h 14"/>
                <a:gd name="T8" fmla="*/ 125 w 11"/>
                <a:gd name="T9" fmla="*/ 0 h 14"/>
                <a:gd name="T10" fmla="*/ 305 w 11"/>
                <a:gd name="T11" fmla="*/ 0 h 14"/>
                <a:gd name="T12" fmla="*/ 367 w 11"/>
                <a:gd name="T13" fmla="*/ 62 h 14"/>
                <a:gd name="T14" fmla="*/ 672 w 11"/>
                <a:gd name="T15" fmla="*/ 366 h 14"/>
                <a:gd name="T16" fmla="*/ 610 w 11"/>
                <a:gd name="T17" fmla="*/ 428 h 14"/>
                <a:gd name="T18" fmla="*/ 305 w 11"/>
                <a:gd name="T19" fmla="*/ 125 h 14"/>
                <a:gd name="T20" fmla="*/ 305 w 11"/>
                <a:gd name="T21" fmla="*/ 62 h 14"/>
                <a:gd name="T22" fmla="*/ 242 w 11"/>
                <a:gd name="T23" fmla="*/ 62 h 14"/>
                <a:gd name="T24" fmla="*/ 242 w 11"/>
                <a:gd name="T25" fmla="*/ 125 h 14"/>
                <a:gd name="T26" fmla="*/ 672 w 11"/>
                <a:gd name="T27" fmla="*/ 545 h 14"/>
                <a:gd name="T28" fmla="*/ 0 w 11"/>
                <a:gd name="T29" fmla="*/ 849 h 14"/>
                <a:gd name="T30" fmla="*/ 0 w 11"/>
                <a:gd name="T31" fmla="*/ 78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14">
                  <a:moveTo>
                    <a:pt x="0" y="13"/>
                  </a:moveTo>
                  <a:lnTo>
                    <a:pt x="9" y="8"/>
                  </a:lnTo>
                  <a:lnTo>
                    <a:pt x="3" y="2"/>
                  </a:lnTo>
                  <a:lnTo>
                    <a:pt x="3" y="1"/>
                  </a:lnTo>
                  <a:lnTo>
                    <a:pt x="2" y="0"/>
                  </a:lnTo>
                  <a:lnTo>
                    <a:pt x="5" y="0"/>
                  </a:lnTo>
                  <a:lnTo>
                    <a:pt x="6" y="1"/>
                  </a:lnTo>
                  <a:lnTo>
                    <a:pt x="11" y="6"/>
                  </a:lnTo>
                  <a:lnTo>
                    <a:pt x="10" y="7"/>
                  </a:lnTo>
                  <a:lnTo>
                    <a:pt x="5" y="2"/>
                  </a:lnTo>
                  <a:lnTo>
                    <a:pt x="5" y="1"/>
                  </a:lnTo>
                  <a:lnTo>
                    <a:pt x="4" y="1"/>
                  </a:lnTo>
                  <a:lnTo>
                    <a:pt x="4" y="2"/>
                  </a:lnTo>
                  <a:lnTo>
                    <a:pt x="11" y="9"/>
                  </a:lnTo>
                  <a:lnTo>
                    <a:pt x="0" y="14"/>
                  </a:lnTo>
                  <a:lnTo>
                    <a:pt x="0" y="13"/>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6" name="Freeform 272"/>
            <p:cNvSpPr>
              <a:spLocks/>
            </p:cNvSpPr>
            <p:nvPr/>
          </p:nvSpPr>
          <p:spPr bwMode="auto">
            <a:xfrm>
              <a:off x="2856" y="2173"/>
              <a:ext cx="86" cy="70"/>
            </a:xfrm>
            <a:custGeom>
              <a:avLst/>
              <a:gdLst>
                <a:gd name="T0" fmla="*/ 0 w 11"/>
                <a:gd name="T1" fmla="*/ 366 h 9"/>
                <a:gd name="T2" fmla="*/ 63 w 11"/>
                <a:gd name="T3" fmla="*/ 366 h 9"/>
                <a:gd name="T4" fmla="*/ 63 w 11"/>
                <a:gd name="T5" fmla="*/ 303 h 9"/>
                <a:gd name="T6" fmla="*/ 180 w 11"/>
                <a:gd name="T7" fmla="*/ 366 h 9"/>
                <a:gd name="T8" fmla="*/ 493 w 11"/>
                <a:gd name="T9" fmla="*/ 62 h 9"/>
                <a:gd name="T10" fmla="*/ 547 w 11"/>
                <a:gd name="T11" fmla="*/ 62 h 9"/>
                <a:gd name="T12" fmla="*/ 547 w 11"/>
                <a:gd name="T13" fmla="*/ 0 h 9"/>
                <a:gd name="T14" fmla="*/ 672 w 11"/>
                <a:gd name="T15" fmla="*/ 0 h 9"/>
                <a:gd name="T16" fmla="*/ 672 w 11"/>
                <a:gd name="T17" fmla="*/ 62 h 9"/>
                <a:gd name="T18" fmla="*/ 672 w 11"/>
                <a:gd name="T19" fmla="*/ 62 h 9"/>
                <a:gd name="T20" fmla="*/ 672 w 11"/>
                <a:gd name="T21" fmla="*/ 124 h 9"/>
                <a:gd name="T22" fmla="*/ 305 w 11"/>
                <a:gd name="T23" fmla="*/ 544 h 9"/>
                <a:gd name="T24" fmla="*/ 242 w 11"/>
                <a:gd name="T25" fmla="*/ 482 h 9"/>
                <a:gd name="T26" fmla="*/ 610 w 11"/>
                <a:gd name="T27" fmla="*/ 124 h 9"/>
                <a:gd name="T28" fmla="*/ 610 w 11"/>
                <a:gd name="T29" fmla="*/ 62 h 9"/>
                <a:gd name="T30" fmla="*/ 547 w 11"/>
                <a:gd name="T31" fmla="*/ 62 h 9"/>
                <a:gd name="T32" fmla="*/ 493 w 11"/>
                <a:gd name="T33" fmla="*/ 179 h 9"/>
                <a:gd name="T34" fmla="*/ 430 w 11"/>
                <a:gd name="T35" fmla="*/ 179 h 9"/>
                <a:gd name="T36" fmla="*/ 242 w 11"/>
                <a:gd name="T37" fmla="*/ 366 h 9"/>
                <a:gd name="T38" fmla="*/ 242 w 11"/>
                <a:gd name="T39" fmla="*/ 482 h 9"/>
                <a:gd name="T40" fmla="*/ 180 w 11"/>
                <a:gd name="T41" fmla="*/ 544 h 9"/>
                <a:gd name="T42" fmla="*/ 125 w 11"/>
                <a:gd name="T43" fmla="*/ 544 h 9"/>
                <a:gd name="T44" fmla="*/ 0 w 11"/>
                <a:gd name="T45" fmla="*/ 366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9">
                  <a:moveTo>
                    <a:pt x="0" y="6"/>
                  </a:moveTo>
                  <a:lnTo>
                    <a:pt x="1" y="6"/>
                  </a:lnTo>
                  <a:lnTo>
                    <a:pt x="1" y="5"/>
                  </a:lnTo>
                  <a:lnTo>
                    <a:pt x="3" y="6"/>
                  </a:lnTo>
                  <a:lnTo>
                    <a:pt x="8" y="1"/>
                  </a:lnTo>
                  <a:lnTo>
                    <a:pt x="9" y="1"/>
                  </a:lnTo>
                  <a:lnTo>
                    <a:pt x="9" y="0"/>
                  </a:lnTo>
                  <a:lnTo>
                    <a:pt x="11" y="0"/>
                  </a:lnTo>
                  <a:lnTo>
                    <a:pt x="11" y="1"/>
                  </a:lnTo>
                  <a:lnTo>
                    <a:pt x="11" y="2"/>
                  </a:lnTo>
                  <a:lnTo>
                    <a:pt x="5" y="9"/>
                  </a:lnTo>
                  <a:lnTo>
                    <a:pt x="4" y="8"/>
                  </a:lnTo>
                  <a:lnTo>
                    <a:pt x="10" y="2"/>
                  </a:lnTo>
                  <a:lnTo>
                    <a:pt x="10" y="1"/>
                  </a:lnTo>
                  <a:lnTo>
                    <a:pt x="9" y="1"/>
                  </a:lnTo>
                  <a:lnTo>
                    <a:pt x="8" y="3"/>
                  </a:lnTo>
                  <a:lnTo>
                    <a:pt x="7" y="3"/>
                  </a:lnTo>
                  <a:lnTo>
                    <a:pt x="4" y="6"/>
                  </a:lnTo>
                  <a:lnTo>
                    <a:pt x="4" y="8"/>
                  </a:lnTo>
                  <a:lnTo>
                    <a:pt x="3" y="9"/>
                  </a:lnTo>
                  <a:lnTo>
                    <a:pt x="2" y="9"/>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7" name="Freeform 273"/>
            <p:cNvSpPr>
              <a:spLocks/>
            </p:cNvSpPr>
            <p:nvPr/>
          </p:nvSpPr>
          <p:spPr bwMode="auto">
            <a:xfrm>
              <a:off x="2871" y="2228"/>
              <a:ext cx="141" cy="62"/>
            </a:xfrm>
            <a:custGeom>
              <a:avLst/>
              <a:gdLst>
                <a:gd name="T0" fmla="*/ 63 w 18"/>
                <a:gd name="T1" fmla="*/ 0 h 8"/>
                <a:gd name="T2" fmla="*/ 188 w 18"/>
                <a:gd name="T3" fmla="*/ 62 h 8"/>
                <a:gd name="T4" fmla="*/ 243 w 18"/>
                <a:gd name="T5" fmla="*/ 124 h 8"/>
                <a:gd name="T6" fmla="*/ 674 w 18"/>
                <a:gd name="T7" fmla="*/ 240 h 8"/>
                <a:gd name="T8" fmla="*/ 862 w 18"/>
                <a:gd name="T9" fmla="*/ 240 h 8"/>
                <a:gd name="T10" fmla="*/ 1105 w 18"/>
                <a:gd name="T11" fmla="*/ 302 h 8"/>
                <a:gd name="T12" fmla="*/ 1105 w 18"/>
                <a:gd name="T13" fmla="*/ 302 h 8"/>
                <a:gd name="T14" fmla="*/ 862 w 18"/>
                <a:gd name="T15" fmla="*/ 302 h 8"/>
                <a:gd name="T16" fmla="*/ 674 w 18"/>
                <a:gd name="T17" fmla="*/ 302 h 8"/>
                <a:gd name="T18" fmla="*/ 431 w 18"/>
                <a:gd name="T19" fmla="*/ 364 h 8"/>
                <a:gd name="T20" fmla="*/ 125 w 18"/>
                <a:gd name="T21" fmla="*/ 481 h 8"/>
                <a:gd name="T22" fmla="*/ 63 w 18"/>
                <a:gd name="T23" fmla="*/ 419 h 8"/>
                <a:gd name="T24" fmla="*/ 431 w 18"/>
                <a:gd name="T25" fmla="*/ 364 h 8"/>
                <a:gd name="T26" fmla="*/ 556 w 18"/>
                <a:gd name="T27" fmla="*/ 240 h 8"/>
                <a:gd name="T28" fmla="*/ 243 w 18"/>
                <a:gd name="T29" fmla="*/ 178 h 8"/>
                <a:gd name="T30" fmla="*/ 0 w 18"/>
                <a:gd name="T31" fmla="*/ 124 h 8"/>
                <a:gd name="T32" fmla="*/ 63 w 1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8">
                  <a:moveTo>
                    <a:pt x="1" y="0"/>
                  </a:moveTo>
                  <a:lnTo>
                    <a:pt x="3" y="1"/>
                  </a:lnTo>
                  <a:lnTo>
                    <a:pt x="4" y="2"/>
                  </a:lnTo>
                  <a:lnTo>
                    <a:pt x="11" y="4"/>
                  </a:lnTo>
                  <a:lnTo>
                    <a:pt x="14" y="4"/>
                  </a:lnTo>
                  <a:lnTo>
                    <a:pt x="18" y="5"/>
                  </a:lnTo>
                  <a:lnTo>
                    <a:pt x="14" y="5"/>
                  </a:lnTo>
                  <a:lnTo>
                    <a:pt x="11" y="5"/>
                  </a:lnTo>
                  <a:lnTo>
                    <a:pt x="7" y="6"/>
                  </a:lnTo>
                  <a:lnTo>
                    <a:pt x="2" y="8"/>
                  </a:lnTo>
                  <a:lnTo>
                    <a:pt x="1" y="7"/>
                  </a:lnTo>
                  <a:lnTo>
                    <a:pt x="7" y="6"/>
                  </a:lnTo>
                  <a:lnTo>
                    <a:pt x="9" y="4"/>
                  </a:lnTo>
                  <a:lnTo>
                    <a:pt x="4" y="3"/>
                  </a:lnTo>
                  <a:lnTo>
                    <a:pt x="0" y="2"/>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8" name="Freeform 274"/>
            <p:cNvSpPr>
              <a:spLocks/>
            </p:cNvSpPr>
            <p:nvPr/>
          </p:nvSpPr>
          <p:spPr bwMode="auto">
            <a:xfrm>
              <a:off x="2754" y="2267"/>
              <a:ext cx="16" cy="15"/>
            </a:xfrm>
            <a:custGeom>
              <a:avLst/>
              <a:gdLst>
                <a:gd name="T0" fmla="*/ 0 w 2"/>
                <a:gd name="T1" fmla="*/ 60 h 2"/>
                <a:gd name="T2" fmla="*/ 128 w 2"/>
                <a:gd name="T3" fmla="*/ 0 h 2"/>
                <a:gd name="T4" fmla="*/ 128 w 2"/>
                <a:gd name="T5" fmla="*/ 60 h 2"/>
                <a:gd name="T6" fmla="*/ 0 w 2"/>
                <a:gd name="T7" fmla="*/ 113 h 2"/>
                <a:gd name="T8" fmla="*/ 0 w 2"/>
                <a:gd name="T9" fmla="*/ 6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2" y="0"/>
                  </a:lnTo>
                  <a:lnTo>
                    <a:pt x="2" y="1"/>
                  </a:lnTo>
                  <a:lnTo>
                    <a:pt x="0" y="2"/>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9" name="Freeform 275"/>
            <p:cNvSpPr>
              <a:spLocks/>
            </p:cNvSpPr>
            <p:nvPr/>
          </p:nvSpPr>
          <p:spPr bwMode="auto">
            <a:xfrm>
              <a:off x="2942" y="2173"/>
              <a:ext cx="179" cy="101"/>
            </a:xfrm>
            <a:custGeom>
              <a:avLst/>
              <a:gdLst>
                <a:gd name="T0" fmla="*/ 0 w 23"/>
                <a:gd name="T1" fmla="*/ 0 h 13"/>
                <a:gd name="T2" fmla="*/ 62 w 23"/>
                <a:gd name="T3" fmla="*/ 124 h 13"/>
                <a:gd name="T4" fmla="*/ 125 w 23"/>
                <a:gd name="T5" fmla="*/ 179 h 13"/>
                <a:gd name="T6" fmla="*/ 420 w 23"/>
                <a:gd name="T7" fmla="*/ 544 h 13"/>
                <a:gd name="T8" fmla="*/ 62 w 23"/>
                <a:gd name="T9" fmla="*/ 660 h 13"/>
                <a:gd name="T10" fmla="*/ 179 w 23"/>
                <a:gd name="T11" fmla="*/ 660 h 13"/>
                <a:gd name="T12" fmla="*/ 483 w 23"/>
                <a:gd name="T13" fmla="*/ 544 h 13"/>
                <a:gd name="T14" fmla="*/ 607 w 23"/>
                <a:gd name="T15" fmla="*/ 544 h 13"/>
                <a:gd name="T16" fmla="*/ 1214 w 23"/>
                <a:gd name="T17" fmla="*/ 785 h 13"/>
                <a:gd name="T18" fmla="*/ 1393 w 23"/>
                <a:gd name="T19" fmla="*/ 785 h 13"/>
                <a:gd name="T20" fmla="*/ 1393 w 23"/>
                <a:gd name="T21" fmla="*/ 723 h 13"/>
                <a:gd name="T22" fmla="*/ 1269 w 23"/>
                <a:gd name="T23" fmla="*/ 723 h 13"/>
                <a:gd name="T24" fmla="*/ 724 w 23"/>
                <a:gd name="T25" fmla="*/ 544 h 13"/>
                <a:gd name="T26" fmla="*/ 1090 w 23"/>
                <a:gd name="T27" fmla="*/ 124 h 13"/>
                <a:gd name="T28" fmla="*/ 1090 w 23"/>
                <a:gd name="T29" fmla="*/ 62 h 13"/>
                <a:gd name="T30" fmla="*/ 1152 w 23"/>
                <a:gd name="T31" fmla="*/ 0 h 13"/>
                <a:gd name="T32" fmla="*/ 1152 w 23"/>
                <a:gd name="T33" fmla="*/ 0 h 13"/>
                <a:gd name="T34" fmla="*/ 1027 w 23"/>
                <a:gd name="T35" fmla="*/ 0 h 13"/>
                <a:gd name="T36" fmla="*/ 1027 w 23"/>
                <a:gd name="T37" fmla="*/ 179 h 13"/>
                <a:gd name="T38" fmla="*/ 724 w 23"/>
                <a:gd name="T39" fmla="*/ 482 h 13"/>
                <a:gd name="T40" fmla="*/ 669 w 23"/>
                <a:gd name="T41" fmla="*/ 482 h 13"/>
                <a:gd name="T42" fmla="*/ 669 w 23"/>
                <a:gd name="T43" fmla="*/ 420 h 13"/>
                <a:gd name="T44" fmla="*/ 607 w 23"/>
                <a:gd name="T45" fmla="*/ 365 h 13"/>
                <a:gd name="T46" fmla="*/ 483 w 23"/>
                <a:gd name="T47" fmla="*/ 420 h 13"/>
                <a:gd name="T48" fmla="*/ 483 w 23"/>
                <a:gd name="T49" fmla="*/ 482 h 13"/>
                <a:gd name="T50" fmla="*/ 420 w 23"/>
                <a:gd name="T51" fmla="*/ 482 h 13"/>
                <a:gd name="T52" fmla="*/ 179 w 23"/>
                <a:gd name="T53" fmla="*/ 179 h 13"/>
                <a:gd name="T54" fmla="*/ 179 w 23"/>
                <a:gd name="T55" fmla="*/ 124 h 13"/>
                <a:gd name="T56" fmla="*/ 179 w 23"/>
                <a:gd name="T57" fmla="*/ 124 h 13"/>
                <a:gd name="T58" fmla="*/ 179 w 23"/>
                <a:gd name="T59" fmla="*/ 0 h 13"/>
                <a:gd name="T60" fmla="*/ 0 w 23"/>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 h="13">
                  <a:moveTo>
                    <a:pt x="0" y="0"/>
                  </a:moveTo>
                  <a:lnTo>
                    <a:pt x="1" y="2"/>
                  </a:lnTo>
                  <a:lnTo>
                    <a:pt x="2" y="3"/>
                  </a:lnTo>
                  <a:lnTo>
                    <a:pt x="7" y="9"/>
                  </a:lnTo>
                  <a:lnTo>
                    <a:pt x="1" y="11"/>
                  </a:lnTo>
                  <a:lnTo>
                    <a:pt x="3" y="11"/>
                  </a:lnTo>
                  <a:lnTo>
                    <a:pt x="8" y="9"/>
                  </a:lnTo>
                  <a:lnTo>
                    <a:pt x="10" y="9"/>
                  </a:lnTo>
                  <a:lnTo>
                    <a:pt x="20" y="13"/>
                  </a:lnTo>
                  <a:lnTo>
                    <a:pt x="23" y="13"/>
                  </a:lnTo>
                  <a:lnTo>
                    <a:pt x="23" y="12"/>
                  </a:lnTo>
                  <a:lnTo>
                    <a:pt x="21" y="12"/>
                  </a:lnTo>
                  <a:lnTo>
                    <a:pt x="12" y="9"/>
                  </a:lnTo>
                  <a:lnTo>
                    <a:pt x="18" y="2"/>
                  </a:lnTo>
                  <a:lnTo>
                    <a:pt x="18" y="1"/>
                  </a:lnTo>
                  <a:lnTo>
                    <a:pt x="19" y="0"/>
                  </a:lnTo>
                  <a:lnTo>
                    <a:pt x="17" y="0"/>
                  </a:lnTo>
                  <a:lnTo>
                    <a:pt x="17" y="3"/>
                  </a:lnTo>
                  <a:lnTo>
                    <a:pt x="12" y="8"/>
                  </a:lnTo>
                  <a:lnTo>
                    <a:pt x="11" y="8"/>
                  </a:lnTo>
                  <a:lnTo>
                    <a:pt x="11" y="7"/>
                  </a:lnTo>
                  <a:lnTo>
                    <a:pt x="10" y="6"/>
                  </a:lnTo>
                  <a:lnTo>
                    <a:pt x="8" y="7"/>
                  </a:lnTo>
                  <a:lnTo>
                    <a:pt x="8" y="8"/>
                  </a:lnTo>
                  <a:lnTo>
                    <a:pt x="7" y="8"/>
                  </a:lnTo>
                  <a:lnTo>
                    <a:pt x="3" y="3"/>
                  </a:lnTo>
                  <a:lnTo>
                    <a:pt x="3" y="2"/>
                  </a:lnTo>
                  <a:lnTo>
                    <a:pt x="3"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0" name="Freeform 276"/>
            <p:cNvSpPr>
              <a:spLocks/>
            </p:cNvSpPr>
            <p:nvPr/>
          </p:nvSpPr>
          <p:spPr bwMode="auto">
            <a:xfrm>
              <a:off x="2957" y="2181"/>
              <a:ext cx="63" cy="47"/>
            </a:xfrm>
            <a:custGeom>
              <a:avLst/>
              <a:gdLst>
                <a:gd name="T0" fmla="*/ 0 w 8"/>
                <a:gd name="T1" fmla="*/ 0 h 6"/>
                <a:gd name="T2" fmla="*/ 126 w 8"/>
                <a:gd name="T3" fmla="*/ 0 h 6"/>
                <a:gd name="T4" fmla="*/ 496 w 8"/>
                <a:gd name="T5" fmla="*/ 368 h 6"/>
                <a:gd name="T6" fmla="*/ 433 w 8"/>
                <a:gd name="T7" fmla="*/ 368 h 6"/>
                <a:gd name="T8" fmla="*/ 63 w 8"/>
                <a:gd name="T9" fmla="*/ 0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2" y="0"/>
                  </a:lnTo>
                  <a:lnTo>
                    <a:pt x="8" y="6"/>
                  </a:lnTo>
                  <a:lnTo>
                    <a:pt x="7" y="6"/>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1" name="Freeform 277"/>
            <p:cNvSpPr>
              <a:spLocks/>
            </p:cNvSpPr>
            <p:nvPr/>
          </p:nvSpPr>
          <p:spPr bwMode="auto">
            <a:xfrm>
              <a:off x="3012" y="2173"/>
              <a:ext cx="62" cy="62"/>
            </a:xfrm>
            <a:custGeom>
              <a:avLst/>
              <a:gdLst>
                <a:gd name="T0" fmla="*/ 481 w 8"/>
                <a:gd name="T1" fmla="*/ 0 h 8"/>
                <a:gd name="T2" fmla="*/ 364 w 8"/>
                <a:gd name="T3" fmla="*/ 62 h 8"/>
                <a:gd name="T4" fmla="*/ 0 w 8"/>
                <a:gd name="T5" fmla="*/ 419 h 8"/>
                <a:gd name="T6" fmla="*/ 62 w 8"/>
                <a:gd name="T7" fmla="*/ 481 h 8"/>
                <a:gd name="T8" fmla="*/ 419 w 8"/>
                <a:gd name="T9" fmla="*/ 124 h 8"/>
                <a:gd name="T10" fmla="*/ 481 w 8"/>
                <a:gd name="T11" fmla="*/ 124 h 8"/>
                <a:gd name="T12" fmla="*/ 481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8" y="0"/>
                  </a:moveTo>
                  <a:lnTo>
                    <a:pt x="6" y="1"/>
                  </a:lnTo>
                  <a:lnTo>
                    <a:pt x="0" y="7"/>
                  </a:lnTo>
                  <a:lnTo>
                    <a:pt x="1" y="8"/>
                  </a:lnTo>
                  <a:lnTo>
                    <a:pt x="7" y="2"/>
                  </a:lnTo>
                  <a:lnTo>
                    <a:pt x="8" y="2"/>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2" name="Freeform 278"/>
            <p:cNvSpPr>
              <a:spLocks/>
            </p:cNvSpPr>
            <p:nvPr/>
          </p:nvSpPr>
          <p:spPr bwMode="auto">
            <a:xfrm>
              <a:off x="2801" y="1908"/>
              <a:ext cx="16" cy="15"/>
            </a:xfrm>
            <a:custGeom>
              <a:avLst/>
              <a:gdLst>
                <a:gd name="T0" fmla="*/ 64 w 2"/>
                <a:gd name="T1" fmla="*/ 0 h 2"/>
                <a:gd name="T2" fmla="*/ 64 w 2"/>
                <a:gd name="T3" fmla="*/ 113 h 2"/>
                <a:gd name="T4" fmla="*/ 64 w 2"/>
                <a:gd name="T5" fmla="*/ 113 h 2"/>
                <a:gd name="T6" fmla="*/ 0 w 2"/>
                <a:gd name="T7" fmla="*/ 113 h 2"/>
                <a:gd name="T8" fmla="*/ 64 w 2"/>
                <a:gd name="T9" fmla="*/ 60 h 2"/>
                <a:gd name="T10" fmla="*/ 64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1" y="0"/>
                  </a:moveTo>
                  <a:cubicBezTo>
                    <a:pt x="2" y="1"/>
                    <a:pt x="1" y="1"/>
                    <a:pt x="1" y="2"/>
                  </a:cubicBezTo>
                  <a:cubicBezTo>
                    <a:pt x="1" y="2"/>
                    <a:pt x="1" y="2"/>
                    <a:pt x="1" y="2"/>
                  </a:cubicBezTo>
                  <a:cubicBezTo>
                    <a:pt x="1" y="2"/>
                    <a:pt x="1" y="2"/>
                    <a:pt x="0" y="2"/>
                  </a:cubicBezTo>
                  <a:cubicBezTo>
                    <a:pt x="0" y="2"/>
                    <a:pt x="1" y="1"/>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3" name="Freeform 279"/>
            <p:cNvSpPr>
              <a:spLocks/>
            </p:cNvSpPr>
            <p:nvPr/>
          </p:nvSpPr>
          <p:spPr bwMode="auto">
            <a:xfrm>
              <a:off x="2825" y="1915"/>
              <a:ext cx="15" cy="16"/>
            </a:xfrm>
            <a:custGeom>
              <a:avLst/>
              <a:gdLst>
                <a:gd name="T0" fmla="*/ 60 w 2"/>
                <a:gd name="T1" fmla="*/ 0 h 2"/>
                <a:gd name="T2" fmla="*/ 113 w 2"/>
                <a:gd name="T3" fmla="*/ 64 h 2"/>
                <a:gd name="T4" fmla="*/ 113 w 2"/>
                <a:gd name="T5" fmla="*/ 128 h 2"/>
                <a:gd name="T6" fmla="*/ 60 w 2"/>
                <a:gd name="T7" fmla="*/ 64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1" y="0"/>
                    <a:pt x="1" y="1"/>
                    <a:pt x="2" y="1"/>
                  </a:cubicBezTo>
                  <a:cubicBezTo>
                    <a:pt x="2" y="1"/>
                    <a:pt x="2" y="2"/>
                    <a:pt x="2" y="2"/>
                  </a:cubicBezTo>
                  <a:cubicBezTo>
                    <a:pt x="1" y="2"/>
                    <a:pt x="1" y="1"/>
                    <a:pt x="1" y="1"/>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4" name="Freeform 280"/>
            <p:cNvSpPr>
              <a:spLocks/>
            </p:cNvSpPr>
            <p:nvPr/>
          </p:nvSpPr>
          <p:spPr bwMode="auto">
            <a:xfrm>
              <a:off x="2840" y="1915"/>
              <a:ext cx="16" cy="8"/>
            </a:xfrm>
            <a:custGeom>
              <a:avLst/>
              <a:gdLst>
                <a:gd name="T0" fmla="*/ 64 w 2"/>
                <a:gd name="T1" fmla="*/ 0 h 1"/>
                <a:gd name="T2" fmla="*/ 64 w 2"/>
                <a:gd name="T3" fmla="*/ 64 h 1"/>
                <a:gd name="T4" fmla="*/ 0 w 2"/>
                <a:gd name="T5" fmla="*/ 64 h 1"/>
                <a:gd name="T6" fmla="*/ 0 w 2"/>
                <a:gd name="T7" fmla="*/ 64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2" y="0"/>
                    <a:pt x="1" y="1"/>
                    <a:pt x="1" y="1"/>
                  </a:cubicBezTo>
                  <a:cubicBezTo>
                    <a:pt x="0" y="1"/>
                    <a:pt x="0" y="1"/>
                    <a:pt x="0" y="1"/>
                  </a:cubicBezTo>
                  <a:cubicBezTo>
                    <a:pt x="0" y="1"/>
                    <a:pt x="0" y="1"/>
                    <a:pt x="0" y="1"/>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5" name="Freeform 281"/>
            <p:cNvSpPr>
              <a:spLocks/>
            </p:cNvSpPr>
            <p:nvPr/>
          </p:nvSpPr>
          <p:spPr bwMode="auto">
            <a:xfrm>
              <a:off x="2864" y="1915"/>
              <a:ext cx="7" cy="16"/>
            </a:xfrm>
            <a:custGeom>
              <a:avLst/>
              <a:gdLst>
                <a:gd name="T0" fmla="*/ 0 w 1"/>
                <a:gd name="T1" fmla="*/ 0 h 2"/>
                <a:gd name="T2" fmla="*/ 49 w 1"/>
                <a:gd name="T3" fmla="*/ 64 h 2"/>
                <a:gd name="T4" fmla="*/ 49 w 1"/>
                <a:gd name="T5" fmla="*/ 128 h 2"/>
                <a:gd name="T6" fmla="*/ 0 w 1"/>
                <a:gd name="T7" fmla="*/ 64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1" y="0"/>
                    <a:pt x="0" y="1"/>
                    <a:pt x="1" y="1"/>
                  </a:cubicBezTo>
                  <a:cubicBezTo>
                    <a:pt x="1" y="1"/>
                    <a:pt x="1" y="2"/>
                    <a:pt x="1" y="2"/>
                  </a:cubicBezTo>
                  <a:cubicBezTo>
                    <a:pt x="0" y="2"/>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6" name="Freeform 282"/>
            <p:cNvSpPr>
              <a:spLocks/>
            </p:cNvSpPr>
            <p:nvPr/>
          </p:nvSpPr>
          <p:spPr bwMode="auto">
            <a:xfrm>
              <a:off x="2879" y="1923"/>
              <a:ext cx="16" cy="8"/>
            </a:xfrm>
            <a:custGeom>
              <a:avLst/>
              <a:gdLst>
                <a:gd name="T0" fmla="*/ 0 w 2"/>
                <a:gd name="T1" fmla="*/ 0 h 1"/>
                <a:gd name="T2" fmla="*/ 128 w 2"/>
                <a:gd name="T3" fmla="*/ 0 h 1"/>
                <a:gd name="T4" fmla="*/ 128 w 2"/>
                <a:gd name="T5" fmla="*/ 0 h 1"/>
                <a:gd name="T6" fmla="*/ 128 w 2"/>
                <a:gd name="T7" fmla="*/ 0 h 1"/>
                <a:gd name="T8" fmla="*/ 64 w 2"/>
                <a:gd name="T9" fmla="*/ 64 h 1"/>
                <a:gd name="T10" fmla="*/ 0 w 2"/>
                <a:gd name="T11" fmla="*/ 64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cubicBezTo>
                    <a:pt x="1" y="0"/>
                    <a:pt x="1" y="0"/>
                    <a:pt x="2" y="0"/>
                  </a:cubicBezTo>
                  <a:cubicBezTo>
                    <a:pt x="2" y="0"/>
                    <a:pt x="2" y="0"/>
                    <a:pt x="2" y="0"/>
                  </a:cubicBezTo>
                  <a:cubicBezTo>
                    <a:pt x="2" y="0"/>
                    <a:pt x="2" y="0"/>
                    <a:pt x="2" y="0"/>
                  </a:cubicBezTo>
                  <a:cubicBezTo>
                    <a:pt x="2" y="1"/>
                    <a:pt x="2" y="0"/>
                    <a:pt x="1" y="1"/>
                  </a:cubicBezTo>
                  <a:cubicBezTo>
                    <a:pt x="1" y="1"/>
                    <a:pt x="1"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7" name="Freeform 283"/>
            <p:cNvSpPr>
              <a:spLocks/>
            </p:cNvSpPr>
            <p:nvPr/>
          </p:nvSpPr>
          <p:spPr bwMode="auto">
            <a:xfrm>
              <a:off x="2676" y="1915"/>
              <a:ext cx="24" cy="16"/>
            </a:xfrm>
            <a:custGeom>
              <a:avLst/>
              <a:gdLst>
                <a:gd name="T0" fmla="*/ 128 w 3"/>
                <a:gd name="T1" fmla="*/ 0 h 2"/>
                <a:gd name="T2" fmla="*/ 128 w 3"/>
                <a:gd name="T3" fmla="*/ 64 h 2"/>
                <a:gd name="T4" fmla="*/ 64 w 3"/>
                <a:gd name="T5" fmla="*/ 64 h 2"/>
                <a:gd name="T6" fmla="*/ 64 w 3"/>
                <a:gd name="T7" fmla="*/ 0 h 2"/>
                <a:gd name="T8" fmla="*/ 128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0"/>
                  </a:moveTo>
                  <a:cubicBezTo>
                    <a:pt x="3" y="0"/>
                    <a:pt x="2" y="0"/>
                    <a:pt x="2" y="1"/>
                  </a:cubicBezTo>
                  <a:cubicBezTo>
                    <a:pt x="1" y="1"/>
                    <a:pt x="1" y="2"/>
                    <a:pt x="1" y="1"/>
                  </a:cubicBezTo>
                  <a:cubicBezTo>
                    <a:pt x="0" y="1"/>
                    <a:pt x="1" y="1"/>
                    <a:pt x="1"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8" name="Freeform 284"/>
            <p:cNvSpPr>
              <a:spLocks/>
            </p:cNvSpPr>
            <p:nvPr/>
          </p:nvSpPr>
          <p:spPr bwMode="auto">
            <a:xfrm>
              <a:off x="2692" y="1915"/>
              <a:ext cx="8" cy="8"/>
            </a:xfrm>
            <a:custGeom>
              <a:avLst/>
              <a:gdLst>
                <a:gd name="T0" fmla="*/ 64 w 1"/>
                <a:gd name="T1" fmla="*/ 0 h 1"/>
                <a:gd name="T2" fmla="*/ 64 w 1"/>
                <a:gd name="T3" fmla="*/ 64 h 1"/>
                <a:gd name="T4" fmla="*/ 64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1"/>
                    <a:pt x="1" y="1"/>
                  </a:cubicBezTo>
                  <a:cubicBezTo>
                    <a:pt x="1"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9" name="Freeform 285"/>
            <p:cNvSpPr>
              <a:spLocks/>
            </p:cNvSpPr>
            <p:nvPr/>
          </p:nvSpPr>
          <p:spPr bwMode="auto">
            <a:xfrm>
              <a:off x="2653" y="1915"/>
              <a:ext cx="16" cy="16"/>
            </a:xfrm>
            <a:custGeom>
              <a:avLst/>
              <a:gdLst>
                <a:gd name="T0" fmla="*/ 64 w 2"/>
                <a:gd name="T1" fmla="*/ 0 h 2"/>
                <a:gd name="T2" fmla="*/ 128 w 2"/>
                <a:gd name="T3" fmla="*/ 64 h 2"/>
                <a:gd name="T4" fmla="*/ 128 w 2"/>
                <a:gd name="T5" fmla="*/ 128 h 2"/>
                <a:gd name="T6" fmla="*/ 128 w 2"/>
                <a:gd name="T7" fmla="*/ 128 h 2"/>
                <a:gd name="T8" fmla="*/ 64 w 2"/>
                <a:gd name="T9" fmla="*/ 64 h 2"/>
                <a:gd name="T10" fmla="*/ 64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1" y="0"/>
                  </a:moveTo>
                  <a:cubicBezTo>
                    <a:pt x="1" y="0"/>
                    <a:pt x="1" y="1"/>
                    <a:pt x="2" y="1"/>
                  </a:cubicBezTo>
                  <a:cubicBezTo>
                    <a:pt x="2" y="1"/>
                    <a:pt x="2" y="1"/>
                    <a:pt x="2" y="2"/>
                  </a:cubicBezTo>
                  <a:cubicBezTo>
                    <a:pt x="2" y="2"/>
                    <a:pt x="2" y="2"/>
                    <a:pt x="2" y="2"/>
                  </a:cubicBezTo>
                  <a:cubicBezTo>
                    <a:pt x="1" y="2"/>
                    <a:pt x="1" y="1"/>
                    <a:pt x="1"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0" name="Freeform 286"/>
            <p:cNvSpPr>
              <a:spLocks/>
            </p:cNvSpPr>
            <p:nvPr/>
          </p:nvSpPr>
          <p:spPr bwMode="auto">
            <a:xfrm>
              <a:off x="2630" y="1915"/>
              <a:ext cx="23" cy="16"/>
            </a:xfrm>
            <a:custGeom>
              <a:avLst/>
              <a:gdLst>
                <a:gd name="T0" fmla="*/ 115 w 3"/>
                <a:gd name="T1" fmla="*/ 0 h 2"/>
                <a:gd name="T2" fmla="*/ 115 w 3"/>
                <a:gd name="T3" fmla="*/ 64 h 2"/>
                <a:gd name="T4" fmla="*/ 61 w 3"/>
                <a:gd name="T5" fmla="*/ 128 h 2"/>
                <a:gd name="T6" fmla="*/ 115 w 3"/>
                <a:gd name="T7" fmla="*/ 64 h 2"/>
                <a:gd name="T8" fmla="*/ 115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0"/>
                  </a:moveTo>
                  <a:cubicBezTo>
                    <a:pt x="3" y="0"/>
                    <a:pt x="2" y="1"/>
                    <a:pt x="2" y="1"/>
                  </a:cubicBezTo>
                  <a:cubicBezTo>
                    <a:pt x="2" y="2"/>
                    <a:pt x="1" y="2"/>
                    <a:pt x="1" y="2"/>
                  </a:cubicBezTo>
                  <a:cubicBezTo>
                    <a:pt x="0" y="1"/>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1" name="Freeform 287"/>
            <p:cNvSpPr>
              <a:spLocks/>
            </p:cNvSpPr>
            <p:nvPr/>
          </p:nvSpPr>
          <p:spPr bwMode="auto">
            <a:xfrm>
              <a:off x="2614" y="1923"/>
              <a:ext cx="16" cy="8"/>
            </a:xfrm>
            <a:custGeom>
              <a:avLst/>
              <a:gdLst>
                <a:gd name="T0" fmla="*/ 128 w 2"/>
                <a:gd name="T1" fmla="*/ 0 h 1"/>
                <a:gd name="T2" fmla="*/ 128 w 2"/>
                <a:gd name="T3" fmla="*/ 0 h 1"/>
                <a:gd name="T4" fmla="*/ 64 w 2"/>
                <a:gd name="T5" fmla="*/ 64 h 1"/>
                <a:gd name="T6" fmla="*/ 0 w 2"/>
                <a:gd name="T7" fmla="*/ 0 h 1"/>
                <a:gd name="T8" fmla="*/ 64 w 2"/>
                <a:gd name="T9" fmla="*/ 0 h 1"/>
                <a:gd name="T10" fmla="*/ 12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2" y="0"/>
                    <a:pt x="2" y="0"/>
                    <a:pt x="2" y="0"/>
                  </a:cubicBezTo>
                  <a:cubicBezTo>
                    <a:pt x="2" y="1"/>
                    <a:pt x="1" y="0"/>
                    <a:pt x="1" y="1"/>
                  </a:cubicBezTo>
                  <a:cubicBezTo>
                    <a:pt x="1" y="1"/>
                    <a:pt x="0" y="0"/>
                    <a:pt x="0" y="0"/>
                  </a:cubicBezTo>
                  <a:cubicBezTo>
                    <a:pt x="0" y="0"/>
                    <a:pt x="1" y="0"/>
                    <a:pt x="1"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2" name="Freeform 288"/>
            <p:cNvSpPr>
              <a:spLocks/>
            </p:cNvSpPr>
            <p:nvPr/>
          </p:nvSpPr>
          <p:spPr bwMode="auto">
            <a:xfrm>
              <a:off x="2669" y="2126"/>
              <a:ext cx="15" cy="16"/>
            </a:xfrm>
            <a:custGeom>
              <a:avLst/>
              <a:gdLst>
                <a:gd name="T0" fmla="*/ 60 w 2"/>
                <a:gd name="T1" fmla="*/ 0 h 2"/>
                <a:gd name="T2" fmla="*/ 60 w 2"/>
                <a:gd name="T3" fmla="*/ 64 h 2"/>
                <a:gd name="T4" fmla="*/ 60 w 2"/>
                <a:gd name="T5" fmla="*/ 64 h 2"/>
                <a:gd name="T6" fmla="*/ 60 w 2"/>
                <a:gd name="T7" fmla="*/ 0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1" y="1"/>
                    <a:pt x="1" y="1"/>
                  </a:cubicBezTo>
                  <a:cubicBezTo>
                    <a:pt x="1" y="1"/>
                    <a:pt x="1" y="2"/>
                    <a:pt x="1" y="1"/>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3" name="Freeform 289"/>
            <p:cNvSpPr>
              <a:spLocks/>
            </p:cNvSpPr>
            <p:nvPr/>
          </p:nvSpPr>
          <p:spPr bwMode="auto">
            <a:xfrm>
              <a:off x="2684" y="2126"/>
              <a:ext cx="16" cy="16"/>
            </a:xfrm>
            <a:custGeom>
              <a:avLst/>
              <a:gdLst>
                <a:gd name="T0" fmla="*/ 64 w 2"/>
                <a:gd name="T1" fmla="*/ 0 h 2"/>
                <a:gd name="T2" fmla="*/ 64 w 2"/>
                <a:gd name="T3" fmla="*/ 64 h 2"/>
                <a:gd name="T4" fmla="*/ 0 w 2"/>
                <a:gd name="T5" fmla="*/ 64 h 2"/>
                <a:gd name="T6" fmla="*/ 64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1" y="0"/>
                    <a:pt x="2" y="1"/>
                    <a:pt x="1" y="1"/>
                  </a:cubicBezTo>
                  <a:cubicBezTo>
                    <a:pt x="1" y="2"/>
                    <a:pt x="1" y="1"/>
                    <a:pt x="0"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4" name="Freeform 290"/>
            <p:cNvSpPr>
              <a:spLocks/>
            </p:cNvSpPr>
            <p:nvPr/>
          </p:nvSpPr>
          <p:spPr bwMode="auto">
            <a:xfrm>
              <a:off x="2630" y="2134"/>
              <a:ext cx="15" cy="8"/>
            </a:xfrm>
            <a:custGeom>
              <a:avLst/>
              <a:gdLst>
                <a:gd name="T0" fmla="*/ 60 w 2"/>
                <a:gd name="T1" fmla="*/ 0 h 1"/>
                <a:gd name="T2" fmla="*/ 60 w 2"/>
                <a:gd name="T3" fmla="*/ 64 h 1"/>
                <a:gd name="T4" fmla="*/ 0 w 2"/>
                <a:gd name="T5" fmla="*/ 64 h 1"/>
                <a:gd name="T6" fmla="*/ 0 w 2"/>
                <a:gd name="T7" fmla="*/ 64 h 1"/>
                <a:gd name="T8" fmla="*/ 60 w 2"/>
                <a:gd name="T9" fmla="*/ 0 h 1"/>
                <a:gd name="T10" fmla="*/ 6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0"/>
                  </a:moveTo>
                  <a:cubicBezTo>
                    <a:pt x="2" y="0"/>
                    <a:pt x="1" y="0"/>
                    <a:pt x="1" y="1"/>
                  </a:cubicBezTo>
                  <a:cubicBezTo>
                    <a:pt x="1" y="1"/>
                    <a:pt x="0" y="1"/>
                    <a:pt x="0" y="1"/>
                  </a:cubicBezTo>
                  <a:cubicBezTo>
                    <a:pt x="0" y="1"/>
                    <a:pt x="0" y="1"/>
                    <a:pt x="0" y="1"/>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5" name="Freeform 291"/>
            <p:cNvSpPr>
              <a:spLocks/>
            </p:cNvSpPr>
            <p:nvPr/>
          </p:nvSpPr>
          <p:spPr bwMode="auto">
            <a:xfrm>
              <a:off x="2614" y="2134"/>
              <a:ext cx="8" cy="16"/>
            </a:xfrm>
            <a:custGeom>
              <a:avLst/>
              <a:gdLst>
                <a:gd name="T0" fmla="*/ 0 w 1"/>
                <a:gd name="T1" fmla="*/ 0 h 2"/>
                <a:gd name="T2" fmla="*/ 64 w 1"/>
                <a:gd name="T3" fmla="*/ 64 h 2"/>
                <a:gd name="T4" fmla="*/ 64 w 1"/>
                <a:gd name="T5" fmla="*/ 128 h 2"/>
                <a:gd name="T6" fmla="*/ 64 w 1"/>
                <a:gd name="T7" fmla="*/ 128 h 2"/>
                <a:gd name="T8" fmla="*/ 0 w 1"/>
                <a:gd name="T9" fmla="*/ 64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cubicBezTo>
                    <a:pt x="1" y="0"/>
                    <a:pt x="1" y="1"/>
                    <a:pt x="1" y="1"/>
                  </a:cubicBezTo>
                  <a:cubicBezTo>
                    <a:pt x="1" y="1"/>
                    <a:pt x="1" y="1"/>
                    <a:pt x="1" y="2"/>
                  </a:cubicBezTo>
                  <a:cubicBezTo>
                    <a:pt x="1" y="2"/>
                    <a:pt x="1" y="2"/>
                    <a:pt x="1" y="2"/>
                  </a:cubicBezTo>
                  <a:cubicBezTo>
                    <a:pt x="0" y="2"/>
                    <a:pt x="0" y="1"/>
                    <a:pt x="0"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6" name="Freeform 292"/>
            <p:cNvSpPr>
              <a:spLocks/>
            </p:cNvSpPr>
            <p:nvPr/>
          </p:nvSpPr>
          <p:spPr bwMode="auto">
            <a:xfrm>
              <a:off x="2653" y="2134"/>
              <a:ext cx="8" cy="16"/>
            </a:xfrm>
            <a:custGeom>
              <a:avLst/>
              <a:gdLst>
                <a:gd name="T0" fmla="*/ 0 w 1"/>
                <a:gd name="T1" fmla="*/ 0 h 2"/>
                <a:gd name="T2" fmla="*/ 64 w 1"/>
                <a:gd name="T3" fmla="*/ 64 h 2"/>
                <a:gd name="T4" fmla="*/ 64 w 1"/>
                <a:gd name="T5" fmla="*/ 64 h 2"/>
                <a:gd name="T6" fmla="*/ 0 w 1"/>
                <a:gd name="T7" fmla="*/ 64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1" y="0"/>
                    <a:pt x="1" y="1"/>
                    <a:pt x="1" y="1"/>
                  </a:cubicBezTo>
                  <a:cubicBezTo>
                    <a:pt x="1" y="1"/>
                    <a:pt x="1" y="1"/>
                    <a:pt x="1" y="1"/>
                  </a:cubicBezTo>
                  <a:cubicBezTo>
                    <a:pt x="1" y="2"/>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7" name="Freeform 293"/>
            <p:cNvSpPr>
              <a:spLocks/>
            </p:cNvSpPr>
            <p:nvPr/>
          </p:nvSpPr>
          <p:spPr bwMode="auto">
            <a:xfrm>
              <a:off x="2598" y="2134"/>
              <a:ext cx="8" cy="16"/>
            </a:xfrm>
            <a:custGeom>
              <a:avLst/>
              <a:gdLst>
                <a:gd name="T0" fmla="*/ 64 w 1"/>
                <a:gd name="T1" fmla="*/ 0 h 2"/>
                <a:gd name="T2" fmla="*/ 0 w 1"/>
                <a:gd name="T3" fmla="*/ 128 h 2"/>
                <a:gd name="T4" fmla="*/ 0 w 1"/>
                <a:gd name="T5" fmla="*/ 128 h 2"/>
                <a:gd name="T6" fmla="*/ 0 w 1"/>
                <a:gd name="T7" fmla="*/ 0 h 2"/>
                <a:gd name="T8" fmla="*/ 64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1" y="0"/>
                    <a:pt x="1" y="1"/>
                    <a:pt x="0" y="2"/>
                  </a:cubicBezTo>
                  <a:cubicBezTo>
                    <a:pt x="0" y="2"/>
                    <a:pt x="0" y="2"/>
                    <a:pt x="0" y="2"/>
                  </a:cubicBezTo>
                  <a:cubicBezTo>
                    <a:pt x="0" y="1"/>
                    <a:pt x="0" y="1"/>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8" name="Freeform 294"/>
            <p:cNvSpPr>
              <a:spLocks/>
            </p:cNvSpPr>
            <p:nvPr/>
          </p:nvSpPr>
          <p:spPr bwMode="auto">
            <a:xfrm>
              <a:off x="2567" y="2142"/>
              <a:ext cx="16" cy="8"/>
            </a:xfrm>
            <a:custGeom>
              <a:avLst/>
              <a:gdLst>
                <a:gd name="T0" fmla="*/ 128 w 2"/>
                <a:gd name="T1" fmla="*/ 0 h 1"/>
                <a:gd name="T2" fmla="*/ 128 w 2"/>
                <a:gd name="T3" fmla="*/ 64 h 1"/>
                <a:gd name="T4" fmla="*/ 0 w 2"/>
                <a:gd name="T5" fmla="*/ 64 h 1"/>
                <a:gd name="T6" fmla="*/ 0 w 2"/>
                <a:gd name="T7" fmla="*/ 64 h 1"/>
                <a:gd name="T8" fmla="*/ 64 w 2"/>
                <a:gd name="T9" fmla="*/ 0 h 1"/>
                <a:gd name="T10" fmla="*/ 12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2" y="0"/>
                    <a:pt x="2" y="1"/>
                    <a:pt x="2" y="1"/>
                  </a:cubicBezTo>
                  <a:cubicBezTo>
                    <a:pt x="1" y="1"/>
                    <a:pt x="1" y="1"/>
                    <a:pt x="0" y="1"/>
                  </a:cubicBezTo>
                  <a:cubicBezTo>
                    <a:pt x="0" y="1"/>
                    <a:pt x="0" y="1"/>
                    <a:pt x="0" y="1"/>
                  </a:cubicBezTo>
                  <a:cubicBezTo>
                    <a:pt x="0" y="0"/>
                    <a:pt x="1"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9" name="Freeform 295"/>
            <p:cNvSpPr>
              <a:spLocks/>
            </p:cNvSpPr>
            <p:nvPr/>
          </p:nvSpPr>
          <p:spPr bwMode="auto">
            <a:xfrm>
              <a:off x="2840" y="2134"/>
              <a:ext cx="16" cy="8"/>
            </a:xfrm>
            <a:custGeom>
              <a:avLst/>
              <a:gdLst>
                <a:gd name="T0" fmla="*/ 64 w 2"/>
                <a:gd name="T1" fmla="*/ 0 h 1"/>
                <a:gd name="T2" fmla="*/ 64 w 2"/>
                <a:gd name="T3" fmla="*/ 64 h 1"/>
                <a:gd name="T4" fmla="*/ 0 w 2"/>
                <a:gd name="T5" fmla="*/ 64 h 1"/>
                <a:gd name="T6" fmla="*/ 64 w 2"/>
                <a:gd name="T7" fmla="*/ 0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2" y="0"/>
                    <a:pt x="2" y="0"/>
                    <a:pt x="1" y="1"/>
                  </a:cubicBezTo>
                  <a:cubicBezTo>
                    <a:pt x="1" y="1"/>
                    <a:pt x="1" y="1"/>
                    <a:pt x="0" y="1"/>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0" name="Freeform 296"/>
            <p:cNvSpPr>
              <a:spLocks/>
            </p:cNvSpPr>
            <p:nvPr/>
          </p:nvSpPr>
          <p:spPr bwMode="auto">
            <a:xfrm>
              <a:off x="2825" y="2134"/>
              <a:ext cx="15" cy="16"/>
            </a:xfrm>
            <a:custGeom>
              <a:avLst/>
              <a:gdLst>
                <a:gd name="T0" fmla="*/ 0 w 2"/>
                <a:gd name="T1" fmla="*/ 0 h 2"/>
                <a:gd name="T2" fmla="*/ 60 w 2"/>
                <a:gd name="T3" fmla="*/ 64 h 2"/>
                <a:gd name="T4" fmla="*/ 113 w 2"/>
                <a:gd name="T5" fmla="*/ 64 h 2"/>
                <a:gd name="T6" fmla="*/ 60 w 2"/>
                <a:gd name="T7" fmla="*/ 128 h 2"/>
                <a:gd name="T8" fmla="*/ 0 w 2"/>
                <a:gd name="T9" fmla="*/ 64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cubicBezTo>
                    <a:pt x="1" y="0"/>
                    <a:pt x="1" y="1"/>
                    <a:pt x="1" y="1"/>
                  </a:cubicBezTo>
                  <a:cubicBezTo>
                    <a:pt x="1" y="1"/>
                    <a:pt x="2" y="1"/>
                    <a:pt x="2" y="1"/>
                  </a:cubicBezTo>
                  <a:cubicBezTo>
                    <a:pt x="1" y="1"/>
                    <a:pt x="1" y="1"/>
                    <a:pt x="1" y="2"/>
                  </a:cubicBezTo>
                  <a:cubicBezTo>
                    <a:pt x="1" y="2"/>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1" name="Freeform 297"/>
            <p:cNvSpPr>
              <a:spLocks/>
            </p:cNvSpPr>
            <p:nvPr/>
          </p:nvSpPr>
          <p:spPr bwMode="auto">
            <a:xfrm>
              <a:off x="2801" y="2134"/>
              <a:ext cx="16" cy="16"/>
            </a:xfrm>
            <a:custGeom>
              <a:avLst/>
              <a:gdLst>
                <a:gd name="T0" fmla="*/ 64 w 2"/>
                <a:gd name="T1" fmla="*/ 0 h 2"/>
                <a:gd name="T2" fmla="*/ 64 w 2"/>
                <a:gd name="T3" fmla="*/ 64 h 2"/>
                <a:gd name="T4" fmla="*/ 0 w 2"/>
                <a:gd name="T5" fmla="*/ 128 h 2"/>
                <a:gd name="T6" fmla="*/ 64 w 2"/>
                <a:gd name="T7" fmla="*/ 0 h 2"/>
                <a:gd name="T8" fmla="*/ 6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2" y="1"/>
                    <a:pt x="1" y="1"/>
                  </a:cubicBezTo>
                  <a:cubicBezTo>
                    <a:pt x="1" y="1"/>
                    <a:pt x="1" y="2"/>
                    <a:pt x="0" y="2"/>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2" name="Freeform 298"/>
            <p:cNvSpPr>
              <a:spLocks/>
            </p:cNvSpPr>
            <p:nvPr/>
          </p:nvSpPr>
          <p:spPr bwMode="auto">
            <a:xfrm>
              <a:off x="2856" y="2142"/>
              <a:ext cx="15" cy="15"/>
            </a:xfrm>
            <a:custGeom>
              <a:avLst/>
              <a:gdLst>
                <a:gd name="T0" fmla="*/ 60 w 2"/>
                <a:gd name="T1" fmla="*/ 0 h 2"/>
                <a:gd name="T2" fmla="*/ 113 w 2"/>
                <a:gd name="T3" fmla="*/ 60 h 2"/>
                <a:gd name="T4" fmla="*/ 113 w 2"/>
                <a:gd name="T5" fmla="*/ 60 h 2"/>
                <a:gd name="T6" fmla="*/ 60 w 2"/>
                <a:gd name="T7" fmla="*/ 0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1" y="0"/>
                    <a:pt x="2" y="1"/>
                  </a:cubicBezTo>
                  <a:cubicBezTo>
                    <a:pt x="2" y="1"/>
                    <a:pt x="2" y="1"/>
                    <a:pt x="2" y="1"/>
                  </a:cubicBezTo>
                  <a:cubicBezTo>
                    <a:pt x="1" y="2"/>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3" name="Freeform 299"/>
            <p:cNvSpPr>
              <a:spLocks/>
            </p:cNvSpPr>
            <p:nvPr/>
          </p:nvSpPr>
          <p:spPr bwMode="auto">
            <a:xfrm>
              <a:off x="2871" y="2134"/>
              <a:ext cx="16" cy="16"/>
            </a:xfrm>
            <a:custGeom>
              <a:avLst/>
              <a:gdLst>
                <a:gd name="T0" fmla="*/ 64 w 2"/>
                <a:gd name="T1" fmla="*/ 0 h 2"/>
                <a:gd name="T2" fmla="*/ 0 w 2"/>
                <a:gd name="T3" fmla="*/ 64 h 2"/>
                <a:gd name="T4" fmla="*/ 64 w 2"/>
                <a:gd name="T5" fmla="*/ 0 h 2"/>
                <a:gd name="T6" fmla="*/ 64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2" y="0"/>
                    <a:pt x="1" y="2"/>
                    <a:pt x="0" y="1"/>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4" name="Freeform 300"/>
            <p:cNvSpPr>
              <a:spLocks/>
            </p:cNvSpPr>
            <p:nvPr/>
          </p:nvSpPr>
          <p:spPr bwMode="auto">
            <a:xfrm>
              <a:off x="2887" y="2142"/>
              <a:ext cx="16" cy="8"/>
            </a:xfrm>
            <a:custGeom>
              <a:avLst/>
              <a:gdLst>
                <a:gd name="T0" fmla="*/ 64 w 2"/>
                <a:gd name="T1" fmla="*/ 0 h 1"/>
                <a:gd name="T2" fmla="*/ 128 w 2"/>
                <a:gd name="T3" fmla="*/ 64 h 1"/>
                <a:gd name="T4" fmla="*/ 64 w 2"/>
                <a:gd name="T5" fmla="*/ 64 h 1"/>
                <a:gd name="T6" fmla="*/ 0 w 2"/>
                <a:gd name="T7" fmla="*/ 0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1" y="0"/>
                    <a:pt x="1" y="1"/>
                    <a:pt x="2" y="1"/>
                  </a:cubicBezTo>
                  <a:cubicBezTo>
                    <a:pt x="2" y="1"/>
                    <a:pt x="1" y="1"/>
                    <a:pt x="1" y="1"/>
                  </a:cubicBezTo>
                  <a:cubicBezTo>
                    <a:pt x="1" y="1"/>
                    <a:pt x="1" y="1"/>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5" name="Freeform 301"/>
            <p:cNvSpPr>
              <a:spLocks/>
            </p:cNvSpPr>
            <p:nvPr/>
          </p:nvSpPr>
          <p:spPr bwMode="auto">
            <a:xfrm>
              <a:off x="2910" y="2142"/>
              <a:ext cx="16" cy="15"/>
            </a:xfrm>
            <a:custGeom>
              <a:avLst/>
              <a:gdLst>
                <a:gd name="T0" fmla="*/ 64 w 2"/>
                <a:gd name="T1" fmla="*/ 60 h 2"/>
                <a:gd name="T2" fmla="*/ 128 w 2"/>
                <a:gd name="T3" fmla="*/ 60 h 2"/>
                <a:gd name="T4" fmla="*/ 64 w 2"/>
                <a:gd name="T5" fmla="*/ 60 h 2"/>
                <a:gd name="T6" fmla="*/ 64 w 2"/>
                <a:gd name="T7" fmla="*/ 6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cubicBezTo>
                    <a:pt x="1" y="1"/>
                    <a:pt x="2" y="0"/>
                    <a:pt x="2" y="1"/>
                  </a:cubicBezTo>
                  <a:cubicBezTo>
                    <a:pt x="2" y="2"/>
                    <a:pt x="1" y="1"/>
                    <a:pt x="1"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pic>
        <p:nvPicPr>
          <p:cNvPr id="306" name="Picture 3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602" y="3174114"/>
            <a:ext cx="1303434" cy="79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 name="Group 303"/>
          <p:cNvGrpSpPr>
            <a:grpSpLocks/>
          </p:cNvGrpSpPr>
          <p:nvPr/>
        </p:nvGrpSpPr>
        <p:grpSpPr bwMode="auto">
          <a:xfrm>
            <a:off x="4100367" y="5312508"/>
            <a:ext cx="637495" cy="815292"/>
            <a:chOff x="3185" y="2294"/>
            <a:chExt cx="762" cy="888"/>
          </a:xfrm>
        </p:grpSpPr>
        <p:sp>
          <p:nvSpPr>
            <p:cNvPr id="308" name="Freeform 304"/>
            <p:cNvSpPr>
              <a:spLocks/>
            </p:cNvSpPr>
            <p:nvPr/>
          </p:nvSpPr>
          <p:spPr bwMode="auto">
            <a:xfrm>
              <a:off x="3185" y="2294"/>
              <a:ext cx="762" cy="888"/>
            </a:xfrm>
            <a:custGeom>
              <a:avLst/>
              <a:gdLst>
                <a:gd name="T0" fmla="*/ 2688 w 108"/>
                <a:gd name="T1" fmla="*/ 0 h 126"/>
                <a:gd name="T2" fmla="*/ 4981 w 108"/>
                <a:gd name="T3" fmla="*/ 1388 h 126"/>
                <a:gd name="T4" fmla="*/ 5376 w 108"/>
                <a:gd name="T5" fmla="*/ 3080 h 126"/>
                <a:gd name="T6" fmla="*/ 2688 w 108"/>
                <a:gd name="T7" fmla="*/ 6258 h 126"/>
                <a:gd name="T8" fmla="*/ 0 w 108"/>
                <a:gd name="T9" fmla="*/ 3080 h 126"/>
                <a:gd name="T10" fmla="*/ 649 w 108"/>
                <a:gd name="T11" fmla="*/ 1092 h 126"/>
                <a:gd name="T12" fmla="*/ 2688 w 108"/>
                <a:gd name="T13" fmla="*/ 0 h 126"/>
                <a:gd name="T14" fmla="*/ 2688 w 108"/>
                <a:gd name="T15" fmla="*/ 0 h 1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126">
                  <a:moveTo>
                    <a:pt x="54" y="0"/>
                  </a:moveTo>
                  <a:cubicBezTo>
                    <a:pt x="73" y="0"/>
                    <a:pt x="90" y="11"/>
                    <a:pt x="100" y="28"/>
                  </a:cubicBezTo>
                  <a:cubicBezTo>
                    <a:pt x="105" y="38"/>
                    <a:pt x="108" y="50"/>
                    <a:pt x="108" y="62"/>
                  </a:cubicBezTo>
                  <a:cubicBezTo>
                    <a:pt x="108" y="97"/>
                    <a:pt x="84" y="126"/>
                    <a:pt x="54" y="126"/>
                  </a:cubicBezTo>
                  <a:cubicBezTo>
                    <a:pt x="24" y="126"/>
                    <a:pt x="0" y="97"/>
                    <a:pt x="0" y="62"/>
                  </a:cubicBezTo>
                  <a:cubicBezTo>
                    <a:pt x="0" y="47"/>
                    <a:pt x="5" y="33"/>
                    <a:pt x="13" y="22"/>
                  </a:cubicBezTo>
                  <a:cubicBezTo>
                    <a:pt x="23" y="8"/>
                    <a:pt x="37" y="0"/>
                    <a:pt x="54"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9" name="Freeform 305"/>
            <p:cNvSpPr>
              <a:spLocks/>
            </p:cNvSpPr>
            <p:nvPr/>
          </p:nvSpPr>
          <p:spPr bwMode="auto">
            <a:xfrm>
              <a:off x="3199" y="2315"/>
              <a:ext cx="734" cy="846"/>
            </a:xfrm>
            <a:custGeom>
              <a:avLst/>
              <a:gdLst>
                <a:gd name="T0" fmla="*/ 2590 w 104"/>
                <a:gd name="T1" fmla="*/ 0 h 120"/>
                <a:gd name="T2" fmla="*/ 4785 w 104"/>
                <a:gd name="T3" fmla="*/ 1340 h 120"/>
                <a:gd name="T4" fmla="*/ 5180 w 104"/>
                <a:gd name="T5" fmla="*/ 2933 h 120"/>
                <a:gd name="T6" fmla="*/ 2590 w 104"/>
                <a:gd name="T7" fmla="*/ 5964 h 120"/>
                <a:gd name="T8" fmla="*/ 0 w 104"/>
                <a:gd name="T9" fmla="*/ 2933 h 120"/>
                <a:gd name="T10" fmla="*/ 600 w 104"/>
                <a:gd name="T11" fmla="*/ 994 h 120"/>
                <a:gd name="T12" fmla="*/ 2590 w 104"/>
                <a:gd name="T13" fmla="*/ 0 h 120"/>
                <a:gd name="T14" fmla="*/ 2590 w 104"/>
                <a:gd name="T15" fmla="*/ 0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20">
                  <a:moveTo>
                    <a:pt x="52" y="0"/>
                  </a:moveTo>
                  <a:cubicBezTo>
                    <a:pt x="70" y="0"/>
                    <a:pt x="86" y="11"/>
                    <a:pt x="96" y="27"/>
                  </a:cubicBezTo>
                  <a:cubicBezTo>
                    <a:pt x="101" y="36"/>
                    <a:pt x="104" y="47"/>
                    <a:pt x="104" y="59"/>
                  </a:cubicBezTo>
                  <a:cubicBezTo>
                    <a:pt x="104" y="93"/>
                    <a:pt x="80" y="120"/>
                    <a:pt x="52" y="120"/>
                  </a:cubicBezTo>
                  <a:cubicBezTo>
                    <a:pt x="24" y="120"/>
                    <a:pt x="0" y="93"/>
                    <a:pt x="0" y="59"/>
                  </a:cubicBezTo>
                  <a:cubicBezTo>
                    <a:pt x="0" y="45"/>
                    <a:pt x="5" y="31"/>
                    <a:pt x="12" y="20"/>
                  </a:cubicBezTo>
                  <a:cubicBezTo>
                    <a:pt x="22" y="8"/>
                    <a:pt x="36" y="0"/>
                    <a:pt x="52" y="0"/>
                  </a:cubicBezTo>
                  <a:close/>
                </a:path>
              </a:pathLst>
            </a:custGeom>
            <a:solidFill>
              <a:srgbClr val="E5F3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0" name="Freeform 306"/>
            <p:cNvSpPr>
              <a:spLocks/>
            </p:cNvSpPr>
            <p:nvPr/>
          </p:nvSpPr>
          <p:spPr bwMode="auto">
            <a:xfrm>
              <a:off x="3410" y="2358"/>
              <a:ext cx="360" cy="28"/>
            </a:xfrm>
            <a:custGeom>
              <a:avLst/>
              <a:gdLst>
                <a:gd name="T0" fmla="*/ 0 w 51"/>
                <a:gd name="T1" fmla="*/ 98 h 4"/>
                <a:gd name="T2" fmla="*/ 2195 w 51"/>
                <a:gd name="T3" fmla="*/ 0 h 4"/>
                <a:gd name="T4" fmla="*/ 2245 w 51"/>
                <a:gd name="T5" fmla="*/ 0 h 4"/>
                <a:gd name="T6" fmla="*/ 2245 w 51"/>
                <a:gd name="T7" fmla="*/ 0 h 4"/>
                <a:gd name="T8" fmla="*/ 2541 w 51"/>
                <a:gd name="T9" fmla="*/ 196 h 4"/>
                <a:gd name="T10" fmla="*/ 2541 w 51"/>
                <a:gd name="T11" fmla="*/ 196 h 4"/>
                <a:gd name="T12" fmla="*/ 2195 w 51"/>
                <a:gd name="T13" fmla="*/ 196 h 4"/>
                <a:gd name="T14" fmla="*/ 0 w 51"/>
                <a:gd name="T15" fmla="*/ 98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4">
                  <a:moveTo>
                    <a:pt x="0" y="2"/>
                  </a:moveTo>
                  <a:lnTo>
                    <a:pt x="44" y="0"/>
                  </a:lnTo>
                  <a:lnTo>
                    <a:pt x="45" y="0"/>
                  </a:lnTo>
                  <a:cubicBezTo>
                    <a:pt x="47" y="1"/>
                    <a:pt x="49" y="2"/>
                    <a:pt x="51" y="4"/>
                  </a:cubicBezTo>
                  <a:lnTo>
                    <a:pt x="44" y="4"/>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1" name="Freeform 307"/>
            <p:cNvSpPr>
              <a:spLocks/>
            </p:cNvSpPr>
            <p:nvPr/>
          </p:nvSpPr>
          <p:spPr bwMode="auto">
            <a:xfrm>
              <a:off x="3396" y="2414"/>
              <a:ext cx="438" cy="35"/>
            </a:xfrm>
            <a:custGeom>
              <a:avLst/>
              <a:gdLst>
                <a:gd name="T0" fmla="*/ 0 w 62"/>
                <a:gd name="T1" fmla="*/ 98 h 5"/>
                <a:gd name="T2" fmla="*/ 2197 w 62"/>
                <a:gd name="T3" fmla="*/ 49 h 5"/>
                <a:gd name="T4" fmla="*/ 2896 w 62"/>
                <a:gd name="T5" fmla="*/ 0 h 5"/>
                <a:gd name="T6" fmla="*/ 3094 w 62"/>
                <a:gd name="T7" fmla="*/ 245 h 5"/>
                <a:gd name="T8" fmla="*/ 2197 w 62"/>
                <a:gd name="T9" fmla="*/ 196 h 5"/>
                <a:gd name="T10" fmla="*/ 0 w 62"/>
                <a:gd name="T11" fmla="*/ 98 h 5"/>
                <a:gd name="T12" fmla="*/ 0 w 62"/>
                <a:gd name="T13" fmla="*/ 98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5">
                  <a:moveTo>
                    <a:pt x="0" y="2"/>
                  </a:moveTo>
                  <a:cubicBezTo>
                    <a:pt x="15" y="2"/>
                    <a:pt x="29" y="1"/>
                    <a:pt x="44" y="1"/>
                  </a:cubicBezTo>
                  <a:cubicBezTo>
                    <a:pt x="49" y="0"/>
                    <a:pt x="53" y="0"/>
                    <a:pt x="58" y="0"/>
                  </a:cubicBezTo>
                  <a:cubicBezTo>
                    <a:pt x="59" y="2"/>
                    <a:pt x="61" y="3"/>
                    <a:pt x="62" y="5"/>
                  </a:cubicBezTo>
                  <a:cubicBezTo>
                    <a:pt x="56" y="5"/>
                    <a:pt x="50" y="4"/>
                    <a:pt x="44" y="4"/>
                  </a:cubicBezTo>
                  <a:cubicBezTo>
                    <a:pt x="29" y="4"/>
                    <a:pt x="15"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2" name="Freeform 308"/>
            <p:cNvSpPr>
              <a:spLocks/>
            </p:cNvSpPr>
            <p:nvPr/>
          </p:nvSpPr>
          <p:spPr bwMode="auto">
            <a:xfrm>
              <a:off x="3382" y="2470"/>
              <a:ext cx="494" cy="43"/>
            </a:xfrm>
            <a:custGeom>
              <a:avLst/>
              <a:gdLst>
                <a:gd name="T0" fmla="*/ 0 w 70"/>
                <a:gd name="T1" fmla="*/ 158 h 6"/>
                <a:gd name="T2" fmla="*/ 2195 w 70"/>
                <a:gd name="T3" fmla="*/ 50 h 6"/>
                <a:gd name="T4" fmla="*/ 3338 w 70"/>
                <a:gd name="T5" fmla="*/ 0 h 6"/>
                <a:gd name="T6" fmla="*/ 3486 w 70"/>
                <a:gd name="T7" fmla="*/ 258 h 6"/>
                <a:gd name="T8" fmla="*/ 3486 w 70"/>
                <a:gd name="T9" fmla="*/ 308 h 6"/>
                <a:gd name="T10" fmla="*/ 2195 w 70"/>
                <a:gd name="T11" fmla="*/ 258 h 6"/>
                <a:gd name="T12" fmla="*/ 0 w 70"/>
                <a:gd name="T13" fmla="*/ 158 h 6"/>
                <a:gd name="T14" fmla="*/ 0 w 70"/>
                <a:gd name="T15" fmla="*/ 158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
                  <a:moveTo>
                    <a:pt x="0" y="3"/>
                  </a:moveTo>
                  <a:cubicBezTo>
                    <a:pt x="15" y="2"/>
                    <a:pt x="30" y="2"/>
                    <a:pt x="44" y="1"/>
                  </a:cubicBezTo>
                  <a:cubicBezTo>
                    <a:pt x="52" y="1"/>
                    <a:pt x="59" y="0"/>
                    <a:pt x="67" y="0"/>
                  </a:cubicBezTo>
                  <a:cubicBezTo>
                    <a:pt x="68" y="2"/>
                    <a:pt x="69" y="3"/>
                    <a:pt x="70" y="5"/>
                  </a:cubicBezTo>
                  <a:cubicBezTo>
                    <a:pt x="70" y="5"/>
                    <a:pt x="70" y="5"/>
                    <a:pt x="70" y="6"/>
                  </a:cubicBezTo>
                  <a:cubicBezTo>
                    <a:pt x="61" y="5"/>
                    <a:pt x="53" y="5"/>
                    <a:pt x="44" y="5"/>
                  </a:cubicBezTo>
                  <a:cubicBezTo>
                    <a:pt x="30" y="4"/>
                    <a:pt x="15"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3" name="Freeform 309"/>
            <p:cNvSpPr>
              <a:spLocks/>
            </p:cNvSpPr>
            <p:nvPr/>
          </p:nvSpPr>
          <p:spPr bwMode="auto">
            <a:xfrm>
              <a:off x="3368" y="2527"/>
              <a:ext cx="536" cy="42"/>
            </a:xfrm>
            <a:custGeom>
              <a:avLst/>
              <a:gdLst>
                <a:gd name="T0" fmla="*/ 0 w 76"/>
                <a:gd name="T1" fmla="*/ 147 h 6"/>
                <a:gd name="T2" fmla="*/ 2186 w 76"/>
                <a:gd name="T3" fmla="*/ 49 h 6"/>
                <a:gd name="T4" fmla="*/ 3632 w 76"/>
                <a:gd name="T5" fmla="*/ 0 h 6"/>
                <a:gd name="T6" fmla="*/ 3780 w 76"/>
                <a:gd name="T7" fmla="*/ 294 h 6"/>
                <a:gd name="T8" fmla="*/ 2186 w 76"/>
                <a:gd name="T9" fmla="*/ 245 h 6"/>
                <a:gd name="T10" fmla="*/ 0 w 76"/>
                <a:gd name="T11" fmla="*/ 147 h 6"/>
                <a:gd name="T12" fmla="*/ 0 w 76"/>
                <a:gd name="T13" fmla="*/ 1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6">
                  <a:moveTo>
                    <a:pt x="0" y="3"/>
                  </a:moveTo>
                  <a:cubicBezTo>
                    <a:pt x="15" y="3"/>
                    <a:pt x="30" y="2"/>
                    <a:pt x="44" y="1"/>
                  </a:cubicBezTo>
                  <a:cubicBezTo>
                    <a:pt x="54" y="1"/>
                    <a:pt x="64" y="1"/>
                    <a:pt x="73" y="0"/>
                  </a:cubicBezTo>
                  <a:cubicBezTo>
                    <a:pt x="74" y="2"/>
                    <a:pt x="75" y="4"/>
                    <a:pt x="76" y="6"/>
                  </a:cubicBezTo>
                  <a:cubicBezTo>
                    <a:pt x="65" y="6"/>
                    <a:pt x="55" y="5"/>
                    <a:pt x="44" y="5"/>
                  </a:cubicBezTo>
                  <a:cubicBezTo>
                    <a:pt x="30" y="4"/>
                    <a:pt x="15"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4" name="Freeform 310"/>
            <p:cNvSpPr>
              <a:spLocks/>
            </p:cNvSpPr>
            <p:nvPr/>
          </p:nvSpPr>
          <p:spPr bwMode="auto">
            <a:xfrm>
              <a:off x="3354" y="2590"/>
              <a:ext cx="565" cy="43"/>
            </a:xfrm>
            <a:custGeom>
              <a:avLst/>
              <a:gdLst>
                <a:gd name="T0" fmla="*/ 0 w 80"/>
                <a:gd name="T1" fmla="*/ 158 h 6"/>
                <a:gd name="T2" fmla="*/ 2246 w 80"/>
                <a:gd name="T3" fmla="*/ 50 h 6"/>
                <a:gd name="T4" fmla="*/ 3941 w 80"/>
                <a:gd name="T5" fmla="*/ 0 h 6"/>
                <a:gd name="T6" fmla="*/ 3990 w 80"/>
                <a:gd name="T7" fmla="*/ 308 h 6"/>
                <a:gd name="T8" fmla="*/ 2246 w 80"/>
                <a:gd name="T9" fmla="*/ 258 h 6"/>
                <a:gd name="T10" fmla="*/ 0 w 80"/>
                <a:gd name="T11" fmla="*/ 158 h 6"/>
                <a:gd name="T12" fmla="*/ 0 w 80"/>
                <a:gd name="T13" fmla="*/ 158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6">
                  <a:moveTo>
                    <a:pt x="0" y="3"/>
                  </a:moveTo>
                  <a:cubicBezTo>
                    <a:pt x="15" y="2"/>
                    <a:pt x="30" y="2"/>
                    <a:pt x="45" y="1"/>
                  </a:cubicBezTo>
                  <a:cubicBezTo>
                    <a:pt x="56" y="1"/>
                    <a:pt x="67" y="0"/>
                    <a:pt x="79" y="0"/>
                  </a:cubicBezTo>
                  <a:cubicBezTo>
                    <a:pt x="79" y="2"/>
                    <a:pt x="80" y="4"/>
                    <a:pt x="80" y="6"/>
                  </a:cubicBezTo>
                  <a:cubicBezTo>
                    <a:pt x="68" y="5"/>
                    <a:pt x="56" y="5"/>
                    <a:pt x="45" y="5"/>
                  </a:cubicBezTo>
                  <a:cubicBezTo>
                    <a:pt x="30" y="4"/>
                    <a:pt x="15"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5" name="Freeform 311"/>
            <p:cNvSpPr>
              <a:spLocks/>
            </p:cNvSpPr>
            <p:nvPr/>
          </p:nvSpPr>
          <p:spPr bwMode="auto">
            <a:xfrm>
              <a:off x="3340" y="2647"/>
              <a:ext cx="586" cy="49"/>
            </a:xfrm>
            <a:custGeom>
              <a:avLst/>
              <a:gdLst>
                <a:gd name="T0" fmla="*/ 0 w 83"/>
                <a:gd name="T1" fmla="*/ 147 h 7"/>
                <a:gd name="T2" fmla="*/ 2245 w 83"/>
                <a:gd name="T3" fmla="*/ 49 h 7"/>
                <a:gd name="T4" fmla="*/ 4137 w 83"/>
                <a:gd name="T5" fmla="*/ 0 h 7"/>
                <a:gd name="T6" fmla="*/ 4137 w 83"/>
                <a:gd name="T7" fmla="*/ 343 h 7"/>
                <a:gd name="T8" fmla="*/ 2245 w 83"/>
                <a:gd name="T9" fmla="*/ 245 h 7"/>
                <a:gd name="T10" fmla="*/ 0 w 83"/>
                <a:gd name="T11" fmla="*/ 147 h 7"/>
                <a:gd name="T12" fmla="*/ 0 w 83"/>
                <a:gd name="T13" fmla="*/ 14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7">
                  <a:moveTo>
                    <a:pt x="0" y="3"/>
                  </a:moveTo>
                  <a:cubicBezTo>
                    <a:pt x="15" y="3"/>
                    <a:pt x="30" y="2"/>
                    <a:pt x="45" y="1"/>
                  </a:cubicBezTo>
                  <a:cubicBezTo>
                    <a:pt x="57" y="1"/>
                    <a:pt x="70" y="0"/>
                    <a:pt x="83" y="0"/>
                  </a:cubicBezTo>
                  <a:cubicBezTo>
                    <a:pt x="83" y="2"/>
                    <a:pt x="83" y="4"/>
                    <a:pt x="83" y="7"/>
                  </a:cubicBezTo>
                  <a:cubicBezTo>
                    <a:pt x="70" y="6"/>
                    <a:pt x="58" y="5"/>
                    <a:pt x="45" y="5"/>
                  </a:cubicBezTo>
                  <a:cubicBezTo>
                    <a:pt x="30" y="4"/>
                    <a:pt x="15"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6" name="Freeform 312"/>
            <p:cNvSpPr>
              <a:spLocks/>
            </p:cNvSpPr>
            <p:nvPr/>
          </p:nvSpPr>
          <p:spPr bwMode="auto">
            <a:xfrm>
              <a:off x="3326" y="2703"/>
              <a:ext cx="607" cy="49"/>
            </a:xfrm>
            <a:custGeom>
              <a:avLst/>
              <a:gdLst>
                <a:gd name="T0" fmla="*/ 0 w 86"/>
                <a:gd name="T1" fmla="*/ 196 h 7"/>
                <a:gd name="T2" fmla="*/ 2244 w 86"/>
                <a:gd name="T3" fmla="*/ 98 h 7"/>
                <a:gd name="T4" fmla="*/ 4284 w 86"/>
                <a:gd name="T5" fmla="*/ 0 h 7"/>
                <a:gd name="T6" fmla="*/ 4284 w 86"/>
                <a:gd name="T7" fmla="*/ 196 h 7"/>
                <a:gd name="T8" fmla="*/ 4284 w 86"/>
                <a:gd name="T9" fmla="*/ 343 h 7"/>
                <a:gd name="T10" fmla="*/ 2244 w 86"/>
                <a:gd name="T11" fmla="*/ 245 h 7"/>
                <a:gd name="T12" fmla="*/ 0 w 86"/>
                <a:gd name="T13" fmla="*/ 196 h 7"/>
                <a:gd name="T14" fmla="*/ 0 w 86"/>
                <a:gd name="T15" fmla="*/ 196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7">
                  <a:moveTo>
                    <a:pt x="0" y="4"/>
                  </a:moveTo>
                  <a:cubicBezTo>
                    <a:pt x="15" y="3"/>
                    <a:pt x="30" y="2"/>
                    <a:pt x="45" y="2"/>
                  </a:cubicBezTo>
                  <a:cubicBezTo>
                    <a:pt x="58" y="1"/>
                    <a:pt x="72" y="1"/>
                    <a:pt x="86" y="0"/>
                  </a:cubicBezTo>
                  <a:cubicBezTo>
                    <a:pt x="86" y="2"/>
                    <a:pt x="86" y="3"/>
                    <a:pt x="86" y="4"/>
                  </a:cubicBezTo>
                  <a:cubicBezTo>
                    <a:pt x="86" y="5"/>
                    <a:pt x="86" y="6"/>
                    <a:pt x="86" y="7"/>
                  </a:cubicBezTo>
                  <a:cubicBezTo>
                    <a:pt x="72" y="7"/>
                    <a:pt x="58" y="6"/>
                    <a:pt x="45" y="5"/>
                  </a:cubicBezTo>
                  <a:cubicBezTo>
                    <a:pt x="30" y="5"/>
                    <a:pt x="15" y="4"/>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7" name="Freeform 313"/>
            <p:cNvSpPr>
              <a:spLocks/>
            </p:cNvSpPr>
            <p:nvPr/>
          </p:nvSpPr>
          <p:spPr bwMode="auto">
            <a:xfrm>
              <a:off x="3319" y="2766"/>
              <a:ext cx="614" cy="50"/>
            </a:xfrm>
            <a:custGeom>
              <a:avLst/>
              <a:gdLst>
                <a:gd name="T0" fmla="*/ 0 w 87"/>
                <a:gd name="T1" fmla="*/ 150 h 7"/>
                <a:gd name="T2" fmla="*/ 2195 w 87"/>
                <a:gd name="T3" fmla="*/ 50 h 7"/>
                <a:gd name="T4" fmla="*/ 4333 w 87"/>
                <a:gd name="T5" fmla="*/ 0 h 7"/>
                <a:gd name="T6" fmla="*/ 4284 w 87"/>
                <a:gd name="T7" fmla="*/ 357 h 7"/>
                <a:gd name="T8" fmla="*/ 2195 w 87"/>
                <a:gd name="T9" fmla="*/ 257 h 7"/>
                <a:gd name="T10" fmla="*/ 0 w 87"/>
                <a:gd name="T11" fmla="*/ 150 h 7"/>
                <a:gd name="T12" fmla="*/ 0 w 87"/>
                <a:gd name="T13" fmla="*/ 15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7">
                  <a:moveTo>
                    <a:pt x="0" y="3"/>
                  </a:moveTo>
                  <a:cubicBezTo>
                    <a:pt x="14" y="2"/>
                    <a:pt x="29" y="2"/>
                    <a:pt x="44" y="1"/>
                  </a:cubicBezTo>
                  <a:cubicBezTo>
                    <a:pt x="58" y="1"/>
                    <a:pt x="72" y="0"/>
                    <a:pt x="87" y="0"/>
                  </a:cubicBezTo>
                  <a:cubicBezTo>
                    <a:pt x="86" y="2"/>
                    <a:pt x="86" y="4"/>
                    <a:pt x="86" y="7"/>
                  </a:cubicBezTo>
                  <a:cubicBezTo>
                    <a:pt x="72" y="6"/>
                    <a:pt x="58" y="5"/>
                    <a:pt x="44" y="5"/>
                  </a:cubicBezTo>
                  <a:cubicBezTo>
                    <a:pt x="29" y="4"/>
                    <a:pt x="14" y="4"/>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8" name="Freeform 314"/>
            <p:cNvSpPr>
              <a:spLocks/>
            </p:cNvSpPr>
            <p:nvPr/>
          </p:nvSpPr>
          <p:spPr bwMode="auto">
            <a:xfrm>
              <a:off x="3305" y="2823"/>
              <a:ext cx="621" cy="49"/>
            </a:xfrm>
            <a:custGeom>
              <a:avLst/>
              <a:gdLst>
                <a:gd name="T0" fmla="*/ 0 w 88"/>
                <a:gd name="T1" fmla="*/ 196 h 7"/>
                <a:gd name="T2" fmla="*/ 2195 w 88"/>
                <a:gd name="T3" fmla="*/ 98 h 7"/>
                <a:gd name="T4" fmla="*/ 4382 w 88"/>
                <a:gd name="T5" fmla="*/ 0 h 7"/>
                <a:gd name="T6" fmla="*/ 4283 w 88"/>
                <a:gd name="T7" fmla="*/ 343 h 7"/>
                <a:gd name="T8" fmla="*/ 2195 w 88"/>
                <a:gd name="T9" fmla="*/ 245 h 7"/>
                <a:gd name="T10" fmla="*/ 0 w 88"/>
                <a:gd name="T11" fmla="*/ 196 h 7"/>
                <a:gd name="T12" fmla="*/ 0 w 88"/>
                <a:gd name="T13" fmla="*/ 19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
                  <a:moveTo>
                    <a:pt x="0" y="4"/>
                  </a:moveTo>
                  <a:cubicBezTo>
                    <a:pt x="14" y="3"/>
                    <a:pt x="29" y="2"/>
                    <a:pt x="44" y="2"/>
                  </a:cubicBezTo>
                  <a:cubicBezTo>
                    <a:pt x="59" y="1"/>
                    <a:pt x="73" y="1"/>
                    <a:pt x="88" y="0"/>
                  </a:cubicBezTo>
                  <a:cubicBezTo>
                    <a:pt x="87" y="2"/>
                    <a:pt x="87" y="5"/>
                    <a:pt x="86" y="7"/>
                  </a:cubicBezTo>
                  <a:cubicBezTo>
                    <a:pt x="72" y="6"/>
                    <a:pt x="58" y="6"/>
                    <a:pt x="44" y="5"/>
                  </a:cubicBezTo>
                  <a:cubicBezTo>
                    <a:pt x="29" y="5"/>
                    <a:pt x="14" y="4"/>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9" name="Freeform 315"/>
            <p:cNvSpPr>
              <a:spLocks/>
            </p:cNvSpPr>
            <p:nvPr/>
          </p:nvSpPr>
          <p:spPr bwMode="auto">
            <a:xfrm>
              <a:off x="3291" y="2879"/>
              <a:ext cx="613" cy="50"/>
            </a:xfrm>
            <a:custGeom>
              <a:avLst/>
              <a:gdLst>
                <a:gd name="T0" fmla="*/ 0 w 87"/>
                <a:gd name="T1" fmla="*/ 207 h 7"/>
                <a:gd name="T2" fmla="*/ 2184 w 87"/>
                <a:gd name="T3" fmla="*/ 100 h 7"/>
                <a:gd name="T4" fmla="*/ 4319 w 87"/>
                <a:gd name="T5" fmla="*/ 0 h 7"/>
                <a:gd name="T6" fmla="*/ 4221 w 87"/>
                <a:gd name="T7" fmla="*/ 357 h 7"/>
                <a:gd name="T8" fmla="*/ 2184 w 87"/>
                <a:gd name="T9" fmla="*/ 307 h 7"/>
                <a:gd name="T10" fmla="*/ 0 w 87"/>
                <a:gd name="T11" fmla="*/ 207 h 7"/>
                <a:gd name="T12" fmla="*/ 0 w 87"/>
                <a:gd name="T13" fmla="*/ 20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7">
                  <a:moveTo>
                    <a:pt x="0" y="4"/>
                  </a:moveTo>
                  <a:cubicBezTo>
                    <a:pt x="15" y="3"/>
                    <a:pt x="29" y="3"/>
                    <a:pt x="44" y="2"/>
                  </a:cubicBezTo>
                  <a:cubicBezTo>
                    <a:pt x="59" y="2"/>
                    <a:pt x="73" y="1"/>
                    <a:pt x="87" y="0"/>
                  </a:cubicBezTo>
                  <a:cubicBezTo>
                    <a:pt x="87" y="3"/>
                    <a:pt x="86" y="5"/>
                    <a:pt x="85" y="7"/>
                  </a:cubicBezTo>
                  <a:cubicBezTo>
                    <a:pt x="71" y="7"/>
                    <a:pt x="58" y="6"/>
                    <a:pt x="44" y="6"/>
                  </a:cubicBezTo>
                  <a:cubicBezTo>
                    <a:pt x="29" y="5"/>
                    <a:pt x="15" y="5"/>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0" name="Freeform 316"/>
            <p:cNvSpPr>
              <a:spLocks/>
            </p:cNvSpPr>
            <p:nvPr/>
          </p:nvSpPr>
          <p:spPr bwMode="auto">
            <a:xfrm>
              <a:off x="3276" y="2943"/>
              <a:ext cx="607" cy="49"/>
            </a:xfrm>
            <a:custGeom>
              <a:avLst/>
              <a:gdLst>
                <a:gd name="T0" fmla="*/ 0 w 86"/>
                <a:gd name="T1" fmla="*/ 196 h 7"/>
                <a:gd name="T2" fmla="*/ 2195 w 86"/>
                <a:gd name="T3" fmla="*/ 98 h 7"/>
                <a:gd name="T4" fmla="*/ 4284 w 86"/>
                <a:gd name="T5" fmla="*/ 0 h 7"/>
                <a:gd name="T6" fmla="*/ 4087 w 86"/>
                <a:gd name="T7" fmla="*/ 343 h 7"/>
                <a:gd name="T8" fmla="*/ 2195 w 86"/>
                <a:gd name="T9" fmla="*/ 245 h 7"/>
                <a:gd name="T10" fmla="*/ 0 w 86"/>
                <a:gd name="T11" fmla="*/ 196 h 7"/>
                <a:gd name="T12" fmla="*/ 0 w 86"/>
                <a:gd name="T13" fmla="*/ 19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7">
                  <a:moveTo>
                    <a:pt x="0" y="4"/>
                  </a:moveTo>
                  <a:cubicBezTo>
                    <a:pt x="15" y="3"/>
                    <a:pt x="30" y="2"/>
                    <a:pt x="44" y="2"/>
                  </a:cubicBezTo>
                  <a:cubicBezTo>
                    <a:pt x="58" y="1"/>
                    <a:pt x="72" y="1"/>
                    <a:pt x="86" y="0"/>
                  </a:cubicBezTo>
                  <a:cubicBezTo>
                    <a:pt x="85" y="2"/>
                    <a:pt x="84" y="5"/>
                    <a:pt x="82" y="7"/>
                  </a:cubicBezTo>
                  <a:cubicBezTo>
                    <a:pt x="70" y="6"/>
                    <a:pt x="57" y="6"/>
                    <a:pt x="44" y="5"/>
                  </a:cubicBezTo>
                  <a:cubicBezTo>
                    <a:pt x="30" y="5"/>
                    <a:pt x="15" y="4"/>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1" name="Freeform 317"/>
            <p:cNvSpPr>
              <a:spLocks/>
            </p:cNvSpPr>
            <p:nvPr/>
          </p:nvSpPr>
          <p:spPr bwMode="auto">
            <a:xfrm>
              <a:off x="3298" y="3006"/>
              <a:ext cx="550" cy="42"/>
            </a:xfrm>
            <a:custGeom>
              <a:avLst/>
              <a:gdLst>
                <a:gd name="T0" fmla="*/ 0 w 78"/>
                <a:gd name="T1" fmla="*/ 147 h 6"/>
                <a:gd name="T2" fmla="*/ 1939 w 78"/>
                <a:gd name="T3" fmla="*/ 49 h 6"/>
                <a:gd name="T4" fmla="*/ 3878 w 78"/>
                <a:gd name="T5" fmla="*/ 0 h 6"/>
                <a:gd name="T6" fmla="*/ 3878 w 78"/>
                <a:gd name="T7" fmla="*/ 0 h 6"/>
                <a:gd name="T8" fmla="*/ 3631 w 78"/>
                <a:gd name="T9" fmla="*/ 294 h 6"/>
                <a:gd name="T10" fmla="*/ 3631 w 78"/>
                <a:gd name="T11" fmla="*/ 294 h 6"/>
                <a:gd name="T12" fmla="*/ 1939 w 78"/>
                <a:gd name="T13" fmla="*/ 245 h 6"/>
                <a:gd name="T14" fmla="*/ 49 w 78"/>
                <a:gd name="T15" fmla="*/ 147 h 6"/>
                <a:gd name="T16" fmla="*/ 49 w 78"/>
                <a:gd name="T17" fmla="*/ 147 h 6"/>
                <a:gd name="T18" fmla="*/ 0 w 78"/>
                <a:gd name="T19" fmla="*/ 147 h 6"/>
                <a:gd name="T20" fmla="*/ 0 w 78"/>
                <a:gd name="T21" fmla="*/ 1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
                  <a:moveTo>
                    <a:pt x="0" y="3"/>
                  </a:moveTo>
                  <a:lnTo>
                    <a:pt x="39" y="1"/>
                  </a:lnTo>
                  <a:lnTo>
                    <a:pt x="78" y="0"/>
                  </a:lnTo>
                  <a:cubicBezTo>
                    <a:pt x="77" y="2"/>
                    <a:pt x="75" y="4"/>
                    <a:pt x="73" y="6"/>
                  </a:cubicBezTo>
                  <a:lnTo>
                    <a:pt x="39" y="5"/>
                  </a:lnTo>
                  <a:lnTo>
                    <a:pt x="1" y="3"/>
                  </a:lnTo>
                  <a:cubicBezTo>
                    <a:pt x="0" y="3"/>
                    <a:pt x="0"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2" name="Freeform 318"/>
            <p:cNvSpPr>
              <a:spLocks/>
            </p:cNvSpPr>
            <p:nvPr/>
          </p:nvSpPr>
          <p:spPr bwMode="auto">
            <a:xfrm>
              <a:off x="3206" y="2795"/>
              <a:ext cx="663" cy="218"/>
            </a:xfrm>
            <a:custGeom>
              <a:avLst/>
              <a:gdLst>
                <a:gd name="T0" fmla="*/ 0 w 94"/>
                <a:gd name="T1" fmla="*/ 148 h 31"/>
                <a:gd name="T2" fmla="*/ 296 w 94"/>
                <a:gd name="T3" fmla="*/ 0 h 31"/>
                <a:gd name="T4" fmla="*/ 501 w 94"/>
                <a:gd name="T5" fmla="*/ 197 h 31"/>
                <a:gd name="T6" fmla="*/ 501 w 94"/>
                <a:gd name="T7" fmla="*/ 795 h 31"/>
                <a:gd name="T8" fmla="*/ 846 w 94"/>
                <a:gd name="T9" fmla="*/ 795 h 31"/>
                <a:gd name="T10" fmla="*/ 846 w 94"/>
                <a:gd name="T11" fmla="*/ 640 h 31"/>
                <a:gd name="T12" fmla="*/ 1093 w 94"/>
                <a:gd name="T13" fmla="*/ 492 h 31"/>
                <a:gd name="T14" fmla="*/ 1693 w 94"/>
                <a:gd name="T15" fmla="*/ 795 h 31"/>
                <a:gd name="T16" fmla="*/ 1693 w 94"/>
                <a:gd name="T17" fmla="*/ 1041 h 31"/>
                <a:gd name="T18" fmla="*/ 2088 w 94"/>
                <a:gd name="T19" fmla="*/ 1041 h 31"/>
                <a:gd name="T20" fmla="*/ 2088 w 94"/>
                <a:gd name="T21" fmla="*/ 893 h 31"/>
                <a:gd name="T22" fmla="*/ 2186 w 94"/>
                <a:gd name="T23" fmla="*/ 844 h 31"/>
                <a:gd name="T24" fmla="*/ 2236 w 94"/>
                <a:gd name="T25" fmla="*/ 893 h 31"/>
                <a:gd name="T26" fmla="*/ 2236 w 94"/>
                <a:gd name="T27" fmla="*/ 1041 h 31"/>
                <a:gd name="T28" fmla="*/ 2342 w 94"/>
                <a:gd name="T29" fmla="*/ 1041 h 31"/>
                <a:gd name="T30" fmla="*/ 2342 w 94"/>
                <a:gd name="T31" fmla="*/ 942 h 31"/>
                <a:gd name="T32" fmla="*/ 2391 w 94"/>
                <a:gd name="T33" fmla="*/ 893 h 31"/>
                <a:gd name="T34" fmla="*/ 2490 w 94"/>
                <a:gd name="T35" fmla="*/ 992 h 31"/>
                <a:gd name="T36" fmla="*/ 2490 w 94"/>
                <a:gd name="T37" fmla="*/ 1090 h 31"/>
                <a:gd name="T38" fmla="*/ 2934 w 94"/>
                <a:gd name="T39" fmla="*/ 1139 h 31"/>
                <a:gd name="T40" fmla="*/ 2984 w 94"/>
                <a:gd name="T41" fmla="*/ 1041 h 31"/>
                <a:gd name="T42" fmla="*/ 3033 w 94"/>
                <a:gd name="T43" fmla="*/ 992 h 31"/>
                <a:gd name="T44" fmla="*/ 3132 w 94"/>
                <a:gd name="T45" fmla="*/ 1041 h 31"/>
                <a:gd name="T46" fmla="*/ 3132 w 94"/>
                <a:gd name="T47" fmla="*/ 1188 h 31"/>
                <a:gd name="T48" fmla="*/ 4676 w 94"/>
                <a:gd name="T49" fmla="*/ 1287 h 31"/>
                <a:gd name="T50" fmla="*/ 4676 w 94"/>
                <a:gd name="T51" fmla="*/ 1287 h 31"/>
                <a:gd name="T52" fmla="*/ 4479 w 94"/>
                <a:gd name="T53" fmla="*/ 1533 h 31"/>
                <a:gd name="T54" fmla="*/ 4479 w 94"/>
                <a:gd name="T55" fmla="*/ 1533 h 31"/>
                <a:gd name="T56" fmla="*/ 600 w 94"/>
                <a:gd name="T57" fmla="*/ 1533 h 31"/>
                <a:gd name="T58" fmla="*/ 600 w 94"/>
                <a:gd name="T59" fmla="*/ 1533 h 31"/>
                <a:gd name="T60" fmla="*/ 0 w 94"/>
                <a:gd name="T61" fmla="*/ 148 h 31"/>
                <a:gd name="T62" fmla="*/ 0 w 94"/>
                <a:gd name="T63" fmla="*/ 148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4" h="31">
                  <a:moveTo>
                    <a:pt x="0" y="3"/>
                  </a:moveTo>
                  <a:lnTo>
                    <a:pt x="6" y="0"/>
                  </a:lnTo>
                  <a:lnTo>
                    <a:pt x="10" y="4"/>
                  </a:lnTo>
                  <a:lnTo>
                    <a:pt x="10" y="16"/>
                  </a:lnTo>
                  <a:lnTo>
                    <a:pt x="17" y="16"/>
                  </a:lnTo>
                  <a:lnTo>
                    <a:pt x="17" y="13"/>
                  </a:lnTo>
                  <a:lnTo>
                    <a:pt x="22" y="10"/>
                  </a:lnTo>
                  <a:lnTo>
                    <a:pt x="34" y="16"/>
                  </a:lnTo>
                  <a:lnTo>
                    <a:pt x="34" y="21"/>
                  </a:lnTo>
                  <a:lnTo>
                    <a:pt x="42" y="21"/>
                  </a:lnTo>
                  <a:lnTo>
                    <a:pt x="42" y="18"/>
                  </a:lnTo>
                  <a:lnTo>
                    <a:pt x="44" y="17"/>
                  </a:lnTo>
                  <a:lnTo>
                    <a:pt x="45" y="18"/>
                  </a:lnTo>
                  <a:lnTo>
                    <a:pt x="45" y="21"/>
                  </a:lnTo>
                  <a:lnTo>
                    <a:pt x="47" y="21"/>
                  </a:lnTo>
                  <a:lnTo>
                    <a:pt x="47" y="19"/>
                  </a:lnTo>
                  <a:lnTo>
                    <a:pt x="48" y="18"/>
                  </a:lnTo>
                  <a:lnTo>
                    <a:pt x="50" y="20"/>
                  </a:lnTo>
                  <a:lnTo>
                    <a:pt x="50" y="22"/>
                  </a:lnTo>
                  <a:lnTo>
                    <a:pt x="59" y="23"/>
                  </a:lnTo>
                  <a:lnTo>
                    <a:pt x="60" y="21"/>
                  </a:lnTo>
                  <a:lnTo>
                    <a:pt x="61" y="20"/>
                  </a:lnTo>
                  <a:lnTo>
                    <a:pt x="63" y="21"/>
                  </a:lnTo>
                  <a:lnTo>
                    <a:pt x="63" y="24"/>
                  </a:lnTo>
                  <a:lnTo>
                    <a:pt x="94" y="26"/>
                  </a:lnTo>
                  <a:cubicBezTo>
                    <a:pt x="93" y="28"/>
                    <a:pt x="91" y="29"/>
                    <a:pt x="90" y="31"/>
                  </a:cubicBezTo>
                  <a:lnTo>
                    <a:pt x="12" y="31"/>
                  </a:lnTo>
                  <a:cubicBezTo>
                    <a:pt x="6" y="23"/>
                    <a:pt x="2" y="14"/>
                    <a:pt x="0" y="3"/>
                  </a:cubicBezTo>
                  <a:close/>
                </a:path>
              </a:pathLst>
            </a:custGeom>
            <a:solidFill>
              <a:srgbClr val="9B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3" name="Freeform 319"/>
            <p:cNvSpPr>
              <a:spLocks/>
            </p:cNvSpPr>
            <p:nvPr/>
          </p:nvSpPr>
          <p:spPr bwMode="auto">
            <a:xfrm>
              <a:off x="3432" y="2548"/>
              <a:ext cx="141" cy="268"/>
            </a:xfrm>
            <a:custGeom>
              <a:avLst/>
              <a:gdLst>
                <a:gd name="T0" fmla="*/ 247 w 20"/>
                <a:gd name="T1" fmla="*/ 1192 h 38"/>
                <a:gd name="T2" fmla="*/ 247 w 20"/>
                <a:gd name="T3" fmla="*/ 0 h 38"/>
                <a:gd name="T4" fmla="*/ 345 w 20"/>
                <a:gd name="T5" fmla="*/ 994 h 38"/>
                <a:gd name="T6" fmla="*/ 296 w 20"/>
                <a:gd name="T7" fmla="*/ 994 h 38"/>
                <a:gd name="T8" fmla="*/ 296 w 20"/>
                <a:gd name="T9" fmla="*/ 1192 h 38"/>
                <a:gd name="T10" fmla="*/ 395 w 20"/>
                <a:gd name="T11" fmla="*/ 1291 h 38"/>
                <a:gd name="T12" fmla="*/ 994 w 20"/>
                <a:gd name="T13" fmla="*/ 1643 h 38"/>
                <a:gd name="T14" fmla="*/ 945 w 20"/>
                <a:gd name="T15" fmla="*/ 1643 h 38"/>
                <a:gd name="T16" fmla="*/ 395 w 20"/>
                <a:gd name="T17" fmla="*/ 1340 h 38"/>
                <a:gd name="T18" fmla="*/ 395 w 20"/>
                <a:gd name="T19" fmla="*/ 1340 h 38"/>
                <a:gd name="T20" fmla="*/ 296 w 20"/>
                <a:gd name="T21" fmla="*/ 1241 h 38"/>
                <a:gd name="T22" fmla="*/ 0 w 20"/>
                <a:gd name="T23" fmla="*/ 1890 h 38"/>
                <a:gd name="T24" fmla="*/ 0 w 20"/>
                <a:gd name="T25" fmla="*/ 1841 h 38"/>
                <a:gd name="T26" fmla="*/ 247 w 20"/>
                <a:gd name="T27" fmla="*/ 119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 h="38">
                  <a:moveTo>
                    <a:pt x="5" y="24"/>
                  </a:moveTo>
                  <a:lnTo>
                    <a:pt x="5" y="0"/>
                  </a:lnTo>
                  <a:lnTo>
                    <a:pt x="7" y="20"/>
                  </a:lnTo>
                  <a:lnTo>
                    <a:pt x="6" y="20"/>
                  </a:lnTo>
                  <a:lnTo>
                    <a:pt x="6" y="24"/>
                  </a:lnTo>
                  <a:lnTo>
                    <a:pt x="8" y="26"/>
                  </a:lnTo>
                  <a:lnTo>
                    <a:pt x="20" y="33"/>
                  </a:lnTo>
                  <a:lnTo>
                    <a:pt x="19" y="33"/>
                  </a:lnTo>
                  <a:lnTo>
                    <a:pt x="8" y="27"/>
                  </a:lnTo>
                  <a:lnTo>
                    <a:pt x="6" y="25"/>
                  </a:lnTo>
                  <a:lnTo>
                    <a:pt x="0" y="38"/>
                  </a:lnTo>
                  <a:lnTo>
                    <a:pt x="0" y="37"/>
                  </a:lnTo>
                  <a:lnTo>
                    <a:pt x="5" y="24"/>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4" name="Freeform 320"/>
            <p:cNvSpPr>
              <a:spLocks/>
            </p:cNvSpPr>
            <p:nvPr/>
          </p:nvSpPr>
          <p:spPr bwMode="auto">
            <a:xfrm>
              <a:off x="3403" y="2710"/>
              <a:ext cx="99" cy="317"/>
            </a:xfrm>
            <a:custGeom>
              <a:avLst/>
              <a:gdLst>
                <a:gd name="T0" fmla="*/ 99 w 14"/>
                <a:gd name="T1" fmla="*/ 49 h 45"/>
                <a:gd name="T2" fmla="*/ 354 w 14"/>
                <a:gd name="T3" fmla="*/ 0 h 45"/>
                <a:gd name="T4" fmla="*/ 354 w 14"/>
                <a:gd name="T5" fmla="*/ 0 h 45"/>
                <a:gd name="T6" fmla="*/ 453 w 14"/>
                <a:gd name="T7" fmla="*/ 49 h 45"/>
                <a:gd name="T8" fmla="*/ 403 w 14"/>
                <a:gd name="T9" fmla="*/ 197 h 45"/>
                <a:gd name="T10" fmla="*/ 403 w 14"/>
                <a:gd name="T11" fmla="*/ 197 h 45"/>
                <a:gd name="T12" fmla="*/ 403 w 14"/>
                <a:gd name="T13" fmla="*/ 296 h 45"/>
                <a:gd name="T14" fmla="*/ 453 w 14"/>
                <a:gd name="T15" fmla="*/ 296 h 45"/>
                <a:gd name="T16" fmla="*/ 403 w 14"/>
                <a:gd name="T17" fmla="*/ 345 h 45"/>
                <a:gd name="T18" fmla="*/ 700 w 14"/>
                <a:gd name="T19" fmla="*/ 2184 h 45"/>
                <a:gd name="T20" fmla="*/ 651 w 14"/>
                <a:gd name="T21" fmla="*/ 2184 h 45"/>
                <a:gd name="T22" fmla="*/ 403 w 14"/>
                <a:gd name="T23" fmla="*/ 444 h 45"/>
                <a:gd name="T24" fmla="*/ 403 w 14"/>
                <a:gd name="T25" fmla="*/ 444 h 45"/>
                <a:gd name="T26" fmla="*/ 453 w 14"/>
                <a:gd name="T27" fmla="*/ 2233 h 45"/>
                <a:gd name="T28" fmla="*/ 453 w 14"/>
                <a:gd name="T29" fmla="*/ 2233 h 45"/>
                <a:gd name="T30" fmla="*/ 403 w 14"/>
                <a:gd name="T31" fmla="*/ 2184 h 45"/>
                <a:gd name="T32" fmla="*/ 354 w 14"/>
                <a:gd name="T33" fmla="*/ 444 h 45"/>
                <a:gd name="T34" fmla="*/ 297 w 14"/>
                <a:gd name="T35" fmla="*/ 493 h 45"/>
                <a:gd name="T36" fmla="*/ 50 w 14"/>
                <a:gd name="T37" fmla="*/ 2184 h 45"/>
                <a:gd name="T38" fmla="*/ 50 w 14"/>
                <a:gd name="T39" fmla="*/ 2184 h 45"/>
                <a:gd name="T40" fmla="*/ 297 w 14"/>
                <a:gd name="T41" fmla="*/ 345 h 45"/>
                <a:gd name="T42" fmla="*/ 248 w 14"/>
                <a:gd name="T43" fmla="*/ 345 h 45"/>
                <a:gd name="T44" fmla="*/ 248 w 14"/>
                <a:gd name="T45" fmla="*/ 296 h 45"/>
                <a:gd name="T46" fmla="*/ 297 w 14"/>
                <a:gd name="T47" fmla="*/ 296 h 45"/>
                <a:gd name="T48" fmla="*/ 297 w 14"/>
                <a:gd name="T49" fmla="*/ 148 h 45"/>
                <a:gd name="T50" fmla="*/ 99 w 14"/>
                <a:gd name="T51" fmla="*/ 148 h 45"/>
                <a:gd name="T52" fmla="*/ 99 w 14"/>
                <a:gd name="T53" fmla="*/ 148 h 45"/>
                <a:gd name="T54" fmla="*/ 50 w 14"/>
                <a:gd name="T55" fmla="*/ 99 h 45"/>
                <a:gd name="T56" fmla="*/ 99 w 14"/>
                <a:gd name="T57" fmla="*/ 49 h 45"/>
                <a:gd name="T58" fmla="*/ 99 w 14"/>
                <a:gd name="T59" fmla="*/ 49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 h="45">
                  <a:moveTo>
                    <a:pt x="2" y="1"/>
                  </a:moveTo>
                  <a:lnTo>
                    <a:pt x="7" y="0"/>
                  </a:lnTo>
                  <a:cubicBezTo>
                    <a:pt x="7" y="0"/>
                    <a:pt x="9" y="0"/>
                    <a:pt x="9" y="1"/>
                  </a:cubicBezTo>
                  <a:cubicBezTo>
                    <a:pt x="10" y="2"/>
                    <a:pt x="8" y="4"/>
                    <a:pt x="8" y="4"/>
                  </a:cubicBezTo>
                  <a:lnTo>
                    <a:pt x="8" y="6"/>
                  </a:lnTo>
                  <a:lnTo>
                    <a:pt x="9" y="6"/>
                  </a:lnTo>
                  <a:lnTo>
                    <a:pt x="8" y="7"/>
                  </a:lnTo>
                  <a:lnTo>
                    <a:pt x="14" y="44"/>
                  </a:lnTo>
                  <a:lnTo>
                    <a:pt x="13" y="44"/>
                  </a:lnTo>
                  <a:lnTo>
                    <a:pt x="8" y="9"/>
                  </a:lnTo>
                  <a:cubicBezTo>
                    <a:pt x="7" y="9"/>
                    <a:pt x="9" y="45"/>
                    <a:pt x="9" y="45"/>
                  </a:cubicBezTo>
                  <a:lnTo>
                    <a:pt x="8" y="44"/>
                  </a:lnTo>
                  <a:lnTo>
                    <a:pt x="7" y="9"/>
                  </a:lnTo>
                  <a:lnTo>
                    <a:pt x="6" y="10"/>
                  </a:lnTo>
                  <a:lnTo>
                    <a:pt x="1" y="44"/>
                  </a:lnTo>
                  <a:lnTo>
                    <a:pt x="6" y="7"/>
                  </a:lnTo>
                  <a:lnTo>
                    <a:pt x="5" y="7"/>
                  </a:lnTo>
                  <a:lnTo>
                    <a:pt x="5" y="6"/>
                  </a:lnTo>
                  <a:lnTo>
                    <a:pt x="6" y="6"/>
                  </a:lnTo>
                  <a:lnTo>
                    <a:pt x="6" y="3"/>
                  </a:lnTo>
                  <a:lnTo>
                    <a:pt x="2" y="3"/>
                  </a:lnTo>
                  <a:cubicBezTo>
                    <a:pt x="2" y="3"/>
                    <a:pt x="0" y="3"/>
                    <a:pt x="1" y="2"/>
                  </a:cubicBezTo>
                  <a:cubicBezTo>
                    <a:pt x="1" y="1"/>
                    <a:pt x="2" y="1"/>
                    <a:pt x="2" y="1"/>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5" name="Freeform 321"/>
            <p:cNvSpPr>
              <a:spLocks/>
            </p:cNvSpPr>
            <p:nvPr/>
          </p:nvSpPr>
          <p:spPr bwMode="auto">
            <a:xfrm>
              <a:off x="3418" y="2978"/>
              <a:ext cx="49" cy="1"/>
            </a:xfrm>
            <a:custGeom>
              <a:avLst/>
              <a:gdLst>
                <a:gd name="T0" fmla="*/ 0 w 7"/>
                <a:gd name="T1" fmla="*/ 0 h 1"/>
                <a:gd name="T2" fmla="*/ 343 w 7"/>
                <a:gd name="T3" fmla="*/ 0 h 1"/>
                <a:gd name="T4" fmla="*/ 294 w 7"/>
                <a:gd name="T5" fmla="*/ 0 h 1"/>
                <a:gd name="T6" fmla="*/ 0 w 7"/>
                <a:gd name="T7" fmla="*/ 0 h 1"/>
                <a:gd name="T8" fmla="*/ 0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0" y="0"/>
                  </a:moveTo>
                  <a:lnTo>
                    <a:pt x="7" y="0"/>
                  </a:lnTo>
                  <a:lnTo>
                    <a:pt x="6" y="0"/>
                  </a:lnTo>
                  <a:lnTo>
                    <a:pt x="0"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6" name="Rectangle 322"/>
            <p:cNvSpPr>
              <a:spLocks noChangeArrowheads="1"/>
            </p:cNvSpPr>
            <p:nvPr/>
          </p:nvSpPr>
          <p:spPr bwMode="auto">
            <a:xfrm>
              <a:off x="3467" y="2978"/>
              <a:ext cx="28"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27" name="Freeform 323"/>
            <p:cNvSpPr>
              <a:spLocks/>
            </p:cNvSpPr>
            <p:nvPr/>
          </p:nvSpPr>
          <p:spPr bwMode="auto">
            <a:xfrm>
              <a:off x="3425" y="2893"/>
              <a:ext cx="35" cy="1"/>
            </a:xfrm>
            <a:custGeom>
              <a:avLst/>
              <a:gdLst>
                <a:gd name="T0" fmla="*/ 49 w 5"/>
                <a:gd name="T1" fmla="*/ 0 h 1"/>
                <a:gd name="T2" fmla="*/ 245 w 5"/>
                <a:gd name="T3" fmla="*/ 0 h 1"/>
                <a:gd name="T4" fmla="*/ 245 w 5"/>
                <a:gd name="T5" fmla="*/ 0 h 1"/>
                <a:gd name="T6" fmla="*/ 0 w 5"/>
                <a:gd name="T7" fmla="*/ 0 h 1"/>
                <a:gd name="T8" fmla="*/ 49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1" y="0"/>
                  </a:moveTo>
                  <a:lnTo>
                    <a:pt x="5" y="0"/>
                  </a:lnTo>
                  <a:lnTo>
                    <a:pt x="0" y="0"/>
                  </a:lnTo>
                  <a:lnTo>
                    <a:pt x="1"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8" name="Rectangle 324"/>
            <p:cNvSpPr>
              <a:spLocks noChangeArrowheads="1"/>
            </p:cNvSpPr>
            <p:nvPr/>
          </p:nvSpPr>
          <p:spPr bwMode="auto">
            <a:xfrm>
              <a:off x="3460" y="2893"/>
              <a:ext cx="21"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29" name="Rectangle 325"/>
            <p:cNvSpPr>
              <a:spLocks noChangeArrowheads="1"/>
            </p:cNvSpPr>
            <p:nvPr/>
          </p:nvSpPr>
          <p:spPr bwMode="auto">
            <a:xfrm>
              <a:off x="3439" y="2816"/>
              <a:ext cx="21"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30" name="Rectangle 326"/>
            <p:cNvSpPr>
              <a:spLocks noChangeArrowheads="1"/>
            </p:cNvSpPr>
            <p:nvPr/>
          </p:nvSpPr>
          <p:spPr bwMode="auto">
            <a:xfrm>
              <a:off x="3460" y="2816"/>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31" name="Freeform 327"/>
            <p:cNvSpPr>
              <a:spLocks/>
            </p:cNvSpPr>
            <p:nvPr/>
          </p:nvSpPr>
          <p:spPr bwMode="auto">
            <a:xfrm>
              <a:off x="3262" y="2421"/>
              <a:ext cx="212" cy="310"/>
            </a:xfrm>
            <a:custGeom>
              <a:avLst/>
              <a:gdLst>
                <a:gd name="T0" fmla="*/ 346 w 30"/>
                <a:gd name="T1" fmla="*/ 1141 h 44"/>
                <a:gd name="T2" fmla="*/ 346 w 30"/>
                <a:gd name="T3" fmla="*/ 49 h 44"/>
                <a:gd name="T4" fmla="*/ 346 w 30"/>
                <a:gd name="T5" fmla="*/ 49 h 44"/>
                <a:gd name="T6" fmla="*/ 403 w 30"/>
                <a:gd name="T7" fmla="*/ 0 h 44"/>
                <a:gd name="T8" fmla="*/ 403 w 30"/>
                <a:gd name="T9" fmla="*/ 0 h 44"/>
                <a:gd name="T10" fmla="*/ 551 w 30"/>
                <a:gd name="T11" fmla="*/ 845 h 44"/>
                <a:gd name="T12" fmla="*/ 452 w 30"/>
                <a:gd name="T13" fmla="*/ 895 h 44"/>
                <a:gd name="T14" fmla="*/ 452 w 30"/>
                <a:gd name="T15" fmla="*/ 1141 h 44"/>
                <a:gd name="T16" fmla="*/ 601 w 30"/>
                <a:gd name="T17" fmla="*/ 1289 h 44"/>
                <a:gd name="T18" fmla="*/ 1498 w 30"/>
                <a:gd name="T19" fmla="*/ 1790 h 44"/>
                <a:gd name="T20" fmla="*/ 1399 w 30"/>
                <a:gd name="T21" fmla="*/ 1839 h 44"/>
                <a:gd name="T22" fmla="*/ 601 w 30"/>
                <a:gd name="T23" fmla="*/ 1388 h 44"/>
                <a:gd name="T24" fmla="*/ 601 w 30"/>
                <a:gd name="T25" fmla="*/ 1339 h 44"/>
                <a:gd name="T26" fmla="*/ 452 w 30"/>
                <a:gd name="T27" fmla="*/ 1240 h 44"/>
                <a:gd name="T28" fmla="*/ 0 w 30"/>
                <a:gd name="T29" fmla="*/ 2184 h 44"/>
                <a:gd name="T30" fmla="*/ 0 w 30"/>
                <a:gd name="T31" fmla="*/ 2085 h 44"/>
                <a:gd name="T32" fmla="*/ 346 w 30"/>
                <a:gd name="T33" fmla="*/ 114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44">
                  <a:moveTo>
                    <a:pt x="7" y="23"/>
                  </a:moveTo>
                  <a:lnTo>
                    <a:pt x="7" y="1"/>
                  </a:lnTo>
                  <a:cubicBezTo>
                    <a:pt x="8" y="0"/>
                    <a:pt x="8" y="0"/>
                    <a:pt x="8" y="0"/>
                  </a:cubicBezTo>
                  <a:lnTo>
                    <a:pt x="11" y="17"/>
                  </a:lnTo>
                  <a:lnTo>
                    <a:pt x="9" y="18"/>
                  </a:lnTo>
                  <a:lnTo>
                    <a:pt x="9" y="23"/>
                  </a:lnTo>
                  <a:lnTo>
                    <a:pt x="12" y="26"/>
                  </a:lnTo>
                  <a:lnTo>
                    <a:pt x="30" y="36"/>
                  </a:lnTo>
                  <a:lnTo>
                    <a:pt x="28" y="37"/>
                  </a:lnTo>
                  <a:lnTo>
                    <a:pt x="12" y="28"/>
                  </a:lnTo>
                  <a:lnTo>
                    <a:pt x="12" y="27"/>
                  </a:lnTo>
                  <a:lnTo>
                    <a:pt x="9" y="25"/>
                  </a:lnTo>
                  <a:lnTo>
                    <a:pt x="0" y="44"/>
                  </a:lnTo>
                  <a:lnTo>
                    <a:pt x="0" y="42"/>
                  </a:lnTo>
                  <a:lnTo>
                    <a:pt x="7" y="23"/>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2" name="Freeform 328"/>
            <p:cNvSpPr>
              <a:spLocks/>
            </p:cNvSpPr>
            <p:nvPr/>
          </p:nvSpPr>
          <p:spPr bwMode="auto">
            <a:xfrm>
              <a:off x="3220" y="2569"/>
              <a:ext cx="155" cy="479"/>
            </a:xfrm>
            <a:custGeom>
              <a:avLst/>
              <a:gdLst>
                <a:gd name="T0" fmla="*/ 99 w 22"/>
                <a:gd name="T1" fmla="*/ 99 h 68"/>
                <a:gd name="T2" fmla="*/ 550 w 22"/>
                <a:gd name="T3" fmla="*/ 0 h 68"/>
                <a:gd name="T4" fmla="*/ 550 w 22"/>
                <a:gd name="T5" fmla="*/ 0 h 68"/>
                <a:gd name="T6" fmla="*/ 698 w 22"/>
                <a:gd name="T7" fmla="*/ 99 h 68"/>
                <a:gd name="T8" fmla="*/ 599 w 22"/>
                <a:gd name="T9" fmla="*/ 296 h 68"/>
                <a:gd name="T10" fmla="*/ 599 w 22"/>
                <a:gd name="T11" fmla="*/ 296 h 68"/>
                <a:gd name="T12" fmla="*/ 599 w 22"/>
                <a:gd name="T13" fmla="*/ 493 h 68"/>
                <a:gd name="T14" fmla="*/ 648 w 22"/>
                <a:gd name="T15" fmla="*/ 493 h 68"/>
                <a:gd name="T16" fmla="*/ 599 w 22"/>
                <a:gd name="T17" fmla="*/ 542 h 68"/>
                <a:gd name="T18" fmla="*/ 1092 w 22"/>
                <a:gd name="T19" fmla="*/ 3276 h 68"/>
                <a:gd name="T20" fmla="*/ 993 w 22"/>
                <a:gd name="T21" fmla="*/ 3325 h 68"/>
                <a:gd name="T22" fmla="*/ 599 w 22"/>
                <a:gd name="T23" fmla="*/ 697 h 68"/>
                <a:gd name="T24" fmla="*/ 599 w 22"/>
                <a:gd name="T25" fmla="*/ 697 h 68"/>
                <a:gd name="T26" fmla="*/ 698 w 22"/>
                <a:gd name="T27" fmla="*/ 3374 h 68"/>
                <a:gd name="T28" fmla="*/ 698 w 22"/>
                <a:gd name="T29" fmla="*/ 3374 h 68"/>
                <a:gd name="T30" fmla="*/ 648 w 22"/>
                <a:gd name="T31" fmla="*/ 3325 h 68"/>
                <a:gd name="T32" fmla="*/ 648 w 22"/>
                <a:gd name="T33" fmla="*/ 3325 h 68"/>
                <a:gd name="T34" fmla="*/ 648 w 22"/>
                <a:gd name="T35" fmla="*/ 3325 h 68"/>
                <a:gd name="T36" fmla="*/ 648 w 22"/>
                <a:gd name="T37" fmla="*/ 3325 h 68"/>
                <a:gd name="T38" fmla="*/ 550 w 22"/>
                <a:gd name="T39" fmla="*/ 747 h 68"/>
                <a:gd name="T40" fmla="*/ 395 w 22"/>
                <a:gd name="T41" fmla="*/ 747 h 68"/>
                <a:gd name="T42" fmla="*/ 197 w 22"/>
                <a:gd name="T43" fmla="*/ 2627 h 68"/>
                <a:gd name="T44" fmla="*/ 197 w 22"/>
                <a:gd name="T45" fmla="*/ 2627 h 68"/>
                <a:gd name="T46" fmla="*/ 148 w 22"/>
                <a:gd name="T47" fmla="*/ 2578 h 68"/>
                <a:gd name="T48" fmla="*/ 148 w 22"/>
                <a:gd name="T49" fmla="*/ 2578 h 68"/>
                <a:gd name="T50" fmla="*/ 395 w 22"/>
                <a:gd name="T51" fmla="*/ 542 h 68"/>
                <a:gd name="T52" fmla="*/ 345 w 22"/>
                <a:gd name="T53" fmla="*/ 542 h 68"/>
                <a:gd name="T54" fmla="*/ 345 w 22"/>
                <a:gd name="T55" fmla="*/ 493 h 68"/>
                <a:gd name="T56" fmla="*/ 444 w 22"/>
                <a:gd name="T57" fmla="*/ 444 h 68"/>
                <a:gd name="T58" fmla="*/ 444 w 22"/>
                <a:gd name="T59" fmla="*/ 296 h 68"/>
                <a:gd name="T60" fmla="*/ 148 w 22"/>
                <a:gd name="T61" fmla="*/ 296 h 68"/>
                <a:gd name="T62" fmla="*/ 148 w 22"/>
                <a:gd name="T63" fmla="*/ 296 h 68"/>
                <a:gd name="T64" fmla="*/ 49 w 22"/>
                <a:gd name="T65" fmla="*/ 197 h 68"/>
                <a:gd name="T66" fmla="*/ 99 w 22"/>
                <a:gd name="T67" fmla="*/ 99 h 68"/>
                <a:gd name="T68" fmla="*/ 99 w 22"/>
                <a:gd name="T69" fmla="*/ 99 h 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68">
                  <a:moveTo>
                    <a:pt x="2" y="2"/>
                  </a:moveTo>
                  <a:lnTo>
                    <a:pt x="11" y="0"/>
                  </a:lnTo>
                  <a:cubicBezTo>
                    <a:pt x="11" y="0"/>
                    <a:pt x="13" y="0"/>
                    <a:pt x="14" y="2"/>
                  </a:cubicBezTo>
                  <a:cubicBezTo>
                    <a:pt x="14" y="4"/>
                    <a:pt x="12" y="6"/>
                    <a:pt x="12" y="6"/>
                  </a:cubicBezTo>
                  <a:lnTo>
                    <a:pt x="12" y="10"/>
                  </a:lnTo>
                  <a:lnTo>
                    <a:pt x="13" y="10"/>
                  </a:lnTo>
                  <a:lnTo>
                    <a:pt x="12" y="11"/>
                  </a:lnTo>
                  <a:lnTo>
                    <a:pt x="22" y="66"/>
                  </a:lnTo>
                  <a:lnTo>
                    <a:pt x="20" y="67"/>
                  </a:lnTo>
                  <a:lnTo>
                    <a:pt x="12" y="14"/>
                  </a:lnTo>
                  <a:cubicBezTo>
                    <a:pt x="11" y="15"/>
                    <a:pt x="14" y="68"/>
                    <a:pt x="14" y="68"/>
                  </a:cubicBezTo>
                  <a:lnTo>
                    <a:pt x="13" y="67"/>
                  </a:lnTo>
                  <a:cubicBezTo>
                    <a:pt x="13" y="67"/>
                    <a:pt x="13" y="67"/>
                    <a:pt x="13" y="67"/>
                  </a:cubicBezTo>
                  <a:lnTo>
                    <a:pt x="11" y="15"/>
                  </a:lnTo>
                  <a:lnTo>
                    <a:pt x="8" y="15"/>
                  </a:lnTo>
                  <a:lnTo>
                    <a:pt x="4" y="53"/>
                  </a:lnTo>
                  <a:cubicBezTo>
                    <a:pt x="4" y="53"/>
                    <a:pt x="4" y="52"/>
                    <a:pt x="3" y="52"/>
                  </a:cubicBezTo>
                  <a:lnTo>
                    <a:pt x="8" y="11"/>
                  </a:lnTo>
                  <a:lnTo>
                    <a:pt x="7" y="11"/>
                  </a:lnTo>
                  <a:lnTo>
                    <a:pt x="7" y="10"/>
                  </a:lnTo>
                  <a:lnTo>
                    <a:pt x="9" y="9"/>
                  </a:lnTo>
                  <a:lnTo>
                    <a:pt x="9" y="6"/>
                  </a:lnTo>
                  <a:lnTo>
                    <a:pt x="3" y="6"/>
                  </a:lnTo>
                  <a:cubicBezTo>
                    <a:pt x="3" y="6"/>
                    <a:pt x="0" y="5"/>
                    <a:pt x="1" y="4"/>
                  </a:cubicBezTo>
                  <a:cubicBezTo>
                    <a:pt x="2" y="2"/>
                    <a:pt x="2" y="2"/>
                    <a:pt x="2" y="2"/>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3" name="Freeform 329"/>
            <p:cNvSpPr>
              <a:spLocks/>
            </p:cNvSpPr>
            <p:nvPr/>
          </p:nvSpPr>
          <p:spPr bwMode="auto">
            <a:xfrm>
              <a:off x="3262" y="2971"/>
              <a:ext cx="50" cy="7"/>
            </a:xfrm>
            <a:custGeom>
              <a:avLst/>
              <a:gdLst>
                <a:gd name="T0" fmla="*/ 0 w 7"/>
                <a:gd name="T1" fmla="*/ 0 h 1"/>
                <a:gd name="T2" fmla="*/ 357 w 7"/>
                <a:gd name="T3" fmla="*/ 0 h 1"/>
                <a:gd name="T4" fmla="*/ 357 w 7"/>
                <a:gd name="T5" fmla="*/ 49 h 1"/>
                <a:gd name="T6" fmla="*/ 50 w 7"/>
                <a:gd name="T7" fmla="*/ 49 h 1"/>
                <a:gd name="T8" fmla="*/ 50 w 7"/>
                <a:gd name="T9" fmla="*/ 49 h 1"/>
                <a:gd name="T10" fmla="*/ 0 w 7"/>
                <a:gd name="T11" fmla="*/ 0 h 1"/>
                <a:gd name="T12" fmla="*/ 0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7" y="0"/>
                  </a:lnTo>
                  <a:lnTo>
                    <a:pt x="7" y="1"/>
                  </a:lnTo>
                  <a:lnTo>
                    <a:pt x="1" y="1"/>
                  </a:lnTo>
                  <a:cubicBezTo>
                    <a:pt x="1" y="1"/>
                    <a:pt x="0" y="1"/>
                    <a:pt x="0" y="0"/>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4" name="Freeform 330"/>
            <p:cNvSpPr>
              <a:spLocks/>
            </p:cNvSpPr>
            <p:nvPr/>
          </p:nvSpPr>
          <p:spPr bwMode="auto">
            <a:xfrm>
              <a:off x="3312" y="2971"/>
              <a:ext cx="49" cy="7"/>
            </a:xfrm>
            <a:custGeom>
              <a:avLst/>
              <a:gdLst>
                <a:gd name="T0" fmla="*/ 343 w 7"/>
                <a:gd name="T1" fmla="*/ 0 h 1"/>
                <a:gd name="T2" fmla="*/ 343 w 7"/>
                <a:gd name="T3" fmla="*/ 49 h 1"/>
                <a:gd name="T4" fmla="*/ 0 w 7"/>
                <a:gd name="T5" fmla="*/ 49 h 1"/>
                <a:gd name="T6" fmla="*/ 0 w 7"/>
                <a:gd name="T7" fmla="*/ 49 h 1"/>
                <a:gd name="T8" fmla="*/ 343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7" y="0"/>
                  </a:moveTo>
                  <a:lnTo>
                    <a:pt x="7" y="1"/>
                  </a:lnTo>
                  <a:lnTo>
                    <a:pt x="0" y="1"/>
                  </a:lnTo>
                  <a:lnTo>
                    <a:pt x="7"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5" name="Freeform 331"/>
            <p:cNvSpPr>
              <a:spLocks/>
            </p:cNvSpPr>
            <p:nvPr/>
          </p:nvSpPr>
          <p:spPr bwMode="auto">
            <a:xfrm>
              <a:off x="3255" y="2851"/>
              <a:ext cx="50" cy="1"/>
            </a:xfrm>
            <a:custGeom>
              <a:avLst/>
              <a:gdLst>
                <a:gd name="T0" fmla="*/ 50 w 7"/>
                <a:gd name="T1" fmla="*/ 0 h 1"/>
                <a:gd name="T2" fmla="*/ 357 w 7"/>
                <a:gd name="T3" fmla="*/ 0 h 1"/>
                <a:gd name="T4" fmla="*/ 357 w 7"/>
                <a:gd name="T5" fmla="*/ 0 h 1"/>
                <a:gd name="T6" fmla="*/ 0 w 7"/>
                <a:gd name="T7" fmla="*/ 0 h 1"/>
                <a:gd name="T8" fmla="*/ 50 w 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
                  <a:moveTo>
                    <a:pt x="1" y="0"/>
                  </a:moveTo>
                  <a:lnTo>
                    <a:pt x="7" y="0"/>
                  </a:lnTo>
                  <a:lnTo>
                    <a:pt x="0" y="0"/>
                  </a:lnTo>
                  <a:lnTo>
                    <a:pt x="1"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6" name="Rectangle 332"/>
            <p:cNvSpPr>
              <a:spLocks noChangeArrowheads="1"/>
            </p:cNvSpPr>
            <p:nvPr/>
          </p:nvSpPr>
          <p:spPr bwMode="auto">
            <a:xfrm>
              <a:off x="3305" y="2851"/>
              <a:ext cx="28"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37" name="Rectangle 333"/>
            <p:cNvSpPr>
              <a:spLocks noChangeArrowheads="1"/>
            </p:cNvSpPr>
            <p:nvPr/>
          </p:nvSpPr>
          <p:spPr bwMode="auto">
            <a:xfrm>
              <a:off x="3269" y="2731"/>
              <a:ext cx="36"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38" name="Rectangle 334"/>
            <p:cNvSpPr>
              <a:spLocks noChangeArrowheads="1"/>
            </p:cNvSpPr>
            <p:nvPr/>
          </p:nvSpPr>
          <p:spPr bwMode="auto">
            <a:xfrm>
              <a:off x="3305" y="2731"/>
              <a:ext cx="14"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39" name="Freeform 335"/>
            <p:cNvSpPr>
              <a:spLocks/>
            </p:cNvSpPr>
            <p:nvPr/>
          </p:nvSpPr>
          <p:spPr bwMode="auto">
            <a:xfrm>
              <a:off x="3559" y="2717"/>
              <a:ext cx="84" cy="162"/>
            </a:xfrm>
            <a:custGeom>
              <a:avLst/>
              <a:gdLst>
                <a:gd name="T0" fmla="*/ 147 w 12"/>
                <a:gd name="T1" fmla="*/ 697 h 23"/>
                <a:gd name="T2" fmla="*/ 147 w 12"/>
                <a:gd name="T3" fmla="*/ 0 h 23"/>
                <a:gd name="T4" fmla="*/ 196 w 12"/>
                <a:gd name="T5" fmla="*/ 599 h 23"/>
                <a:gd name="T6" fmla="*/ 147 w 12"/>
                <a:gd name="T7" fmla="*/ 599 h 23"/>
                <a:gd name="T8" fmla="*/ 147 w 12"/>
                <a:gd name="T9" fmla="*/ 697 h 23"/>
                <a:gd name="T10" fmla="*/ 196 w 12"/>
                <a:gd name="T11" fmla="*/ 747 h 23"/>
                <a:gd name="T12" fmla="*/ 588 w 12"/>
                <a:gd name="T13" fmla="*/ 993 h 23"/>
                <a:gd name="T14" fmla="*/ 539 w 12"/>
                <a:gd name="T15" fmla="*/ 993 h 23"/>
                <a:gd name="T16" fmla="*/ 245 w 12"/>
                <a:gd name="T17" fmla="*/ 796 h 23"/>
                <a:gd name="T18" fmla="*/ 245 w 12"/>
                <a:gd name="T19" fmla="*/ 796 h 23"/>
                <a:gd name="T20" fmla="*/ 196 w 12"/>
                <a:gd name="T21" fmla="*/ 747 h 23"/>
                <a:gd name="T22" fmla="*/ 0 w 12"/>
                <a:gd name="T23" fmla="*/ 1141 h 23"/>
                <a:gd name="T24" fmla="*/ 0 w 12"/>
                <a:gd name="T25" fmla="*/ 1092 h 23"/>
                <a:gd name="T26" fmla="*/ 147 w 12"/>
                <a:gd name="T27" fmla="*/ 697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23">
                  <a:moveTo>
                    <a:pt x="3" y="14"/>
                  </a:moveTo>
                  <a:lnTo>
                    <a:pt x="3" y="0"/>
                  </a:lnTo>
                  <a:lnTo>
                    <a:pt x="4" y="12"/>
                  </a:lnTo>
                  <a:lnTo>
                    <a:pt x="3" y="12"/>
                  </a:lnTo>
                  <a:lnTo>
                    <a:pt x="3" y="14"/>
                  </a:lnTo>
                  <a:lnTo>
                    <a:pt x="4" y="15"/>
                  </a:lnTo>
                  <a:lnTo>
                    <a:pt x="12" y="20"/>
                  </a:lnTo>
                  <a:lnTo>
                    <a:pt x="11" y="20"/>
                  </a:lnTo>
                  <a:lnTo>
                    <a:pt x="5" y="16"/>
                  </a:lnTo>
                  <a:lnTo>
                    <a:pt x="4" y="15"/>
                  </a:lnTo>
                  <a:lnTo>
                    <a:pt x="0" y="23"/>
                  </a:lnTo>
                  <a:lnTo>
                    <a:pt x="0" y="22"/>
                  </a:lnTo>
                  <a:lnTo>
                    <a:pt x="3" y="14"/>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0" name="Freeform 336"/>
            <p:cNvSpPr>
              <a:spLocks/>
            </p:cNvSpPr>
            <p:nvPr/>
          </p:nvSpPr>
          <p:spPr bwMode="auto">
            <a:xfrm>
              <a:off x="3545" y="2816"/>
              <a:ext cx="56" cy="190"/>
            </a:xfrm>
            <a:custGeom>
              <a:avLst/>
              <a:gdLst>
                <a:gd name="T0" fmla="*/ 0 w 8"/>
                <a:gd name="T1" fmla="*/ 0 h 27"/>
                <a:gd name="T2" fmla="*/ 196 w 8"/>
                <a:gd name="T3" fmla="*/ 0 h 27"/>
                <a:gd name="T4" fmla="*/ 196 w 8"/>
                <a:gd name="T5" fmla="*/ 0 h 27"/>
                <a:gd name="T6" fmla="*/ 245 w 8"/>
                <a:gd name="T7" fmla="*/ 0 h 27"/>
                <a:gd name="T8" fmla="*/ 196 w 8"/>
                <a:gd name="T9" fmla="*/ 99 h 27"/>
                <a:gd name="T10" fmla="*/ 196 w 8"/>
                <a:gd name="T11" fmla="*/ 99 h 27"/>
                <a:gd name="T12" fmla="*/ 196 w 8"/>
                <a:gd name="T13" fmla="*/ 197 h 27"/>
                <a:gd name="T14" fmla="*/ 245 w 8"/>
                <a:gd name="T15" fmla="*/ 197 h 27"/>
                <a:gd name="T16" fmla="*/ 196 w 8"/>
                <a:gd name="T17" fmla="*/ 197 h 27"/>
                <a:gd name="T18" fmla="*/ 392 w 8"/>
                <a:gd name="T19" fmla="*/ 1288 h 27"/>
                <a:gd name="T20" fmla="*/ 343 w 8"/>
                <a:gd name="T21" fmla="*/ 1337 h 27"/>
                <a:gd name="T22" fmla="*/ 196 w 8"/>
                <a:gd name="T23" fmla="*/ 246 h 27"/>
                <a:gd name="T24" fmla="*/ 196 w 8"/>
                <a:gd name="T25" fmla="*/ 246 h 27"/>
                <a:gd name="T26" fmla="*/ 245 w 8"/>
                <a:gd name="T27" fmla="*/ 1337 h 27"/>
                <a:gd name="T28" fmla="*/ 245 w 8"/>
                <a:gd name="T29" fmla="*/ 1337 h 27"/>
                <a:gd name="T30" fmla="*/ 196 w 8"/>
                <a:gd name="T31" fmla="*/ 1337 h 27"/>
                <a:gd name="T32" fmla="*/ 196 w 8"/>
                <a:gd name="T33" fmla="*/ 296 h 27"/>
                <a:gd name="T34" fmla="*/ 147 w 8"/>
                <a:gd name="T35" fmla="*/ 296 h 27"/>
                <a:gd name="T36" fmla="*/ 0 w 8"/>
                <a:gd name="T37" fmla="*/ 1337 h 27"/>
                <a:gd name="T38" fmla="*/ 0 w 8"/>
                <a:gd name="T39" fmla="*/ 1337 h 27"/>
                <a:gd name="T40" fmla="*/ 147 w 8"/>
                <a:gd name="T41" fmla="*/ 197 h 27"/>
                <a:gd name="T42" fmla="*/ 98 w 8"/>
                <a:gd name="T43" fmla="*/ 197 h 27"/>
                <a:gd name="T44" fmla="*/ 98 w 8"/>
                <a:gd name="T45" fmla="*/ 197 h 27"/>
                <a:gd name="T46" fmla="*/ 147 w 8"/>
                <a:gd name="T47" fmla="*/ 148 h 27"/>
                <a:gd name="T48" fmla="*/ 147 w 8"/>
                <a:gd name="T49" fmla="*/ 99 h 27"/>
                <a:gd name="T50" fmla="*/ 0 w 8"/>
                <a:gd name="T51" fmla="*/ 99 h 27"/>
                <a:gd name="T52" fmla="*/ 0 w 8"/>
                <a:gd name="T53" fmla="*/ 99 h 27"/>
                <a:gd name="T54" fmla="*/ 0 w 8"/>
                <a:gd name="T55" fmla="*/ 49 h 27"/>
                <a:gd name="T56" fmla="*/ 0 w 8"/>
                <a:gd name="T57" fmla="*/ 0 h 27"/>
                <a:gd name="T58" fmla="*/ 0 w 8"/>
                <a:gd name="T59" fmla="*/ 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 h="27">
                  <a:moveTo>
                    <a:pt x="0" y="0"/>
                  </a:moveTo>
                  <a:lnTo>
                    <a:pt x="4" y="0"/>
                  </a:lnTo>
                  <a:cubicBezTo>
                    <a:pt x="4" y="0"/>
                    <a:pt x="5" y="0"/>
                    <a:pt x="5" y="0"/>
                  </a:cubicBezTo>
                  <a:cubicBezTo>
                    <a:pt x="5" y="1"/>
                    <a:pt x="4" y="2"/>
                    <a:pt x="4" y="2"/>
                  </a:cubicBezTo>
                  <a:lnTo>
                    <a:pt x="4" y="4"/>
                  </a:lnTo>
                  <a:lnTo>
                    <a:pt x="5" y="4"/>
                  </a:lnTo>
                  <a:lnTo>
                    <a:pt x="4" y="4"/>
                  </a:lnTo>
                  <a:lnTo>
                    <a:pt x="8" y="26"/>
                  </a:lnTo>
                  <a:lnTo>
                    <a:pt x="7" y="27"/>
                  </a:lnTo>
                  <a:lnTo>
                    <a:pt x="4" y="5"/>
                  </a:lnTo>
                  <a:cubicBezTo>
                    <a:pt x="4" y="6"/>
                    <a:pt x="5" y="27"/>
                    <a:pt x="5" y="27"/>
                  </a:cubicBezTo>
                  <a:lnTo>
                    <a:pt x="4" y="27"/>
                  </a:lnTo>
                  <a:lnTo>
                    <a:pt x="4" y="6"/>
                  </a:lnTo>
                  <a:lnTo>
                    <a:pt x="3" y="6"/>
                  </a:lnTo>
                  <a:lnTo>
                    <a:pt x="0" y="27"/>
                  </a:lnTo>
                  <a:lnTo>
                    <a:pt x="3" y="4"/>
                  </a:lnTo>
                  <a:lnTo>
                    <a:pt x="2" y="4"/>
                  </a:lnTo>
                  <a:lnTo>
                    <a:pt x="3" y="3"/>
                  </a:lnTo>
                  <a:lnTo>
                    <a:pt x="3" y="2"/>
                  </a:lnTo>
                  <a:lnTo>
                    <a:pt x="0" y="2"/>
                  </a:lnTo>
                  <a:cubicBezTo>
                    <a:pt x="0" y="2"/>
                    <a:pt x="0" y="2"/>
                    <a:pt x="0" y="1"/>
                  </a:cubicBezTo>
                  <a:cubicBezTo>
                    <a:pt x="0" y="0"/>
                    <a:pt x="0" y="0"/>
                    <a:pt x="0" y="0"/>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1" name="Freeform 337"/>
            <p:cNvSpPr>
              <a:spLocks/>
            </p:cNvSpPr>
            <p:nvPr/>
          </p:nvSpPr>
          <p:spPr bwMode="auto">
            <a:xfrm>
              <a:off x="3545" y="2978"/>
              <a:ext cx="28" cy="1"/>
            </a:xfrm>
            <a:custGeom>
              <a:avLst/>
              <a:gdLst>
                <a:gd name="T0" fmla="*/ 49 w 4"/>
                <a:gd name="T1" fmla="*/ 0 h 1"/>
                <a:gd name="T2" fmla="*/ 196 w 4"/>
                <a:gd name="T3" fmla="*/ 0 h 1"/>
                <a:gd name="T4" fmla="*/ 196 w 4"/>
                <a:gd name="T5" fmla="*/ 0 h 1"/>
                <a:gd name="T6" fmla="*/ 0 w 4"/>
                <a:gd name="T7" fmla="*/ 0 h 1"/>
                <a:gd name="T8" fmla="*/ 49 w 4"/>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1" y="0"/>
                  </a:moveTo>
                  <a:lnTo>
                    <a:pt x="4" y="0"/>
                  </a:lnTo>
                  <a:lnTo>
                    <a:pt x="0" y="0"/>
                  </a:lnTo>
                  <a:lnTo>
                    <a:pt x="1"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2" name="Rectangle 338"/>
            <p:cNvSpPr>
              <a:spLocks noChangeArrowheads="1"/>
            </p:cNvSpPr>
            <p:nvPr/>
          </p:nvSpPr>
          <p:spPr bwMode="auto">
            <a:xfrm>
              <a:off x="3573" y="2978"/>
              <a:ext cx="21"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43" name="Rectangle 339"/>
            <p:cNvSpPr>
              <a:spLocks noChangeArrowheads="1"/>
            </p:cNvSpPr>
            <p:nvPr/>
          </p:nvSpPr>
          <p:spPr bwMode="auto">
            <a:xfrm>
              <a:off x="3552" y="2929"/>
              <a:ext cx="21"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44" name="Rectangle 340"/>
            <p:cNvSpPr>
              <a:spLocks noChangeArrowheads="1"/>
            </p:cNvSpPr>
            <p:nvPr/>
          </p:nvSpPr>
          <p:spPr bwMode="auto">
            <a:xfrm>
              <a:off x="3573" y="2929"/>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45" name="Rectangle 341"/>
            <p:cNvSpPr>
              <a:spLocks noChangeArrowheads="1"/>
            </p:cNvSpPr>
            <p:nvPr/>
          </p:nvSpPr>
          <p:spPr bwMode="auto">
            <a:xfrm>
              <a:off x="3559" y="2879"/>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46" name="Rectangle 342"/>
            <p:cNvSpPr>
              <a:spLocks noChangeArrowheads="1"/>
            </p:cNvSpPr>
            <p:nvPr/>
          </p:nvSpPr>
          <p:spPr bwMode="auto">
            <a:xfrm>
              <a:off x="3573" y="2879"/>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47" name="Freeform 343"/>
            <p:cNvSpPr>
              <a:spLocks/>
            </p:cNvSpPr>
            <p:nvPr/>
          </p:nvSpPr>
          <p:spPr bwMode="auto">
            <a:xfrm>
              <a:off x="3657" y="2773"/>
              <a:ext cx="71" cy="127"/>
            </a:xfrm>
            <a:custGeom>
              <a:avLst/>
              <a:gdLst>
                <a:gd name="T0" fmla="*/ 149 w 10"/>
                <a:gd name="T1" fmla="*/ 600 h 18"/>
                <a:gd name="T2" fmla="*/ 149 w 10"/>
                <a:gd name="T3" fmla="*/ 0 h 18"/>
                <a:gd name="T4" fmla="*/ 199 w 10"/>
                <a:gd name="T5" fmla="*/ 501 h 18"/>
                <a:gd name="T6" fmla="*/ 149 w 10"/>
                <a:gd name="T7" fmla="*/ 501 h 18"/>
                <a:gd name="T8" fmla="*/ 149 w 10"/>
                <a:gd name="T9" fmla="*/ 600 h 18"/>
                <a:gd name="T10" fmla="*/ 199 w 10"/>
                <a:gd name="T11" fmla="*/ 649 h 18"/>
                <a:gd name="T12" fmla="*/ 504 w 10"/>
                <a:gd name="T13" fmla="*/ 797 h 18"/>
                <a:gd name="T14" fmla="*/ 454 w 10"/>
                <a:gd name="T15" fmla="*/ 797 h 18"/>
                <a:gd name="T16" fmla="*/ 199 w 10"/>
                <a:gd name="T17" fmla="*/ 649 h 18"/>
                <a:gd name="T18" fmla="*/ 199 w 10"/>
                <a:gd name="T19" fmla="*/ 649 h 18"/>
                <a:gd name="T20" fmla="*/ 149 w 10"/>
                <a:gd name="T21" fmla="*/ 600 h 18"/>
                <a:gd name="T22" fmla="*/ 0 w 10"/>
                <a:gd name="T23" fmla="*/ 896 h 18"/>
                <a:gd name="T24" fmla="*/ 0 w 10"/>
                <a:gd name="T25" fmla="*/ 896 h 18"/>
                <a:gd name="T26" fmla="*/ 149 w 10"/>
                <a:gd name="T27" fmla="*/ 60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18">
                  <a:moveTo>
                    <a:pt x="3" y="12"/>
                  </a:moveTo>
                  <a:lnTo>
                    <a:pt x="3" y="0"/>
                  </a:lnTo>
                  <a:lnTo>
                    <a:pt x="4" y="10"/>
                  </a:lnTo>
                  <a:lnTo>
                    <a:pt x="3" y="10"/>
                  </a:lnTo>
                  <a:lnTo>
                    <a:pt x="3" y="12"/>
                  </a:lnTo>
                  <a:lnTo>
                    <a:pt x="4" y="13"/>
                  </a:lnTo>
                  <a:lnTo>
                    <a:pt x="10" y="16"/>
                  </a:lnTo>
                  <a:lnTo>
                    <a:pt x="9" y="16"/>
                  </a:lnTo>
                  <a:lnTo>
                    <a:pt x="4" y="13"/>
                  </a:lnTo>
                  <a:lnTo>
                    <a:pt x="3" y="12"/>
                  </a:lnTo>
                  <a:lnTo>
                    <a:pt x="0" y="18"/>
                  </a:lnTo>
                  <a:lnTo>
                    <a:pt x="3" y="12"/>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8" name="Freeform 344"/>
            <p:cNvSpPr>
              <a:spLocks/>
            </p:cNvSpPr>
            <p:nvPr/>
          </p:nvSpPr>
          <p:spPr bwMode="auto">
            <a:xfrm>
              <a:off x="3650" y="2851"/>
              <a:ext cx="43" cy="155"/>
            </a:xfrm>
            <a:custGeom>
              <a:avLst/>
              <a:gdLst>
                <a:gd name="T0" fmla="*/ 0 w 6"/>
                <a:gd name="T1" fmla="*/ 49 h 22"/>
                <a:gd name="T2" fmla="*/ 158 w 6"/>
                <a:gd name="T3" fmla="*/ 0 h 22"/>
                <a:gd name="T4" fmla="*/ 158 w 6"/>
                <a:gd name="T5" fmla="*/ 0 h 22"/>
                <a:gd name="T6" fmla="*/ 208 w 6"/>
                <a:gd name="T7" fmla="*/ 49 h 22"/>
                <a:gd name="T8" fmla="*/ 158 w 6"/>
                <a:gd name="T9" fmla="*/ 99 h 22"/>
                <a:gd name="T10" fmla="*/ 158 w 6"/>
                <a:gd name="T11" fmla="*/ 99 h 22"/>
                <a:gd name="T12" fmla="*/ 158 w 6"/>
                <a:gd name="T13" fmla="*/ 148 h 22"/>
                <a:gd name="T14" fmla="*/ 208 w 6"/>
                <a:gd name="T15" fmla="*/ 148 h 22"/>
                <a:gd name="T16" fmla="*/ 158 w 6"/>
                <a:gd name="T17" fmla="*/ 197 h 22"/>
                <a:gd name="T18" fmla="*/ 308 w 6"/>
                <a:gd name="T19" fmla="*/ 1043 h 22"/>
                <a:gd name="T20" fmla="*/ 308 w 6"/>
                <a:gd name="T21" fmla="*/ 1043 h 22"/>
                <a:gd name="T22" fmla="*/ 158 w 6"/>
                <a:gd name="T23" fmla="*/ 197 h 22"/>
                <a:gd name="T24" fmla="*/ 158 w 6"/>
                <a:gd name="T25" fmla="*/ 197 h 22"/>
                <a:gd name="T26" fmla="*/ 208 w 6"/>
                <a:gd name="T27" fmla="*/ 1092 h 22"/>
                <a:gd name="T28" fmla="*/ 208 w 6"/>
                <a:gd name="T29" fmla="*/ 1092 h 22"/>
                <a:gd name="T30" fmla="*/ 158 w 6"/>
                <a:gd name="T31" fmla="*/ 1092 h 22"/>
                <a:gd name="T32" fmla="*/ 158 w 6"/>
                <a:gd name="T33" fmla="*/ 247 h 22"/>
                <a:gd name="T34" fmla="*/ 100 w 6"/>
                <a:gd name="T35" fmla="*/ 247 h 22"/>
                <a:gd name="T36" fmla="*/ 0 w 6"/>
                <a:gd name="T37" fmla="*/ 1043 h 22"/>
                <a:gd name="T38" fmla="*/ 0 w 6"/>
                <a:gd name="T39" fmla="*/ 1043 h 22"/>
                <a:gd name="T40" fmla="*/ 100 w 6"/>
                <a:gd name="T41" fmla="*/ 197 h 22"/>
                <a:gd name="T42" fmla="*/ 100 w 6"/>
                <a:gd name="T43" fmla="*/ 197 h 22"/>
                <a:gd name="T44" fmla="*/ 100 w 6"/>
                <a:gd name="T45" fmla="*/ 148 h 22"/>
                <a:gd name="T46" fmla="*/ 100 w 6"/>
                <a:gd name="T47" fmla="*/ 148 h 22"/>
                <a:gd name="T48" fmla="*/ 100 w 6"/>
                <a:gd name="T49" fmla="*/ 99 h 22"/>
                <a:gd name="T50" fmla="*/ 0 w 6"/>
                <a:gd name="T51" fmla="*/ 99 h 22"/>
                <a:gd name="T52" fmla="*/ 0 w 6"/>
                <a:gd name="T53" fmla="*/ 99 h 22"/>
                <a:gd name="T54" fmla="*/ 0 w 6"/>
                <a:gd name="T55" fmla="*/ 49 h 22"/>
                <a:gd name="T56" fmla="*/ 0 w 6"/>
                <a:gd name="T57" fmla="*/ 49 h 22"/>
                <a:gd name="T58" fmla="*/ 0 w 6"/>
                <a:gd name="T59" fmla="*/ 49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 h="22">
                  <a:moveTo>
                    <a:pt x="0" y="1"/>
                  </a:moveTo>
                  <a:lnTo>
                    <a:pt x="3" y="0"/>
                  </a:lnTo>
                  <a:cubicBezTo>
                    <a:pt x="3" y="0"/>
                    <a:pt x="4" y="0"/>
                    <a:pt x="4" y="1"/>
                  </a:cubicBezTo>
                  <a:cubicBezTo>
                    <a:pt x="4" y="1"/>
                    <a:pt x="3" y="2"/>
                    <a:pt x="3" y="2"/>
                  </a:cubicBezTo>
                  <a:lnTo>
                    <a:pt x="3" y="3"/>
                  </a:lnTo>
                  <a:lnTo>
                    <a:pt x="4" y="3"/>
                  </a:lnTo>
                  <a:lnTo>
                    <a:pt x="3" y="4"/>
                  </a:lnTo>
                  <a:lnTo>
                    <a:pt x="6" y="21"/>
                  </a:lnTo>
                  <a:lnTo>
                    <a:pt x="3" y="4"/>
                  </a:lnTo>
                  <a:cubicBezTo>
                    <a:pt x="3" y="5"/>
                    <a:pt x="4" y="22"/>
                    <a:pt x="4" y="22"/>
                  </a:cubicBezTo>
                  <a:lnTo>
                    <a:pt x="3" y="22"/>
                  </a:lnTo>
                  <a:lnTo>
                    <a:pt x="3" y="5"/>
                  </a:lnTo>
                  <a:lnTo>
                    <a:pt x="2" y="5"/>
                  </a:lnTo>
                  <a:lnTo>
                    <a:pt x="0" y="21"/>
                  </a:lnTo>
                  <a:lnTo>
                    <a:pt x="2" y="4"/>
                  </a:lnTo>
                  <a:lnTo>
                    <a:pt x="2" y="3"/>
                  </a:lnTo>
                  <a:lnTo>
                    <a:pt x="2" y="2"/>
                  </a:lnTo>
                  <a:lnTo>
                    <a:pt x="0" y="2"/>
                  </a:lnTo>
                  <a:cubicBezTo>
                    <a:pt x="0" y="2"/>
                    <a:pt x="0" y="2"/>
                    <a:pt x="0" y="1"/>
                  </a:cubicBezTo>
                  <a:cubicBezTo>
                    <a:pt x="0" y="1"/>
                    <a:pt x="0" y="1"/>
                    <a:pt x="0" y="1"/>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9" name="Rectangle 345"/>
            <p:cNvSpPr>
              <a:spLocks noChangeArrowheads="1"/>
            </p:cNvSpPr>
            <p:nvPr/>
          </p:nvSpPr>
          <p:spPr bwMode="auto">
            <a:xfrm>
              <a:off x="3650" y="2978"/>
              <a:ext cx="22"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0" name="Freeform 346"/>
            <p:cNvSpPr>
              <a:spLocks/>
            </p:cNvSpPr>
            <p:nvPr/>
          </p:nvSpPr>
          <p:spPr bwMode="auto">
            <a:xfrm>
              <a:off x="3672" y="2978"/>
              <a:ext cx="21" cy="7"/>
            </a:xfrm>
            <a:custGeom>
              <a:avLst/>
              <a:gdLst>
                <a:gd name="T0" fmla="*/ 147 w 3"/>
                <a:gd name="T1" fmla="*/ 0 h 1"/>
                <a:gd name="T2" fmla="*/ 147 w 3"/>
                <a:gd name="T3" fmla="*/ 49 h 1"/>
                <a:gd name="T4" fmla="*/ 0 w 3"/>
                <a:gd name="T5" fmla="*/ 49 h 1"/>
                <a:gd name="T6" fmla="*/ 0 w 3"/>
                <a:gd name="T7" fmla="*/ 49 h 1"/>
                <a:gd name="T8" fmla="*/ 147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3" y="0"/>
                  </a:moveTo>
                  <a:lnTo>
                    <a:pt x="3" y="1"/>
                  </a:lnTo>
                  <a:lnTo>
                    <a:pt x="0" y="1"/>
                  </a:lnTo>
                  <a:lnTo>
                    <a:pt x="3" y="0"/>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1" name="Rectangle 347"/>
            <p:cNvSpPr>
              <a:spLocks noChangeArrowheads="1"/>
            </p:cNvSpPr>
            <p:nvPr/>
          </p:nvSpPr>
          <p:spPr bwMode="auto">
            <a:xfrm>
              <a:off x="3657" y="2943"/>
              <a:ext cx="15"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2" name="Rectangle 348"/>
            <p:cNvSpPr>
              <a:spLocks noChangeArrowheads="1"/>
            </p:cNvSpPr>
            <p:nvPr/>
          </p:nvSpPr>
          <p:spPr bwMode="auto">
            <a:xfrm>
              <a:off x="3672" y="2943"/>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3" name="Freeform 349"/>
            <p:cNvSpPr>
              <a:spLocks/>
            </p:cNvSpPr>
            <p:nvPr/>
          </p:nvSpPr>
          <p:spPr bwMode="auto">
            <a:xfrm>
              <a:off x="3665" y="2900"/>
              <a:ext cx="7" cy="7"/>
            </a:xfrm>
            <a:custGeom>
              <a:avLst/>
              <a:gdLst>
                <a:gd name="T0" fmla="*/ 0 w 1"/>
                <a:gd name="T1" fmla="*/ 49 h 1"/>
                <a:gd name="T2" fmla="*/ 49 w 1"/>
                <a:gd name="T3" fmla="*/ 49 h 1"/>
                <a:gd name="T4" fmla="*/ 49 w 1"/>
                <a:gd name="T5" fmla="*/ 0 h 1"/>
                <a:gd name="T6" fmla="*/ 0 w 1"/>
                <a:gd name="T7" fmla="*/ 49 h 1"/>
                <a:gd name="T8" fmla="*/ 0 w 1"/>
                <a:gd name="T9" fmla="*/ 49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1" y="1"/>
                  </a:lnTo>
                  <a:lnTo>
                    <a:pt x="1" y="0"/>
                  </a:lnTo>
                  <a:lnTo>
                    <a:pt x="0" y="1"/>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4" name="Rectangle 350"/>
            <p:cNvSpPr>
              <a:spLocks noChangeArrowheads="1"/>
            </p:cNvSpPr>
            <p:nvPr/>
          </p:nvSpPr>
          <p:spPr bwMode="auto">
            <a:xfrm>
              <a:off x="3672" y="2900"/>
              <a:ext cx="7"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5" name="Freeform 351"/>
            <p:cNvSpPr>
              <a:spLocks/>
            </p:cNvSpPr>
            <p:nvPr/>
          </p:nvSpPr>
          <p:spPr bwMode="auto">
            <a:xfrm>
              <a:off x="3749" y="2823"/>
              <a:ext cx="50" cy="98"/>
            </a:xfrm>
            <a:custGeom>
              <a:avLst/>
              <a:gdLst>
                <a:gd name="T0" fmla="*/ 50 w 7"/>
                <a:gd name="T1" fmla="*/ 441 h 14"/>
                <a:gd name="T2" fmla="*/ 100 w 7"/>
                <a:gd name="T3" fmla="*/ 0 h 14"/>
                <a:gd name="T4" fmla="*/ 100 w 7"/>
                <a:gd name="T5" fmla="*/ 343 h 14"/>
                <a:gd name="T6" fmla="*/ 100 w 7"/>
                <a:gd name="T7" fmla="*/ 392 h 14"/>
                <a:gd name="T8" fmla="*/ 100 w 7"/>
                <a:gd name="T9" fmla="*/ 441 h 14"/>
                <a:gd name="T10" fmla="*/ 150 w 7"/>
                <a:gd name="T11" fmla="*/ 490 h 14"/>
                <a:gd name="T12" fmla="*/ 357 w 7"/>
                <a:gd name="T13" fmla="*/ 588 h 14"/>
                <a:gd name="T14" fmla="*/ 357 w 7"/>
                <a:gd name="T15" fmla="*/ 588 h 14"/>
                <a:gd name="T16" fmla="*/ 150 w 7"/>
                <a:gd name="T17" fmla="*/ 490 h 14"/>
                <a:gd name="T18" fmla="*/ 150 w 7"/>
                <a:gd name="T19" fmla="*/ 490 h 14"/>
                <a:gd name="T20" fmla="*/ 100 w 7"/>
                <a:gd name="T21" fmla="*/ 441 h 14"/>
                <a:gd name="T22" fmla="*/ 0 w 7"/>
                <a:gd name="T23" fmla="*/ 686 h 14"/>
                <a:gd name="T24" fmla="*/ 0 w 7"/>
                <a:gd name="T25" fmla="*/ 686 h 14"/>
                <a:gd name="T26" fmla="*/ 50 w 7"/>
                <a:gd name="T27" fmla="*/ 441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4">
                  <a:moveTo>
                    <a:pt x="1" y="9"/>
                  </a:moveTo>
                  <a:lnTo>
                    <a:pt x="2" y="0"/>
                  </a:lnTo>
                  <a:lnTo>
                    <a:pt x="2" y="7"/>
                  </a:lnTo>
                  <a:lnTo>
                    <a:pt x="2" y="8"/>
                  </a:lnTo>
                  <a:lnTo>
                    <a:pt x="2" y="9"/>
                  </a:lnTo>
                  <a:lnTo>
                    <a:pt x="3" y="10"/>
                  </a:lnTo>
                  <a:lnTo>
                    <a:pt x="7" y="12"/>
                  </a:lnTo>
                  <a:lnTo>
                    <a:pt x="3" y="10"/>
                  </a:lnTo>
                  <a:lnTo>
                    <a:pt x="2" y="9"/>
                  </a:lnTo>
                  <a:lnTo>
                    <a:pt x="0" y="14"/>
                  </a:lnTo>
                  <a:lnTo>
                    <a:pt x="1" y="9"/>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6" name="Freeform 352"/>
            <p:cNvSpPr>
              <a:spLocks/>
            </p:cNvSpPr>
            <p:nvPr/>
          </p:nvSpPr>
          <p:spPr bwMode="auto">
            <a:xfrm>
              <a:off x="3735" y="2879"/>
              <a:ext cx="35" cy="120"/>
            </a:xfrm>
            <a:custGeom>
              <a:avLst/>
              <a:gdLst>
                <a:gd name="T0" fmla="*/ 49 w 5"/>
                <a:gd name="T1" fmla="*/ 49 h 17"/>
                <a:gd name="T2" fmla="*/ 147 w 5"/>
                <a:gd name="T3" fmla="*/ 0 h 17"/>
                <a:gd name="T4" fmla="*/ 147 w 5"/>
                <a:gd name="T5" fmla="*/ 0 h 17"/>
                <a:gd name="T6" fmla="*/ 196 w 5"/>
                <a:gd name="T7" fmla="*/ 49 h 17"/>
                <a:gd name="T8" fmla="*/ 147 w 5"/>
                <a:gd name="T9" fmla="*/ 99 h 17"/>
                <a:gd name="T10" fmla="*/ 147 w 5"/>
                <a:gd name="T11" fmla="*/ 99 h 17"/>
                <a:gd name="T12" fmla="*/ 147 w 5"/>
                <a:gd name="T13" fmla="*/ 148 h 17"/>
                <a:gd name="T14" fmla="*/ 147 w 5"/>
                <a:gd name="T15" fmla="*/ 148 h 17"/>
                <a:gd name="T16" fmla="*/ 147 w 5"/>
                <a:gd name="T17" fmla="*/ 148 h 17"/>
                <a:gd name="T18" fmla="*/ 245 w 5"/>
                <a:gd name="T19" fmla="*/ 847 h 17"/>
                <a:gd name="T20" fmla="*/ 245 w 5"/>
                <a:gd name="T21" fmla="*/ 847 h 17"/>
                <a:gd name="T22" fmla="*/ 147 w 5"/>
                <a:gd name="T23" fmla="*/ 198 h 17"/>
                <a:gd name="T24" fmla="*/ 147 w 5"/>
                <a:gd name="T25" fmla="*/ 198 h 17"/>
                <a:gd name="T26" fmla="*/ 147 w 5"/>
                <a:gd name="T27" fmla="*/ 847 h 17"/>
                <a:gd name="T28" fmla="*/ 147 w 5"/>
                <a:gd name="T29" fmla="*/ 847 h 17"/>
                <a:gd name="T30" fmla="*/ 147 w 5"/>
                <a:gd name="T31" fmla="*/ 847 h 17"/>
                <a:gd name="T32" fmla="*/ 147 w 5"/>
                <a:gd name="T33" fmla="*/ 198 h 17"/>
                <a:gd name="T34" fmla="*/ 98 w 5"/>
                <a:gd name="T35" fmla="*/ 198 h 17"/>
                <a:gd name="T36" fmla="*/ 49 w 5"/>
                <a:gd name="T37" fmla="*/ 847 h 17"/>
                <a:gd name="T38" fmla="*/ 0 w 5"/>
                <a:gd name="T39" fmla="*/ 847 h 17"/>
                <a:gd name="T40" fmla="*/ 98 w 5"/>
                <a:gd name="T41" fmla="*/ 148 h 17"/>
                <a:gd name="T42" fmla="*/ 98 w 5"/>
                <a:gd name="T43" fmla="*/ 148 h 17"/>
                <a:gd name="T44" fmla="*/ 98 w 5"/>
                <a:gd name="T45" fmla="*/ 148 h 17"/>
                <a:gd name="T46" fmla="*/ 98 w 5"/>
                <a:gd name="T47" fmla="*/ 148 h 17"/>
                <a:gd name="T48" fmla="*/ 98 w 5"/>
                <a:gd name="T49" fmla="*/ 99 h 17"/>
                <a:gd name="T50" fmla="*/ 49 w 5"/>
                <a:gd name="T51" fmla="*/ 99 h 17"/>
                <a:gd name="T52" fmla="*/ 49 w 5"/>
                <a:gd name="T53" fmla="*/ 99 h 17"/>
                <a:gd name="T54" fmla="*/ 0 w 5"/>
                <a:gd name="T55" fmla="*/ 49 h 17"/>
                <a:gd name="T56" fmla="*/ 49 w 5"/>
                <a:gd name="T57" fmla="*/ 49 h 17"/>
                <a:gd name="T58" fmla="*/ 49 w 5"/>
                <a:gd name="T59" fmla="*/ 49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 h="17">
                  <a:moveTo>
                    <a:pt x="1" y="1"/>
                  </a:moveTo>
                  <a:lnTo>
                    <a:pt x="3" y="0"/>
                  </a:lnTo>
                  <a:cubicBezTo>
                    <a:pt x="3" y="0"/>
                    <a:pt x="3" y="0"/>
                    <a:pt x="4" y="1"/>
                  </a:cubicBezTo>
                  <a:cubicBezTo>
                    <a:pt x="4" y="1"/>
                    <a:pt x="3" y="2"/>
                    <a:pt x="3" y="2"/>
                  </a:cubicBezTo>
                  <a:lnTo>
                    <a:pt x="3" y="3"/>
                  </a:lnTo>
                  <a:lnTo>
                    <a:pt x="5" y="17"/>
                  </a:lnTo>
                  <a:lnTo>
                    <a:pt x="3" y="4"/>
                  </a:lnTo>
                  <a:cubicBezTo>
                    <a:pt x="3" y="4"/>
                    <a:pt x="3" y="17"/>
                    <a:pt x="3" y="17"/>
                  </a:cubicBezTo>
                  <a:lnTo>
                    <a:pt x="3" y="4"/>
                  </a:lnTo>
                  <a:lnTo>
                    <a:pt x="2" y="4"/>
                  </a:lnTo>
                  <a:lnTo>
                    <a:pt x="1" y="17"/>
                  </a:lnTo>
                  <a:lnTo>
                    <a:pt x="0" y="17"/>
                  </a:lnTo>
                  <a:lnTo>
                    <a:pt x="2" y="3"/>
                  </a:lnTo>
                  <a:lnTo>
                    <a:pt x="2" y="2"/>
                  </a:lnTo>
                  <a:lnTo>
                    <a:pt x="1" y="2"/>
                  </a:lnTo>
                  <a:cubicBezTo>
                    <a:pt x="1" y="2"/>
                    <a:pt x="0" y="2"/>
                    <a:pt x="0" y="1"/>
                  </a:cubicBezTo>
                  <a:cubicBezTo>
                    <a:pt x="1" y="1"/>
                    <a:pt x="1" y="1"/>
                    <a:pt x="1" y="1"/>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7" name="Rectangle 353"/>
            <p:cNvSpPr>
              <a:spLocks noChangeArrowheads="1"/>
            </p:cNvSpPr>
            <p:nvPr/>
          </p:nvSpPr>
          <p:spPr bwMode="auto">
            <a:xfrm>
              <a:off x="3742" y="2985"/>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8" name="Rectangle 354"/>
            <p:cNvSpPr>
              <a:spLocks noChangeArrowheads="1"/>
            </p:cNvSpPr>
            <p:nvPr/>
          </p:nvSpPr>
          <p:spPr bwMode="auto">
            <a:xfrm>
              <a:off x="3756" y="2985"/>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59" name="Rectangle 355"/>
            <p:cNvSpPr>
              <a:spLocks noChangeArrowheads="1"/>
            </p:cNvSpPr>
            <p:nvPr/>
          </p:nvSpPr>
          <p:spPr bwMode="auto">
            <a:xfrm>
              <a:off x="3742" y="2950"/>
              <a:ext cx="14"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0" name="Rectangle 356"/>
            <p:cNvSpPr>
              <a:spLocks noChangeArrowheads="1"/>
            </p:cNvSpPr>
            <p:nvPr/>
          </p:nvSpPr>
          <p:spPr bwMode="auto">
            <a:xfrm>
              <a:off x="3756" y="2950"/>
              <a:ext cx="7" cy="7"/>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1" name="Rectangle 357"/>
            <p:cNvSpPr>
              <a:spLocks noChangeArrowheads="1"/>
            </p:cNvSpPr>
            <p:nvPr/>
          </p:nvSpPr>
          <p:spPr bwMode="auto">
            <a:xfrm>
              <a:off x="3749" y="2921"/>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2" name="Rectangle 358"/>
            <p:cNvSpPr>
              <a:spLocks noChangeArrowheads="1"/>
            </p:cNvSpPr>
            <p:nvPr/>
          </p:nvSpPr>
          <p:spPr bwMode="auto">
            <a:xfrm>
              <a:off x="3756" y="2921"/>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3" name="Freeform 359"/>
            <p:cNvSpPr>
              <a:spLocks/>
            </p:cNvSpPr>
            <p:nvPr/>
          </p:nvSpPr>
          <p:spPr bwMode="auto">
            <a:xfrm>
              <a:off x="3834" y="2858"/>
              <a:ext cx="42" cy="71"/>
            </a:xfrm>
            <a:custGeom>
              <a:avLst/>
              <a:gdLst>
                <a:gd name="T0" fmla="*/ 98 w 6"/>
                <a:gd name="T1" fmla="*/ 305 h 10"/>
                <a:gd name="T2" fmla="*/ 98 w 6"/>
                <a:gd name="T3" fmla="*/ 0 h 10"/>
                <a:gd name="T4" fmla="*/ 98 w 6"/>
                <a:gd name="T5" fmla="*/ 256 h 10"/>
                <a:gd name="T6" fmla="*/ 98 w 6"/>
                <a:gd name="T7" fmla="*/ 256 h 10"/>
                <a:gd name="T8" fmla="*/ 98 w 6"/>
                <a:gd name="T9" fmla="*/ 305 h 10"/>
                <a:gd name="T10" fmla="*/ 98 w 6"/>
                <a:gd name="T11" fmla="*/ 355 h 10"/>
                <a:gd name="T12" fmla="*/ 294 w 6"/>
                <a:gd name="T13" fmla="*/ 454 h 10"/>
                <a:gd name="T14" fmla="*/ 245 w 6"/>
                <a:gd name="T15" fmla="*/ 454 h 10"/>
                <a:gd name="T16" fmla="*/ 147 w 6"/>
                <a:gd name="T17" fmla="*/ 355 h 10"/>
                <a:gd name="T18" fmla="*/ 147 w 6"/>
                <a:gd name="T19" fmla="*/ 355 h 10"/>
                <a:gd name="T20" fmla="*/ 98 w 6"/>
                <a:gd name="T21" fmla="*/ 355 h 10"/>
                <a:gd name="T22" fmla="*/ 0 w 6"/>
                <a:gd name="T23" fmla="*/ 504 h 10"/>
                <a:gd name="T24" fmla="*/ 0 w 6"/>
                <a:gd name="T25" fmla="*/ 504 h 10"/>
                <a:gd name="T26" fmla="*/ 98 w 6"/>
                <a:gd name="T27" fmla="*/ 305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10">
                  <a:moveTo>
                    <a:pt x="2" y="6"/>
                  </a:moveTo>
                  <a:lnTo>
                    <a:pt x="2" y="0"/>
                  </a:lnTo>
                  <a:lnTo>
                    <a:pt x="2" y="5"/>
                  </a:lnTo>
                  <a:lnTo>
                    <a:pt x="2" y="6"/>
                  </a:lnTo>
                  <a:lnTo>
                    <a:pt x="2" y="7"/>
                  </a:lnTo>
                  <a:lnTo>
                    <a:pt x="6" y="9"/>
                  </a:lnTo>
                  <a:lnTo>
                    <a:pt x="5" y="9"/>
                  </a:lnTo>
                  <a:lnTo>
                    <a:pt x="3" y="7"/>
                  </a:lnTo>
                  <a:lnTo>
                    <a:pt x="2" y="7"/>
                  </a:lnTo>
                  <a:lnTo>
                    <a:pt x="0" y="10"/>
                  </a:lnTo>
                  <a:lnTo>
                    <a:pt x="2" y="6"/>
                  </a:ln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4" name="Freeform 360"/>
            <p:cNvSpPr>
              <a:spLocks/>
            </p:cNvSpPr>
            <p:nvPr/>
          </p:nvSpPr>
          <p:spPr bwMode="auto">
            <a:xfrm>
              <a:off x="3827" y="2900"/>
              <a:ext cx="28" cy="85"/>
            </a:xfrm>
            <a:custGeom>
              <a:avLst/>
              <a:gdLst>
                <a:gd name="T0" fmla="*/ 49 w 4"/>
                <a:gd name="T1" fmla="*/ 0 h 12"/>
                <a:gd name="T2" fmla="*/ 98 w 4"/>
                <a:gd name="T3" fmla="*/ 0 h 12"/>
                <a:gd name="T4" fmla="*/ 98 w 4"/>
                <a:gd name="T5" fmla="*/ 0 h 12"/>
                <a:gd name="T6" fmla="*/ 147 w 4"/>
                <a:gd name="T7" fmla="*/ 0 h 12"/>
                <a:gd name="T8" fmla="*/ 98 w 4"/>
                <a:gd name="T9" fmla="*/ 50 h 12"/>
                <a:gd name="T10" fmla="*/ 98 w 4"/>
                <a:gd name="T11" fmla="*/ 50 h 12"/>
                <a:gd name="T12" fmla="*/ 98 w 4"/>
                <a:gd name="T13" fmla="*/ 99 h 12"/>
                <a:gd name="T14" fmla="*/ 147 w 4"/>
                <a:gd name="T15" fmla="*/ 99 h 12"/>
                <a:gd name="T16" fmla="*/ 147 w 4"/>
                <a:gd name="T17" fmla="*/ 99 h 12"/>
                <a:gd name="T18" fmla="*/ 196 w 4"/>
                <a:gd name="T19" fmla="*/ 553 h 12"/>
                <a:gd name="T20" fmla="*/ 196 w 4"/>
                <a:gd name="T21" fmla="*/ 553 h 12"/>
                <a:gd name="T22" fmla="*/ 98 w 4"/>
                <a:gd name="T23" fmla="*/ 99 h 12"/>
                <a:gd name="T24" fmla="*/ 98 w 4"/>
                <a:gd name="T25" fmla="*/ 99 h 12"/>
                <a:gd name="T26" fmla="*/ 147 w 4"/>
                <a:gd name="T27" fmla="*/ 602 h 12"/>
                <a:gd name="T28" fmla="*/ 147 w 4"/>
                <a:gd name="T29" fmla="*/ 602 h 12"/>
                <a:gd name="T30" fmla="*/ 147 w 4"/>
                <a:gd name="T31" fmla="*/ 602 h 12"/>
                <a:gd name="T32" fmla="*/ 98 w 4"/>
                <a:gd name="T33" fmla="*/ 149 h 12"/>
                <a:gd name="T34" fmla="*/ 98 w 4"/>
                <a:gd name="T35" fmla="*/ 149 h 12"/>
                <a:gd name="T36" fmla="*/ 49 w 4"/>
                <a:gd name="T37" fmla="*/ 553 h 12"/>
                <a:gd name="T38" fmla="*/ 49 w 4"/>
                <a:gd name="T39" fmla="*/ 553 h 12"/>
                <a:gd name="T40" fmla="*/ 98 w 4"/>
                <a:gd name="T41" fmla="*/ 99 h 12"/>
                <a:gd name="T42" fmla="*/ 98 w 4"/>
                <a:gd name="T43" fmla="*/ 99 h 12"/>
                <a:gd name="T44" fmla="*/ 98 w 4"/>
                <a:gd name="T45" fmla="*/ 99 h 12"/>
                <a:gd name="T46" fmla="*/ 98 w 4"/>
                <a:gd name="T47" fmla="*/ 99 h 12"/>
                <a:gd name="T48" fmla="*/ 98 w 4"/>
                <a:gd name="T49" fmla="*/ 50 h 12"/>
                <a:gd name="T50" fmla="*/ 49 w 4"/>
                <a:gd name="T51" fmla="*/ 50 h 12"/>
                <a:gd name="T52" fmla="*/ 49 w 4"/>
                <a:gd name="T53" fmla="*/ 50 h 12"/>
                <a:gd name="T54" fmla="*/ 49 w 4"/>
                <a:gd name="T55" fmla="*/ 50 h 12"/>
                <a:gd name="T56" fmla="*/ 49 w 4"/>
                <a:gd name="T57" fmla="*/ 0 h 12"/>
                <a:gd name="T58" fmla="*/ 49 w 4"/>
                <a:gd name="T59" fmla="*/ 0 h 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 h="12">
                  <a:moveTo>
                    <a:pt x="1" y="0"/>
                  </a:moveTo>
                  <a:lnTo>
                    <a:pt x="2" y="0"/>
                  </a:lnTo>
                  <a:cubicBezTo>
                    <a:pt x="2" y="0"/>
                    <a:pt x="3" y="0"/>
                    <a:pt x="3" y="0"/>
                  </a:cubicBezTo>
                  <a:cubicBezTo>
                    <a:pt x="3" y="1"/>
                    <a:pt x="2" y="1"/>
                    <a:pt x="2" y="1"/>
                  </a:cubicBezTo>
                  <a:lnTo>
                    <a:pt x="2" y="2"/>
                  </a:lnTo>
                  <a:lnTo>
                    <a:pt x="3" y="2"/>
                  </a:lnTo>
                  <a:lnTo>
                    <a:pt x="4" y="11"/>
                  </a:lnTo>
                  <a:lnTo>
                    <a:pt x="2" y="2"/>
                  </a:lnTo>
                  <a:cubicBezTo>
                    <a:pt x="2" y="2"/>
                    <a:pt x="3" y="12"/>
                    <a:pt x="3" y="12"/>
                  </a:cubicBezTo>
                  <a:lnTo>
                    <a:pt x="2" y="3"/>
                  </a:lnTo>
                  <a:lnTo>
                    <a:pt x="1" y="11"/>
                  </a:lnTo>
                  <a:lnTo>
                    <a:pt x="2" y="2"/>
                  </a:lnTo>
                  <a:lnTo>
                    <a:pt x="2" y="1"/>
                  </a:lnTo>
                  <a:lnTo>
                    <a:pt x="1" y="1"/>
                  </a:lnTo>
                  <a:cubicBezTo>
                    <a:pt x="1" y="1"/>
                    <a:pt x="0" y="1"/>
                    <a:pt x="1" y="1"/>
                  </a:cubicBezTo>
                  <a:cubicBezTo>
                    <a:pt x="1" y="0"/>
                    <a:pt x="1" y="0"/>
                    <a:pt x="1" y="0"/>
                  </a:cubicBezTo>
                  <a:close/>
                </a:path>
              </a:pathLst>
            </a:custGeom>
            <a:solidFill>
              <a:srgbClr val="B5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5" name="Rectangle 361"/>
            <p:cNvSpPr>
              <a:spLocks noChangeArrowheads="1"/>
            </p:cNvSpPr>
            <p:nvPr/>
          </p:nvSpPr>
          <p:spPr bwMode="auto">
            <a:xfrm>
              <a:off x="3834" y="2971"/>
              <a:ext cx="14"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6" name="Rectangle 362"/>
            <p:cNvSpPr>
              <a:spLocks noChangeArrowheads="1"/>
            </p:cNvSpPr>
            <p:nvPr/>
          </p:nvSpPr>
          <p:spPr bwMode="auto">
            <a:xfrm>
              <a:off x="3848" y="2971"/>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7" name="Rectangle 363"/>
            <p:cNvSpPr>
              <a:spLocks noChangeArrowheads="1"/>
            </p:cNvSpPr>
            <p:nvPr/>
          </p:nvSpPr>
          <p:spPr bwMode="auto">
            <a:xfrm>
              <a:off x="3834" y="2950"/>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8" name="Rectangle 364"/>
            <p:cNvSpPr>
              <a:spLocks noChangeArrowheads="1"/>
            </p:cNvSpPr>
            <p:nvPr/>
          </p:nvSpPr>
          <p:spPr bwMode="auto">
            <a:xfrm>
              <a:off x="3841" y="2950"/>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69" name="Rectangle 365"/>
            <p:cNvSpPr>
              <a:spLocks noChangeArrowheads="1"/>
            </p:cNvSpPr>
            <p:nvPr/>
          </p:nvSpPr>
          <p:spPr bwMode="auto">
            <a:xfrm>
              <a:off x="3841" y="2929"/>
              <a:ext cx="1"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70" name="Rectangle 366"/>
            <p:cNvSpPr>
              <a:spLocks noChangeArrowheads="1"/>
            </p:cNvSpPr>
            <p:nvPr/>
          </p:nvSpPr>
          <p:spPr bwMode="auto">
            <a:xfrm>
              <a:off x="3841" y="2929"/>
              <a:ext cx="7" cy="1"/>
            </a:xfrm>
            <a:prstGeom prst="rect">
              <a:avLst/>
            </a:prstGeom>
            <a:solidFill>
              <a:srgbClr val="B5B4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371" name="Freeform 367"/>
            <p:cNvSpPr>
              <a:spLocks/>
            </p:cNvSpPr>
            <p:nvPr/>
          </p:nvSpPr>
          <p:spPr bwMode="auto">
            <a:xfrm>
              <a:off x="3283" y="2999"/>
              <a:ext cx="572" cy="162"/>
            </a:xfrm>
            <a:custGeom>
              <a:avLst/>
              <a:gdLst>
                <a:gd name="T0" fmla="*/ 0 w 81"/>
                <a:gd name="T1" fmla="*/ 0 h 23"/>
                <a:gd name="T2" fmla="*/ 4039 w 81"/>
                <a:gd name="T3" fmla="*/ 0 h 23"/>
                <a:gd name="T4" fmla="*/ 4039 w 81"/>
                <a:gd name="T5" fmla="*/ 0 h 23"/>
                <a:gd name="T6" fmla="*/ 1991 w 81"/>
                <a:gd name="T7" fmla="*/ 1141 h 23"/>
                <a:gd name="T8" fmla="*/ 0 w 81"/>
                <a:gd name="T9" fmla="*/ 0 h 23"/>
                <a:gd name="T10" fmla="*/ 0 w 81"/>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3">
                  <a:moveTo>
                    <a:pt x="0" y="0"/>
                  </a:moveTo>
                  <a:lnTo>
                    <a:pt x="81" y="0"/>
                  </a:lnTo>
                  <a:cubicBezTo>
                    <a:pt x="71" y="14"/>
                    <a:pt x="57" y="23"/>
                    <a:pt x="40" y="23"/>
                  </a:cubicBezTo>
                  <a:cubicBezTo>
                    <a:pt x="24" y="23"/>
                    <a:pt x="9" y="14"/>
                    <a:pt x="0" y="0"/>
                  </a:cubicBezTo>
                  <a:close/>
                </a:path>
              </a:pathLst>
            </a:custGeom>
            <a:solidFill>
              <a:srgbClr val="8A88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2" name="Freeform 368"/>
            <p:cNvSpPr>
              <a:spLocks/>
            </p:cNvSpPr>
            <p:nvPr/>
          </p:nvSpPr>
          <p:spPr bwMode="auto">
            <a:xfrm>
              <a:off x="3283" y="2999"/>
              <a:ext cx="565" cy="21"/>
            </a:xfrm>
            <a:custGeom>
              <a:avLst/>
              <a:gdLst>
                <a:gd name="T0" fmla="*/ 3990 w 80"/>
                <a:gd name="T1" fmla="*/ 49 h 3"/>
                <a:gd name="T2" fmla="*/ 1794 w 80"/>
                <a:gd name="T3" fmla="*/ 0 h 3"/>
                <a:gd name="T4" fmla="*/ 1300 w 80"/>
                <a:gd name="T5" fmla="*/ 0 h 3"/>
                <a:gd name="T6" fmla="*/ 0 w 80"/>
                <a:gd name="T7" fmla="*/ 0 h 3"/>
                <a:gd name="T8" fmla="*/ 0 w 80"/>
                <a:gd name="T9" fmla="*/ 0 h 3"/>
                <a:gd name="T10" fmla="*/ 99 w 80"/>
                <a:gd name="T11" fmla="*/ 147 h 3"/>
                <a:gd name="T12" fmla="*/ 99 w 80"/>
                <a:gd name="T13" fmla="*/ 147 h 3"/>
                <a:gd name="T14" fmla="*/ 1794 w 80"/>
                <a:gd name="T15" fmla="*/ 98 h 3"/>
                <a:gd name="T16" fmla="*/ 3941 w 80"/>
                <a:gd name="T17" fmla="*/ 98 h 3"/>
                <a:gd name="T18" fmla="*/ 3941 w 80"/>
                <a:gd name="T19" fmla="*/ 98 h 3"/>
                <a:gd name="T20" fmla="*/ 3990 w 80"/>
                <a:gd name="T21" fmla="*/ 49 h 3"/>
                <a:gd name="T22" fmla="*/ 3990 w 80"/>
                <a:gd name="T23" fmla="*/ 49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3">
                  <a:moveTo>
                    <a:pt x="80" y="1"/>
                  </a:moveTo>
                  <a:lnTo>
                    <a:pt x="36" y="0"/>
                  </a:lnTo>
                  <a:lnTo>
                    <a:pt x="26" y="0"/>
                  </a:lnTo>
                  <a:lnTo>
                    <a:pt x="0" y="0"/>
                  </a:lnTo>
                  <a:cubicBezTo>
                    <a:pt x="0" y="1"/>
                    <a:pt x="1" y="2"/>
                    <a:pt x="2" y="3"/>
                  </a:cubicBezTo>
                  <a:lnTo>
                    <a:pt x="36" y="2"/>
                  </a:lnTo>
                  <a:lnTo>
                    <a:pt x="79" y="2"/>
                  </a:lnTo>
                  <a:cubicBezTo>
                    <a:pt x="80" y="1"/>
                    <a:pt x="80" y="1"/>
                    <a:pt x="80" y="1"/>
                  </a:cubicBezTo>
                  <a:close/>
                </a:path>
              </a:pathLst>
            </a:custGeom>
            <a:solidFill>
              <a:srgbClr val="636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3" name="Freeform 369"/>
            <p:cNvSpPr>
              <a:spLocks/>
            </p:cNvSpPr>
            <p:nvPr/>
          </p:nvSpPr>
          <p:spPr bwMode="auto">
            <a:xfrm>
              <a:off x="3305" y="3034"/>
              <a:ext cx="515" cy="21"/>
            </a:xfrm>
            <a:custGeom>
              <a:avLst/>
              <a:gdLst>
                <a:gd name="T0" fmla="*/ 3633 w 73"/>
                <a:gd name="T1" fmla="*/ 49 h 3"/>
                <a:gd name="T2" fmla="*/ 1644 w 73"/>
                <a:gd name="T3" fmla="*/ 0 h 3"/>
                <a:gd name="T4" fmla="*/ 0 w 73"/>
                <a:gd name="T5" fmla="*/ 0 h 3"/>
                <a:gd name="T6" fmla="*/ 148 w 73"/>
                <a:gd name="T7" fmla="*/ 147 h 3"/>
                <a:gd name="T8" fmla="*/ 1644 w 73"/>
                <a:gd name="T9" fmla="*/ 147 h 3"/>
                <a:gd name="T10" fmla="*/ 3584 w 73"/>
                <a:gd name="T11" fmla="*/ 98 h 3"/>
                <a:gd name="T12" fmla="*/ 3633 w 73"/>
                <a:gd name="T13" fmla="*/ 49 h 3"/>
                <a:gd name="T14" fmla="*/ 3633 w 73"/>
                <a:gd name="T15" fmla="*/ 49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3">
                  <a:moveTo>
                    <a:pt x="73" y="1"/>
                  </a:moveTo>
                  <a:cubicBezTo>
                    <a:pt x="60" y="1"/>
                    <a:pt x="46" y="1"/>
                    <a:pt x="33" y="0"/>
                  </a:cubicBezTo>
                  <a:cubicBezTo>
                    <a:pt x="22" y="0"/>
                    <a:pt x="11" y="0"/>
                    <a:pt x="0" y="0"/>
                  </a:cubicBezTo>
                  <a:cubicBezTo>
                    <a:pt x="1" y="1"/>
                    <a:pt x="2" y="2"/>
                    <a:pt x="3" y="3"/>
                  </a:cubicBezTo>
                  <a:cubicBezTo>
                    <a:pt x="13" y="3"/>
                    <a:pt x="23" y="3"/>
                    <a:pt x="33" y="3"/>
                  </a:cubicBezTo>
                  <a:cubicBezTo>
                    <a:pt x="46" y="2"/>
                    <a:pt x="59" y="2"/>
                    <a:pt x="72" y="2"/>
                  </a:cubicBezTo>
                  <a:cubicBezTo>
                    <a:pt x="72" y="2"/>
                    <a:pt x="73" y="1"/>
                    <a:pt x="73" y="1"/>
                  </a:cubicBezTo>
                  <a:close/>
                </a:path>
              </a:pathLst>
            </a:custGeom>
            <a:solidFill>
              <a:srgbClr val="636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4" name="Freeform 370"/>
            <p:cNvSpPr>
              <a:spLocks/>
            </p:cNvSpPr>
            <p:nvPr/>
          </p:nvSpPr>
          <p:spPr bwMode="auto">
            <a:xfrm>
              <a:off x="3340" y="3069"/>
              <a:ext cx="437" cy="22"/>
            </a:xfrm>
            <a:custGeom>
              <a:avLst/>
              <a:gdLst>
                <a:gd name="T0" fmla="*/ 3080 w 62"/>
                <a:gd name="T1" fmla="*/ 51 h 3"/>
                <a:gd name="T2" fmla="*/ 1438 w 62"/>
                <a:gd name="T3" fmla="*/ 51 h 3"/>
                <a:gd name="T4" fmla="*/ 0 w 62"/>
                <a:gd name="T5" fmla="*/ 0 h 3"/>
                <a:gd name="T6" fmla="*/ 197 w 62"/>
                <a:gd name="T7" fmla="*/ 161 h 3"/>
                <a:gd name="T8" fmla="*/ 1438 w 62"/>
                <a:gd name="T9" fmla="*/ 161 h 3"/>
                <a:gd name="T10" fmla="*/ 3080 w 62"/>
                <a:gd name="T11" fmla="*/ 110 h 3"/>
                <a:gd name="T12" fmla="*/ 3080 w 62"/>
                <a:gd name="T13" fmla="*/ 51 h 3"/>
                <a:gd name="T14" fmla="*/ 3080 w 62"/>
                <a:gd name="T15" fmla="*/ 51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
                  <a:moveTo>
                    <a:pt x="62" y="1"/>
                  </a:moveTo>
                  <a:cubicBezTo>
                    <a:pt x="51" y="1"/>
                    <a:pt x="40" y="1"/>
                    <a:pt x="29" y="1"/>
                  </a:cubicBezTo>
                  <a:cubicBezTo>
                    <a:pt x="19" y="1"/>
                    <a:pt x="10" y="0"/>
                    <a:pt x="0" y="0"/>
                  </a:cubicBezTo>
                  <a:cubicBezTo>
                    <a:pt x="1" y="1"/>
                    <a:pt x="2" y="2"/>
                    <a:pt x="4" y="3"/>
                  </a:cubicBezTo>
                  <a:cubicBezTo>
                    <a:pt x="12" y="3"/>
                    <a:pt x="20" y="3"/>
                    <a:pt x="29" y="3"/>
                  </a:cubicBezTo>
                  <a:cubicBezTo>
                    <a:pt x="40" y="3"/>
                    <a:pt x="51" y="2"/>
                    <a:pt x="62" y="2"/>
                  </a:cubicBezTo>
                  <a:cubicBezTo>
                    <a:pt x="62" y="2"/>
                    <a:pt x="62" y="2"/>
                    <a:pt x="62" y="1"/>
                  </a:cubicBezTo>
                  <a:close/>
                </a:path>
              </a:pathLst>
            </a:custGeom>
            <a:solidFill>
              <a:srgbClr val="636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5" name="Freeform 371"/>
            <p:cNvSpPr>
              <a:spLocks/>
            </p:cNvSpPr>
            <p:nvPr/>
          </p:nvSpPr>
          <p:spPr bwMode="auto">
            <a:xfrm>
              <a:off x="3389" y="3105"/>
              <a:ext cx="339" cy="21"/>
            </a:xfrm>
            <a:custGeom>
              <a:avLst/>
              <a:gdLst>
                <a:gd name="T0" fmla="*/ 2394 w 48"/>
                <a:gd name="T1" fmla="*/ 98 h 3"/>
                <a:gd name="T2" fmla="*/ 1095 w 48"/>
                <a:gd name="T3" fmla="*/ 49 h 3"/>
                <a:gd name="T4" fmla="*/ 0 w 48"/>
                <a:gd name="T5" fmla="*/ 0 h 3"/>
                <a:gd name="T6" fmla="*/ 247 w 48"/>
                <a:gd name="T7" fmla="*/ 147 h 3"/>
                <a:gd name="T8" fmla="*/ 1095 w 48"/>
                <a:gd name="T9" fmla="*/ 147 h 3"/>
                <a:gd name="T10" fmla="*/ 2345 w 48"/>
                <a:gd name="T11" fmla="*/ 98 h 3"/>
                <a:gd name="T12" fmla="*/ 2394 w 48"/>
                <a:gd name="T13" fmla="*/ 98 h 3"/>
                <a:gd name="T14" fmla="*/ 2394 w 48"/>
                <a:gd name="T15" fmla="*/ 98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3">
                  <a:moveTo>
                    <a:pt x="48" y="2"/>
                  </a:moveTo>
                  <a:cubicBezTo>
                    <a:pt x="40" y="1"/>
                    <a:pt x="31" y="1"/>
                    <a:pt x="22" y="1"/>
                  </a:cubicBezTo>
                  <a:cubicBezTo>
                    <a:pt x="14" y="1"/>
                    <a:pt x="7" y="1"/>
                    <a:pt x="0" y="0"/>
                  </a:cubicBezTo>
                  <a:cubicBezTo>
                    <a:pt x="1" y="2"/>
                    <a:pt x="3" y="2"/>
                    <a:pt x="5" y="3"/>
                  </a:cubicBezTo>
                  <a:cubicBezTo>
                    <a:pt x="10" y="3"/>
                    <a:pt x="16" y="3"/>
                    <a:pt x="22" y="3"/>
                  </a:cubicBezTo>
                  <a:cubicBezTo>
                    <a:pt x="30" y="3"/>
                    <a:pt x="39" y="3"/>
                    <a:pt x="47" y="2"/>
                  </a:cubicBezTo>
                  <a:cubicBezTo>
                    <a:pt x="48" y="2"/>
                    <a:pt x="48" y="2"/>
                    <a:pt x="48" y="2"/>
                  </a:cubicBezTo>
                  <a:close/>
                </a:path>
              </a:pathLst>
            </a:custGeom>
            <a:solidFill>
              <a:srgbClr val="636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6" name="Freeform 372"/>
            <p:cNvSpPr>
              <a:spLocks/>
            </p:cNvSpPr>
            <p:nvPr/>
          </p:nvSpPr>
          <p:spPr bwMode="auto">
            <a:xfrm>
              <a:off x="3467" y="3147"/>
              <a:ext cx="183" cy="14"/>
            </a:xfrm>
            <a:custGeom>
              <a:avLst/>
              <a:gdLst>
                <a:gd name="T0" fmla="*/ 1288 w 26"/>
                <a:gd name="T1" fmla="*/ 49 h 2"/>
                <a:gd name="T2" fmla="*/ 542 w 26"/>
                <a:gd name="T3" fmla="*/ 0 h 2"/>
                <a:gd name="T4" fmla="*/ 0 w 26"/>
                <a:gd name="T5" fmla="*/ 0 h 2"/>
                <a:gd name="T6" fmla="*/ 591 w 26"/>
                <a:gd name="T7" fmla="*/ 98 h 2"/>
                <a:gd name="T8" fmla="*/ 943 w 26"/>
                <a:gd name="T9" fmla="*/ 98 h 2"/>
                <a:gd name="T10" fmla="*/ 1288 w 26"/>
                <a:gd name="T11" fmla="*/ 49 h 2"/>
                <a:gd name="T12" fmla="*/ 1288 w 26"/>
                <a:gd name="T13" fmla="*/ 49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
                  <a:moveTo>
                    <a:pt x="26" y="1"/>
                  </a:moveTo>
                  <a:cubicBezTo>
                    <a:pt x="21" y="0"/>
                    <a:pt x="16" y="0"/>
                    <a:pt x="11" y="0"/>
                  </a:cubicBezTo>
                  <a:cubicBezTo>
                    <a:pt x="7" y="0"/>
                    <a:pt x="3" y="0"/>
                    <a:pt x="0" y="0"/>
                  </a:cubicBezTo>
                  <a:cubicBezTo>
                    <a:pt x="4" y="1"/>
                    <a:pt x="7" y="2"/>
                    <a:pt x="12" y="2"/>
                  </a:cubicBezTo>
                  <a:cubicBezTo>
                    <a:pt x="14" y="2"/>
                    <a:pt x="16" y="2"/>
                    <a:pt x="19" y="2"/>
                  </a:cubicBezTo>
                  <a:cubicBezTo>
                    <a:pt x="21" y="2"/>
                    <a:pt x="24" y="1"/>
                    <a:pt x="26" y="1"/>
                  </a:cubicBezTo>
                  <a:close/>
                </a:path>
              </a:pathLst>
            </a:custGeom>
            <a:solidFill>
              <a:srgbClr val="6360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7" name="Freeform 373"/>
            <p:cNvSpPr>
              <a:spLocks/>
            </p:cNvSpPr>
            <p:nvPr/>
          </p:nvSpPr>
          <p:spPr bwMode="auto">
            <a:xfrm>
              <a:off x="3481" y="2562"/>
              <a:ext cx="14" cy="21"/>
            </a:xfrm>
            <a:custGeom>
              <a:avLst/>
              <a:gdLst>
                <a:gd name="T0" fmla="*/ 98 w 2"/>
                <a:gd name="T1" fmla="*/ 0 h 3"/>
                <a:gd name="T2" fmla="*/ 98 w 2"/>
                <a:gd name="T3" fmla="*/ 98 h 3"/>
                <a:gd name="T4" fmla="*/ 49 w 2"/>
                <a:gd name="T5" fmla="*/ 147 h 3"/>
                <a:gd name="T6" fmla="*/ 0 w 2"/>
                <a:gd name="T7" fmla="*/ 49 h 3"/>
                <a:gd name="T8" fmla="*/ 98 w 2"/>
                <a:gd name="T9" fmla="*/ 0 h 3"/>
                <a:gd name="T10" fmla="*/ 98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cubicBezTo>
                    <a:pt x="2" y="0"/>
                    <a:pt x="2" y="1"/>
                    <a:pt x="2" y="2"/>
                  </a:cubicBezTo>
                  <a:cubicBezTo>
                    <a:pt x="2" y="3"/>
                    <a:pt x="1" y="3"/>
                    <a:pt x="1" y="3"/>
                  </a:cubicBezTo>
                  <a:cubicBezTo>
                    <a:pt x="0" y="3"/>
                    <a:pt x="0" y="2"/>
                    <a:pt x="0" y="1"/>
                  </a:cubicBezTo>
                  <a:cubicBezTo>
                    <a:pt x="1" y="0"/>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8" name="Freeform 374"/>
            <p:cNvSpPr>
              <a:spLocks/>
            </p:cNvSpPr>
            <p:nvPr/>
          </p:nvSpPr>
          <p:spPr bwMode="auto">
            <a:xfrm>
              <a:off x="3495" y="2562"/>
              <a:ext cx="14" cy="28"/>
            </a:xfrm>
            <a:custGeom>
              <a:avLst/>
              <a:gdLst>
                <a:gd name="T0" fmla="*/ 98 w 2"/>
                <a:gd name="T1" fmla="*/ 0 h 4"/>
                <a:gd name="T2" fmla="*/ 98 w 2"/>
                <a:gd name="T3" fmla="*/ 147 h 4"/>
                <a:gd name="T4" fmla="*/ 0 w 2"/>
                <a:gd name="T5" fmla="*/ 196 h 4"/>
                <a:gd name="T6" fmla="*/ 0 w 2"/>
                <a:gd name="T7" fmla="*/ 98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1"/>
                    <a:pt x="2" y="2"/>
                    <a:pt x="2" y="3"/>
                  </a:cubicBezTo>
                  <a:cubicBezTo>
                    <a:pt x="1" y="3"/>
                    <a:pt x="1" y="4"/>
                    <a:pt x="0" y="4"/>
                  </a:cubicBezTo>
                  <a:cubicBezTo>
                    <a:pt x="0" y="4"/>
                    <a:pt x="0" y="3"/>
                    <a:pt x="0" y="2"/>
                  </a:cubicBezTo>
                  <a:cubicBezTo>
                    <a:pt x="0" y="1"/>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9" name="Freeform 375"/>
            <p:cNvSpPr>
              <a:spLocks/>
            </p:cNvSpPr>
            <p:nvPr/>
          </p:nvSpPr>
          <p:spPr bwMode="auto">
            <a:xfrm>
              <a:off x="3460" y="2548"/>
              <a:ext cx="14" cy="28"/>
            </a:xfrm>
            <a:custGeom>
              <a:avLst/>
              <a:gdLst>
                <a:gd name="T0" fmla="*/ 49 w 2"/>
                <a:gd name="T1" fmla="*/ 49 h 4"/>
                <a:gd name="T2" fmla="*/ 49 w 2"/>
                <a:gd name="T3" fmla="*/ 147 h 4"/>
                <a:gd name="T4" fmla="*/ 0 w 2"/>
                <a:gd name="T5" fmla="*/ 196 h 4"/>
                <a:gd name="T6" fmla="*/ 0 w 2"/>
                <a:gd name="T7" fmla="*/ 98 h 4"/>
                <a:gd name="T8" fmla="*/ 49 w 2"/>
                <a:gd name="T9" fmla="*/ 49 h 4"/>
                <a:gd name="T10" fmla="*/ 49 w 2"/>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1"/>
                  </a:moveTo>
                  <a:cubicBezTo>
                    <a:pt x="2" y="1"/>
                    <a:pt x="2" y="2"/>
                    <a:pt x="1" y="3"/>
                  </a:cubicBezTo>
                  <a:cubicBezTo>
                    <a:pt x="1" y="4"/>
                    <a:pt x="1" y="4"/>
                    <a:pt x="0" y="4"/>
                  </a:cubicBezTo>
                  <a:cubicBezTo>
                    <a:pt x="0" y="4"/>
                    <a:pt x="0" y="3"/>
                    <a:pt x="0" y="2"/>
                  </a:cubicBezTo>
                  <a:cubicBezTo>
                    <a:pt x="0" y="1"/>
                    <a:pt x="1" y="0"/>
                    <a:pt x="1"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0" name="Freeform 376"/>
            <p:cNvSpPr>
              <a:spLocks/>
            </p:cNvSpPr>
            <p:nvPr/>
          </p:nvSpPr>
          <p:spPr bwMode="auto">
            <a:xfrm>
              <a:off x="3446" y="2548"/>
              <a:ext cx="14" cy="28"/>
            </a:xfrm>
            <a:custGeom>
              <a:avLst/>
              <a:gdLst>
                <a:gd name="T0" fmla="*/ 49 w 2"/>
                <a:gd name="T1" fmla="*/ 0 h 4"/>
                <a:gd name="T2" fmla="*/ 98 w 2"/>
                <a:gd name="T3" fmla="*/ 98 h 4"/>
                <a:gd name="T4" fmla="*/ 0 w 2"/>
                <a:gd name="T5" fmla="*/ 196 h 4"/>
                <a:gd name="T6" fmla="*/ 0 w 2"/>
                <a:gd name="T7" fmla="*/ 49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0"/>
                    <a:pt x="2" y="1"/>
                    <a:pt x="2" y="2"/>
                  </a:cubicBezTo>
                  <a:cubicBezTo>
                    <a:pt x="1" y="3"/>
                    <a:pt x="1" y="4"/>
                    <a:pt x="0" y="4"/>
                  </a:cubicBezTo>
                  <a:cubicBezTo>
                    <a:pt x="0"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1" name="Freeform 377"/>
            <p:cNvSpPr>
              <a:spLocks/>
            </p:cNvSpPr>
            <p:nvPr/>
          </p:nvSpPr>
          <p:spPr bwMode="auto">
            <a:xfrm>
              <a:off x="3432" y="2541"/>
              <a:ext cx="14" cy="28"/>
            </a:xfrm>
            <a:custGeom>
              <a:avLst/>
              <a:gdLst>
                <a:gd name="T0" fmla="*/ 49 w 2"/>
                <a:gd name="T1" fmla="*/ 0 h 4"/>
                <a:gd name="T2" fmla="*/ 98 w 2"/>
                <a:gd name="T3" fmla="*/ 98 h 4"/>
                <a:gd name="T4" fmla="*/ 0 w 2"/>
                <a:gd name="T5" fmla="*/ 196 h 4"/>
                <a:gd name="T6" fmla="*/ 0 w 2"/>
                <a:gd name="T7" fmla="*/ 49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0"/>
                    <a:pt x="2" y="1"/>
                    <a:pt x="2" y="2"/>
                  </a:cubicBezTo>
                  <a:cubicBezTo>
                    <a:pt x="1" y="3"/>
                    <a:pt x="1" y="4"/>
                    <a:pt x="0" y="4"/>
                  </a:cubicBezTo>
                  <a:cubicBezTo>
                    <a:pt x="0" y="3"/>
                    <a:pt x="0" y="2"/>
                    <a:pt x="0" y="1"/>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2" name="Freeform 378"/>
            <p:cNvSpPr>
              <a:spLocks/>
            </p:cNvSpPr>
            <p:nvPr/>
          </p:nvSpPr>
          <p:spPr bwMode="auto">
            <a:xfrm>
              <a:off x="3418" y="2534"/>
              <a:ext cx="14" cy="28"/>
            </a:xfrm>
            <a:custGeom>
              <a:avLst/>
              <a:gdLst>
                <a:gd name="T0" fmla="*/ 98 w 2"/>
                <a:gd name="T1" fmla="*/ 0 h 4"/>
                <a:gd name="T2" fmla="*/ 98 w 2"/>
                <a:gd name="T3" fmla="*/ 98 h 4"/>
                <a:gd name="T4" fmla="*/ 0 w 2"/>
                <a:gd name="T5" fmla="*/ 196 h 4"/>
                <a:gd name="T6" fmla="*/ 0 w 2"/>
                <a:gd name="T7" fmla="*/ 98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2"/>
                    <a:pt x="2" y="2"/>
                  </a:cubicBezTo>
                  <a:cubicBezTo>
                    <a:pt x="1" y="3"/>
                    <a:pt x="1" y="4"/>
                    <a:pt x="0" y="4"/>
                  </a:cubicBezTo>
                  <a:cubicBezTo>
                    <a:pt x="0" y="4"/>
                    <a:pt x="0" y="3"/>
                    <a:pt x="0" y="2"/>
                  </a:cubicBezTo>
                  <a:cubicBezTo>
                    <a:pt x="1" y="1"/>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3" name="Freeform 379"/>
            <p:cNvSpPr>
              <a:spLocks/>
            </p:cNvSpPr>
            <p:nvPr/>
          </p:nvSpPr>
          <p:spPr bwMode="auto">
            <a:xfrm>
              <a:off x="3403" y="2527"/>
              <a:ext cx="15" cy="28"/>
            </a:xfrm>
            <a:custGeom>
              <a:avLst/>
              <a:gdLst>
                <a:gd name="T0" fmla="*/ 113 w 2"/>
                <a:gd name="T1" fmla="*/ 49 h 4"/>
                <a:gd name="T2" fmla="*/ 113 w 2"/>
                <a:gd name="T3" fmla="*/ 147 h 4"/>
                <a:gd name="T4" fmla="*/ 0 w 2"/>
                <a:gd name="T5" fmla="*/ 196 h 4"/>
                <a:gd name="T6" fmla="*/ 0 w 2"/>
                <a:gd name="T7" fmla="*/ 98 h 4"/>
                <a:gd name="T8" fmla="*/ 113 w 2"/>
                <a:gd name="T9" fmla="*/ 49 h 4"/>
                <a:gd name="T10" fmla="*/ 113 w 2"/>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1"/>
                  </a:moveTo>
                  <a:cubicBezTo>
                    <a:pt x="2" y="1"/>
                    <a:pt x="2" y="2"/>
                    <a:pt x="2" y="3"/>
                  </a:cubicBezTo>
                  <a:cubicBezTo>
                    <a:pt x="1" y="4"/>
                    <a:pt x="1" y="4"/>
                    <a:pt x="0" y="4"/>
                  </a:cubicBezTo>
                  <a:cubicBezTo>
                    <a:pt x="0" y="4"/>
                    <a:pt x="0" y="3"/>
                    <a:pt x="0" y="2"/>
                  </a:cubicBezTo>
                  <a:cubicBezTo>
                    <a:pt x="1" y="1"/>
                    <a:pt x="2"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4" name="Freeform 380"/>
            <p:cNvSpPr>
              <a:spLocks/>
            </p:cNvSpPr>
            <p:nvPr/>
          </p:nvSpPr>
          <p:spPr bwMode="auto">
            <a:xfrm>
              <a:off x="3389" y="2520"/>
              <a:ext cx="21" cy="35"/>
            </a:xfrm>
            <a:custGeom>
              <a:avLst/>
              <a:gdLst>
                <a:gd name="T0" fmla="*/ 98 w 3"/>
                <a:gd name="T1" fmla="*/ 49 h 5"/>
                <a:gd name="T2" fmla="*/ 98 w 3"/>
                <a:gd name="T3" fmla="*/ 147 h 5"/>
                <a:gd name="T4" fmla="*/ 0 w 3"/>
                <a:gd name="T5" fmla="*/ 196 h 5"/>
                <a:gd name="T6" fmla="*/ 49 w 3"/>
                <a:gd name="T7" fmla="*/ 98 h 5"/>
                <a:gd name="T8" fmla="*/ 98 w 3"/>
                <a:gd name="T9" fmla="*/ 49 h 5"/>
                <a:gd name="T10" fmla="*/ 98 w 3"/>
                <a:gd name="T11" fmla="*/ 49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2" y="1"/>
                  </a:moveTo>
                  <a:cubicBezTo>
                    <a:pt x="3" y="1"/>
                    <a:pt x="2" y="2"/>
                    <a:pt x="2" y="3"/>
                  </a:cubicBezTo>
                  <a:cubicBezTo>
                    <a:pt x="1" y="4"/>
                    <a:pt x="1" y="5"/>
                    <a:pt x="0" y="4"/>
                  </a:cubicBezTo>
                  <a:cubicBezTo>
                    <a:pt x="0" y="4"/>
                    <a:pt x="0" y="3"/>
                    <a:pt x="1" y="2"/>
                  </a:cubicBezTo>
                  <a:cubicBezTo>
                    <a:pt x="1" y="1"/>
                    <a:pt x="2"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5" name="Freeform 381"/>
            <p:cNvSpPr>
              <a:spLocks/>
            </p:cNvSpPr>
            <p:nvPr/>
          </p:nvSpPr>
          <p:spPr bwMode="auto">
            <a:xfrm>
              <a:off x="3375" y="2513"/>
              <a:ext cx="21" cy="28"/>
            </a:xfrm>
            <a:custGeom>
              <a:avLst/>
              <a:gdLst>
                <a:gd name="T0" fmla="*/ 98 w 3"/>
                <a:gd name="T1" fmla="*/ 49 h 4"/>
                <a:gd name="T2" fmla="*/ 98 w 3"/>
                <a:gd name="T3" fmla="*/ 147 h 4"/>
                <a:gd name="T4" fmla="*/ 49 w 3"/>
                <a:gd name="T5" fmla="*/ 196 h 4"/>
                <a:gd name="T6" fmla="*/ 49 w 3"/>
                <a:gd name="T7" fmla="*/ 98 h 4"/>
                <a:gd name="T8" fmla="*/ 98 w 3"/>
                <a:gd name="T9" fmla="*/ 49 h 4"/>
                <a:gd name="T10" fmla="*/ 98 w 3"/>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2" y="1"/>
                  </a:moveTo>
                  <a:cubicBezTo>
                    <a:pt x="3" y="1"/>
                    <a:pt x="3" y="2"/>
                    <a:pt x="2" y="3"/>
                  </a:cubicBezTo>
                  <a:cubicBezTo>
                    <a:pt x="2" y="4"/>
                    <a:pt x="1" y="4"/>
                    <a:pt x="1" y="4"/>
                  </a:cubicBezTo>
                  <a:cubicBezTo>
                    <a:pt x="0" y="4"/>
                    <a:pt x="0" y="3"/>
                    <a:pt x="1" y="2"/>
                  </a:cubicBezTo>
                  <a:cubicBezTo>
                    <a:pt x="1" y="1"/>
                    <a:pt x="2"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6" name="Freeform 382"/>
            <p:cNvSpPr>
              <a:spLocks/>
            </p:cNvSpPr>
            <p:nvPr/>
          </p:nvSpPr>
          <p:spPr bwMode="auto">
            <a:xfrm>
              <a:off x="3361" y="2513"/>
              <a:ext cx="21" cy="28"/>
            </a:xfrm>
            <a:custGeom>
              <a:avLst/>
              <a:gdLst>
                <a:gd name="T0" fmla="*/ 147 w 3"/>
                <a:gd name="T1" fmla="*/ 0 h 4"/>
                <a:gd name="T2" fmla="*/ 98 w 3"/>
                <a:gd name="T3" fmla="*/ 98 h 4"/>
                <a:gd name="T4" fmla="*/ 49 w 3"/>
                <a:gd name="T5" fmla="*/ 147 h 4"/>
                <a:gd name="T6" fmla="*/ 49 w 3"/>
                <a:gd name="T7" fmla="*/ 49 h 4"/>
                <a:gd name="T8" fmla="*/ 147 w 3"/>
                <a:gd name="T9" fmla="*/ 0 h 4"/>
                <a:gd name="T10" fmla="*/ 147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3" y="0"/>
                  </a:moveTo>
                  <a:cubicBezTo>
                    <a:pt x="3" y="0"/>
                    <a:pt x="3" y="1"/>
                    <a:pt x="2" y="2"/>
                  </a:cubicBezTo>
                  <a:cubicBezTo>
                    <a:pt x="2" y="3"/>
                    <a:pt x="1" y="4"/>
                    <a:pt x="1" y="3"/>
                  </a:cubicBezTo>
                  <a:cubicBezTo>
                    <a:pt x="0" y="3"/>
                    <a:pt x="1" y="2"/>
                    <a:pt x="1" y="1"/>
                  </a:cubicBezTo>
                  <a:cubicBezTo>
                    <a:pt x="2" y="0"/>
                    <a:pt x="2" y="0"/>
                    <a:pt x="3"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7" name="Freeform 383"/>
            <p:cNvSpPr>
              <a:spLocks/>
            </p:cNvSpPr>
            <p:nvPr/>
          </p:nvSpPr>
          <p:spPr bwMode="auto">
            <a:xfrm>
              <a:off x="3354" y="2506"/>
              <a:ext cx="14" cy="28"/>
            </a:xfrm>
            <a:custGeom>
              <a:avLst/>
              <a:gdLst>
                <a:gd name="T0" fmla="*/ 98 w 2"/>
                <a:gd name="T1" fmla="*/ 0 h 4"/>
                <a:gd name="T2" fmla="*/ 98 w 2"/>
                <a:gd name="T3" fmla="*/ 98 h 4"/>
                <a:gd name="T4" fmla="*/ 0 w 2"/>
                <a:gd name="T5" fmla="*/ 147 h 4"/>
                <a:gd name="T6" fmla="*/ 0 w 2"/>
                <a:gd name="T7" fmla="*/ 49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1"/>
                    <a:pt x="2" y="2"/>
                  </a:cubicBezTo>
                  <a:cubicBezTo>
                    <a:pt x="1" y="3"/>
                    <a:pt x="0" y="4"/>
                    <a:pt x="0" y="3"/>
                  </a:cubicBezTo>
                  <a:cubicBezTo>
                    <a:pt x="0" y="3"/>
                    <a:pt x="0" y="2"/>
                    <a:pt x="0"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8" name="Freeform 384"/>
            <p:cNvSpPr>
              <a:spLocks/>
            </p:cNvSpPr>
            <p:nvPr/>
          </p:nvSpPr>
          <p:spPr bwMode="auto">
            <a:xfrm>
              <a:off x="3340" y="2499"/>
              <a:ext cx="21" cy="28"/>
            </a:xfrm>
            <a:custGeom>
              <a:avLst/>
              <a:gdLst>
                <a:gd name="T0" fmla="*/ 98 w 3"/>
                <a:gd name="T1" fmla="*/ 0 h 4"/>
                <a:gd name="T2" fmla="*/ 98 w 3"/>
                <a:gd name="T3" fmla="*/ 98 h 4"/>
                <a:gd name="T4" fmla="*/ 0 w 3"/>
                <a:gd name="T5" fmla="*/ 147 h 4"/>
                <a:gd name="T6" fmla="*/ 49 w 3"/>
                <a:gd name="T7" fmla="*/ 49 h 4"/>
                <a:gd name="T8" fmla="*/ 98 w 3"/>
                <a:gd name="T9" fmla="*/ 0 h 4"/>
                <a:gd name="T10" fmla="*/ 98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2" y="0"/>
                  </a:moveTo>
                  <a:cubicBezTo>
                    <a:pt x="3" y="0"/>
                    <a:pt x="2" y="1"/>
                    <a:pt x="2" y="2"/>
                  </a:cubicBezTo>
                  <a:cubicBezTo>
                    <a:pt x="1" y="3"/>
                    <a:pt x="1" y="4"/>
                    <a:pt x="0" y="3"/>
                  </a:cubicBezTo>
                  <a:cubicBezTo>
                    <a:pt x="0" y="3"/>
                    <a:pt x="0" y="2"/>
                    <a:pt x="1"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9" name="Freeform 385"/>
            <p:cNvSpPr>
              <a:spLocks/>
            </p:cNvSpPr>
            <p:nvPr/>
          </p:nvSpPr>
          <p:spPr bwMode="auto">
            <a:xfrm>
              <a:off x="3326" y="2492"/>
              <a:ext cx="21" cy="28"/>
            </a:xfrm>
            <a:custGeom>
              <a:avLst/>
              <a:gdLst>
                <a:gd name="T0" fmla="*/ 98 w 3"/>
                <a:gd name="T1" fmla="*/ 0 h 4"/>
                <a:gd name="T2" fmla="*/ 98 w 3"/>
                <a:gd name="T3" fmla="*/ 98 h 4"/>
                <a:gd name="T4" fmla="*/ 49 w 3"/>
                <a:gd name="T5" fmla="*/ 147 h 4"/>
                <a:gd name="T6" fmla="*/ 49 w 3"/>
                <a:gd name="T7" fmla="*/ 49 h 4"/>
                <a:gd name="T8" fmla="*/ 98 w 3"/>
                <a:gd name="T9" fmla="*/ 0 h 4"/>
                <a:gd name="T10" fmla="*/ 98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2" y="0"/>
                  </a:moveTo>
                  <a:cubicBezTo>
                    <a:pt x="3" y="0"/>
                    <a:pt x="3" y="1"/>
                    <a:pt x="2" y="2"/>
                  </a:cubicBezTo>
                  <a:cubicBezTo>
                    <a:pt x="2" y="3"/>
                    <a:pt x="1" y="4"/>
                    <a:pt x="1" y="3"/>
                  </a:cubicBezTo>
                  <a:cubicBezTo>
                    <a:pt x="0" y="3"/>
                    <a:pt x="0" y="2"/>
                    <a:pt x="1"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0" name="Freeform 386"/>
            <p:cNvSpPr>
              <a:spLocks/>
            </p:cNvSpPr>
            <p:nvPr/>
          </p:nvSpPr>
          <p:spPr bwMode="auto">
            <a:xfrm>
              <a:off x="3319" y="2485"/>
              <a:ext cx="14" cy="28"/>
            </a:xfrm>
            <a:custGeom>
              <a:avLst/>
              <a:gdLst>
                <a:gd name="T0" fmla="*/ 98 w 2"/>
                <a:gd name="T1" fmla="*/ 0 h 4"/>
                <a:gd name="T2" fmla="*/ 98 w 2"/>
                <a:gd name="T3" fmla="*/ 98 h 4"/>
                <a:gd name="T4" fmla="*/ 0 w 2"/>
                <a:gd name="T5" fmla="*/ 147 h 4"/>
                <a:gd name="T6" fmla="*/ 0 w 2"/>
                <a:gd name="T7" fmla="*/ 49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1"/>
                    <a:pt x="2" y="2"/>
                  </a:cubicBezTo>
                  <a:cubicBezTo>
                    <a:pt x="1" y="3"/>
                    <a:pt x="0" y="4"/>
                    <a:pt x="0" y="3"/>
                  </a:cubicBezTo>
                  <a:cubicBezTo>
                    <a:pt x="0" y="3"/>
                    <a:pt x="0" y="2"/>
                    <a:pt x="0"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1" name="Freeform 387"/>
            <p:cNvSpPr>
              <a:spLocks/>
            </p:cNvSpPr>
            <p:nvPr/>
          </p:nvSpPr>
          <p:spPr bwMode="auto">
            <a:xfrm>
              <a:off x="3305" y="2477"/>
              <a:ext cx="21" cy="29"/>
            </a:xfrm>
            <a:custGeom>
              <a:avLst/>
              <a:gdLst>
                <a:gd name="T0" fmla="*/ 98 w 3"/>
                <a:gd name="T1" fmla="*/ 0 h 4"/>
                <a:gd name="T2" fmla="*/ 98 w 3"/>
                <a:gd name="T3" fmla="*/ 109 h 4"/>
                <a:gd name="T4" fmla="*/ 0 w 3"/>
                <a:gd name="T5" fmla="*/ 210 h 4"/>
                <a:gd name="T6" fmla="*/ 49 w 3"/>
                <a:gd name="T7" fmla="*/ 51 h 4"/>
                <a:gd name="T8" fmla="*/ 98 w 3"/>
                <a:gd name="T9" fmla="*/ 0 h 4"/>
                <a:gd name="T10" fmla="*/ 98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2" y="0"/>
                  </a:moveTo>
                  <a:cubicBezTo>
                    <a:pt x="3" y="0"/>
                    <a:pt x="2" y="1"/>
                    <a:pt x="2" y="2"/>
                  </a:cubicBezTo>
                  <a:cubicBezTo>
                    <a:pt x="1" y="3"/>
                    <a:pt x="0" y="4"/>
                    <a:pt x="0" y="4"/>
                  </a:cubicBezTo>
                  <a:cubicBezTo>
                    <a:pt x="0" y="3"/>
                    <a:pt x="0" y="2"/>
                    <a:pt x="1"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2" name="Freeform 388"/>
            <p:cNvSpPr>
              <a:spLocks/>
            </p:cNvSpPr>
            <p:nvPr/>
          </p:nvSpPr>
          <p:spPr bwMode="auto">
            <a:xfrm>
              <a:off x="3291" y="2470"/>
              <a:ext cx="21" cy="29"/>
            </a:xfrm>
            <a:custGeom>
              <a:avLst/>
              <a:gdLst>
                <a:gd name="T0" fmla="*/ 147 w 3"/>
                <a:gd name="T1" fmla="*/ 0 h 4"/>
                <a:gd name="T2" fmla="*/ 98 w 3"/>
                <a:gd name="T3" fmla="*/ 109 h 4"/>
                <a:gd name="T4" fmla="*/ 49 w 3"/>
                <a:gd name="T5" fmla="*/ 160 h 4"/>
                <a:gd name="T6" fmla="*/ 49 w 3"/>
                <a:gd name="T7" fmla="*/ 51 h 4"/>
                <a:gd name="T8" fmla="*/ 147 w 3"/>
                <a:gd name="T9" fmla="*/ 0 h 4"/>
                <a:gd name="T10" fmla="*/ 147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3" y="0"/>
                  </a:moveTo>
                  <a:cubicBezTo>
                    <a:pt x="3" y="0"/>
                    <a:pt x="3" y="1"/>
                    <a:pt x="2" y="2"/>
                  </a:cubicBezTo>
                  <a:cubicBezTo>
                    <a:pt x="2" y="3"/>
                    <a:pt x="1" y="4"/>
                    <a:pt x="1" y="3"/>
                  </a:cubicBezTo>
                  <a:cubicBezTo>
                    <a:pt x="0" y="3"/>
                    <a:pt x="0" y="2"/>
                    <a:pt x="1" y="1"/>
                  </a:cubicBezTo>
                  <a:cubicBezTo>
                    <a:pt x="2" y="0"/>
                    <a:pt x="2" y="0"/>
                    <a:pt x="3"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3" name="Freeform 389"/>
            <p:cNvSpPr>
              <a:spLocks/>
            </p:cNvSpPr>
            <p:nvPr/>
          </p:nvSpPr>
          <p:spPr bwMode="auto">
            <a:xfrm>
              <a:off x="3283" y="2456"/>
              <a:ext cx="15" cy="29"/>
            </a:xfrm>
            <a:custGeom>
              <a:avLst/>
              <a:gdLst>
                <a:gd name="T0" fmla="*/ 113 w 2"/>
                <a:gd name="T1" fmla="*/ 51 h 4"/>
                <a:gd name="T2" fmla="*/ 113 w 2"/>
                <a:gd name="T3" fmla="*/ 160 h 4"/>
                <a:gd name="T4" fmla="*/ 0 w 2"/>
                <a:gd name="T5" fmla="*/ 210 h 4"/>
                <a:gd name="T6" fmla="*/ 0 w 2"/>
                <a:gd name="T7" fmla="*/ 109 h 4"/>
                <a:gd name="T8" fmla="*/ 113 w 2"/>
                <a:gd name="T9" fmla="*/ 51 h 4"/>
                <a:gd name="T10" fmla="*/ 113 w 2"/>
                <a:gd name="T11" fmla="*/ 5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1"/>
                  </a:moveTo>
                  <a:cubicBezTo>
                    <a:pt x="2" y="1"/>
                    <a:pt x="2" y="2"/>
                    <a:pt x="2" y="3"/>
                  </a:cubicBezTo>
                  <a:cubicBezTo>
                    <a:pt x="1" y="4"/>
                    <a:pt x="0" y="4"/>
                    <a:pt x="0" y="4"/>
                  </a:cubicBezTo>
                  <a:cubicBezTo>
                    <a:pt x="0" y="4"/>
                    <a:pt x="0" y="3"/>
                    <a:pt x="0" y="2"/>
                  </a:cubicBezTo>
                  <a:cubicBezTo>
                    <a:pt x="1" y="1"/>
                    <a:pt x="2"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4" name="Freeform 390"/>
            <p:cNvSpPr>
              <a:spLocks/>
            </p:cNvSpPr>
            <p:nvPr/>
          </p:nvSpPr>
          <p:spPr bwMode="auto">
            <a:xfrm>
              <a:off x="3467" y="2555"/>
              <a:ext cx="21" cy="28"/>
            </a:xfrm>
            <a:custGeom>
              <a:avLst/>
              <a:gdLst>
                <a:gd name="T0" fmla="*/ 98 w 3"/>
                <a:gd name="T1" fmla="*/ 0 h 4"/>
                <a:gd name="T2" fmla="*/ 98 w 3"/>
                <a:gd name="T3" fmla="*/ 98 h 4"/>
                <a:gd name="T4" fmla="*/ 49 w 3"/>
                <a:gd name="T5" fmla="*/ 196 h 4"/>
                <a:gd name="T6" fmla="*/ 49 w 3"/>
                <a:gd name="T7" fmla="*/ 98 h 4"/>
                <a:gd name="T8" fmla="*/ 98 w 3"/>
                <a:gd name="T9" fmla="*/ 0 h 4"/>
                <a:gd name="T10" fmla="*/ 98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2" y="0"/>
                  </a:moveTo>
                  <a:cubicBezTo>
                    <a:pt x="3" y="0"/>
                    <a:pt x="3" y="1"/>
                    <a:pt x="2" y="2"/>
                  </a:cubicBezTo>
                  <a:cubicBezTo>
                    <a:pt x="2" y="3"/>
                    <a:pt x="1" y="4"/>
                    <a:pt x="1" y="4"/>
                  </a:cubicBezTo>
                  <a:cubicBezTo>
                    <a:pt x="0" y="3"/>
                    <a:pt x="0" y="2"/>
                    <a:pt x="1" y="2"/>
                  </a:cubicBezTo>
                  <a:cubicBezTo>
                    <a:pt x="1" y="1"/>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5" name="Freeform 391"/>
            <p:cNvSpPr>
              <a:spLocks/>
            </p:cNvSpPr>
            <p:nvPr/>
          </p:nvSpPr>
          <p:spPr bwMode="auto">
            <a:xfrm>
              <a:off x="3460" y="2710"/>
              <a:ext cx="14" cy="28"/>
            </a:xfrm>
            <a:custGeom>
              <a:avLst/>
              <a:gdLst>
                <a:gd name="T0" fmla="*/ 0 w 2"/>
                <a:gd name="T1" fmla="*/ 0 h 4"/>
                <a:gd name="T2" fmla="*/ 98 w 2"/>
                <a:gd name="T3" fmla="*/ 98 h 4"/>
                <a:gd name="T4" fmla="*/ 49 w 2"/>
                <a:gd name="T5" fmla="*/ 196 h 4"/>
                <a:gd name="T6" fmla="*/ 0 w 2"/>
                <a:gd name="T7" fmla="*/ 98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0"/>
                  </a:moveTo>
                  <a:cubicBezTo>
                    <a:pt x="1" y="0"/>
                    <a:pt x="1" y="1"/>
                    <a:pt x="2" y="2"/>
                  </a:cubicBezTo>
                  <a:cubicBezTo>
                    <a:pt x="2" y="3"/>
                    <a:pt x="1" y="4"/>
                    <a:pt x="1" y="4"/>
                  </a:cubicBezTo>
                  <a:cubicBezTo>
                    <a:pt x="0" y="4"/>
                    <a:pt x="0" y="3"/>
                    <a:pt x="0" y="2"/>
                  </a:cubicBezTo>
                  <a:cubicBezTo>
                    <a:pt x="0" y="1"/>
                    <a:pt x="0" y="0"/>
                    <a:pt x="0"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6" name="Freeform 392"/>
            <p:cNvSpPr>
              <a:spLocks/>
            </p:cNvSpPr>
            <p:nvPr/>
          </p:nvSpPr>
          <p:spPr bwMode="auto">
            <a:xfrm>
              <a:off x="3467" y="2710"/>
              <a:ext cx="14" cy="28"/>
            </a:xfrm>
            <a:custGeom>
              <a:avLst/>
              <a:gdLst>
                <a:gd name="T0" fmla="*/ 49 w 2"/>
                <a:gd name="T1" fmla="*/ 0 h 4"/>
                <a:gd name="T2" fmla="*/ 98 w 2"/>
                <a:gd name="T3" fmla="*/ 98 h 4"/>
                <a:gd name="T4" fmla="*/ 98 w 2"/>
                <a:gd name="T5" fmla="*/ 196 h 4"/>
                <a:gd name="T6" fmla="*/ 49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0"/>
                    <a:pt x="2" y="1"/>
                    <a:pt x="2" y="2"/>
                  </a:cubicBezTo>
                  <a:cubicBezTo>
                    <a:pt x="2" y="3"/>
                    <a:pt x="2" y="4"/>
                    <a:pt x="2" y="4"/>
                  </a:cubicBezTo>
                  <a:cubicBezTo>
                    <a:pt x="1" y="4"/>
                    <a:pt x="1" y="3"/>
                    <a:pt x="1"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7" name="Freeform 393"/>
            <p:cNvSpPr>
              <a:spLocks/>
            </p:cNvSpPr>
            <p:nvPr/>
          </p:nvSpPr>
          <p:spPr bwMode="auto">
            <a:xfrm>
              <a:off x="3432" y="2717"/>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3"/>
                    <a:pt x="2" y="4"/>
                    <a:pt x="1" y="4"/>
                  </a:cubicBezTo>
                  <a:cubicBezTo>
                    <a:pt x="1"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8" name="Freeform 394"/>
            <p:cNvSpPr>
              <a:spLocks/>
            </p:cNvSpPr>
            <p:nvPr/>
          </p:nvSpPr>
          <p:spPr bwMode="auto">
            <a:xfrm>
              <a:off x="3418" y="2724"/>
              <a:ext cx="14" cy="21"/>
            </a:xfrm>
            <a:custGeom>
              <a:avLst/>
              <a:gdLst>
                <a:gd name="T0" fmla="*/ 49 w 2"/>
                <a:gd name="T1" fmla="*/ 0 h 3"/>
                <a:gd name="T2" fmla="*/ 98 w 2"/>
                <a:gd name="T3" fmla="*/ 49 h 3"/>
                <a:gd name="T4" fmla="*/ 49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1" y="0"/>
                    <a:pt x="2" y="0"/>
                    <a:pt x="2" y="1"/>
                  </a:cubicBezTo>
                  <a:cubicBezTo>
                    <a:pt x="2" y="2"/>
                    <a:pt x="2" y="3"/>
                    <a:pt x="1" y="3"/>
                  </a:cubicBezTo>
                  <a:cubicBezTo>
                    <a:pt x="1" y="3"/>
                    <a:pt x="0" y="2"/>
                    <a:pt x="0" y="1"/>
                  </a:cubicBezTo>
                  <a:cubicBezTo>
                    <a:pt x="0" y="0"/>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9" name="Freeform 395"/>
            <p:cNvSpPr>
              <a:spLocks/>
            </p:cNvSpPr>
            <p:nvPr/>
          </p:nvSpPr>
          <p:spPr bwMode="auto">
            <a:xfrm>
              <a:off x="3403" y="2724"/>
              <a:ext cx="15" cy="21"/>
            </a:xfrm>
            <a:custGeom>
              <a:avLst/>
              <a:gdLst>
                <a:gd name="T0" fmla="*/ 60 w 2"/>
                <a:gd name="T1" fmla="*/ 0 h 3"/>
                <a:gd name="T2" fmla="*/ 113 w 2"/>
                <a:gd name="T3" fmla="*/ 98 h 3"/>
                <a:gd name="T4" fmla="*/ 60 w 2"/>
                <a:gd name="T5" fmla="*/ 147 h 3"/>
                <a:gd name="T6" fmla="*/ 0 w 2"/>
                <a:gd name="T7" fmla="*/ 98 h 3"/>
                <a:gd name="T8" fmla="*/ 60 w 2"/>
                <a:gd name="T9" fmla="*/ 0 h 3"/>
                <a:gd name="T10" fmla="*/ 6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1" y="0"/>
                    <a:pt x="2" y="1"/>
                    <a:pt x="2" y="2"/>
                  </a:cubicBezTo>
                  <a:cubicBezTo>
                    <a:pt x="2" y="3"/>
                    <a:pt x="2" y="3"/>
                    <a:pt x="1" y="3"/>
                  </a:cubicBezTo>
                  <a:cubicBezTo>
                    <a:pt x="1" y="3"/>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0" name="Freeform 396"/>
            <p:cNvSpPr>
              <a:spLocks/>
            </p:cNvSpPr>
            <p:nvPr/>
          </p:nvSpPr>
          <p:spPr bwMode="auto">
            <a:xfrm>
              <a:off x="3389"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3"/>
                    <a:pt x="1" y="4"/>
                    <a:pt x="1" y="4"/>
                  </a:cubicBezTo>
                  <a:cubicBezTo>
                    <a:pt x="0"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1" name="Freeform 397"/>
            <p:cNvSpPr>
              <a:spLocks/>
            </p:cNvSpPr>
            <p:nvPr/>
          </p:nvSpPr>
          <p:spPr bwMode="auto">
            <a:xfrm>
              <a:off x="3375"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3"/>
                    <a:pt x="1" y="4"/>
                    <a:pt x="1" y="4"/>
                  </a:cubicBezTo>
                  <a:cubicBezTo>
                    <a:pt x="1"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2" name="Freeform 398"/>
            <p:cNvSpPr>
              <a:spLocks/>
            </p:cNvSpPr>
            <p:nvPr/>
          </p:nvSpPr>
          <p:spPr bwMode="auto">
            <a:xfrm>
              <a:off x="3361"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3"/>
                    <a:pt x="1" y="4"/>
                    <a:pt x="1" y="4"/>
                  </a:cubicBezTo>
                  <a:cubicBezTo>
                    <a:pt x="0"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3" name="Freeform 399"/>
            <p:cNvSpPr>
              <a:spLocks/>
            </p:cNvSpPr>
            <p:nvPr/>
          </p:nvSpPr>
          <p:spPr bwMode="auto">
            <a:xfrm>
              <a:off x="3347"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3"/>
                    <a:pt x="1" y="4"/>
                    <a:pt x="1" y="4"/>
                  </a:cubicBezTo>
                  <a:cubicBezTo>
                    <a:pt x="0"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4" name="Freeform 400"/>
            <p:cNvSpPr>
              <a:spLocks/>
            </p:cNvSpPr>
            <p:nvPr/>
          </p:nvSpPr>
          <p:spPr bwMode="auto">
            <a:xfrm>
              <a:off x="3333" y="2724"/>
              <a:ext cx="14" cy="28"/>
            </a:xfrm>
            <a:custGeom>
              <a:avLst/>
              <a:gdLst>
                <a:gd name="T0" fmla="*/ 49 w 2"/>
                <a:gd name="T1" fmla="*/ 49 h 4"/>
                <a:gd name="T2" fmla="*/ 98 w 2"/>
                <a:gd name="T3" fmla="*/ 147 h 4"/>
                <a:gd name="T4" fmla="*/ 49 w 2"/>
                <a:gd name="T5" fmla="*/ 196 h 4"/>
                <a:gd name="T6" fmla="*/ 0 w 2"/>
                <a:gd name="T7" fmla="*/ 98 h 4"/>
                <a:gd name="T8" fmla="*/ 49 w 2"/>
                <a:gd name="T9" fmla="*/ 49 h 4"/>
                <a:gd name="T10" fmla="*/ 49 w 2"/>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1"/>
                  </a:moveTo>
                  <a:cubicBezTo>
                    <a:pt x="1" y="1"/>
                    <a:pt x="2" y="1"/>
                    <a:pt x="2" y="3"/>
                  </a:cubicBezTo>
                  <a:cubicBezTo>
                    <a:pt x="2" y="4"/>
                    <a:pt x="1" y="4"/>
                    <a:pt x="1" y="4"/>
                  </a:cubicBezTo>
                  <a:cubicBezTo>
                    <a:pt x="1" y="4"/>
                    <a:pt x="0" y="4"/>
                    <a:pt x="0" y="2"/>
                  </a:cubicBezTo>
                  <a:cubicBezTo>
                    <a:pt x="0" y="1"/>
                    <a:pt x="1" y="0"/>
                    <a:pt x="1"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5" name="Freeform 401"/>
            <p:cNvSpPr>
              <a:spLocks/>
            </p:cNvSpPr>
            <p:nvPr/>
          </p:nvSpPr>
          <p:spPr bwMode="auto">
            <a:xfrm>
              <a:off x="3319"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4"/>
                    <a:pt x="1" y="4"/>
                    <a:pt x="1" y="4"/>
                  </a:cubicBezTo>
                  <a:cubicBezTo>
                    <a:pt x="0"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6" name="Freeform 402"/>
            <p:cNvSpPr>
              <a:spLocks/>
            </p:cNvSpPr>
            <p:nvPr/>
          </p:nvSpPr>
          <p:spPr bwMode="auto">
            <a:xfrm>
              <a:off x="3305"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1"/>
                    <a:pt x="2" y="1"/>
                    <a:pt x="2" y="2"/>
                  </a:cubicBezTo>
                  <a:cubicBezTo>
                    <a:pt x="2" y="3"/>
                    <a:pt x="1" y="4"/>
                    <a:pt x="1" y="4"/>
                  </a:cubicBezTo>
                  <a:cubicBezTo>
                    <a:pt x="0" y="4"/>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7" name="Freeform 403"/>
            <p:cNvSpPr>
              <a:spLocks/>
            </p:cNvSpPr>
            <p:nvPr/>
          </p:nvSpPr>
          <p:spPr bwMode="auto">
            <a:xfrm>
              <a:off x="3291" y="2731"/>
              <a:ext cx="14" cy="21"/>
            </a:xfrm>
            <a:custGeom>
              <a:avLst/>
              <a:gdLst>
                <a:gd name="T0" fmla="*/ 49 w 2"/>
                <a:gd name="T1" fmla="*/ 0 h 3"/>
                <a:gd name="T2" fmla="*/ 98 w 2"/>
                <a:gd name="T3" fmla="*/ 98 h 3"/>
                <a:gd name="T4" fmla="*/ 49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1" y="0"/>
                    <a:pt x="2" y="1"/>
                    <a:pt x="2" y="2"/>
                  </a:cubicBezTo>
                  <a:cubicBezTo>
                    <a:pt x="2" y="3"/>
                    <a:pt x="1" y="3"/>
                    <a:pt x="1" y="3"/>
                  </a:cubicBezTo>
                  <a:cubicBezTo>
                    <a:pt x="1"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8" name="Freeform 404"/>
            <p:cNvSpPr>
              <a:spLocks/>
            </p:cNvSpPr>
            <p:nvPr/>
          </p:nvSpPr>
          <p:spPr bwMode="auto">
            <a:xfrm>
              <a:off x="3276" y="2724"/>
              <a:ext cx="15" cy="28"/>
            </a:xfrm>
            <a:custGeom>
              <a:avLst/>
              <a:gdLst>
                <a:gd name="T0" fmla="*/ 60 w 2"/>
                <a:gd name="T1" fmla="*/ 0 h 4"/>
                <a:gd name="T2" fmla="*/ 113 w 2"/>
                <a:gd name="T3" fmla="*/ 98 h 4"/>
                <a:gd name="T4" fmla="*/ 60 w 2"/>
                <a:gd name="T5" fmla="*/ 196 h 4"/>
                <a:gd name="T6" fmla="*/ 0 w 2"/>
                <a:gd name="T7" fmla="*/ 98 h 4"/>
                <a:gd name="T8" fmla="*/ 60 w 2"/>
                <a:gd name="T9" fmla="*/ 0 h 4"/>
                <a:gd name="T10" fmla="*/ 60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2" y="2"/>
                  </a:cubicBezTo>
                  <a:cubicBezTo>
                    <a:pt x="2" y="4"/>
                    <a:pt x="1" y="4"/>
                    <a:pt x="1" y="4"/>
                  </a:cubicBezTo>
                  <a:cubicBezTo>
                    <a:pt x="1" y="4"/>
                    <a:pt x="0" y="3"/>
                    <a:pt x="0"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9" name="Freeform 405"/>
            <p:cNvSpPr>
              <a:spLocks/>
            </p:cNvSpPr>
            <p:nvPr/>
          </p:nvSpPr>
          <p:spPr bwMode="auto">
            <a:xfrm>
              <a:off x="3262" y="2724"/>
              <a:ext cx="14" cy="28"/>
            </a:xfrm>
            <a:custGeom>
              <a:avLst/>
              <a:gdLst>
                <a:gd name="T0" fmla="*/ 49 w 2"/>
                <a:gd name="T1" fmla="*/ 0 h 4"/>
                <a:gd name="T2" fmla="*/ 98 w 2"/>
                <a:gd name="T3" fmla="*/ 147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1"/>
                    <a:pt x="2" y="1"/>
                    <a:pt x="2" y="3"/>
                  </a:cubicBezTo>
                  <a:cubicBezTo>
                    <a:pt x="2" y="4"/>
                    <a:pt x="1" y="4"/>
                    <a:pt x="1" y="4"/>
                  </a:cubicBezTo>
                  <a:cubicBezTo>
                    <a:pt x="1" y="4"/>
                    <a:pt x="0" y="3"/>
                    <a:pt x="0" y="2"/>
                  </a:cubicBezTo>
                  <a:cubicBezTo>
                    <a:pt x="1"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0" name="Freeform 406"/>
            <p:cNvSpPr>
              <a:spLocks/>
            </p:cNvSpPr>
            <p:nvPr/>
          </p:nvSpPr>
          <p:spPr bwMode="auto">
            <a:xfrm>
              <a:off x="3248"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0"/>
                    <a:pt x="2" y="1"/>
                    <a:pt x="2" y="2"/>
                  </a:cubicBezTo>
                  <a:cubicBezTo>
                    <a:pt x="2" y="3"/>
                    <a:pt x="1" y="4"/>
                    <a:pt x="1" y="4"/>
                  </a:cubicBezTo>
                  <a:cubicBezTo>
                    <a:pt x="0" y="4"/>
                    <a:pt x="0" y="3"/>
                    <a:pt x="0"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1" name="Freeform 407"/>
            <p:cNvSpPr>
              <a:spLocks/>
            </p:cNvSpPr>
            <p:nvPr/>
          </p:nvSpPr>
          <p:spPr bwMode="auto">
            <a:xfrm>
              <a:off x="3234" y="2724"/>
              <a:ext cx="14" cy="28"/>
            </a:xfrm>
            <a:custGeom>
              <a:avLst/>
              <a:gdLst>
                <a:gd name="T0" fmla="*/ 49 w 2"/>
                <a:gd name="T1" fmla="*/ 0 h 4"/>
                <a:gd name="T2" fmla="*/ 98 w 2"/>
                <a:gd name="T3" fmla="*/ 98 h 4"/>
                <a:gd name="T4" fmla="*/ 49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0"/>
                    <a:pt x="2" y="1"/>
                    <a:pt x="2" y="2"/>
                  </a:cubicBezTo>
                  <a:cubicBezTo>
                    <a:pt x="2" y="3"/>
                    <a:pt x="1" y="4"/>
                    <a:pt x="1" y="4"/>
                  </a:cubicBezTo>
                  <a:cubicBezTo>
                    <a:pt x="1" y="4"/>
                    <a:pt x="0" y="3"/>
                    <a:pt x="0"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2" name="Freeform 408"/>
            <p:cNvSpPr>
              <a:spLocks/>
            </p:cNvSpPr>
            <p:nvPr/>
          </p:nvSpPr>
          <p:spPr bwMode="auto">
            <a:xfrm>
              <a:off x="3446" y="2717"/>
              <a:ext cx="14" cy="21"/>
            </a:xfrm>
            <a:custGeom>
              <a:avLst/>
              <a:gdLst>
                <a:gd name="T0" fmla="*/ 49 w 2"/>
                <a:gd name="T1" fmla="*/ 0 h 3"/>
                <a:gd name="T2" fmla="*/ 98 w 2"/>
                <a:gd name="T3" fmla="*/ 98 h 3"/>
                <a:gd name="T4" fmla="*/ 49 w 2"/>
                <a:gd name="T5" fmla="*/ 147 h 3"/>
                <a:gd name="T6" fmla="*/ 0 w 2"/>
                <a:gd name="T7" fmla="*/ 98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1" y="0"/>
                    <a:pt x="2" y="1"/>
                    <a:pt x="2" y="2"/>
                  </a:cubicBezTo>
                  <a:cubicBezTo>
                    <a:pt x="2" y="3"/>
                    <a:pt x="2" y="3"/>
                    <a:pt x="1" y="3"/>
                  </a:cubicBezTo>
                  <a:cubicBezTo>
                    <a:pt x="1" y="3"/>
                    <a:pt x="0" y="3"/>
                    <a:pt x="0" y="2"/>
                  </a:cubicBezTo>
                  <a:cubicBezTo>
                    <a:pt x="0" y="1"/>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3" name="Freeform 409"/>
            <p:cNvSpPr>
              <a:spLocks/>
            </p:cNvSpPr>
            <p:nvPr/>
          </p:nvSpPr>
          <p:spPr bwMode="auto">
            <a:xfrm>
              <a:off x="3439" y="2710"/>
              <a:ext cx="14" cy="21"/>
            </a:xfrm>
            <a:custGeom>
              <a:avLst/>
              <a:gdLst>
                <a:gd name="T0" fmla="*/ 49 w 2"/>
                <a:gd name="T1" fmla="*/ 0 h 3"/>
                <a:gd name="T2" fmla="*/ 98 w 2"/>
                <a:gd name="T3" fmla="*/ 98 h 3"/>
                <a:gd name="T4" fmla="*/ 49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2" y="0"/>
                    <a:pt x="2" y="1"/>
                    <a:pt x="2" y="2"/>
                  </a:cubicBezTo>
                  <a:cubicBezTo>
                    <a:pt x="1" y="3"/>
                    <a:pt x="1" y="3"/>
                    <a:pt x="1" y="3"/>
                  </a:cubicBezTo>
                  <a:cubicBezTo>
                    <a:pt x="0"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4" name="Freeform 410"/>
            <p:cNvSpPr>
              <a:spLocks/>
            </p:cNvSpPr>
            <p:nvPr/>
          </p:nvSpPr>
          <p:spPr bwMode="auto">
            <a:xfrm>
              <a:off x="3453" y="2710"/>
              <a:ext cx="7" cy="21"/>
            </a:xfrm>
            <a:custGeom>
              <a:avLst/>
              <a:gdLst>
                <a:gd name="T0" fmla="*/ 49 w 1"/>
                <a:gd name="T1" fmla="*/ 0 h 3"/>
                <a:gd name="T2" fmla="*/ 49 w 1"/>
                <a:gd name="T3" fmla="*/ 98 h 3"/>
                <a:gd name="T4" fmla="*/ 0 w 1"/>
                <a:gd name="T5" fmla="*/ 147 h 3"/>
                <a:gd name="T6" fmla="*/ 0 w 1"/>
                <a:gd name="T7" fmla="*/ 49 h 3"/>
                <a:gd name="T8" fmla="*/ 49 w 1"/>
                <a:gd name="T9" fmla="*/ 0 h 3"/>
                <a:gd name="T10" fmla="*/ 49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1" y="0"/>
                  </a:moveTo>
                  <a:cubicBezTo>
                    <a:pt x="1" y="0"/>
                    <a:pt x="1" y="1"/>
                    <a:pt x="1" y="2"/>
                  </a:cubicBezTo>
                  <a:cubicBezTo>
                    <a:pt x="1" y="3"/>
                    <a:pt x="1" y="3"/>
                    <a:pt x="0" y="3"/>
                  </a:cubicBezTo>
                  <a:cubicBezTo>
                    <a:pt x="0" y="3"/>
                    <a:pt x="0" y="2"/>
                    <a:pt x="0" y="1"/>
                  </a:cubicBezTo>
                  <a:cubicBezTo>
                    <a:pt x="0" y="0"/>
                    <a:pt x="0"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5" name="Freeform 411"/>
            <p:cNvSpPr>
              <a:spLocks/>
            </p:cNvSpPr>
            <p:nvPr/>
          </p:nvSpPr>
          <p:spPr bwMode="auto">
            <a:xfrm>
              <a:off x="3418" y="2703"/>
              <a:ext cx="14" cy="28"/>
            </a:xfrm>
            <a:custGeom>
              <a:avLst/>
              <a:gdLst>
                <a:gd name="T0" fmla="*/ 49 w 2"/>
                <a:gd name="T1" fmla="*/ 0 h 4"/>
                <a:gd name="T2" fmla="*/ 49 w 2"/>
                <a:gd name="T3" fmla="*/ 98 h 4"/>
                <a:gd name="T4" fmla="*/ 0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1" y="0"/>
                    <a:pt x="2" y="1"/>
                    <a:pt x="1" y="2"/>
                  </a:cubicBezTo>
                  <a:cubicBezTo>
                    <a:pt x="1" y="3"/>
                    <a:pt x="1" y="4"/>
                    <a:pt x="0" y="4"/>
                  </a:cubicBezTo>
                  <a:cubicBezTo>
                    <a:pt x="0" y="3"/>
                    <a:pt x="0" y="3"/>
                    <a:pt x="0"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6" name="Freeform 412"/>
            <p:cNvSpPr>
              <a:spLocks/>
            </p:cNvSpPr>
            <p:nvPr/>
          </p:nvSpPr>
          <p:spPr bwMode="auto">
            <a:xfrm>
              <a:off x="3403" y="2703"/>
              <a:ext cx="15" cy="21"/>
            </a:xfrm>
            <a:custGeom>
              <a:avLst/>
              <a:gdLst>
                <a:gd name="T0" fmla="*/ 60 w 2"/>
                <a:gd name="T1" fmla="*/ 0 h 3"/>
                <a:gd name="T2" fmla="*/ 113 w 2"/>
                <a:gd name="T3" fmla="*/ 98 h 3"/>
                <a:gd name="T4" fmla="*/ 60 w 2"/>
                <a:gd name="T5" fmla="*/ 147 h 3"/>
                <a:gd name="T6" fmla="*/ 0 w 2"/>
                <a:gd name="T7" fmla="*/ 49 h 3"/>
                <a:gd name="T8" fmla="*/ 60 w 2"/>
                <a:gd name="T9" fmla="*/ 0 h 3"/>
                <a:gd name="T10" fmla="*/ 6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2" y="0"/>
                    <a:pt x="2" y="1"/>
                    <a:pt x="2" y="2"/>
                  </a:cubicBezTo>
                  <a:cubicBezTo>
                    <a:pt x="1" y="3"/>
                    <a:pt x="1" y="3"/>
                    <a:pt x="1" y="3"/>
                  </a:cubicBezTo>
                  <a:cubicBezTo>
                    <a:pt x="0" y="3"/>
                    <a:pt x="0" y="2"/>
                    <a:pt x="0" y="1"/>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7" name="Freeform 413"/>
            <p:cNvSpPr>
              <a:spLocks/>
            </p:cNvSpPr>
            <p:nvPr/>
          </p:nvSpPr>
          <p:spPr bwMode="auto">
            <a:xfrm>
              <a:off x="3389" y="2703"/>
              <a:ext cx="14" cy="21"/>
            </a:xfrm>
            <a:custGeom>
              <a:avLst/>
              <a:gdLst>
                <a:gd name="T0" fmla="*/ 49 w 2"/>
                <a:gd name="T1" fmla="*/ 0 h 3"/>
                <a:gd name="T2" fmla="*/ 98 w 2"/>
                <a:gd name="T3" fmla="*/ 98 h 3"/>
                <a:gd name="T4" fmla="*/ 49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2" y="0"/>
                    <a:pt x="2" y="1"/>
                    <a:pt x="2" y="2"/>
                  </a:cubicBezTo>
                  <a:cubicBezTo>
                    <a:pt x="2" y="2"/>
                    <a:pt x="1" y="3"/>
                    <a:pt x="1" y="3"/>
                  </a:cubicBezTo>
                  <a:cubicBezTo>
                    <a:pt x="0"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8" name="Freeform 414"/>
            <p:cNvSpPr>
              <a:spLocks/>
            </p:cNvSpPr>
            <p:nvPr/>
          </p:nvSpPr>
          <p:spPr bwMode="auto">
            <a:xfrm>
              <a:off x="3375" y="2696"/>
              <a:ext cx="14" cy="28"/>
            </a:xfrm>
            <a:custGeom>
              <a:avLst/>
              <a:gdLst>
                <a:gd name="T0" fmla="*/ 98 w 2"/>
                <a:gd name="T1" fmla="*/ 0 h 4"/>
                <a:gd name="T2" fmla="*/ 98 w 2"/>
                <a:gd name="T3" fmla="*/ 98 h 4"/>
                <a:gd name="T4" fmla="*/ 49 w 2"/>
                <a:gd name="T5" fmla="*/ 147 h 4"/>
                <a:gd name="T6" fmla="*/ 49 w 2"/>
                <a:gd name="T7" fmla="*/ 98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1"/>
                    <a:pt x="2" y="2"/>
                  </a:cubicBezTo>
                  <a:cubicBezTo>
                    <a:pt x="2" y="3"/>
                    <a:pt x="1" y="4"/>
                    <a:pt x="1" y="3"/>
                  </a:cubicBezTo>
                  <a:cubicBezTo>
                    <a:pt x="0" y="3"/>
                    <a:pt x="0" y="2"/>
                    <a:pt x="1" y="2"/>
                  </a:cubicBezTo>
                  <a:cubicBezTo>
                    <a:pt x="1" y="1"/>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9" name="Freeform 415"/>
            <p:cNvSpPr>
              <a:spLocks/>
            </p:cNvSpPr>
            <p:nvPr/>
          </p:nvSpPr>
          <p:spPr bwMode="auto">
            <a:xfrm>
              <a:off x="3368" y="2696"/>
              <a:ext cx="14" cy="21"/>
            </a:xfrm>
            <a:custGeom>
              <a:avLst/>
              <a:gdLst>
                <a:gd name="T0" fmla="*/ 49 w 2"/>
                <a:gd name="T1" fmla="*/ 0 h 3"/>
                <a:gd name="T2" fmla="*/ 49 w 2"/>
                <a:gd name="T3" fmla="*/ 98 h 3"/>
                <a:gd name="T4" fmla="*/ 0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2" y="0"/>
                    <a:pt x="2" y="1"/>
                    <a:pt x="1" y="2"/>
                  </a:cubicBezTo>
                  <a:cubicBezTo>
                    <a:pt x="1" y="3"/>
                    <a:pt x="0" y="3"/>
                    <a:pt x="0" y="3"/>
                  </a:cubicBezTo>
                  <a:cubicBezTo>
                    <a:pt x="0"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0" name="Freeform 416"/>
            <p:cNvSpPr>
              <a:spLocks/>
            </p:cNvSpPr>
            <p:nvPr/>
          </p:nvSpPr>
          <p:spPr bwMode="auto">
            <a:xfrm>
              <a:off x="3354" y="2689"/>
              <a:ext cx="14" cy="28"/>
            </a:xfrm>
            <a:custGeom>
              <a:avLst/>
              <a:gdLst>
                <a:gd name="T0" fmla="*/ 49 w 2"/>
                <a:gd name="T1" fmla="*/ 0 h 4"/>
                <a:gd name="T2" fmla="*/ 98 w 2"/>
                <a:gd name="T3" fmla="*/ 98 h 4"/>
                <a:gd name="T4" fmla="*/ 0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1"/>
                    <a:pt x="2" y="1"/>
                    <a:pt x="2" y="2"/>
                  </a:cubicBezTo>
                  <a:cubicBezTo>
                    <a:pt x="1" y="3"/>
                    <a:pt x="1" y="4"/>
                    <a:pt x="0" y="4"/>
                  </a:cubicBezTo>
                  <a:cubicBezTo>
                    <a:pt x="0" y="4"/>
                    <a:pt x="0" y="3"/>
                    <a:pt x="0" y="2"/>
                  </a:cubicBezTo>
                  <a:cubicBezTo>
                    <a:pt x="1"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1" name="Freeform 417"/>
            <p:cNvSpPr>
              <a:spLocks/>
            </p:cNvSpPr>
            <p:nvPr/>
          </p:nvSpPr>
          <p:spPr bwMode="auto">
            <a:xfrm>
              <a:off x="3340" y="2689"/>
              <a:ext cx="14" cy="21"/>
            </a:xfrm>
            <a:custGeom>
              <a:avLst/>
              <a:gdLst>
                <a:gd name="T0" fmla="*/ 98 w 2"/>
                <a:gd name="T1" fmla="*/ 0 h 3"/>
                <a:gd name="T2" fmla="*/ 98 w 2"/>
                <a:gd name="T3" fmla="*/ 98 h 3"/>
                <a:gd name="T4" fmla="*/ 49 w 2"/>
                <a:gd name="T5" fmla="*/ 147 h 3"/>
                <a:gd name="T6" fmla="*/ 49 w 2"/>
                <a:gd name="T7" fmla="*/ 49 h 3"/>
                <a:gd name="T8" fmla="*/ 98 w 2"/>
                <a:gd name="T9" fmla="*/ 0 h 3"/>
                <a:gd name="T10" fmla="*/ 98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cubicBezTo>
                    <a:pt x="2" y="0"/>
                    <a:pt x="2" y="1"/>
                    <a:pt x="2" y="2"/>
                  </a:cubicBezTo>
                  <a:cubicBezTo>
                    <a:pt x="2" y="3"/>
                    <a:pt x="1" y="3"/>
                    <a:pt x="1" y="3"/>
                  </a:cubicBezTo>
                  <a:cubicBezTo>
                    <a:pt x="0" y="3"/>
                    <a:pt x="0" y="2"/>
                    <a:pt x="1" y="1"/>
                  </a:cubicBezTo>
                  <a:cubicBezTo>
                    <a:pt x="1" y="0"/>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2" name="Freeform 418"/>
            <p:cNvSpPr>
              <a:spLocks/>
            </p:cNvSpPr>
            <p:nvPr/>
          </p:nvSpPr>
          <p:spPr bwMode="auto">
            <a:xfrm>
              <a:off x="3333" y="2682"/>
              <a:ext cx="14" cy="28"/>
            </a:xfrm>
            <a:custGeom>
              <a:avLst/>
              <a:gdLst>
                <a:gd name="T0" fmla="*/ 49 w 2"/>
                <a:gd name="T1" fmla="*/ 0 h 4"/>
                <a:gd name="T2" fmla="*/ 49 w 2"/>
                <a:gd name="T3" fmla="*/ 98 h 4"/>
                <a:gd name="T4" fmla="*/ 0 w 2"/>
                <a:gd name="T5" fmla="*/ 196 h 4"/>
                <a:gd name="T6" fmla="*/ 0 w 2"/>
                <a:gd name="T7" fmla="*/ 98 h 4"/>
                <a:gd name="T8" fmla="*/ 49 w 2"/>
                <a:gd name="T9" fmla="*/ 0 h 4"/>
                <a:gd name="T10" fmla="*/ 49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1" y="0"/>
                  </a:moveTo>
                  <a:cubicBezTo>
                    <a:pt x="2" y="1"/>
                    <a:pt x="2" y="1"/>
                    <a:pt x="1" y="2"/>
                  </a:cubicBezTo>
                  <a:cubicBezTo>
                    <a:pt x="1" y="3"/>
                    <a:pt x="0" y="4"/>
                    <a:pt x="0" y="4"/>
                  </a:cubicBezTo>
                  <a:cubicBezTo>
                    <a:pt x="0" y="4"/>
                    <a:pt x="0" y="3"/>
                    <a:pt x="0" y="2"/>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3" name="Freeform 419"/>
            <p:cNvSpPr>
              <a:spLocks/>
            </p:cNvSpPr>
            <p:nvPr/>
          </p:nvSpPr>
          <p:spPr bwMode="auto">
            <a:xfrm>
              <a:off x="3319" y="2682"/>
              <a:ext cx="14" cy="21"/>
            </a:xfrm>
            <a:custGeom>
              <a:avLst/>
              <a:gdLst>
                <a:gd name="T0" fmla="*/ 49 w 2"/>
                <a:gd name="T1" fmla="*/ 0 h 3"/>
                <a:gd name="T2" fmla="*/ 98 w 2"/>
                <a:gd name="T3" fmla="*/ 98 h 3"/>
                <a:gd name="T4" fmla="*/ 0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2" y="0"/>
                    <a:pt x="2" y="1"/>
                    <a:pt x="2" y="2"/>
                  </a:cubicBezTo>
                  <a:cubicBezTo>
                    <a:pt x="1" y="3"/>
                    <a:pt x="1" y="3"/>
                    <a:pt x="0" y="3"/>
                  </a:cubicBezTo>
                  <a:cubicBezTo>
                    <a:pt x="0" y="3"/>
                    <a:pt x="0" y="2"/>
                    <a:pt x="0" y="1"/>
                  </a:cubicBezTo>
                  <a:cubicBezTo>
                    <a:pt x="1"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4" name="Freeform 420"/>
            <p:cNvSpPr>
              <a:spLocks/>
            </p:cNvSpPr>
            <p:nvPr/>
          </p:nvSpPr>
          <p:spPr bwMode="auto">
            <a:xfrm>
              <a:off x="3305" y="2675"/>
              <a:ext cx="14" cy="28"/>
            </a:xfrm>
            <a:custGeom>
              <a:avLst/>
              <a:gdLst>
                <a:gd name="T0" fmla="*/ 98 w 2"/>
                <a:gd name="T1" fmla="*/ 0 h 4"/>
                <a:gd name="T2" fmla="*/ 98 w 2"/>
                <a:gd name="T3" fmla="*/ 98 h 4"/>
                <a:gd name="T4" fmla="*/ 49 w 2"/>
                <a:gd name="T5" fmla="*/ 147 h 4"/>
                <a:gd name="T6" fmla="*/ 49 w 2"/>
                <a:gd name="T7" fmla="*/ 49 h 4"/>
                <a:gd name="T8" fmla="*/ 98 w 2"/>
                <a:gd name="T9" fmla="*/ 0 h 4"/>
                <a:gd name="T10" fmla="*/ 98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1"/>
                    <a:pt x="2" y="2"/>
                  </a:cubicBezTo>
                  <a:cubicBezTo>
                    <a:pt x="2" y="3"/>
                    <a:pt x="1" y="4"/>
                    <a:pt x="1" y="3"/>
                  </a:cubicBezTo>
                  <a:cubicBezTo>
                    <a:pt x="0" y="3"/>
                    <a:pt x="0" y="2"/>
                    <a:pt x="1" y="1"/>
                  </a:cubicBezTo>
                  <a:cubicBezTo>
                    <a:pt x="1" y="1"/>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5" name="Freeform 421"/>
            <p:cNvSpPr>
              <a:spLocks/>
            </p:cNvSpPr>
            <p:nvPr/>
          </p:nvSpPr>
          <p:spPr bwMode="auto">
            <a:xfrm>
              <a:off x="3298" y="2675"/>
              <a:ext cx="14" cy="21"/>
            </a:xfrm>
            <a:custGeom>
              <a:avLst/>
              <a:gdLst>
                <a:gd name="T0" fmla="*/ 49 w 2"/>
                <a:gd name="T1" fmla="*/ 0 h 3"/>
                <a:gd name="T2" fmla="*/ 49 w 2"/>
                <a:gd name="T3" fmla="*/ 98 h 3"/>
                <a:gd name="T4" fmla="*/ 0 w 2"/>
                <a:gd name="T5" fmla="*/ 147 h 3"/>
                <a:gd name="T6" fmla="*/ 0 w 2"/>
                <a:gd name="T7" fmla="*/ 49 h 3"/>
                <a:gd name="T8" fmla="*/ 49 w 2"/>
                <a:gd name="T9" fmla="*/ 0 h 3"/>
                <a:gd name="T10" fmla="*/ 49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1" y="0"/>
                  </a:moveTo>
                  <a:cubicBezTo>
                    <a:pt x="1" y="0"/>
                    <a:pt x="2" y="1"/>
                    <a:pt x="1" y="2"/>
                  </a:cubicBezTo>
                  <a:cubicBezTo>
                    <a:pt x="1" y="3"/>
                    <a:pt x="0" y="3"/>
                    <a:pt x="0" y="3"/>
                  </a:cubicBezTo>
                  <a:cubicBezTo>
                    <a:pt x="0" y="3"/>
                    <a:pt x="0" y="2"/>
                    <a:pt x="0" y="1"/>
                  </a:cubicBezTo>
                  <a:cubicBezTo>
                    <a:pt x="0" y="0"/>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6" name="Freeform 422"/>
            <p:cNvSpPr>
              <a:spLocks/>
            </p:cNvSpPr>
            <p:nvPr/>
          </p:nvSpPr>
          <p:spPr bwMode="auto">
            <a:xfrm>
              <a:off x="3283" y="2668"/>
              <a:ext cx="15" cy="28"/>
            </a:xfrm>
            <a:custGeom>
              <a:avLst/>
              <a:gdLst>
                <a:gd name="T0" fmla="*/ 113 w 2"/>
                <a:gd name="T1" fmla="*/ 0 h 4"/>
                <a:gd name="T2" fmla="*/ 113 w 2"/>
                <a:gd name="T3" fmla="*/ 98 h 4"/>
                <a:gd name="T4" fmla="*/ 0 w 2"/>
                <a:gd name="T5" fmla="*/ 147 h 4"/>
                <a:gd name="T6" fmla="*/ 0 w 2"/>
                <a:gd name="T7" fmla="*/ 49 h 4"/>
                <a:gd name="T8" fmla="*/ 113 w 2"/>
                <a:gd name="T9" fmla="*/ 0 h 4"/>
                <a:gd name="T10" fmla="*/ 113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0"/>
                  </a:moveTo>
                  <a:cubicBezTo>
                    <a:pt x="2" y="0"/>
                    <a:pt x="2" y="1"/>
                    <a:pt x="2" y="2"/>
                  </a:cubicBezTo>
                  <a:cubicBezTo>
                    <a:pt x="1" y="3"/>
                    <a:pt x="1" y="4"/>
                    <a:pt x="0" y="3"/>
                  </a:cubicBezTo>
                  <a:cubicBezTo>
                    <a:pt x="0" y="3"/>
                    <a:pt x="0" y="2"/>
                    <a:pt x="0" y="1"/>
                  </a:cubicBezTo>
                  <a:cubicBezTo>
                    <a:pt x="1" y="0"/>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7" name="Freeform 423"/>
            <p:cNvSpPr>
              <a:spLocks/>
            </p:cNvSpPr>
            <p:nvPr/>
          </p:nvSpPr>
          <p:spPr bwMode="auto">
            <a:xfrm>
              <a:off x="3269" y="2661"/>
              <a:ext cx="14" cy="28"/>
            </a:xfrm>
            <a:custGeom>
              <a:avLst/>
              <a:gdLst>
                <a:gd name="T0" fmla="*/ 98 w 2"/>
                <a:gd name="T1" fmla="*/ 49 h 4"/>
                <a:gd name="T2" fmla="*/ 98 w 2"/>
                <a:gd name="T3" fmla="*/ 147 h 4"/>
                <a:gd name="T4" fmla="*/ 49 w 2"/>
                <a:gd name="T5" fmla="*/ 196 h 4"/>
                <a:gd name="T6" fmla="*/ 49 w 2"/>
                <a:gd name="T7" fmla="*/ 98 h 4"/>
                <a:gd name="T8" fmla="*/ 98 w 2"/>
                <a:gd name="T9" fmla="*/ 49 h 4"/>
                <a:gd name="T10" fmla="*/ 98 w 2"/>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1"/>
                  </a:moveTo>
                  <a:cubicBezTo>
                    <a:pt x="2" y="1"/>
                    <a:pt x="2" y="2"/>
                    <a:pt x="2" y="3"/>
                  </a:cubicBezTo>
                  <a:cubicBezTo>
                    <a:pt x="2" y="3"/>
                    <a:pt x="1" y="4"/>
                    <a:pt x="1" y="4"/>
                  </a:cubicBezTo>
                  <a:cubicBezTo>
                    <a:pt x="0" y="4"/>
                    <a:pt x="0" y="3"/>
                    <a:pt x="1" y="2"/>
                  </a:cubicBezTo>
                  <a:cubicBezTo>
                    <a:pt x="1" y="1"/>
                    <a:pt x="2"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8" name="Freeform 424"/>
            <p:cNvSpPr>
              <a:spLocks/>
            </p:cNvSpPr>
            <p:nvPr/>
          </p:nvSpPr>
          <p:spPr bwMode="auto">
            <a:xfrm>
              <a:off x="3262" y="2661"/>
              <a:ext cx="14" cy="21"/>
            </a:xfrm>
            <a:custGeom>
              <a:avLst/>
              <a:gdLst>
                <a:gd name="T0" fmla="*/ 98 w 2"/>
                <a:gd name="T1" fmla="*/ 0 h 3"/>
                <a:gd name="T2" fmla="*/ 49 w 2"/>
                <a:gd name="T3" fmla="*/ 98 h 3"/>
                <a:gd name="T4" fmla="*/ 0 w 2"/>
                <a:gd name="T5" fmla="*/ 147 h 3"/>
                <a:gd name="T6" fmla="*/ 0 w 2"/>
                <a:gd name="T7" fmla="*/ 49 h 3"/>
                <a:gd name="T8" fmla="*/ 98 w 2"/>
                <a:gd name="T9" fmla="*/ 0 h 3"/>
                <a:gd name="T10" fmla="*/ 98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cubicBezTo>
                    <a:pt x="2" y="0"/>
                    <a:pt x="2" y="1"/>
                    <a:pt x="1" y="2"/>
                  </a:cubicBezTo>
                  <a:cubicBezTo>
                    <a:pt x="1" y="3"/>
                    <a:pt x="0" y="3"/>
                    <a:pt x="0" y="3"/>
                  </a:cubicBezTo>
                  <a:cubicBezTo>
                    <a:pt x="0" y="3"/>
                    <a:pt x="0" y="2"/>
                    <a:pt x="0" y="1"/>
                  </a:cubicBezTo>
                  <a:cubicBezTo>
                    <a:pt x="1" y="0"/>
                    <a:pt x="1"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9" name="Freeform 425"/>
            <p:cNvSpPr>
              <a:spLocks/>
            </p:cNvSpPr>
            <p:nvPr/>
          </p:nvSpPr>
          <p:spPr bwMode="auto">
            <a:xfrm>
              <a:off x="3248" y="2654"/>
              <a:ext cx="14" cy="21"/>
            </a:xfrm>
            <a:custGeom>
              <a:avLst/>
              <a:gdLst>
                <a:gd name="T0" fmla="*/ 98 w 2"/>
                <a:gd name="T1" fmla="*/ 0 h 3"/>
                <a:gd name="T2" fmla="*/ 98 w 2"/>
                <a:gd name="T3" fmla="*/ 98 h 3"/>
                <a:gd name="T4" fmla="*/ 49 w 2"/>
                <a:gd name="T5" fmla="*/ 147 h 3"/>
                <a:gd name="T6" fmla="*/ 49 w 2"/>
                <a:gd name="T7" fmla="*/ 49 h 3"/>
                <a:gd name="T8" fmla="*/ 98 w 2"/>
                <a:gd name="T9" fmla="*/ 0 h 3"/>
                <a:gd name="T10" fmla="*/ 98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0"/>
                  </a:moveTo>
                  <a:cubicBezTo>
                    <a:pt x="2" y="0"/>
                    <a:pt x="2" y="1"/>
                    <a:pt x="2" y="2"/>
                  </a:cubicBezTo>
                  <a:cubicBezTo>
                    <a:pt x="1" y="3"/>
                    <a:pt x="1" y="3"/>
                    <a:pt x="1" y="3"/>
                  </a:cubicBezTo>
                  <a:cubicBezTo>
                    <a:pt x="0" y="3"/>
                    <a:pt x="0" y="2"/>
                    <a:pt x="1" y="1"/>
                  </a:cubicBezTo>
                  <a:cubicBezTo>
                    <a:pt x="1" y="0"/>
                    <a:pt x="2" y="0"/>
                    <a:pt x="2"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0" name="Freeform 426"/>
            <p:cNvSpPr>
              <a:spLocks/>
            </p:cNvSpPr>
            <p:nvPr/>
          </p:nvSpPr>
          <p:spPr bwMode="auto">
            <a:xfrm>
              <a:off x="3425" y="2703"/>
              <a:ext cx="14" cy="28"/>
            </a:xfrm>
            <a:custGeom>
              <a:avLst/>
              <a:gdLst>
                <a:gd name="T0" fmla="*/ 98 w 2"/>
                <a:gd name="T1" fmla="*/ 49 h 4"/>
                <a:gd name="T2" fmla="*/ 98 w 2"/>
                <a:gd name="T3" fmla="*/ 98 h 4"/>
                <a:gd name="T4" fmla="*/ 49 w 2"/>
                <a:gd name="T5" fmla="*/ 196 h 4"/>
                <a:gd name="T6" fmla="*/ 49 w 2"/>
                <a:gd name="T7" fmla="*/ 98 h 4"/>
                <a:gd name="T8" fmla="*/ 98 w 2"/>
                <a:gd name="T9" fmla="*/ 49 h 4"/>
                <a:gd name="T10" fmla="*/ 98 w 2"/>
                <a:gd name="T11" fmla="*/ 49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1"/>
                  </a:moveTo>
                  <a:cubicBezTo>
                    <a:pt x="2" y="1"/>
                    <a:pt x="2" y="2"/>
                    <a:pt x="2" y="2"/>
                  </a:cubicBezTo>
                  <a:cubicBezTo>
                    <a:pt x="2" y="3"/>
                    <a:pt x="1" y="4"/>
                    <a:pt x="1" y="4"/>
                  </a:cubicBezTo>
                  <a:cubicBezTo>
                    <a:pt x="1" y="4"/>
                    <a:pt x="0" y="3"/>
                    <a:pt x="1" y="2"/>
                  </a:cubicBezTo>
                  <a:cubicBezTo>
                    <a:pt x="1" y="1"/>
                    <a:pt x="1" y="0"/>
                    <a:pt x="2"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1" name="Freeform 427"/>
            <p:cNvSpPr>
              <a:spLocks/>
            </p:cNvSpPr>
            <p:nvPr/>
          </p:nvSpPr>
          <p:spPr bwMode="auto">
            <a:xfrm>
              <a:off x="3276" y="2463"/>
              <a:ext cx="360" cy="162"/>
            </a:xfrm>
            <a:custGeom>
              <a:avLst/>
              <a:gdLst>
                <a:gd name="T0" fmla="*/ 49 w 51"/>
                <a:gd name="T1" fmla="*/ 0 h 23"/>
                <a:gd name="T2" fmla="*/ 49 w 51"/>
                <a:gd name="T3" fmla="*/ 0 h 23"/>
                <a:gd name="T4" fmla="*/ 1094 w 51"/>
                <a:gd name="T5" fmla="*/ 599 h 23"/>
                <a:gd name="T6" fmla="*/ 1694 w 51"/>
                <a:gd name="T7" fmla="*/ 796 h 23"/>
                <a:gd name="T8" fmla="*/ 2541 w 51"/>
                <a:gd name="T9" fmla="*/ 1042 h 23"/>
                <a:gd name="T10" fmla="*/ 2541 w 51"/>
                <a:gd name="T11" fmla="*/ 1042 h 23"/>
                <a:gd name="T12" fmla="*/ 2541 w 51"/>
                <a:gd name="T13" fmla="*/ 1141 h 23"/>
                <a:gd name="T14" fmla="*/ 2541 w 51"/>
                <a:gd name="T15" fmla="*/ 1141 h 23"/>
                <a:gd name="T16" fmla="*/ 551 w 51"/>
                <a:gd name="T17" fmla="*/ 394 h 23"/>
                <a:gd name="T18" fmla="*/ 0 w 51"/>
                <a:gd name="T19" fmla="*/ 49 h 23"/>
                <a:gd name="T20" fmla="*/ 49 w 51"/>
                <a:gd name="T21" fmla="*/ 0 h 23"/>
                <a:gd name="T22" fmla="*/ 49 w 51"/>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23">
                  <a:moveTo>
                    <a:pt x="1" y="0"/>
                  </a:moveTo>
                  <a:cubicBezTo>
                    <a:pt x="1" y="0"/>
                    <a:pt x="1" y="0"/>
                    <a:pt x="1" y="0"/>
                  </a:cubicBezTo>
                  <a:cubicBezTo>
                    <a:pt x="8" y="4"/>
                    <a:pt x="15" y="9"/>
                    <a:pt x="22" y="12"/>
                  </a:cubicBezTo>
                  <a:cubicBezTo>
                    <a:pt x="26" y="13"/>
                    <a:pt x="30" y="15"/>
                    <a:pt x="34" y="16"/>
                  </a:cubicBezTo>
                  <a:cubicBezTo>
                    <a:pt x="43" y="19"/>
                    <a:pt x="51" y="21"/>
                    <a:pt x="51" y="21"/>
                  </a:cubicBezTo>
                  <a:lnTo>
                    <a:pt x="51" y="23"/>
                  </a:lnTo>
                  <a:cubicBezTo>
                    <a:pt x="51" y="23"/>
                    <a:pt x="23" y="14"/>
                    <a:pt x="11" y="8"/>
                  </a:cubicBezTo>
                  <a:cubicBezTo>
                    <a:pt x="8" y="6"/>
                    <a:pt x="4" y="4"/>
                    <a:pt x="0" y="1"/>
                  </a:cubicBezTo>
                  <a:cubicBezTo>
                    <a:pt x="0" y="1"/>
                    <a:pt x="1" y="0"/>
                    <a:pt x="1"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2" name="Freeform 428"/>
            <p:cNvSpPr>
              <a:spLocks/>
            </p:cNvSpPr>
            <p:nvPr/>
          </p:nvSpPr>
          <p:spPr bwMode="auto">
            <a:xfrm>
              <a:off x="3410" y="2576"/>
              <a:ext cx="106" cy="49"/>
            </a:xfrm>
            <a:custGeom>
              <a:avLst/>
              <a:gdLst>
                <a:gd name="T0" fmla="*/ 700 w 15"/>
                <a:gd name="T1" fmla="*/ 0 h 7"/>
                <a:gd name="T2" fmla="*/ 650 w 15"/>
                <a:gd name="T3" fmla="*/ 294 h 7"/>
                <a:gd name="T4" fmla="*/ 49 w 15"/>
                <a:gd name="T5" fmla="*/ 196 h 7"/>
                <a:gd name="T6" fmla="*/ 49 w 15"/>
                <a:gd name="T7" fmla="*/ 196 h 7"/>
                <a:gd name="T8" fmla="*/ 99 w 15"/>
                <a:gd name="T9" fmla="*/ 245 h 7"/>
                <a:gd name="T10" fmla="*/ 650 w 15"/>
                <a:gd name="T11" fmla="*/ 343 h 7"/>
                <a:gd name="T12" fmla="*/ 650 w 15"/>
                <a:gd name="T13" fmla="*/ 343 h 7"/>
                <a:gd name="T14" fmla="*/ 749 w 15"/>
                <a:gd name="T15" fmla="*/ 49 h 7"/>
                <a:gd name="T16" fmla="*/ 749 w 15"/>
                <a:gd name="T17" fmla="*/ 49 h 7"/>
                <a:gd name="T18" fmla="*/ 700 w 15"/>
                <a:gd name="T19" fmla="*/ 0 h 7"/>
                <a:gd name="T20" fmla="*/ 700 w 1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14" y="0"/>
                  </a:moveTo>
                  <a:lnTo>
                    <a:pt x="13" y="6"/>
                  </a:lnTo>
                  <a:lnTo>
                    <a:pt x="1" y="4"/>
                  </a:lnTo>
                  <a:cubicBezTo>
                    <a:pt x="1" y="4"/>
                    <a:pt x="0" y="5"/>
                    <a:pt x="2" y="5"/>
                  </a:cubicBezTo>
                  <a:cubicBezTo>
                    <a:pt x="3" y="5"/>
                    <a:pt x="13" y="7"/>
                    <a:pt x="13" y="7"/>
                  </a:cubicBezTo>
                  <a:lnTo>
                    <a:pt x="15" y="1"/>
                  </a:lnTo>
                  <a:cubicBezTo>
                    <a:pt x="15" y="1"/>
                    <a:pt x="14" y="0"/>
                    <a:pt x="14"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3" name="Freeform 429"/>
            <p:cNvSpPr>
              <a:spLocks/>
            </p:cNvSpPr>
            <p:nvPr/>
          </p:nvSpPr>
          <p:spPr bwMode="auto">
            <a:xfrm>
              <a:off x="3636" y="2548"/>
              <a:ext cx="113" cy="70"/>
            </a:xfrm>
            <a:custGeom>
              <a:avLst/>
              <a:gdLst>
                <a:gd name="T0" fmla="*/ 0 w 16"/>
                <a:gd name="T1" fmla="*/ 441 h 10"/>
                <a:gd name="T2" fmla="*/ 49 w 16"/>
                <a:gd name="T3" fmla="*/ 441 h 10"/>
                <a:gd name="T4" fmla="*/ 749 w 16"/>
                <a:gd name="T5" fmla="*/ 0 h 10"/>
                <a:gd name="T6" fmla="*/ 749 w 16"/>
                <a:gd name="T7" fmla="*/ 98 h 10"/>
                <a:gd name="T8" fmla="*/ 99 w 16"/>
                <a:gd name="T9" fmla="*/ 441 h 10"/>
                <a:gd name="T10" fmla="*/ 600 w 16"/>
                <a:gd name="T11" fmla="*/ 441 h 10"/>
                <a:gd name="T12" fmla="*/ 600 w 16"/>
                <a:gd name="T13" fmla="*/ 441 h 10"/>
                <a:gd name="T14" fmla="*/ 600 w 16"/>
                <a:gd name="T15" fmla="*/ 490 h 10"/>
                <a:gd name="T16" fmla="*/ 49 w 16"/>
                <a:gd name="T17" fmla="*/ 490 h 10"/>
                <a:gd name="T18" fmla="*/ 0 w 16"/>
                <a:gd name="T19" fmla="*/ 490 h 10"/>
                <a:gd name="T20" fmla="*/ 0 w 16"/>
                <a:gd name="T21" fmla="*/ 44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0">
                  <a:moveTo>
                    <a:pt x="0" y="9"/>
                  </a:moveTo>
                  <a:cubicBezTo>
                    <a:pt x="0" y="9"/>
                    <a:pt x="1" y="9"/>
                    <a:pt x="1" y="9"/>
                  </a:cubicBezTo>
                  <a:cubicBezTo>
                    <a:pt x="2" y="8"/>
                    <a:pt x="15" y="0"/>
                    <a:pt x="15" y="0"/>
                  </a:cubicBezTo>
                  <a:cubicBezTo>
                    <a:pt x="15" y="0"/>
                    <a:pt x="16" y="2"/>
                    <a:pt x="15" y="2"/>
                  </a:cubicBezTo>
                  <a:cubicBezTo>
                    <a:pt x="14" y="2"/>
                    <a:pt x="2" y="8"/>
                    <a:pt x="2" y="9"/>
                  </a:cubicBezTo>
                  <a:cubicBezTo>
                    <a:pt x="2" y="10"/>
                    <a:pt x="12" y="9"/>
                    <a:pt x="12" y="9"/>
                  </a:cubicBezTo>
                  <a:lnTo>
                    <a:pt x="12" y="10"/>
                  </a:lnTo>
                  <a:lnTo>
                    <a:pt x="1" y="10"/>
                  </a:lnTo>
                  <a:lnTo>
                    <a:pt x="0" y="10"/>
                  </a:lnTo>
                  <a:lnTo>
                    <a:pt x="0" y="9"/>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4" name="Freeform 430"/>
            <p:cNvSpPr>
              <a:spLocks/>
            </p:cNvSpPr>
            <p:nvPr/>
          </p:nvSpPr>
          <p:spPr bwMode="auto">
            <a:xfrm>
              <a:off x="3467" y="2647"/>
              <a:ext cx="205" cy="105"/>
            </a:xfrm>
            <a:custGeom>
              <a:avLst/>
              <a:gdLst>
                <a:gd name="T0" fmla="*/ 1449 w 29"/>
                <a:gd name="T1" fmla="*/ 0 h 15"/>
                <a:gd name="T2" fmla="*/ 1103 w 29"/>
                <a:gd name="T3" fmla="*/ 196 h 15"/>
                <a:gd name="T4" fmla="*/ 198 w 29"/>
                <a:gd name="T5" fmla="*/ 441 h 15"/>
                <a:gd name="T6" fmla="*/ 198 w 29"/>
                <a:gd name="T7" fmla="*/ 441 h 15"/>
                <a:gd name="T8" fmla="*/ 99 w 29"/>
                <a:gd name="T9" fmla="*/ 441 h 15"/>
                <a:gd name="T10" fmla="*/ 0 w 29"/>
                <a:gd name="T11" fmla="*/ 392 h 15"/>
                <a:gd name="T12" fmla="*/ 0 w 29"/>
                <a:gd name="T13" fmla="*/ 392 h 15"/>
                <a:gd name="T14" fmla="*/ 0 w 29"/>
                <a:gd name="T15" fmla="*/ 490 h 15"/>
                <a:gd name="T16" fmla="*/ 0 w 29"/>
                <a:gd name="T17" fmla="*/ 490 h 15"/>
                <a:gd name="T18" fmla="*/ 49 w 29"/>
                <a:gd name="T19" fmla="*/ 588 h 15"/>
                <a:gd name="T20" fmla="*/ 198 w 29"/>
                <a:gd name="T21" fmla="*/ 588 h 15"/>
                <a:gd name="T22" fmla="*/ 198 w 29"/>
                <a:gd name="T23" fmla="*/ 588 h 15"/>
                <a:gd name="T24" fmla="*/ 898 w 29"/>
                <a:gd name="T25" fmla="*/ 686 h 15"/>
                <a:gd name="T26" fmla="*/ 898 w 29"/>
                <a:gd name="T27" fmla="*/ 735 h 15"/>
                <a:gd name="T28" fmla="*/ 947 w 29"/>
                <a:gd name="T29" fmla="*/ 686 h 15"/>
                <a:gd name="T30" fmla="*/ 1400 w 29"/>
                <a:gd name="T31" fmla="*/ 686 h 15"/>
                <a:gd name="T32" fmla="*/ 1400 w 29"/>
                <a:gd name="T33" fmla="*/ 637 h 15"/>
                <a:gd name="T34" fmla="*/ 947 w 29"/>
                <a:gd name="T35" fmla="*/ 637 h 15"/>
                <a:gd name="T36" fmla="*/ 1449 w 29"/>
                <a:gd name="T37" fmla="*/ 343 h 15"/>
                <a:gd name="T38" fmla="*/ 1449 w 29"/>
                <a:gd name="T39" fmla="*/ 343 h 15"/>
                <a:gd name="T40" fmla="*/ 898 w 29"/>
                <a:gd name="T41" fmla="*/ 637 h 15"/>
                <a:gd name="T42" fmla="*/ 198 w 29"/>
                <a:gd name="T43" fmla="*/ 539 h 15"/>
                <a:gd name="T44" fmla="*/ 198 w 29"/>
                <a:gd name="T45" fmla="*/ 539 h 15"/>
                <a:gd name="T46" fmla="*/ 247 w 29"/>
                <a:gd name="T47" fmla="*/ 490 h 15"/>
                <a:gd name="T48" fmla="*/ 997 w 29"/>
                <a:gd name="T49" fmla="*/ 294 h 15"/>
                <a:gd name="T50" fmla="*/ 997 w 29"/>
                <a:gd name="T51" fmla="*/ 343 h 15"/>
                <a:gd name="T52" fmla="*/ 1046 w 29"/>
                <a:gd name="T53" fmla="*/ 343 h 15"/>
                <a:gd name="T54" fmla="*/ 1046 w 29"/>
                <a:gd name="T55" fmla="*/ 343 h 15"/>
                <a:gd name="T56" fmla="*/ 1350 w 29"/>
                <a:gd name="T57" fmla="*/ 294 h 15"/>
                <a:gd name="T58" fmla="*/ 1400 w 29"/>
                <a:gd name="T59" fmla="*/ 294 h 15"/>
                <a:gd name="T60" fmla="*/ 1400 w 29"/>
                <a:gd name="T61" fmla="*/ 294 h 15"/>
                <a:gd name="T62" fmla="*/ 1400 w 29"/>
                <a:gd name="T63" fmla="*/ 245 h 15"/>
                <a:gd name="T64" fmla="*/ 1103 w 29"/>
                <a:gd name="T65" fmla="*/ 245 h 15"/>
                <a:gd name="T66" fmla="*/ 1400 w 29"/>
                <a:gd name="T67" fmla="*/ 49 h 15"/>
                <a:gd name="T68" fmla="*/ 1449 w 29"/>
                <a:gd name="T69" fmla="*/ 0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 h="15">
                  <a:moveTo>
                    <a:pt x="29" y="0"/>
                  </a:moveTo>
                  <a:lnTo>
                    <a:pt x="22" y="4"/>
                  </a:lnTo>
                  <a:lnTo>
                    <a:pt x="4" y="9"/>
                  </a:lnTo>
                  <a:cubicBezTo>
                    <a:pt x="4" y="9"/>
                    <a:pt x="3" y="10"/>
                    <a:pt x="2" y="9"/>
                  </a:cubicBezTo>
                  <a:cubicBezTo>
                    <a:pt x="1" y="8"/>
                    <a:pt x="0" y="8"/>
                    <a:pt x="0" y="8"/>
                  </a:cubicBezTo>
                  <a:lnTo>
                    <a:pt x="0" y="10"/>
                  </a:lnTo>
                  <a:cubicBezTo>
                    <a:pt x="0" y="10"/>
                    <a:pt x="0" y="12"/>
                    <a:pt x="1" y="12"/>
                  </a:cubicBezTo>
                  <a:cubicBezTo>
                    <a:pt x="2" y="12"/>
                    <a:pt x="4" y="12"/>
                    <a:pt x="4" y="12"/>
                  </a:cubicBezTo>
                  <a:lnTo>
                    <a:pt x="18" y="14"/>
                  </a:lnTo>
                  <a:lnTo>
                    <a:pt x="18" y="15"/>
                  </a:lnTo>
                  <a:lnTo>
                    <a:pt x="19" y="14"/>
                  </a:lnTo>
                  <a:lnTo>
                    <a:pt x="28" y="14"/>
                  </a:lnTo>
                  <a:lnTo>
                    <a:pt x="28" y="13"/>
                  </a:lnTo>
                  <a:lnTo>
                    <a:pt x="19" y="13"/>
                  </a:lnTo>
                  <a:lnTo>
                    <a:pt x="29" y="7"/>
                  </a:lnTo>
                  <a:cubicBezTo>
                    <a:pt x="28" y="7"/>
                    <a:pt x="19" y="13"/>
                    <a:pt x="18" y="13"/>
                  </a:cubicBezTo>
                  <a:cubicBezTo>
                    <a:pt x="16" y="12"/>
                    <a:pt x="4" y="11"/>
                    <a:pt x="4" y="11"/>
                  </a:cubicBezTo>
                  <a:lnTo>
                    <a:pt x="5" y="10"/>
                  </a:lnTo>
                  <a:lnTo>
                    <a:pt x="20" y="6"/>
                  </a:lnTo>
                  <a:lnTo>
                    <a:pt x="20" y="7"/>
                  </a:lnTo>
                  <a:lnTo>
                    <a:pt x="21" y="7"/>
                  </a:lnTo>
                  <a:cubicBezTo>
                    <a:pt x="22" y="6"/>
                    <a:pt x="26" y="6"/>
                    <a:pt x="27" y="6"/>
                  </a:cubicBezTo>
                  <a:cubicBezTo>
                    <a:pt x="27" y="6"/>
                    <a:pt x="28" y="6"/>
                    <a:pt x="28" y="6"/>
                  </a:cubicBezTo>
                  <a:lnTo>
                    <a:pt x="28" y="5"/>
                  </a:lnTo>
                  <a:lnTo>
                    <a:pt x="22" y="5"/>
                  </a:lnTo>
                  <a:lnTo>
                    <a:pt x="28" y="1"/>
                  </a:lnTo>
                  <a:lnTo>
                    <a:pt x="29"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5" name="Freeform 431"/>
            <p:cNvSpPr>
              <a:spLocks/>
            </p:cNvSpPr>
            <p:nvPr/>
          </p:nvSpPr>
          <p:spPr bwMode="auto">
            <a:xfrm>
              <a:off x="3206" y="2640"/>
              <a:ext cx="261" cy="84"/>
            </a:xfrm>
            <a:custGeom>
              <a:avLst/>
              <a:gdLst>
                <a:gd name="T0" fmla="*/ 0 w 37"/>
                <a:gd name="T1" fmla="*/ 0 h 12"/>
                <a:gd name="T2" fmla="*/ 148 w 37"/>
                <a:gd name="T3" fmla="*/ 49 h 12"/>
                <a:gd name="T4" fmla="*/ 247 w 37"/>
                <a:gd name="T5" fmla="*/ 98 h 12"/>
                <a:gd name="T6" fmla="*/ 346 w 37"/>
                <a:gd name="T7" fmla="*/ 147 h 12"/>
                <a:gd name="T8" fmla="*/ 346 w 37"/>
                <a:gd name="T9" fmla="*/ 147 h 12"/>
                <a:gd name="T10" fmla="*/ 1340 w 37"/>
                <a:gd name="T11" fmla="*/ 441 h 12"/>
                <a:gd name="T12" fmla="*/ 1841 w 37"/>
                <a:gd name="T13" fmla="*/ 539 h 12"/>
                <a:gd name="T14" fmla="*/ 1841 w 37"/>
                <a:gd name="T15" fmla="*/ 539 h 12"/>
                <a:gd name="T16" fmla="*/ 1841 w 37"/>
                <a:gd name="T17" fmla="*/ 588 h 12"/>
                <a:gd name="T18" fmla="*/ 1841 w 37"/>
                <a:gd name="T19" fmla="*/ 588 h 12"/>
                <a:gd name="T20" fmla="*/ 444 w 37"/>
                <a:gd name="T21" fmla="*/ 245 h 12"/>
                <a:gd name="T22" fmla="*/ 247 w 37"/>
                <a:gd name="T23" fmla="*/ 147 h 12"/>
                <a:gd name="T24" fmla="*/ 148 w 37"/>
                <a:gd name="T25" fmla="*/ 147 h 12"/>
                <a:gd name="T26" fmla="*/ 0 w 37"/>
                <a:gd name="T27" fmla="*/ 98 h 12"/>
                <a:gd name="T28" fmla="*/ 0 w 37"/>
                <a:gd name="T29" fmla="*/ 98 h 12"/>
                <a:gd name="T30" fmla="*/ 49 w 37"/>
                <a:gd name="T31" fmla="*/ 98 h 12"/>
                <a:gd name="T32" fmla="*/ 99 w 37"/>
                <a:gd name="T33" fmla="*/ 98 h 12"/>
                <a:gd name="T34" fmla="*/ 0 w 37"/>
                <a:gd name="T35" fmla="*/ 49 h 12"/>
                <a:gd name="T36" fmla="*/ 0 w 37"/>
                <a:gd name="T37" fmla="*/ 0 h 12"/>
                <a:gd name="T38" fmla="*/ 0 w 37"/>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2">
                  <a:moveTo>
                    <a:pt x="0" y="0"/>
                  </a:moveTo>
                  <a:cubicBezTo>
                    <a:pt x="1" y="1"/>
                    <a:pt x="2" y="1"/>
                    <a:pt x="3" y="1"/>
                  </a:cubicBezTo>
                  <a:cubicBezTo>
                    <a:pt x="4" y="1"/>
                    <a:pt x="5" y="2"/>
                    <a:pt x="5" y="2"/>
                  </a:cubicBezTo>
                  <a:cubicBezTo>
                    <a:pt x="6" y="3"/>
                    <a:pt x="6" y="3"/>
                    <a:pt x="7" y="3"/>
                  </a:cubicBezTo>
                  <a:cubicBezTo>
                    <a:pt x="8" y="3"/>
                    <a:pt x="7" y="3"/>
                    <a:pt x="7" y="3"/>
                  </a:cubicBezTo>
                  <a:cubicBezTo>
                    <a:pt x="7" y="3"/>
                    <a:pt x="20" y="9"/>
                    <a:pt x="27" y="9"/>
                  </a:cubicBezTo>
                  <a:cubicBezTo>
                    <a:pt x="33" y="10"/>
                    <a:pt x="37" y="11"/>
                    <a:pt x="37" y="11"/>
                  </a:cubicBezTo>
                  <a:lnTo>
                    <a:pt x="37" y="12"/>
                  </a:lnTo>
                  <a:cubicBezTo>
                    <a:pt x="37" y="12"/>
                    <a:pt x="12" y="6"/>
                    <a:pt x="9" y="5"/>
                  </a:cubicBezTo>
                  <a:cubicBezTo>
                    <a:pt x="6" y="4"/>
                    <a:pt x="6" y="3"/>
                    <a:pt x="5" y="3"/>
                  </a:cubicBezTo>
                  <a:cubicBezTo>
                    <a:pt x="4" y="3"/>
                    <a:pt x="3" y="4"/>
                    <a:pt x="3" y="3"/>
                  </a:cubicBezTo>
                  <a:cubicBezTo>
                    <a:pt x="2" y="3"/>
                    <a:pt x="2" y="3"/>
                    <a:pt x="0" y="2"/>
                  </a:cubicBezTo>
                  <a:cubicBezTo>
                    <a:pt x="0" y="2"/>
                    <a:pt x="0" y="2"/>
                    <a:pt x="0" y="2"/>
                  </a:cubicBezTo>
                  <a:cubicBezTo>
                    <a:pt x="1" y="2"/>
                    <a:pt x="1" y="2"/>
                    <a:pt x="1" y="2"/>
                  </a:cubicBezTo>
                  <a:cubicBezTo>
                    <a:pt x="2" y="2"/>
                    <a:pt x="2" y="2"/>
                    <a:pt x="2" y="2"/>
                  </a:cubicBezTo>
                  <a:cubicBezTo>
                    <a:pt x="2" y="2"/>
                    <a:pt x="1" y="1"/>
                    <a:pt x="0" y="1"/>
                  </a:cubicBezTo>
                  <a:cubicBezTo>
                    <a:pt x="0" y="1"/>
                    <a:pt x="0" y="1"/>
                    <a:pt x="0" y="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6" name="Freeform 432"/>
            <p:cNvSpPr>
              <a:spLocks/>
            </p:cNvSpPr>
            <p:nvPr/>
          </p:nvSpPr>
          <p:spPr bwMode="auto">
            <a:xfrm>
              <a:off x="3199" y="2724"/>
              <a:ext cx="282" cy="28"/>
            </a:xfrm>
            <a:custGeom>
              <a:avLst/>
              <a:gdLst>
                <a:gd name="T0" fmla="*/ 0 w 40"/>
                <a:gd name="T1" fmla="*/ 49 h 4"/>
                <a:gd name="T2" fmla="*/ 945 w 40"/>
                <a:gd name="T3" fmla="*/ 98 h 4"/>
                <a:gd name="T4" fmla="*/ 1840 w 40"/>
                <a:gd name="T5" fmla="*/ 49 h 4"/>
                <a:gd name="T6" fmla="*/ 1988 w 40"/>
                <a:gd name="T7" fmla="*/ 0 h 4"/>
                <a:gd name="T8" fmla="*/ 1988 w 40"/>
                <a:gd name="T9" fmla="*/ 0 h 4"/>
                <a:gd name="T10" fmla="*/ 1939 w 40"/>
                <a:gd name="T11" fmla="*/ 0 h 4"/>
                <a:gd name="T12" fmla="*/ 1939 w 40"/>
                <a:gd name="T13" fmla="*/ 0 h 4"/>
                <a:gd name="T14" fmla="*/ 0 w 40"/>
                <a:gd name="T15" fmla="*/ 147 h 4"/>
                <a:gd name="T16" fmla="*/ 0 w 40"/>
                <a:gd name="T17" fmla="*/ 49 h 4"/>
                <a:gd name="T18" fmla="*/ 0 w 40"/>
                <a:gd name="T19" fmla="*/ 49 h 4"/>
                <a:gd name="T20" fmla="*/ 0 w 40"/>
                <a:gd name="T21" fmla="*/ 49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4">
                  <a:moveTo>
                    <a:pt x="0" y="1"/>
                  </a:moveTo>
                  <a:cubicBezTo>
                    <a:pt x="7" y="2"/>
                    <a:pt x="16" y="2"/>
                    <a:pt x="19" y="2"/>
                  </a:cubicBezTo>
                  <a:cubicBezTo>
                    <a:pt x="25" y="2"/>
                    <a:pt x="33" y="1"/>
                    <a:pt x="37" y="1"/>
                  </a:cubicBezTo>
                  <a:cubicBezTo>
                    <a:pt x="40" y="0"/>
                    <a:pt x="40" y="0"/>
                    <a:pt x="40" y="0"/>
                  </a:cubicBezTo>
                  <a:lnTo>
                    <a:pt x="39" y="0"/>
                  </a:lnTo>
                  <a:cubicBezTo>
                    <a:pt x="37" y="4"/>
                    <a:pt x="14" y="3"/>
                    <a:pt x="0" y="3"/>
                  </a:cubicBezTo>
                  <a:cubicBezTo>
                    <a:pt x="0" y="2"/>
                    <a:pt x="0" y="2"/>
                    <a:pt x="0" y="1"/>
                  </a:cubicBezTo>
                  <a:cubicBezTo>
                    <a:pt x="0" y="1"/>
                    <a:pt x="0" y="1"/>
                    <a:pt x="0" y="1"/>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7" name="Freeform 433"/>
            <p:cNvSpPr>
              <a:spLocks/>
            </p:cNvSpPr>
            <p:nvPr/>
          </p:nvSpPr>
          <p:spPr bwMode="auto">
            <a:xfrm>
              <a:off x="3763" y="2414"/>
              <a:ext cx="92" cy="183"/>
            </a:xfrm>
            <a:custGeom>
              <a:avLst/>
              <a:gdLst>
                <a:gd name="T0" fmla="*/ 0 w 13"/>
                <a:gd name="T1" fmla="*/ 0 h 26"/>
                <a:gd name="T2" fmla="*/ 297 w 13"/>
                <a:gd name="T3" fmla="*/ 0 h 26"/>
                <a:gd name="T4" fmla="*/ 297 w 13"/>
                <a:gd name="T5" fmla="*/ 0 h 26"/>
                <a:gd name="T6" fmla="*/ 651 w 13"/>
                <a:gd name="T7" fmla="*/ 443 h 26"/>
                <a:gd name="T8" fmla="*/ 651 w 13"/>
                <a:gd name="T9" fmla="*/ 443 h 26"/>
                <a:gd name="T10" fmla="*/ 651 w 13"/>
                <a:gd name="T11" fmla="*/ 1288 h 26"/>
                <a:gd name="T12" fmla="*/ 0 w 13"/>
                <a:gd name="T13" fmla="*/ 1288 h 26"/>
                <a:gd name="T14" fmla="*/ 0 w 13"/>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26">
                  <a:moveTo>
                    <a:pt x="0" y="0"/>
                  </a:moveTo>
                  <a:lnTo>
                    <a:pt x="6" y="0"/>
                  </a:lnTo>
                  <a:cubicBezTo>
                    <a:pt x="9" y="3"/>
                    <a:pt x="11" y="6"/>
                    <a:pt x="13" y="9"/>
                  </a:cubicBezTo>
                  <a:lnTo>
                    <a:pt x="13" y="26"/>
                  </a:lnTo>
                  <a:lnTo>
                    <a:pt x="0" y="26"/>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8" name="Freeform 434"/>
            <p:cNvSpPr>
              <a:spLocks/>
            </p:cNvSpPr>
            <p:nvPr/>
          </p:nvSpPr>
          <p:spPr bwMode="auto">
            <a:xfrm>
              <a:off x="3665" y="2421"/>
              <a:ext cx="98" cy="233"/>
            </a:xfrm>
            <a:custGeom>
              <a:avLst/>
              <a:gdLst>
                <a:gd name="T0" fmla="*/ 686 w 14"/>
                <a:gd name="T1" fmla="*/ 0 h 33"/>
                <a:gd name="T2" fmla="*/ 686 w 14"/>
                <a:gd name="T3" fmla="*/ 0 h 33"/>
                <a:gd name="T4" fmla="*/ 0 w 14"/>
                <a:gd name="T5" fmla="*/ 1645 h 33"/>
                <a:gd name="T6" fmla="*/ 49 w 14"/>
                <a:gd name="T7" fmla="*/ 1596 h 33"/>
                <a:gd name="T8" fmla="*/ 686 w 14"/>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3">
                  <a:moveTo>
                    <a:pt x="14" y="0"/>
                  </a:moveTo>
                  <a:lnTo>
                    <a:pt x="14" y="0"/>
                  </a:lnTo>
                  <a:lnTo>
                    <a:pt x="0" y="33"/>
                  </a:lnTo>
                  <a:lnTo>
                    <a:pt x="1" y="32"/>
                  </a:lnTo>
                  <a:lnTo>
                    <a:pt x="14"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9" name="Freeform 435"/>
            <p:cNvSpPr>
              <a:spLocks noEditPoints="1"/>
            </p:cNvSpPr>
            <p:nvPr/>
          </p:nvSpPr>
          <p:spPr bwMode="auto">
            <a:xfrm>
              <a:off x="3629" y="2499"/>
              <a:ext cx="254" cy="627"/>
            </a:xfrm>
            <a:custGeom>
              <a:avLst/>
              <a:gdLst>
                <a:gd name="T0" fmla="*/ 1595 w 36"/>
                <a:gd name="T1" fmla="*/ 599 h 89"/>
                <a:gd name="T2" fmla="*/ 1496 w 36"/>
                <a:gd name="T3" fmla="*/ 0 h 89"/>
                <a:gd name="T4" fmla="*/ 1496 w 36"/>
                <a:gd name="T5" fmla="*/ 0 h 89"/>
                <a:gd name="T6" fmla="*/ 1242 w 36"/>
                <a:gd name="T7" fmla="*/ 0 h 89"/>
                <a:gd name="T8" fmla="*/ 1044 w 36"/>
                <a:gd name="T9" fmla="*/ 0 h 89"/>
                <a:gd name="T10" fmla="*/ 1044 w 36"/>
                <a:gd name="T11" fmla="*/ 0 h 89"/>
                <a:gd name="T12" fmla="*/ 550 w 36"/>
                <a:gd name="T13" fmla="*/ 993 h 89"/>
                <a:gd name="T14" fmla="*/ 550 w 36"/>
                <a:gd name="T15" fmla="*/ 993 h 89"/>
                <a:gd name="T16" fmla="*/ 296 w 36"/>
                <a:gd name="T17" fmla="*/ 993 h 89"/>
                <a:gd name="T18" fmla="*/ 247 w 36"/>
                <a:gd name="T19" fmla="*/ 1043 h 89"/>
                <a:gd name="T20" fmla="*/ 0 w 36"/>
                <a:gd name="T21" fmla="*/ 4417 h 89"/>
                <a:gd name="T22" fmla="*/ 247 w 36"/>
                <a:gd name="T23" fmla="*/ 4368 h 89"/>
                <a:gd name="T24" fmla="*/ 296 w 36"/>
                <a:gd name="T25" fmla="*/ 3177 h 89"/>
                <a:gd name="T26" fmla="*/ 550 w 36"/>
                <a:gd name="T27" fmla="*/ 3177 h 89"/>
                <a:gd name="T28" fmla="*/ 748 w 36"/>
                <a:gd name="T29" fmla="*/ 3227 h 89"/>
                <a:gd name="T30" fmla="*/ 699 w 36"/>
                <a:gd name="T31" fmla="*/ 4368 h 89"/>
                <a:gd name="T32" fmla="*/ 699 w 36"/>
                <a:gd name="T33" fmla="*/ 4368 h 89"/>
                <a:gd name="T34" fmla="*/ 896 w 36"/>
                <a:gd name="T35" fmla="*/ 4220 h 89"/>
                <a:gd name="T36" fmla="*/ 896 w 36"/>
                <a:gd name="T37" fmla="*/ 4220 h 89"/>
                <a:gd name="T38" fmla="*/ 945 w 36"/>
                <a:gd name="T39" fmla="*/ 3522 h 89"/>
                <a:gd name="T40" fmla="*/ 1242 w 36"/>
                <a:gd name="T41" fmla="*/ 3522 h 89"/>
                <a:gd name="T42" fmla="*/ 1595 w 36"/>
                <a:gd name="T43" fmla="*/ 3522 h 89"/>
                <a:gd name="T44" fmla="*/ 1595 w 36"/>
                <a:gd name="T45" fmla="*/ 3522 h 89"/>
                <a:gd name="T46" fmla="*/ 1792 w 36"/>
                <a:gd name="T47" fmla="*/ 3177 h 89"/>
                <a:gd name="T48" fmla="*/ 1595 w 36"/>
                <a:gd name="T49" fmla="*/ 599 h 89"/>
                <a:gd name="T50" fmla="*/ 1595 w 36"/>
                <a:gd name="T51" fmla="*/ 599 h 89"/>
                <a:gd name="T52" fmla="*/ 748 w 36"/>
                <a:gd name="T53" fmla="*/ 3029 h 89"/>
                <a:gd name="T54" fmla="*/ 550 w 36"/>
                <a:gd name="T55" fmla="*/ 3029 h 89"/>
                <a:gd name="T56" fmla="*/ 296 w 36"/>
                <a:gd name="T57" fmla="*/ 3029 h 89"/>
                <a:gd name="T58" fmla="*/ 346 w 36"/>
                <a:gd name="T59" fmla="*/ 2085 h 89"/>
                <a:gd name="T60" fmla="*/ 550 w 36"/>
                <a:gd name="T61" fmla="*/ 2135 h 89"/>
                <a:gd name="T62" fmla="*/ 748 w 36"/>
                <a:gd name="T63" fmla="*/ 2135 h 89"/>
                <a:gd name="T64" fmla="*/ 748 w 36"/>
                <a:gd name="T65" fmla="*/ 3029 h 89"/>
                <a:gd name="T66" fmla="*/ 995 w 36"/>
                <a:gd name="T67" fmla="*/ 1536 h 89"/>
                <a:gd name="T68" fmla="*/ 1242 w 36"/>
                <a:gd name="T69" fmla="*/ 1141 h 89"/>
                <a:gd name="T70" fmla="*/ 1397 w 36"/>
                <a:gd name="T71" fmla="*/ 796 h 89"/>
                <a:gd name="T72" fmla="*/ 1496 w 36"/>
                <a:gd name="T73" fmla="*/ 1888 h 89"/>
                <a:gd name="T74" fmla="*/ 1242 w 36"/>
                <a:gd name="T75" fmla="*/ 1888 h 89"/>
                <a:gd name="T76" fmla="*/ 945 w 36"/>
                <a:gd name="T77" fmla="*/ 1937 h 89"/>
                <a:gd name="T78" fmla="*/ 995 w 36"/>
                <a:gd name="T79" fmla="*/ 1536 h 89"/>
                <a:gd name="T80" fmla="*/ 1242 w 36"/>
                <a:gd name="T81" fmla="*/ 3325 h 89"/>
                <a:gd name="T82" fmla="*/ 945 w 36"/>
                <a:gd name="T83" fmla="*/ 3325 h 89"/>
                <a:gd name="T84" fmla="*/ 945 w 36"/>
                <a:gd name="T85" fmla="*/ 2135 h 89"/>
                <a:gd name="T86" fmla="*/ 1242 w 36"/>
                <a:gd name="T87" fmla="*/ 2085 h 89"/>
                <a:gd name="T88" fmla="*/ 1496 w 36"/>
                <a:gd name="T89" fmla="*/ 2085 h 89"/>
                <a:gd name="T90" fmla="*/ 1595 w 36"/>
                <a:gd name="T91" fmla="*/ 3375 h 89"/>
                <a:gd name="T92" fmla="*/ 1242 w 36"/>
                <a:gd name="T93" fmla="*/ 3325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 h="89">
                  <a:moveTo>
                    <a:pt x="32" y="12"/>
                  </a:moveTo>
                  <a:lnTo>
                    <a:pt x="30" y="0"/>
                  </a:lnTo>
                  <a:cubicBezTo>
                    <a:pt x="30" y="0"/>
                    <a:pt x="27" y="0"/>
                    <a:pt x="25" y="0"/>
                  </a:cubicBezTo>
                  <a:cubicBezTo>
                    <a:pt x="23" y="0"/>
                    <a:pt x="21" y="0"/>
                    <a:pt x="21" y="0"/>
                  </a:cubicBezTo>
                  <a:lnTo>
                    <a:pt x="11" y="20"/>
                  </a:lnTo>
                  <a:lnTo>
                    <a:pt x="6" y="20"/>
                  </a:lnTo>
                  <a:lnTo>
                    <a:pt x="5" y="21"/>
                  </a:lnTo>
                  <a:lnTo>
                    <a:pt x="0" y="89"/>
                  </a:lnTo>
                  <a:lnTo>
                    <a:pt x="5" y="88"/>
                  </a:lnTo>
                  <a:lnTo>
                    <a:pt x="6" y="64"/>
                  </a:lnTo>
                  <a:lnTo>
                    <a:pt x="11" y="64"/>
                  </a:lnTo>
                  <a:lnTo>
                    <a:pt x="15" y="65"/>
                  </a:lnTo>
                  <a:lnTo>
                    <a:pt x="14" y="88"/>
                  </a:lnTo>
                  <a:cubicBezTo>
                    <a:pt x="15" y="87"/>
                    <a:pt x="17" y="86"/>
                    <a:pt x="18" y="85"/>
                  </a:cubicBezTo>
                  <a:lnTo>
                    <a:pt x="19" y="71"/>
                  </a:lnTo>
                  <a:lnTo>
                    <a:pt x="25" y="71"/>
                  </a:lnTo>
                  <a:lnTo>
                    <a:pt x="32" y="71"/>
                  </a:lnTo>
                  <a:cubicBezTo>
                    <a:pt x="33" y="69"/>
                    <a:pt x="34" y="66"/>
                    <a:pt x="36" y="64"/>
                  </a:cubicBezTo>
                  <a:cubicBezTo>
                    <a:pt x="34" y="41"/>
                    <a:pt x="32" y="12"/>
                    <a:pt x="32" y="12"/>
                  </a:cubicBezTo>
                  <a:close/>
                  <a:moveTo>
                    <a:pt x="15" y="61"/>
                  </a:moveTo>
                  <a:lnTo>
                    <a:pt x="11" y="61"/>
                  </a:lnTo>
                  <a:lnTo>
                    <a:pt x="6" y="61"/>
                  </a:lnTo>
                  <a:lnTo>
                    <a:pt x="7" y="42"/>
                  </a:lnTo>
                  <a:lnTo>
                    <a:pt x="11" y="43"/>
                  </a:lnTo>
                  <a:lnTo>
                    <a:pt x="15" y="43"/>
                  </a:lnTo>
                  <a:lnTo>
                    <a:pt x="15" y="61"/>
                  </a:lnTo>
                  <a:close/>
                  <a:moveTo>
                    <a:pt x="20" y="31"/>
                  </a:moveTo>
                  <a:lnTo>
                    <a:pt x="25" y="23"/>
                  </a:lnTo>
                  <a:lnTo>
                    <a:pt x="28" y="16"/>
                  </a:lnTo>
                  <a:lnTo>
                    <a:pt x="30" y="38"/>
                  </a:lnTo>
                  <a:lnTo>
                    <a:pt x="25" y="38"/>
                  </a:lnTo>
                  <a:lnTo>
                    <a:pt x="19" y="39"/>
                  </a:lnTo>
                  <a:lnTo>
                    <a:pt x="20" y="31"/>
                  </a:lnTo>
                  <a:close/>
                  <a:moveTo>
                    <a:pt x="25" y="67"/>
                  </a:moveTo>
                  <a:lnTo>
                    <a:pt x="19" y="67"/>
                  </a:lnTo>
                  <a:lnTo>
                    <a:pt x="19" y="43"/>
                  </a:lnTo>
                  <a:lnTo>
                    <a:pt x="25" y="42"/>
                  </a:lnTo>
                  <a:lnTo>
                    <a:pt x="30" y="42"/>
                  </a:lnTo>
                  <a:lnTo>
                    <a:pt x="32" y="68"/>
                  </a:lnTo>
                  <a:lnTo>
                    <a:pt x="25" y="67"/>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 name="Rectangle 436"/>
            <p:cNvSpPr>
              <a:spLocks noChangeArrowheads="1"/>
            </p:cNvSpPr>
            <p:nvPr/>
          </p:nvSpPr>
          <p:spPr bwMode="auto">
            <a:xfrm>
              <a:off x="3749" y="2456"/>
              <a:ext cx="1" cy="127"/>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1" name="Rectangle 437"/>
            <p:cNvSpPr>
              <a:spLocks noChangeArrowheads="1"/>
            </p:cNvSpPr>
            <p:nvPr/>
          </p:nvSpPr>
          <p:spPr bwMode="auto">
            <a:xfrm>
              <a:off x="3735" y="2485"/>
              <a:ext cx="7" cy="133"/>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2" name="Rectangle 438"/>
            <p:cNvSpPr>
              <a:spLocks noChangeArrowheads="1"/>
            </p:cNvSpPr>
            <p:nvPr/>
          </p:nvSpPr>
          <p:spPr bwMode="auto">
            <a:xfrm>
              <a:off x="3721" y="2513"/>
              <a:ext cx="7" cy="13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3" name="Rectangle 439"/>
            <p:cNvSpPr>
              <a:spLocks noChangeArrowheads="1"/>
            </p:cNvSpPr>
            <p:nvPr/>
          </p:nvSpPr>
          <p:spPr bwMode="auto">
            <a:xfrm>
              <a:off x="3714" y="2541"/>
              <a:ext cx="1" cy="13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4" name="Rectangle 440"/>
            <p:cNvSpPr>
              <a:spLocks noChangeArrowheads="1"/>
            </p:cNvSpPr>
            <p:nvPr/>
          </p:nvSpPr>
          <p:spPr bwMode="auto">
            <a:xfrm>
              <a:off x="3700" y="2562"/>
              <a:ext cx="7" cy="13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5" name="Rectangle 441"/>
            <p:cNvSpPr>
              <a:spLocks noChangeArrowheads="1"/>
            </p:cNvSpPr>
            <p:nvPr/>
          </p:nvSpPr>
          <p:spPr bwMode="auto">
            <a:xfrm>
              <a:off x="3693" y="2583"/>
              <a:ext cx="7" cy="6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6" name="Rectangle 442"/>
            <p:cNvSpPr>
              <a:spLocks noChangeArrowheads="1"/>
            </p:cNvSpPr>
            <p:nvPr/>
          </p:nvSpPr>
          <p:spPr bwMode="auto">
            <a:xfrm>
              <a:off x="3686" y="2604"/>
              <a:ext cx="1" cy="6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7" name="Rectangle 443"/>
            <p:cNvSpPr>
              <a:spLocks noChangeArrowheads="1"/>
            </p:cNvSpPr>
            <p:nvPr/>
          </p:nvSpPr>
          <p:spPr bwMode="auto">
            <a:xfrm>
              <a:off x="3679" y="2625"/>
              <a:ext cx="1" cy="64"/>
            </a:xfrm>
            <a:prstGeom prst="rect">
              <a:avLst/>
            </a:prstGeom>
            <a:solidFill>
              <a:srgbClr val="2421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dirty="0"/>
            </a:p>
          </p:txBody>
        </p:sp>
        <p:sp>
          <p:nvSpPr>
            <p:cNvPr id="448" name="Freeform 444"/>
            <p:cNvSpPr>
              <a:spLocks/>
            </p:cNvSpPr>
            <p:nvPr/>
          </p:nvSpPr>
          <p:spPr bwMode="auto">
            <a:xfrm>
              <a:off x="3770" y="2428"/>
              <a:ext cx="78" cy="169"/>
            </a:xfrm>
            <a:custGeom>
              <a:avLst/>
              <a:gdLst>
                <a:gd name="T0" fmla="*/ 0 w 11"/>
                <a:gd name="T1" fmla="*/ 0 h 24"/>
                <a:gd name="T2" fmla="*/ 50 w 11"/>
                <a:gd name="T3" fmla="*/ 1190 h 24"/>
                <a:gd name="T4" fmla="*/ 553 w 11"/>
                <a:gd name="T5" fmla="*/ 1141 h 24"/>
                <a:gd name="T6" fmla="*/ 149 w 11"/>
                <a:gd name="T7" fmla="*/ 1042 h 24"/>
                <a:gd name="T8" fmla="*/ 404 w 11"/>
                <a:gd name="T9" fmla="*/ 1042 h 24"/>
                <a:gd name="T10" fmla="*/ 199 w 11"/>
                <a:gd name="T11" fmla="*/ 944 h 24"/>
                <a:gd name="T12" fmla="*/ 404 w 11"/>
                <a:gd name="T13" fmla="*/ 894 h 24"/>
                <a:gd name="T14" fmla="*/ 149 w 11"/>
                <a:gd name="T15" fmla="*/ 796 h 24"/>
                <a:gd name="T16" fmla="*/ 454 w 11"/>
                <a:gd name="T17" fmla="*/ 746 h 24"/>
                <a:gd name="T18" fmla="*/ 99 w 11"/>
                <a:gd name="T19" fmla="*/ 697 h 24"/>
                <a:gd name="T20" fmla="*/ 248 w 11"/>
                <a:gd name="T21" fmla="*/ 599 h 24"/>
                <a:gd name="T22" fmla="*/ 50 w 11"/>
                <a:gd name="T23" fmla="*/ 542 h 24"/>
                <a:gd name="T24" fmla="*/ 454 w 11"/>
                <a:gd name="T25" fmla="*/ 444 h 24"/>
                <a:gd name="T26" fmla="*/ 50 w 11"/>
                <a:gd name="T27" fmla="*/ 444 h 24"/>
                <a:gd name="T28" fmla="*/ 355 w 11"/>
                <a:gd name="T29" fmla="*/ 345 h 24"/>
                <a:gd name="T30" fmla="*/ 99 w 11"/>
                <a:gd name="T31" fmla="*/ 246 h 24"/>
                <a:gd name="T32" fmla="*/ 305 w 11"/>
                <a:gd name="T33" fmla="*/ 197 h 24"/>
                <a:gd name="T34" fmla="*/ 50 w 11"/>
                <a:gd name="T35" fmla="*/ 148 h 24"/>
                <a:gd name="T36" fmla="*/ 454 w 11"/>
                <a:gd name="T37" fmla="*/ 99 h 24"/>
                <a:gd name="T38" fmla="*/ 454 w 11"/>
                <a:gd name="T39" fmla="*/ 99 h 24"/>
                <a:gd name="T40" fmla="*/ 404 w 11"/>
                <a:gd name="T41" fmla="*/ 99 h 24"/>
                <a:gd name="T42" fmla="*/ 404 w 11"/>
                <a:gd name="T43" fmla="*/ 99 h 24"/>
                <a:gd name="T44" fmla="*/ 99 w 11"/>
                <a:gd name="T45" fmla="*/ 49 h 24"/>
                <a:gd name="T46" fmla="*/ 355 w 11"/>
                <a:gd name="T47" fmla="*/ 0 h 24"/>
                <a:gd name="T48" fmla="*/ 355 w 11"/>
                <a:gd name="T49" fmla="*/ 0 h 24"/>
                <a:gd name="T50" fmla="*/ 305 w 11"/>
                <a:gd name="T51" fmla="*/ 0 h 24"/>
                <a:gd name="T52" fmla="*/ 305 w 11"/>
                <a:gd name="T53" fmla="*/ 0 h 24"/>
                <a:gd name="T54" fmla="*/ 0 w 11"/>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24">
                  <a:moveTo>
                    <a:pt x="0" y="0"/>
                  </a:moveTo>
                  <a:lnTo>
                    <a:pt x="1" y="24"/>
                  </a:lnTo>
                  <a:lnTo>
                    <a:pt x="11" y="23"/>
                  </a:lnTo>
                  <a:lnTo>
                    <a:pt x="3" y="21"/>
                  </a:lnTo>
                  <a:lnTo>
                    <a:pt x="8" y="21"/>
                  </a:lnTo>
                  <a:lnTo>
                    <a:pt x="4" y="19"/>
                  </a:lnTo>
                  <a:lnTo>
                    <a:pt x="8" y="18"/>
                  </a:lnTo>
                  <a:lnTo>
                    <a:pt x="3" y="16"/>
                  </a:lnTo>
                  <a:lnTo>
                    <a:pt x="9" y="15"/>
                  </a:lnTo>
                  <a:lnTo>
                    <a:pt x="2" y="14"/>
                  </a:lnTo>
                  <a:lnTo>
                    <a:pt x="5" y="12"/>
                  </a:lnTo>
                  <a:lnTo>
                    <a:pt x="1" y="11"/>
                  </a:lnTo>
                  <a:lnTo>
                    <a:pt x="9" y="9"/>
                  </a:lnTo>
                  <a:lnTo>
                    <a:pt x="1" y="9"/>
                  </a:lnTo>
                  <a:lnTo>
                    <a:pt x="7" y="7"/>
                  </a:lnTo>
                  <a:lnTo>
                    <a:pt x="2" y="5"/>
                  </a:lnTo>
                  <a:lnTo>
                    <a:pt x="6" y="4"/>
                  </a:lnTo>
                  <a:lnTo>
                    <a:pt x="1" y="3"/>
                  </a:lnTo>
                  <a:lnTo>
                    <a:pt x="9" y="2"/>
                  </a:lnTo>
                  <a:cubicBezTo>
                    <a:pt x="8" y="2"/>
                    <a:pt x="8" y="2"/>
                    <a:pt x="8" y="2"/>
                  </a:cubicBezTo>
                  <a:lnTo>
                    <a:pt x="2" y="1"/>
                  </a:lnTo>
                  <a:lnTo>
                    <a:pt x="7" y="0"/>
                  </a:lnTo>
                  <a:cubicBezTo>
                    <a:pt x="7" y="0"/>
                    <a:pt x="6" y="0"/>
                    <a:pt x="6" y="0"/>
                  </a:cubicBezTo>
                  <a:lnTo>
                    <a:pt x="0" y="0"/>
                  </a:lnTo>
                  <a:close/>
                </a:path>
              </a:pathLst>
            </a:custGeom>
            <a:solidFill>
              <a:srgbClr val="BFB3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9" name="Freeform 445"/>
            <p:cNvSpPr>
              <a:spLocks/>
            </p:cNvSpPr>
            <p:nvPr/>
          </p:nvSpPr>
          <p:spPr bwMode="auto">
            <a:xfrm>
              <a:off x="3672" y="2576"/>
              <a:ext cx="98" cy="183"/>
            </a:xfrm>
            <a:custGeom>
              <a:avLst/>
              <a:gdLst>
                <a:gd name="T0" fmla="*/ 686 w 14"/>
                <a:gd name="T1" fmla="*/ 197 h 26"/>
                <a:gd name="T2" fmla="*/ 49 w 14"/>
                <a:gd name="T3" fmla="*/ 1288 h 26"/>
                <a:gd name="T4" fmla="*/ 0 w 14"/>
                <a:gd name="T5" fmla="*/ 845 h 26"/>
                <a:gd name="T6" fmla="*/ 539 w 14"/>
                <a:gd name="T7" fmla="*/ 0 h 26"/>
                <a:gd name="T8" fmla="*/ 147 w 14"/>
                <a:gd name="T9" fmla="*/ 697 h 26"/>
                <a:gd name="T10" fmla="*/ 539 w 14"/>
                <a:gd name="T11" fmla="*/ 197 h 26"/>
                <a:gd name="T12" fmla="*/ 196 w 14"/>
                <a:gd name="T13" fmla="*/ 894 h 26"/>
                <a:gd name="T14" fmla="*/ 686 w 14"/>
                <a:gd name="T15" fmla="*/ 197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26">
                  <a:moveTo>
                    <a:pt x="14" y="4"/>
                  </a:moveTo>
                  <a:lnTo>
                    <a:pt x="1" y="26"/>
                  </a:lnTo>
                  <a:lnTo>
                    <a:pt x="0" y="17"/>
                  </a:lnTo>
                  <a:lnTo>
                    <a:pt x="11" y="0"/>
                  </a:lnTo>
                  <a:lnTo>
                    <a:pt x="3" y="14"/>
                  </a:lnTo>
                  <a:lnTo>
                    <a:pt x="11" y="4"/>
                  </a:lnTo>
                  <a:lnTo>
                    <a:pt x="4" y="18"/>
                  </a:lnTo>
                  <a:lnTo>
                    <a:pt x="14" y="4"/>
                  </a:lnTo>
                  <a:close/>
                </a:path>
              </a:pathLst>
            </a:custGeom>
            <a:solidFill>
              <a:srgbClr val="776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0" name="Freeform 446"/>
            <p:cNvSpPr>
              <a:spLocks/>
            </p:cNvSpPr>
            <p:nvPr/>
          </p:nvSpPr>
          <p:spPr bwMode="auto">
            <a:xfrm>
              <a:off x="3742" y="2788"/>
              <a:ext cx="50" cy="303"/>
            </a:xfrm>
            <a:custGeom>
              <a:avLst/>
              <a:gdLst>
                <a:gd name="T0" fmla="*/ 357 w 7"/>
                <a:gd name="T1" fmla="*/ 1987 h 43"/>
                <a:gd name="T2" fmla="*/ 150 w 7"/>
                <a:gd name="T3" fmla="*/ 0 h 43"/>
                <a:gd name="T4" fmla="*/ 0 w 7"/>
                <a:gd name="T5" fmla="*/ 49 h 43"/>
                <a:gd name="T6" fmla="*/ 207 w 7"/>
                <a:gd name="T7" fmla="*/ 2135 h 43"/>
                <a:gd name="T8" fmla="*/ 207 w 7"/>
                <a:gd name="T9" fmla="*/ 2135 h 43"/>
                <a:gd name="T10" fmla="*/ 357 w 7"/>
                <a:gd name="T11" fmla="*/ 1987 h 43"/>
                <a:gd name="T12" fmla="*/ 357 w 7"/>
                <a:gd name="T13" fmla="*/ 1987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7" y="40"/>
                  </a:moveTo>
                  <a:lnTo>
                    <a:pt x="3" y="0"/>
                  </a:lnTo>
                  <a:lnTo>
                    <a:pt x="0" y="1"/>
                  </a:lnTo>
                  <a:lnTo>
                    <a:pt x="4" y="43"/>
                  </a:lnTo>
                  <a:cubicBezTo>
                    <a:pt x="5" y="42"/>
                    <a:pt x="6" y="41"/>
                    <a:pt x="7" y="40"/>
                  </a:cubicBez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451" name="Group 447"/>
          <p:cNvGrpSpPr>
            <a:grpSpLocks/>
          </p:cNvGrpSpPr>
          <p:nvPr/>
        </p:nvGrpSpPr>
        <p:grpSpPr bwMode="auto">
          <a:xfrm>
            <a:off x="5280661" y="4266328"/>
            <a:ext cx="797287" cy="434272"/>
            <a:chOff x="4220" y="2714"/>
            <a:chExt cx="953" cy="473"/>
          </a:xfrm>
        </p:grpSpPr>
        <p:sp>
          <p:nvSpPr>
            <p:cNvPr id="452" name="Freeform 448"/>
            <p:cNvSpPr>
              <a:spLocks/>
            </p:cNvSpPr>
            <p:nvPr/>
          </p:nvSpPr>
          <p:spPr bwMode="auto">
            <a:xfrm>
              <a:off x="4327" y="2814"/>
              <a:ext cx="289" cy="214"/>
            </a:xfrm>
            <a:custGeom>
              <a:avLst/>
              <a:gdLst>
                <a:gd name="T0" fmla="*/ 263 w 289"/>
                <a:gd name="T1" fmla="*/ 0 h 214"/>
                <a:gd name="T2" fmla="*/ 54 w 289"/>
                <a:gd name="T3" fmla="*/ 19 h 214"/>
                <a:gd name="T4" fmla="*/ 0 w 289"/>
                <a:gd name="T5" fmla="*/ 68 h 214"/>
                <a:gd name="T6" fmla="*/ 2 w 289"/>
                <a:gd name="T7" fmla="*/ 214 h 214"/>
                <a:gd name="T8" fmla="*/ 36 w 289"/>
                <a:gd name="T9" fmla="*/ 213 h 214"/>
                <a:gd name="T10" fmla="*/ 41 w 289"/>
                <a:gd name="T11" fmla="*/ 69 h 214"/>
                <a:gd name="T12" fmla="*/ 99 w 289"/>
                <a:gd name="T13" fmla="*/ 78 h 214"/>
                <a:gd name="T14" fmla="*/ 63 w 289"/>
                <a:gd name="T15" fmla="*/ 33 h 214"/>
                <a:gd name="T16" fmla="*/ 289 w 289"/>
                <a:gd name="T17" fmla="*/ 10 h 214"/>
                <a:gd name="T18" fmla="*/ 263 w 289"/>
                <a:gd name="T19" fmla="*/ 0 h 214"/>
                <a:gd name="T20" fmla="*/ 263 w 289"/>
                <a:gd name="T21" fmla="*/ 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14">
                  <a:moveTo>
                    <a:pt x="263" y="0"/>
                  </a:moveTo>
                  <a:lnTo>
                    <a:pt x="54" y="19"/>
                  </a:lnTo>
                  <a:lnTo>
                    <a:pt x="0" y="68"/>
                  </a:lnTo>
                  <a:lnTo>
                    <a:pt x="2" y="214"/>
                  </a:lnTo>
                  <a:lnTo>
                    <a:pt x="36" y="213"/>
                  </a:lnTo>
                  <a:lnTo>
                    <a:pt x="41" y="69"/>
                  </a:lnTo>
                  <a:lnTo>
                    <a:pt x="99" y="78"/>
                  </a:lnTo>
                  <a:lnTo>
                    <a:pt x="63" y="33"/>
                  </a:lnTo>
                  <a:lnTo>
                    <a:pt x="289" y="10"/>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3" name="Freeform 449"/>
            <p:cNvSpPr>
              <a:spLocks/>
            </p:cNvSpPr>
            <p:nvPr/>
          </p:nvSpPr>
          <p:spPr bwMode="auto">
            <a:xfrm>
              <a:off x="4223" y="2890"/>
              <a:ext cx="727" cy="179"/>
            </a:xfrm>
            <a:custGeom>
              <a:avLst/>
              <a:gdLst>
                <a:gd name="T0" fmla="*/ 59 w 727"/>
                <a:gd name="T1" fmla="*/ 11 h 179"/>
                <a:gd name="T2" fmla="*/ 47 w 727"/>
                <a:gd name="T3" fmla="*/ 17 h 179"/>
                <a:gd name="T4" fmla="*/ 38 w 727"/>
                <a:gd name="T5" fmla="*/ 24 h 179"/>
                <a:gd name="T6" fmla="*/ 20 w 727"/>
                <a:gd name="T7" fmla="*/ 41 h 179"/>
                <a:gd name="T8" fmla="*/ 7 w 727"/>
                <a:gd name="T9" fmla="*/ 64 h 179"/>
                <a:gd name="T10" fmla="*/ 3 w 727"/>
                <a:gd name="T11" fmla="*/ 113 h 179"/>
                <a:gd name="T12" fmla="*/ 10 w 727"/>
                <a:gd name="T13" fmla="*/ 131 h 179"/>
                <a:gd name="T14" fmla="*/ 24 w 727"/>
                <a:gd name="T15" fmla="*/ 143 h 179"/>
                <a:gd name="T16" fmla="*/ 41 w 727"/>
                <a:gd name="T17" fmla="*/ 148 h 179"/>
                <a:gd name="T18" fmla="*/ 310 w 727"/>
                <a:gd name="T19" fmla="*/ 170 h 179"/>
                <a:gd name="T20" fmla="*/ 342 w 727"/>
                <a:gd name="T21" fmla="*/ 137 h 179"/>
                <a:gd name="T22" fmla="*/ 354 w 727"/>
                <a:gd name="T23" fmla="*/ 118 h 179"/>
                <a:gd name="T24" fmla="*/ 368 w 727"/>
                <a:gd name="T25" fmla="*/ 105 h 179"/>
                <a:gd name="T26" fmla="*/ 379 w 727"/>
                <a:gd name="T27" fmla="*/ 100 h 179"/>
                <a:gd name="T28" fmla="*/ 422 w 727"/>
                <a:gd name="T29" fmla="*/ 102 h 179"/>
                <a:gd name="T30" fmla="*/ 440 w 727"/>
                <a:gd name="T31" fmla="*/ 110 h 179"/>
                <a:gd name="T32" fmla="*/ 459 w 727"/>
                <a:gd name="T33" fmla="*/ 133 h 179"/>
                <a:gd name="T34" fmla="*/ 470 w 727"/>
                <a:gd name="T35" fmla="*/ 179 h 179"/>
                <a:gd name="T36" fmla="*/ 529 w 727"/>
                <a:gd name="T37" fmla="*/ 140 h 179"/>
                <a:gd name="T38" fmla="*/ 511 w 727"/>
                <a:gd name="T39" fmla="*/ 123 h 179"/>
                <a:gd name="T40" fmla="*/ 492 w 727"/>
                <a:gd name="T41" fmla="*/ 107 h 179"/>
                <a:gd name="T42" fmla="*/ 474 w 727"/>
                <a:gd name="T43" fmla="*/ 92 h 179"/>
                <a:gd name="T44" fmla="*/ 462 w 727"/>
                <a:gd name="T45" fmla="*/ 84 h 179"/>
                <a:gd name="T46" fmla="*/ 451 w 727"/>
                <a:gd name="T47" fmla="*/ 76 h 179"/>
                <a:gd name="T48" fmla="*/ 440 w 727"/>
                <a:gd name="T49" fmla="*/ 69 h 179"/>
                <a:gd name="T50" fmla="*/ 429 w 727"/>
                <a:gd name="T51" fmla="*/ 64 h 179"/>
                <a:gd name="T52" fmla="*/ 411 w 727"/>
                <a:gd name="T53" fmla="*/ 59 h 179"/>
                <a:gd name="T54" fmla="*/ 384 w 727"/>
                <a:gd name="T55" fmla="*/ 63 h 179"/>
                <a:gd name="T56" fmla="*/ 368 w 727"/>
                <a:gd name="T57" fmla="*/ 71 h 179"/>
                <a:gd name="T58" fmla="*/ 357 w 727"/>
                <a:gd name="T59" fmla="*/ 79 h 179"/>
                <a:gd name="T60" fmla="*/ 350 w 727"/>
                <a:gd name="T61" fmla="*/ 83 h 179"/>
                <a:gd name="T62" fmla="*/ 343 w 727"/>
                <a:gd name="T63" fmla="*/ 88 h 179"/>
                <a:gd name="T64" fmla="*/ 336 w 727"/>
                <a:gd name="T65" fmla="*/ 93 h 179"/>
                <a:gd name="T66" fmla="*/ 327 w 727"/>
                <a:gd name="T67" fmla="*/ 101 h 179"/>
                <a:gd name="T68" fmla="*/ 316 w 727"/>
                <a:gd name="T69" fmla="*/ 107 h 179"/>
                <a:gd name="T70" fmla="*/ 303 w 727"/>
                <a:gd name="T71" fmla="*/ 110 h 179"/>
                <a:gd name="T72" fmla="*/ 297 w 727"/>
                <a:gd name="T73" fmla="*/ 90 h 179"/>
                <a:gd name="T74" fmla="*/ 306 w 727"/>
                <a:gd name="T75" fmla="*/ 73 h 179"/>
                <a:gd name="T76" fmla="*/ 295 w 727"/>
                <a:gd name="T77" fmla="*/ 35 h 179"/>
                <a:gd name="T78" fmla="*/ 289 w 727"/>
                <a:gd name="T79" fmla="*/ 37 h 179"/>
                <a:gd name="T80" fmla="*/ 277 w 727"/>
                <a:gd name="T81" fmla="*/ 55 h 179"/>
                <a:gd name="T82" fmla="*/ 266 w 727"/>
                <a:gd name="T83" fmla="*/ 82 h 179"/>
                <a:gd name="T84" fmla="*/ 255 w 727"/>
                <a:gd name="T85" fmla="*/ 94 h 179"/>
                <a:gd name="T86" fmla="*/ 232 w 727"/>
                <a:gd name="T87" fmla="*/ 97 h 179"/>
                <a:gd name="T88" fmla="*/ 214 w 727"/>
                <a:gd name="T89" fmla="*/ 77 h 179"/>
                <a:gd name="T90" fmla="*/ 214 w 727"/>
                <a:gd name="T91" fmla="*/ 52 h 179"/>
                <a:gd name="T92" fmla="*/ 203 w 727"/>
                <a:gd name="T93" fmla="*/ 0 h 179"/>
                <a:gd name="T94" fmla="*/ 106 w 727"/>
                <a:gd name="T95" fmla="*/ 106 h 179"/>
                <a:gd name="T96" fmla="*/ 93 w 727"/>
                <a:gd name="T97" fmla="*/ 113 h 179"/>
                <a:gd name="T98" fmla="*/ 72 w 727"/>
                <a:gd name="T99" fmla="*/ 120 h 179"/>
                <a:gd name="T100" fmla="*/ 39 w 727"/>
                <a:gd name="T101" fmla="*/ 106 h 179"/>
                <a:gd name="T102" fmla="*/ 26 w 727"/>
                <a:gd name="T103" fmla="*/ 73 h 179"/>
                <a:gd name="T104" fmla="*/ 35 w 727"/>
                <a:gd name="T105" fmla="*/ 39 h 179"/>
                <a:gd name="T106" fmla="*/ 59 w 727"/>
                <a:gd name="T107" fmla="*/ 15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7" h="179">
                  <a:moveTo>
                    <a:pt x="69" y="6"/>
                  </a:moveTo>
                  <a:lnTo>
                    <a:pt x="67" y="7"/>
                  </a:lnTo>
                  <a:lnTo>
                    <a:pt x="62" y="9"/>
                  </a:lnTo>
                  <a:lnTo>
                    <a:pt x="59" y="11"/>
                  </a:lnTo>
                  <a:lnTo>
                    <a:pt x="56" y="12"/>
                  </a:lnTo>
                  <a:lnTo>
                    <a:pt x="51" y="15"/>
                  </a:lnTo>
                  <a:lnTo>
                    <a:pt x="49" y="16"/>
                  </a:lnTo>
                  <a:lnTo>
                    <a:pt x="47" y="17"/>
                  </a:lnTo>
                  <a:lnTo>
                    <a:pt x="44" y="18"/>
                  </a:lnTo>
                  <a:lnTo>
                    <a:pt x="43" y="20"/>
                  </a:lnTo>
                  <a:lnTo>
                    <a:pt x="40" y="22"/>
                  </a:lnTo>
                  <a:lnTo>
                    <a:pt x="38" y="24"/>
                  </a:lnTo>
                  <a:lnTo>
                    <a:pt x="33" y="28"/>
                  </a:lnTo>
                  <a:lnTo>
                    <a:pt x="28" y="32"/>
                  </a:lnTo>
                  <a:lnTo>
                    <a:pt x="24" y="36"/>
                  </a:lnTo>
                  <a:lnTo>
                    <a:pt x="20" y="41"/>
                  </a:lnTo>
                  <a:lnTo>
                    <a:pt x="16" y="47"/>
                  </a:lnTo>
                  <a:lnTo>
                    <a:pt x="13" y="52"/>
                  </a:lnTo>
                  <a:lnTo>
                    <a:pt x="10" y="58"/>
                  </a:lnTo>
                  <a:lnTo>
                    <a:pt x="7" y="64"/>
                  </a:lnTo>
                  <a:lnTo>
                    <a:pt x="3" y="75"/>
                  </a:lnTo>
                  <a:lnTo>
                    <a:pt x="0" y="96"/>
                  </a:lnTo>
                  <a:lnTo>
                    <a:pt x="1" y="105"/>
                  </a:lnTo>
                  <a:lnTo>
                    <a:pt x="3" y="113"/>
                  </a:lnTo>
                  <a:lnTo>
                    <a:pt x="5" y="121"/>
                  </a:lnTo>
                  <a:lnTo>
                    <a:pt x="6" y="125"/>
                  </a:lnTo>
                  <a:lnTo>
                    <a:pt x="8" y="128"/>
                  </a:lnTo>
                  <a:lnTo>
                    <a:pt x="10" y="131"/>
                  </a:lnTo>
                  <a:lnTo>
                    <a:pt x="13" y="134"/>
                  </a:lnTo>
                  <a:lnTo>
                    <a:pt x="18" y="139"/>
                  </a:lnTo>
                  <a:lnTo>
                    <a:pt x="21" y="141"/>
                  </a:lnTo>
                  <a:lnTo>
                    <a:pt x="24" y="143"/>
                  </a:lnTo>
                  <a:lnTo>
                    <a:pt x="27" y="144"/>
                  </a:lnTo>
                  <a:lnTo>
                    <a:pt x="30" y="145"/>
                  </a:lnTo>
                  <a:lnTo>
                    <a:pt x="36" y="147"/>
                  </a:lnTo>
                  <a:lnTo>
                    <a:pt x="41" y="148"/>
                  </a:lnTo>
                  <a:lnTo>
                    <a:pt x="45" y="148"/>
                  </a:lnTo>
                  <a:lnTo>
                    <a:pt x="270" y="155"/>
                  </a:lnTo>
                  <a:lnTo>
                    <a:pt x="309" y="145"/>
                  </a:lnTo>
                  <a:lnTo>
                    <a:pt x="310" y="170"/>
                  </a:lnTo>
                  <a:lnTo>
                    <a:pt x="335" y="154"/>
                  </a:lnTo>
                  <a:lnTo>
                    <a:pt x="338" y="146"/>
                  </a:lnTo>
                  <a:lnTo>
                    <a:pt x="340" y="142"/>
                  </a:lnTo>
                  <a:lnTo>
                    <a:pt x="342" y="137"/>
                  </a:lnTo>
                  <a:lnTo>
                    <a:pt x="344" y="133"/>
                  </a:lnTo>
                  <a:lnTo>
                    <a:pt x="347" y="128"/>
                  </a:lnTo>
                  <a:lnTo>
                    <a:pt x="350" y="123"/>
                  </a:lnTo>
                  <a:lnTo>
                    <a:pt x="354" y="118"/>
                  </a:lnTo>
                  <a:lnTo>
                    <a:pt x="358" y="113"/>
                  </a:lnTo>
                  <a:lnTo>
                    <a:pt x="363" y="109"/>
                  </a:lnTo>
                  <a:lnTo>
                    <a:pt x="365" y="107"/>
                  </a:lnTo>
                  <a:lnTo>
                    <a:pt x="368" y="105"/>
                  </a:lnTo>
                  <a:lnTo>
                    <a:pt x="370" y="104"/>
                  </a:lnTo>
                  <a:lnTo>
                    <a:pt x="373" y="102"/>
                  </a:lnTo>
                  <a:lnTo>
                    <a:pt x="376" y="101"/>
                  </a:lnTo>
                  <a:lnTo>
                    <a:pt x="379" y="100"/>
                  </a:lnTo>
                  <a:lnTo>
                    <a:pt x="385" y="98"/>
                  </a:lnTo>
                  <a:lnTo>
                    <a:pt x="398" y="98"/>
                  </a:lnTo>
                  <a:lnTo>
                    <a:pt x="410" y="99"/>
                  </a:lnTo>
                  <a:lnTo>
                    <a:pt x="422" y="102"/>
                  </a:lnTo>
                  <a:lnTo>
                    <a:pt x="427" y="104"/>
                  </a:lnTo>
                  <a:lnTo>
                    <a:pt x="432" y="106"/>
                  </a:lnTo>
                  <a:lnTo>
                    <a:pt x="437" y="109"/>
                  </a:lnTo>
                  <a:lnTo>
                    <a:pt x="440" y="110"/>
                  </a:lnTo>
                  <a:lnTo>
                    <a:pt x="441" y="111"/>
                  </a:lnTo>
                  <a:lnTo>
                    <a:pt x="449" y="118"/>
                  </a:lnTo>
                  <a:lnTo>
                    <a:pt x="455" y="125"/>
                  </a:lnTo>
                  <a:lnTo>
                    <a:pt x="459" y="133"/>
                  </a:lnTo>
                  <a:lnTo>
                    <a:pt x="462" y="142"/>
                  </a:lnTo>
                  <a:lnTo>
                    <a:pt x="464" y="150"/>
                  </a:lnTo>
                  <a:lnTo>
                    <a:pt x="467" y="165"/>
                  </a:lnTo>
                  <a:lnTo>
                    <a:pt x="470" y="179"/>
                  </a:lnTo>
                  <a:lnTo>
                    <a:pt x="724" y="154"/>
                  </a:lnTo>
                  <a:lnTo>
                    <a:pt x="727" y="139"/>
                  </a:lnTo>
                  <a:lnTo>
                    <a:pt x="533" y="145"/>
                  </a:lnTo>
                  <a:lnTo>
                    <a:pt x="529" y="140"/>
                  </a:lnTo>
                  <a:lnTo>
                    <a:pt x="524" y="136"/>
                  </a:lnTo>
                  <a:lnTo>
                    <a:pt x="518" y="130"/>
                  </a:lnTo>
                  <a:lnTo>
                    <a:pt x="514" y="126"/>
                  </a:lnTo>
                  <a:lnTo>
                    <a:pt x="511" y="123"/>
                  </a:lnTo>
                  <a:lnTo>
                    <a:pt x="506" y="119"/>
                  </a:lnTo>
                  <a:lnTo>
                    <a:pt x="501" y="115"/>
                  </a:lnTo>
                  <a:lnTo>
                    <a:pt x="497" y="111"/>
                  </a:lnTo>
                  <a:lnTo>
                    <a:pt x="492" y="107"/>
                  </a:lnTo>
                  <a:lnTo>
                    <a:pt x="487" y="102"/>
                  </a:lnTo>
                  <a:lnTo>
                    <a:pt x="482" y="98"/>
                  </a:lnTo>
                  <a:lnTo>
                    <a:pt x="476" y="94"/>
                  </a:lnTo>
                  <a:lnTo>
                    <a:pt x="474" y="92"/>
                  </a:lnTo>
                  <a:lnTo>
                    <a:pt x="471" y="90"/>
                  </a:lnTo>
                  <a:lnTo>
                    <a:pt x="468" y="88"/>
                  </a:lnTo>
                  <a:lnTo>
                    <a:pt x="465" y="86"/>
                  </a:lnTo>
                  <a:lnTo>
                    <a:pt x="462" y="84"/>
                  </a:lnTo>
                  <a:lnTo>
                    <a:pt x="459" y="82"/>
                  </a:lnTo>
                  <a:lnTo>
                    <a:pt x="457" y="80"/>
                  </a:lnTo>
                  <a:lnTo>
                    <a:pt x="454" y="78"/>
                  </a:lnTo>
                  <a:lnTo>
                    <a:pt x="451" y="76"/>
                  </a:lnTo>
                  <a:lnTo>
                    <a:pt x="449" y="74"/>
                  </a:lnTo>
                  <a:lnTo>
                    <a:pt x="446" y="73"/>
                  </a:lnTo>
                  <a:lnTo>
                    <a:pt x="443" y="71"/>
                  </a:lnTo>
                  <a:lnTo>
                    <a:pt x="440" y="69"/>
                  </a:lnTo>
                  <a:lnTo>
                    <a:pt x="437" y="68"/>
                  </a:lnTo>
                  <a:lnTo>
                    <a:pt x="434" y="67"/>
                  </a:lnTo>
                  <a:lnTo>
                    <a:pt x="432" y="66"/>
                  </a:lnTo>
                  <a:lnTo>
                    <a:pt x="429" y="64"/>
                  </a:lnTo>
                  <a:lnTo>
                    <a:pt x="426" y="63"/>
                  </a:lnTo>
                  <a:lnTo>
                    <a:pt x="421" y="61"/>
                  </a:lnTo>
                  <a:lnTo>
                    <a:pt x="416" y="60"/>
                  </a:lnTo>
                  <a:lnTo>
                    <a:pt x="411" y="59"/>
                  </a:lnTo>
                  <a:lnTo>
                    <a:pt x="406" y="58"/>
                  </a:lnTo>
                  <a:lnTo>
                    <a:pt x="397" y="59"/>
                  </a:lnTo>
                  <a:lnTo>
                    <a:pt x="389" y="62"/>
                  </a:lnTo>
                  <a:lnTo>
                    <a:pt x="384" y="63"/>
                  </a:lnTo>
                  <a:lnTo>
                    <a:pt x="380" y="65"/>
                  </a:lnTo>
                  <a:lnTo>
                    <a:pt x="376" y="67"/>
                  </a:lnTo>
                  <a:lnTo>
                    <a:pt x="372" y="69"/>
                  </a:lnTo>
                  <a:lnTo>
                    <a:pt x="368" y="71"/>
                  </a:lnTo>
                  <a:lnTo>
                    <a:pt x="365" y="73"/>
                  </a:lnTo>
                  <a:lnTo>
                    <a:pt x="361" y="76"/>
                  </a:lnTo>
                  <a:lnTo>
                    <a:pt x="359" y="77"/>
                  </a:lnTo>
                  <a:lnTo>
                    <a:pt x="357" y="79"/>
                  </a:lnTo>
                  <a:lnTo>
                    <a:pt x="355" y="80"/>
                  </a:lnTo>
                  <a:lnTo>
                    <a:pt x="353" y="81"/>
                  </a:lnTo>
                  <a:lnTo>
                    <a:pt x="351" y="82"/>
                  </a:lnTo>
                  <a:lnTo>
                    <a:pt x="350" y="83"/>
                  </a:lnTo>
                  <a:lnTo>
                    <a:pt x="348" y="85"/>
                  </a:lnTo>
                  <a:lnTo>
                    <a:pt x="346" y="86"/>
                  </a:lnTo>
                  <a:lnTo>
                    <a:pt x="344" y="87"/>
                  </a:lnTo>
                  <a:lnTo>
                    <a:pt x="343" y="88"/>
                  </a:lnTo>
                  <a:lnTo>
                    <a:pt x="341" y="90"/>
                  </a:lnTo>
                  <a:lnTo>
                    <a:pt x="339" y="91"/>
                  </a:lnTo>
                  <a:lnTo>
                    <a:pt x="338" y="92"/>
                  </a:lnTo>
                  <a:lnTo>
                    <a:pt x="336" y="93"/>
                  </a:lnTo>
                  <a:lnTo>
                    <a:pt x="335" y="94"/>
                  </a:lnTo>
                  <a:lnTo>
                    <a:pt x="333" y="96"/>
                  </a:lnTo>
                  <a:lnTo>
                    <a:pt x="330" y="98"/>
                  </a:lnTo>
                  <a:lnTo>
                    <a:pt x="327" y="101"/>
                  </a:lnTo>
                  <a:lnTo>
                    <a:pt x="324" y="102"/>
                  </a:lnTo>
                  <a:lnTo>
                    <a:pt x="321" y="104"/>
                  </a:lnTo>
                  <a:lnTo>
                    <a:pt x="319" y="106"/>
                  </a:lnTo>
                  <a:lnTo>
                    <a:pt x="316" y="107"/>
                  </a:lnTo>
                  <a:lnTo>
                    <a:pt x="314" y="109"/>
                  </a:lnTo>
                  <a:lnTo>
                    <a:pt x="309" y="110"/>
                  </a:lnTo>
                  <a:lnTo>
                    <a:pt x="306" y="111"/>
                  </a:lnTo>
                  <a:lnTo>
                    <a:pt x="303" y="110"/>
                  </a:lnTo>
                  <a:lnTo>
                    <a:pt x="300" y="109"/>
                  </a:lnTo>
                  <a:lnTo>
                    <a:pt x="297" y="102"/>
                  </a:lnTo>
                  <a:lnTo>
                    <a:pt x="296" y="96"/>
                  </a:lnTo>
                  <a:lnTo>
                    <a:pt x="297" y="90"/>
                  </a:lnTo>
                  <a:lnTo>
                    <a:pt x="299" y="85"/>
                  </a:lnTo>
                  <a:lnTo>
                    <a:pt x="302" y="80"/>
                  </a:lnTo>
                  <a:lnTo>
                    <a:pt x="303" y="77"/>
                  </a:lnTo>
                  <a:lnTo>
                    <a:pt x="306" y="73"/>
                  </a:lnTo>
                  <a:lnTo>
                    <a:pt x="307" y="45"/>
                  </a:lnTo>
                  <a:lnTo>
                    <a:pt x="300" y="39"/>
                  </a:lnTo>
                  <a:lnTo>
                    <a:pt x="298" y="37"/>
                  </a:lnTo>
                  <a:lnTo>
                    <a:pt x="295" y="35"/>
                  </a:lnTo>
                  <a:lnTo>
                    <a:pt x="293" y="34"/>
                  </a:lnTo>
                  <a:lnTo>
                    <a:pt x="292" y="33"/>
                  </a:lnTo>
                  <a:lnTo>
                    <a:pt x="290" y="32"/>
                  </a:lnTo>
                  <a:lnTo>
                    <a:pt x="289" y="37"/>
                  </a:lnTo>
                  <a:lnTo>
                    <a:pt x="286" y="43"/>
                  </a:lnTo>
                  <a:lnTo>
                    <a:pt x="284" y="46"/>
                  </a:lnTo>
                  <a:lnTo>
                    <a:pt x="281" y="50"/>
                  </a:lnTo>
                  <a:lnTo>
                    <a:pt x="277" y="55"/>
                  </a:lnTo>
                  <a:lnTo>
                    <a:pt x="273" y="58"/>
                  </a:lnTo>
                  <a:lnTo>
                    <a:pt x="270" y="59"/>
                  </a:lnTo>
                  <a:lnTo>
                    <a:pt x="268" y="75"/>
                  </a:lnTo>
                  <a:lnTo>
                    <a:pt x="266" y="82"/>
                  </a:lnTo>
                  <a:lnTo>
                    <a:pt x="265" y="85"/>
                  </a:lnTo>
                  <a:lnTo>
                    <a:pt x="263" y="88"/>
                  </a:lnTo>
                  <a:lnTo>
                    <a:pt x="258" y="93"/>
                  </a:lnTo>
                  <a:lnTo>
                    <a:pt x="255" y="94"/>
                  </a:lnTo>
                  <a:lnTo>
                    <a:pt x="251" y="96"/>
                  </a:lnTo>
                  <a:lnTo>
                    <a:pt x="243" y="98"/>
                  </a:lnTo>
                  <a:lnTo>
                    <a:pt x="237" y="98"/>
                  </a:lnTo>
                  <a:lnTo>
                    <a:pt x="232" y="97"/>
                  </a:lnTo>
                  <a:lnTo>
                    <a:pt x="227" y="95"/>
                  </a:lnTo>
                  <a:lnTo>
                    <a:pt x="220" y="88"/>
                  </a:lnTo>
                  <a:lnTo>
                    <a:pt x="216" y="83"/>
                  </a:lnTo>
                  <a:lnTo>
                    <a:pt x="214" y="77"/>
                  </a:lnTo>
                  <a:lnTo>
                    <a:pt x="212" y="71"/>
                  </a:lnTo>
                  <a:lnTo>
                    <a:pt x="212" y="64"/>
                  </a:lnTo>
                  <a:lnTo>
                    <a:pt x="213" y="58"/>
                  </a:lnTo>
                  <a:lnTo>
                    <a:pt x="214" y="52"/>
                  </a:lnTo>
                  <a:lnTo>
                    <a:pt x="216" y="47"/>
                  </a:lnTo>
                  <a:lnTo>
                    <a:pt x="218" y="43"/>
                  </a:lnTo>
                  <a:lnTo>
                    <a:pt x="220" y="39"/>
                  </a:lnTo>
                  <a:lnTo>
                    <a:pt x="203" y="0"/>
                  </a:lnTo>
                  <a:lnTo>
                    <a:pt x="195" y="137"/>
                  </a:lnTo>
                  <a:lnTo>
                    <a:pt x="118" y="135"/>
                  </a:lnTo>
                  <a:lnTo>
                    <a:pt x="108" y="104"/>
                  </a:lnTo>
                  <a:lnTo>
                    <a:pt x="106" y="106"/>
                  </a:lnTo>
                  <a:lnTo>
                    <a:pt x="104" y="107"/>
                  </a:lnTo>
                  <a:lnTo>
                    <a:pt x="101" y="109"/>
                  </a:lnTo>
                  <a:lnTo>
                    <a:pt x="97" y="111"/>
                  </a:lnTo>
                  <a:lnTo>
                    <a:pt x="93" y="113"/>
                  </a:lnTo>
                  <a:lnTo>
                    <a:pt x="88" y="115"/>
                  </a:lnTo>
                  <a:lnTo>
                    <a:pt x="83" y="117"/>
                  </a:lnTo>
                  <a:lnTo>
                    <a:pt x="78" y="120"/>
                  </a:lnTo>
                  <a:lnTo>
                    <a:pt x="72" y="120"/>
                  </a:lnTo>
                  <a:lnTo>
                    <a:pt x="61" y="121"/>
                  </a:lnTo>
                  <a:lnTo>
                    <a:pt x="51" y="118"/>
                  </a:lnTo>
                  <a:lnTo>
                    <a:pt x="42" y="111"/>
                  </a:lnTo>
                  <a:lnTo>
                    <a:pt x="39" y="106"/>
                  </a:lnTo>
                  <a:lnTo>
                    <a:pt x="35" y="101"/>
                  </a:lnTo>
                  <a:lnTo>
                    <a:pt x="33" y="96"/>
                  </a:lnTo>
                  <a:lnTo>
                    <a:pt x="30" y="91"/>
                  </a:lnTo>
                  <a:lnTo>
                    <a:pt x="26" y="73"/>
                  </a:lnTo>
                  <a:lnTo>
                    <a:pt x="27" y="58"/>
                  </a:lnTo>
                  <a:lnTo>
                    <a:pt x="29" y="51"/>
                  </a:lnTo>
                  <a:lnTo>
                    <a:pt x="32" y="45"/>
                  </a:lnTo>
                  <a:lnTo>
                    <a:pt x="35" y="39"/>
                  </a:lnTo>
                  <a:lnTo>
                    <a:pt x="41" y="33"/>
                  </a:lnTo>
                  <a:lnTo>
                    <a:pt x="47" y="27"/>
                  </a:lnTo>
                  <a:lnTo>
                    <a:pt x="54" y="20"/>
                  </a:lnTo>
                  <a:lnTo>
                    <a:pt x="59" y="15"/>
                  </a:lnTo>
                  <a:lnTo>
                    <a:pt x="64" y="10"/>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4" name="Freeform 450"/>
            <p:cNvSpPr>
              <a:spLocks/>
            </p:cNvSpPr>
            <p:nvPr/>
          </p:nvSpPr>
          <p:spPr bwMode="auto">
            <a:xfrm>
              <a:off x="4222" y="3018"/>
              <a:ext cx="323" cy="73"/>
            </a:xfrm>
            <a:custGeom>
              <a:avLst/>
              <a:gdLst>
                <a:gd name="T0" fmla="*/ 10 w 323"/>
                <a:gd name="T1" fmla="*/ 5 h 73"/>
                <a:gd name="T2" fmla="*/ 3 w 323"/>
                <a:gd name="T3" fmla="*/ 15 h 73"/>
                <a:gd name="T4" fmla="*/ 1 w 323"/>
                <a:gd name="T5" fmla="*/ 34 h 73"/>
                <a:gd name="T6" fmla="*/ 4 w 323"/>
                <a:gd name="T7" fmla="*/ 43 h 73"/>
                <a:gd name="T8" fmla="*/ 9 w 323"/>
                <a:gd name="T9" fmla="*/ 47 h 73"/>
                <a:gd name="T10" fmla="*/ 15 w 323"/>
                <a:gd name="T11" fmla="*/ 50 h 73"/>
                <a:gd name="T12" fmla="*/ 27 w 323"/>
                <a:gd name="T13" fmla="*/ 54 h 73"/>
                <a:gd name="T14" fmla="*/ 42 w 323"/>
                <a:gd name="T15" fmla="*/ 58 h 73"/>
                <a:gd name="T16" fmla="*/ 62 w 323"/>
                <a:gd name="T17" fmla="*/ 61 h 73"/>
                <a:gd name="T18" fmla="*/ 84 w 323"/>
                <a:gd name="T19" fmla="*/ 64 h 73"/>
                <a:gd name="T20" fmla="*/ 108 w 323"/>
                <a:gd name="T21" fmla="*/ 66 h 73"/>
                <a:gd name="T22" fmla="*/ 134 w 323"/>
                <a:gd name="T23" fmla="*/ 68 h 73"/>
                <a:gd name="T24" fmla="*/ 186 w 323"/>
                <a:gd name="T25" fmla="*/ 72 h 73"/>
                <a:gd name="T26" fmla="*/ 257 w 323"/>
                <a:gd name="T27" fmla="*/ 73 h 73"/>
                <a:gd name="T28" fmla="*/ 302 w 323"/>
                <a:gd name="T29" fmla="*/ 71 h 73"/>
                <a:gd name="T30" fmla="*/ 317 w 323"/>
                <a:gd name="T31" fmla="*/ 58 h 73"/>
                <a:gd name="T32" fmla="*/ 323 w 323"/>
                <a:gd name="T33" fmla="*/ 27 h 73"/>
                <a:gd name="T34" fmla="*/ 317 w 323"/>
                <a:gd name="T35" fmla="*/ 31 h 73"/>
                <a:gd name="T36" fmla="*/ 312 w 323"/>
                <a:gd name="T37" fmla="*/ 34 h 73"/>
                <a:gd name="T38" fmla="*/ 306 w 323"/>
                <a:gd name="T39" fmla="*/ 38 h 73"/>
                <a:gd name="T40" fmla="*/ 296 w 323"/>
                <a:gd name="T41" fmla="*/ 41 h 73"/>
                <a:gd name="T42" fmla="*/ 285 w 323"/>
                <a:gd name="T43" fmla="*/ 44 h 73"/>
                <a:gd name="T44" fmla="*/ 271 w 323"/>
                <a:gd name="T45" fmla="*/ 47 h 73"/>
                <a:gd name="T46" fmla="*/ 242 w 323"/>
                <a:gd name="T47" fmla="*/ 49 h 73"/>
                <a:gd name="T48" fmla="*/ 130 w 323"/>
                <a:gd name="T49" fmla="*/ 47 h 73"/>
                <a:gd name="T50" fmla="*/ 72 w 323"/>
                <a:gd name="T51" fmla="*/ 43 h 73"/>
                <a:gd name="T52" fmla="*/ 41 w 323"/>
                <a:gd name="T53" fmla="*/ 39 h 73"/>
                <a:gd name="T54" fmla="*/ 21 w 323"/>
                <a:gd name="T55" fmla="*/ 34 h 73"/>
                <a:gd name="T56" fmla="*/ 13 w 323"/>
                <a:gd name="T57" fmla="*/ 25 h 73"/>
                <a:gd name="T58" fmla="*/ 12 w 323"/>
                <a:gd name="T59" fmla="*/ 14 h 73"/>
                <a:gd name="T60" fmla="*/ 17 w 323"/>
                <a:gd name="T61" fmla="*/ 6 h 73"/>
                <a:gd name="T62" fmla="*/ 22 w 323"/>
                <a:gd name="T63" fmla="*/ 1 h 73"/>
                <a:gd name="T64" fmla="*/ 14 w 323"/>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3" h="73">
                  <a:moveTo>
                    <a:pt x="14" y="0"/>
                  </a:moveTo>
                  <a:lnTo>
                    <a:pt x="10" y="5"/>
                  </a:lnTo>
                  <a:lnTo>
                    <a:pt x="6" y="9"/>
                  </a:lnTo>
                  <a:lnTo>
                    <a:pt x="3" y="15"/>
                  </a:lnTo>
                  <a:lnTo>
                    <a:pt x="0" y="30"/>
                  </a:lnTo>
                  <a:lnTo>
                    <a:pt x="1" y="34"/>
                  </a:lnTo>
                  <a:lnTo>
                    <a:pt x="3" y="39"/>
                  </a:lnTo>
                  <a:lnTo>
                    <a:pt x="4" y="43"/>
                  </a:lnTo>
                  <a:lnTo>
                    <a:pt x="8" y="47"/>
                  </a:lnTo>
                  <a:lnTo>
                    <a:pt x="9" y="47"/>
                  </a:lnTo>
                  <a:lnTo>
                    <a:pt x="11" y="49"/>
                  </a:lnTo>
                  <a:lnTo>
                    <a:pt x="15" y="50"/>
                  </a:lnTo>
                  <a:lnTo>
                    <a:pt x="20" y="52"/>
                  </a:lnTo>
                  <a:lnTo>
                    <a:pt x="27" y="54"/>
                  </a:lnTo>
                  <a:lnTo>
                    <a:pt x="34" y="56"/>
                  </a:lnTo>
                  <a:lnTo>
                    <a:pt x="42" y="58"/>
                  </a:lnTo>
                  <a:lnTo>
                    <a:pt x="52" y="59"/>
                  </a:lnTo>
                  <a:lnTo>
                    <a:pt x="62" y="61"/>
                  </a:lnTo>
                  <a:lnTo>
                    <a:pt x="72" y="62"/>
                  </a:lnTo>
                  <a:lnTo>
                    <a:pt x="84" y="64"/>
                  </a:lnTo>
                  <a:lnTo>
                    <a:pt x="96" y="65"/>
                  </a:lnTo>
                  <a:lnTo>
                    <a:pt x="108" y="66"/>
                  </a:lnTo>
                  <a:lnTo>
                    <a:pt x="121" y="68"/>
                  </a:lnTo>
                  <a:lnTo>
                    <a:pt x="134" y="68"/>
                  </a:lnTo>
                  <a:lnTo>
                    <a:pt x="160" y="70"/>
                  </a:lnTo>
                  <a:lnTo>
                    <a:pt x="186" y="72"/>
                  </a:lnTo>
                  <a:lnTo>
                    <a:pt x="211" y="72"/>
                  </a:lnTo>
                  <a:lnTo>
                    <a:pt x="257" y="73"/>
                  </a:lnTo>
                  <a:lnTo>
                    <a:pt x="291" y="72"/>
                  </a:lnTo>
                  <a:lnTo>
                    <a:pt x="302" y="71"/>
                  </a:lnTo>
                  <a:lnTo>
                    <a:pt x="307" y="69"/>
                  </a:lnTo>
                  <a:lnTo>
                    <a:pt x="317" y="58"/>
                  </a:lnTo>
                  <a:lnTo>
                    <a:pt x="321" y="43"/>
                  </a:lnTo>
                  <a:lnTo>
                    <a:pt x="323" y="27"/>
                  </a:lnTo>
                  <a:lnTo>
                    <a:pt x="319" y="29"/>
                  </a:lnTo>
                  <a:lnTo>
                    <a:pt x="317" y="31"/>
                  </a:lnTo>
                  <a:lnTo>
                    <a:pt x="315" y="32"/>
                  </a:lnTo>
                  <a:lnTo>
                    <a:pt x="312" y="34"/>
                  </a:lnTo>
                  <a:lnTo>
                    <a:pt x="309" y="36"/>
                  </a:lnTo>
                  <a:lnTo>
                    <a:pt x="306" y="38"/>
                  </a:lnTo>
                  <a:lnTo>
                    <a:pt x="301" y="39"/>
                  </a:lnTo>
                  <a:lnTo>
                    <a:pt x="296" y="41"/>
                  </a:lnTo>
                  <a:lnTo>
                    <a:pt x="291" y="43"/>
                  </a:lnTo>
                  <a:lnTo>
                    <a:pt x="285" y="44"/>
                  </a:lnTo>
                  <a:lnTo>
                    <a:pt x="279" y="46"/>
                  </a:lnTo>
                  <a:lnTo>
                    <a:pt x="271" y="47"/>
                  </a:lnTo>
                  <a:lnTo>
                    <a:pt x="264" y="48"/>
                  </a:lnTo>
                  <a:lnTo>
                    <a:pt x="242" y="49"/>
                  </a:lnTo>
                  <a:lnTo>
                    <a:pt x="209" y="49"/>
                  </a:lnTo>
                  <a:lnTo>
                    <a:pt x="130" y="47"/>
                  </a:lnTo>
                  <a:lnTo>
                    <a:pt x="90" y="45"/>
                  </a:lnTo>
                  <a:lnTo>
                    <a:pt x="72" y="43"/>
                  </a:lnTo>
                  <a:lnTo>
                    <a:pt x="55" y="41"/>
                  </a:lnTo>
                  <a:lnTo>
                    <a:pt x="41" y="39"/>
                  </a:lnTo>
                  <a:lnTo>
                    <a:pt x="30" y="37"/>
                  </a:lnTo>
                  <a:lnTo>
                    <a:pt x="21" y="34"/>
                  </a:lnTo>
                  <a:lnTo>
                    <a:pt x="17" y="31"/>
                  </a:lnTo>
                  <a:lnTo>
                    <a:pt x="13" y="25"/>
                  </a:lnTo>
                  <a:lnTo>
                    <a:pt x="12" y="20"/>
                  </a:lnTo>
                  <a:lnTo>
                    <a:pt x="12" y="14"/>
                  </a:lnTo>
                  <a:lnTo>
                    <a:pt x="14" y="10"/>
                  </a:lnTo>
                  <a:lnTo>
                    <a:pt x="17" y="6"/>
                  </a:lnTo>
                  <a:lnTo>
                    <a:pt x="19" y="3"/>
                  </a:lnTo>
                  <a:lnTo>
                    <a:pt x="22"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5" name="Freeform 451"/>
            <p:cNvSpPr>
              <a:spLocks/>
            </p:cNvSpPr>
            <p:nvPr/>
          </p:nvSpPr>
          <p:spPr bwMode="auto">
            <a:xfrm>
              <a:off x="4298" y="3073"/>
              <a:ext cx="137" cy="60"/>
            </a:xfrm>
            <a:custGeom>
              <a:avLst/>
              <a:gdLst>
                <a:gd name="T0" fmla="*/ 0 w 137"/>
                <a:gd name="T1" fmla="*/ 0 h 60"/>
                <a:gd name="T2" fmla="*/ 1 w 137"/>
                <a:gd name="T3" fmla="*/ 6 h 60"/>
                <a:gd name="T4" fmla="*/ 2 w 137"/>
                <a:gd name="T5" fmla="*/ 12 h 60"/>
                <a:gd name="T6" fmla="*/ 4 w 137"/>
                <a:gd name="T7" fmla="*/ 19 h 60"/>
                <a:gd name="T8" fmla="*/ 6 w 137"/>
                <a:gd name="T9" fmla="*/ 24 h 60"/>
                <a:gd name="T10" fmla="*/ 9 w 137"/>
                <a:gd name="T11" fmla="*/ 28 h 60"/>
                <a:gd name="T12" fmla="*/ 11 w 137"/>
                <a:gd name="T13" fmla="*/ 32 h 60"/>
                <a:gd name="T14" fmla="*/ 14 w 137"/>
                <a:gd name="T15" fmla="*/ 36 h 60"/>
                <a:gd name="T16" fmla="*/ 18 w 137"/>
                <a:gd name="T17" fmla="*/ 40 h 60"/>
                <a:gd name="T18" fmla="*/ 22 w 137"/>
                <a:gd name="T19" fmla="*/ 44 h 60"/>
                <a:gd name="T20" fmla="*/ 24 w 137"/>
                <a:gd name="T21" fmla="*/ 46 h 60"/>
                <a:gd name="T22" fmla="*/ 27 w 137"/>
                <a:gd name="T23" fmla="*/ 47 h 60"/>
                <a:gd name="T24" fmla="*/ 29 w 137"/>
                <a:gd name="T25" fmla="*/ 49 h 60"/>
                <a:gd name="T26" fmla="*/ 32 w 137"/>
                <a:gd name="T27" fmla="*/ 51 h 60"/>
                <a:gd name="T28" fmla="*/ 35 w 137"/>
                <a:gd name="T29" fmla="*/ 52 h 60"/>
                <a:gd name="T30" fmla="*/ 38 w 137"/>
                <a:gd name="T31" fmla="*/ 53 h 60"/>
                <a:gd name="T32" fmla="*/ 41 w 137"/>
                <a:gd name="T33" fmla="*/ 54 h 60"/>
                <a:gd name="T34" fmla="*/ 44 w 137"/>
                <a:gd name="T35" fmla="*/ 55 h 60"/>
                <a:gd name="T36" fmla="*/ 50 w 137"/>
                <a:gd name="T37" fmla="*/ 57 h 60"/>
                <a:gd name="T38" fmla="*/ 55 w 137"/>
                <a:gd name="T39" fmla="*/ 59 h 60"/>
                <a:gd name="T40" fmla="*/ 67 w 137"/>
                <a:gd name="T41" fmla="*/ 60 h 60"/>
                <a:gd name="T42" fmla="*/ 78 w 137"/>
                <a:gd name="T43" fmla="*/ 60 h 60"/>
                <a:gd name="T44" fmla="*/ 89 w 137"/>
                <a:gd name="T45" fmla="*/ 58 h 60"/>
                <a:gd name="T46" fmla="*/ 98 w 137"/>
                <a:gd name="T47" fmla="*/ 56 h 60"/>
                <a:gd name="T48" fmla="*/ 102 w 137"/>
                <a:gd name="T49" fmla="*/ 55 h 60"/>
                <a:gd name="T50" fmla="*/ 106 w 137"/>
                <a:gd name="T51" fmla="*/ 53 h 60"/>
                <a:gd name="T52" fmla="*/ 109 w 137"/>
                <a:gd name="T53" fmla="*/ 51 h 60"/>
                <a:gd name="T54" fmla="*/ 112 w 137"/>
                <a:gd name="T55" fmla="*/ 49 h 60"/>
                <a:gd name="T56" fmla="*/ 117 w 137"/>
                <a:gd name="T57" fmla="*/ 45 h 60"/>
                <a:gd name="T58" fmla="*/ 122 w 137"/>
                <a:gd name="T59" fmla="*/ 39 h 60"/>
                <a:gd name="T60" fmla="*/ 126 w 137"/>
                <a:gd name="T61" fmla="*/ 33 h 60"/>
                <a:gd name="T62" fmla="*/ 130 w 137"/>
                <a:gd name="T63" fmla="*/ 26 h 60"/>
                <a:gd name="T64" fmla="*/ 133 w 137"/>
                <a:gd name="T65" fmla="*/ 20 h 60"/>
                <a:gd name="T66" fmla="*/ 135 w 137"/>
                <a:gd name="T67" fmla="*/ 15 h 60"/>
                <a:gd name="T68" fmla="*/ 137 w 137"/>
                <a:gd name="T69" fmla="*/ 10 h 60"/>
                <a:gd name="T70" fmla="*/ 0 w 137"/>
                <a:gd name="T71" fmla="*/ 0 h 60"/>
                <a:gd name="T72" fmla="*/ 0 w 137"/>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7" h="60">
                  <a:moveTo>
                    <a:pt x="0" y="0"/>
                  </a:moveTo>
                  <a:lnTo>
                    <a:pt x="1" y="6"/>
                  </a:lnTo>
                  <a:lnTo>
                    <a:pt x="2" y="12"/>
                  </a:lnTo>
                  <a:lnTo>
                    <a:pt x="4" y="19"/>
                  </a:lnTo>
                  <a:lnTo>
                    <a:pt x="6" y="24"/>
                  </a:lnTo>
                  <a:lnTo>
                    <a:pt x="9" y="28"/>
                  </a:lnTo>
                  <a:lnTo>
                    <a:pt x="11" y="32"/>
                  </a:lnTo>
                  <a:lnTo>
                    <a:pt x="14" y="36"/>
                  </a:lnTo>
                  <a:lnTo>
                    <a:pt x="18" y="40"/>
                  </a:lnTo>
                  <a:lnTo>
                    <a:pt x="22" y="44"/>
                  </a:lnTo>
                  <a:lnTo>
                    <a:pt x="24" y="46"/>
                  </a:lnTo>
                  <a:lnTo>
                    <a:pt x="27" y="47"/>
                  </a:lnTo>
                  <a:lnTo>
                    <a:pt x="29" y="49"/>
                  </a:lnTo>
                  <a:lnTo>
                    <a:pt x="32" y="51"/>
                  </a:lnTo>
                  <a:lnTo>
                    <a:pt x="35" y="52"/>
                  </a:lnTo>
                  <a:lnTo>
                    <a:pt x="38" y="53"/>
                  </a:lnTo>
                  <a:lnTo>
                    <a:pt x="41" y="54"/>
                  </a:lnTo>
                  <a:lnTo>
                    <a:pt x="44" y="55"/>
                  </a:lnTo>
                  <a:lnTo>
                    <a:pt x="50" y="57"/>
                  </a:lnTo>
                  <a:lnTo>
                    <a:pt x="55" y="59"/>
                  </a:lnTo>
                  <a:lnTo>
                    <a:pt x="67" y="60"/>
                  </a:lnTo>
                  <a:lnTo>
                    <a:pt x="78" y="60"/>
                  </a:lnTo>
                  <a:lnTo>
                    <a:pt x="89" y="58"/>
                  </a:lnTo>
                  <a:lnTo>
                    <a:pt x="98" y="56"/>
                  </a:lnTo>
                  <a:lnTo>
                    <a:pt x="102" y="55"/>
                  </a:lnTo>
                  <a:lnTo>
                    <a:pt x="106" y="53"/>
                  </a:lnTo>
                  <a:lnTo>
                    <a:pt x="109" y="51"/>
                  </a:lnTo>
                  <a:lnTo>
                    <a:pt x="112" y="49"/>
                  </a:lnTo>
                  <a:lnTo>
                    <a:pt x="117" y="45"/>
                  </a:lnTo>
                  <a:lnTo>
                    <a:pt x="122" y="39"/>
                  </a:lnTo>
                  <a:lnTo>
                    <a:pt x="126" y="33"/>
                  </a:lnTo>
                  <a:lnTo>
                    <a:pt x="130" y="26"/>
                  </a:lnTo>
                  <a:lnTo>
                    <a:pt x="133" y="20"/>
                  </a:lnTo>
                  <a:lnTo>
                    <a:pt x="135" y="15"/>
                  </a:lnTo>
                  <a:lnTo>
                    <a:pt x="137"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6" name="Freeform 452"/>
            <p:cNvSpPr>
              <a:spLocks/>
            </p:cNvSpPr>
            <p:nvPr/>
          </p:nvSpPr>
          <p:spPr bwMode="auto">
            <a:xfrm>
              <a:off x="4425" y="2860"/>
              <a:ext cx="603" cy="159"/>
            </a:xfrm>
            <a:custGeom>
              <a:avLst/>
              <a:gdLst>
                <a:gd name="T0" fmla="*/ 11 w 603"/>
                <a:gd name="T1" fmla="*/ 74 h 159"/>
                <a:gd name="T2" fmla="*/ 15 w 603"/>
                <a:gd name="T3" fmla="*/ 70 h 159"/>
                <a:gd name="T4" fmla="*/ 19 w 603"/>
                <a:gd name="T5" fmla="*/ 68 h 159"/>
                <a:gd name="T6" fmla="*/ 26 w 603"/>
                <a:gd name="T7" fmla="*/ 66 h 159"/>
                <a:gd name="T8" fmla="*/ 37 w 603"/>
                <a:gd name="T9" fmla="*/ 66 h 159"/>
                <a:gd name="T10" fmla="*/ 45 w 603"/>
                <a:gd name="T11" fmla="*/ 70 h 159"/>
                <a:gd name="T12" fmla="*/ 56 w 603"/>
                <a:gd name="T13" fmla="*/ 79 h 159"/>
                <a:gd name="T14" fmla="*/ 63 w 603"/>
                <a:gd name="T15" fmla="*/ 93 h 159"/>
                <a:gd name="T16" fmla="*/ 67 w 603"/>
                <a:gd name="T17" fmla="*/ 121 h 159"/>
                <a:gd name="T18" fmla="*/ 74 w 603"/>
                <a:gd name="T19" fmla="*/ 112 h 159"/>
                <a:gd name="T20" fmla="*/ 78 w 603"/>
                <a:gd name="T21" fmla="*/ 94 h 159"/>
                <a:gd name="T22" fmla="*/ 75 w 603"/>
                <a:gd name="T23" fmla="*/ 85 h 159"/>
                <a:gd name="T24" fmla="*/ 70 w 603"/>
                <a:gd name="T25" fmla="*/ 77 h 159"/>
                <a:gd name="T26" fmla="*/ 65 w 603"/>
                <a:gd name="T27" fmla="*/ 70 h 159"/>
                <a:gd name="T28" fmla="*/ 57 w 603"/>
                <a:gd name="T29" fmla="*/ 63 h 159"/>
                <a:gd name="T30" fmla="*/ 50 w 603"/>
                <a:gd name="T31" fmla="*/ 60 h 159"/>
                <a:gd name="T32" fmla="*/ 40 w 603"/>
                <a:gd name="T33" fmla="*/ 57 h 159"/>
                <a:gd name="T34" fmla="*/ 41 w 603"/>
                <a:gd name="T35" fmla="*/ 55 h 159"/>
                <a:gd name="T36" fmla="*/ 60 w 603"/>
                <a:gd name="T37" fmla="*/ 53 h 159"/>
                <a:gd name="T38" fmla="*/ 79 w 603"/>
                <a:gd name="T39" fmla="*/ 58 h 159"/>
                <a:gd name="T40" fmla="*/ 87 w 603"/>
                <a:gd name="T41" fmla="*/ 62 h 159"/>
                <a:gd name="T42" fmla="*/ 95 w 603"/>
                <a:gd name="T43" fmla="*/ 69 h 159"/>
                <a:gd name="T44" fmla="*/ 98 w 603"/>
                <a:gd name="T45" fmla="*/ 67 h 159"/>
                <a:gd name="T46" fmla="*/ 104 w 603"/>
                <a:gd name="T47" fmla="*/ 63 h 159"/>
                <a:gd name="T48" fmla="*/ 110 w 603"/>
                <a:gd name="T49" fmla="*/ 60 h 159"/>
                <a:gd name="T50" fmla="*/ 115 w 603"/>
                <a:gd name="T51" fmla="*/ 57 h 159"/>
                <a:gd name="T52" fmla="*/ 120 w 603"/>
                <a:gd name="T53" fmla="*/ 55 h 159"/>
                <a:gd name="T54" fmla="*/ 126 w 603"/>
                <a:gd name="T55" fmla="*/ 53 h 159"/>
                <a:gd name="T56" fmla="*/ 135 w 603"/>
                <a:gd name="T57" fmla="*/ 49 h 159"/>
                <a:gd name="T58" fmla="*/ 150 w 603"/>
                <a:gd name="T59" fmla="*/ 46 h 159"/>
                <a:gd name="T60" fmla="*/ 173 w 603"/>
                <a:gd name="T61" fmla="*/ 45 h 159"/>
                <a:gd name="T62" fmla="*/ 229 w 603"/>
                <a:gd name="T63" fmla="*/ 51 h 159"/>
                <a:gd name="T64" fmla="*/ 238 w 603"/>
                <a:gd name="T65" fmla="*/ 55 h 159"/>
                <a:gd name="T66" fmla="*/ 243 w 603"/>
                <a:gd name="T67" fmla="*/ 58 h 159"/>
                <a:gd name="T68" fmla="*/ 249 w 603"/>
                <a:gd name="T69" fmla="*/ 61 h 159"/>
                <a:gd name="T70" fmla="*/ 255 w 603"/>
                <a:gd name="T71" fmla="*/ 64 h 159"/>
                <a:gd name="T72" fmla="*/ 262 w 603"/>
                <a:gd name="T73" fmla="*/ 68 h 159"/>
                <a:gd name="T74" fmla="*/ 268 w 603"/>
                <a:gd name="T75" fmla="*/ 72 h 159"/>
                <a:gd name="T76" fmla="*/ 277 w 603"/>
                <a:gd name="T77" fmla="*/ 79 h 159"/>
                <a:gd name="T78" fmla="*/ 291 w 603"/>
                <a:gd name="T79" fmla="*/ 93 h 159"/>
                <a:gd name="T80" fmla="*/ 299 w 603"/>
                <a:gd name="T81" fmla="*/ 101 h 159"/>
                <a:gd name="T82" fmla="*/ 306 w 603"/>
                <a:gd name="T83" fmla="*/ 108 h 159"/>
                <a:gd name="T84" fmla="*/ 312 w 603"/>
                <a:gd name="T85" fmla="*/ 116 h 159"/>
                <a:gd name="T86" fmla="*/ 318 w 603"/>
                <a:gd name="T87" fmla="*/ 123 h 159"/>
                <a:gd name="T88" fmla="*/ 324 w 603"/>
                <a:gd name="T89" fmla="*/ 131 h 159"/>
                <a:gd name="T90" fmla="*/ 334 w 603"/>
                <a:gd name="T91" fmla="*/ 143 h 159"/>
                <a:gd name="T92" fmla="*/ 341 w 603"/>
                <a:gd name="T93" fmla="*/ 153 h 159"/>
                <a:gd name="T94" fmla="*/ 345 w 603"/>
                <a:gd name="T95" fmla="*/ 159 h 159"/>
                <a:gd name="T96" fmla="*/ 504 w 603"/>
                <a:gd name="T97" fmla="*/ 139 h 159"/>
                <a:gd name="T98" fmla="*/ 501 w 603"/>
                <a:gd name="T99" fmla="*/ 106 h 159"/>
                <a:gd name="T100" fmla="*/ 506 w 603"/>
                <a:gd name="T101" fmla="*/ 86 h 159"/>
                <a:gd name="T102" fmla="*/ 510 w 603"/>
                <a:gd name="T103" fmla="*/ 80 h 159"/>
                <a:gd name="T104" fmla="*/ 514 w 603"/>
                <a:gd name="T105" fmla="*/ 74 h 159"/>
                <a:gd name="T106" fmla="*/ 525 w 603"/>
                <a:gd name="T107" fmla="*/ 61 h 159"/>
                <a:gd name="T108" fmla="*/ 533 w 603"/>
                <a:gd name="T109" fmla="*/ 52 h 159"/>
                <a:gd name="T110" fmla="*/ 542 w 603"/>
                <a:gd name="T111" fmla="*/ 42 h 159"/>
                <a:gd name="T112" fmla="*/ 551 w 603"/>
                <a:gd name="T113" fmla="*/ 34 h 159"/>
                <a:gd name="T114" fmla="*/ 556 w 603"/>
                <a:gd name="T115" fmla="*/ 32 h 159"/>
                <a:gd name="T116" fmla="*/ 568 w 603"/>
                <a:gd name="T117" fmla="*/ 30 h 159"/>
                <a:gd name="T118" fmla="*/ 594 w 603"/>
                <a:gd name="T119" fmla="*/ 28 h 159"/>
                <a:gd name="T120" fmla="*/ 576 w 603"/>
                <a:gd name="T121" fmla="*/ 0 h 159"/>
                <a:gd name="T122" fmla="*/ 0 w 603"/>
                <a:gd name="T123" fmla="*/ 26 h 159"/>
                <a:gd name="T124" fmla="*/ 9 w 603"/>
                <a:gd name="T125" fmla="*/ 75 h 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3" h="159">
                  <a:moveTo>
                    <a:pt x="9" y="75"/>
                  </a:moveTo>
                  <a:lnTo>
                    <a:pt x="11" y="74"/>
                  </a:lnTo>
                  <a:lnTo>
                    <a:pt x="14" y="71"/>
                  </a:lnTo>
                  <a:lnTo>
                    <a:pt x="15" y="70"/>
                  </a:lnTo>
                  <a:lnTo>
                    <a:pt x="17" y="69"/>
                  </a:lnTo>
                  <a:lnTo>
                    <a:pt x="19" y="68"/>
                  </a:lnTo>
                  <a:lnTo>
                    <a:pt x="21" y="67"/>
                  </a:lnTo>
                  <a:lnTo>
                    <a:pt x="26" y="66"/>
                  </a:lnTo>
                  <a:lnTo>
                    <a:pt x="31" y="65"/>
                  </a:lnTo>
                  <a:lnTo>
                    <a:pt x="37" y="66"/>
                  </a:lnTo>
                  <a:lnTo>
                    <a:pt x="42" y="69"/>
                  </a:lnTo>
                  <a:lnTo>
                    <a:pt x="45" y="70"/>
                  </a:lnTo>
                  <a:lnTo>
                    <a:pt x="47" y="72"/>
                  </a:lnTo>
                  <a:lnTo>
                    <a:pt x="56" y="79"/>
                  </a:lnTo>
                  <a:lnTo>
                    <a:pt x="61" y="86"/>
                  </a:lnTo>
                  <a:lnTo>
                    <a:pt x="63" y="93"/>
                  </a:lnTo>
                  <a:lnTo>
                    <a:pt x="65" y="110"/>
                  </a:lnTo>
                  <a:lnTo>
                    <a:pt x="67" y="121"/>
                  </a:lnTo>
                  <a:lnTo>
                    <a:pt x="69" y="119"/>
                  </a:lnTo>
                  <a:lnTo>
                    <a:pt x="74" y="112"/>
                  </a:lnTo>
                  <a:lnTo>
                    <a:pt x="77" y="104"/>
                  </a:lnTo>
                  <a:lnTo>
                    <a:pt x="78" y="94"/>
                  </a:lnTo>
                  <a:lnTo>
                    <a:pt x="77" y="90"/>
                  </a:lnTo>
                  <a:lnTo>
                    <a:pt x="75" y="85"/>
                  </a:lnTo>
                  <a:lnTo>
                    <a:pt x="73" y="81"/>
                  </a:lnTo>
                  <a:lnTo>
                    <a:pt x="70" y="77"/>
                  </a:lnTo>
                  <a:lnTo>
                    <a:pt x="68" y="73"/>
                  </a:lnTo>
                  <a:lnTo>
                    <a:pt x="65" y="70"/>
                  </a:lnTo>
                  <a:lnTo>
                    <a:pt x="60" y="65"/>
                  </a:lnTo>
                  <a:lnTo>
                    <a:pt x="57" y="63"/>
                  </a:lnTo>
                  <a:lnTo>
                    <a:pt x="54" y="62"/>
                  </a:lnTo>
                  <a:lnTo>
                    <a:pt x="50" y="60"/>
                  </a:lnTo>
                  <a:lnTo>
                    <a:pt x="46" y="59"/>
                  </a:lnTo>
                  <a:lnTo>
                    <a:pt x="40" y="57"/>
                  </a:lnTo>
                  <a:lnTo>
                    <a:pt x="37" y="56"/>
                  </a:lnTo>
                  <a:lnTo>
                    <a:pt x="41" y="55"/>
                  </a:lnTo>
                  <a:lnTo>
                    <a:pt x="49" y="54"/>
                  </a:lnTo>
                  <a:lnTo>
                    <a:pt x="60" y="53"/>
                  </a:lnTo>
                  <a:lnTo>
                    <a:pt x="73" y="55"/>
                  </a:lnTo>
                  <a:lnTo>
                    <a:pt x="79" y="58"/>
                  </a:lnTo>
                  <a:lnTo>
                    <a:pt x="83" y="60"/>
                  </a:lnTo>
                  <a:lnTo>
                    <a:pt x="87" y="62"/>
                  </a:lnTo>
                  <a:lnTo>
                    <a:pt x="90" y="64"/>
                  </a:lnTo>
                  <a:lnTo>
                    <a:pt x="95" y="69"/>
                  </a:lnTo>
                  <a:lnTo>
                    <a:pt x="96" y="68"/>
                  </a:lnTo>
                  <a:lnTo>
                    <a:pt x="98" y="67"/>
                  </a:lnTo>
                  <a:lnTo>
                    <a:pt x="101" y="65"/>
                  </a:lnTo>
                  <a:lnTo>
                    <a:pt x="104" y="63"/>
                  </a:lnTo>
                  <a:lnTo>
                    <a:pt x="108" y="61"/>
                  </a:lnTo>
                  <a:lnTo>
                    <a:pt x="110" y="60"/>
                  </a:lnTo>
                  <a:lnTo>
                    <a:pt x="112" y="58"/>
                  </a:lnTo>
                  <a:lnTo>
                    <a:pt x="115" y="57"/>
                  </a:lnTo>
                  <a:lnTo>
                    <a:pt x="117" y="56"/>
                  </a:lnTo>
                  <a:lnTo>
                    <a:pt x="120" y="55"/>
                  </a:lnTo>
                  <a:lnTo>
                    <a:pt x="123" y="53"/>
                  </a:lnTo>
                  <a:lnTo>
                    <a:pt x="126" y="53"/>
                  </a:lnTo>
                  <a:lnTo>
                    <a:pt x="129" y="51"/>
                  </a:lnTo>
                  <a:lnTo>
                    <a:pt x="135" y="49"/>
                  </a:lnTo>
                  <a:lnTo>
                    <a:pt x="142" y="48"/>
                  </a:lnTo>
                  <a:lnTo>
                    <a:pt x="150" y="46"/>
                  </a:lnTo>
                  <a:lnTo>
                    <a:pt x="157" y="45"/>
                  </a:lnTo>
                  <a:lnTo>
                    <a:pt x="173" y="45"/>
                  </a:lnTo>
                  <a:lnTo>
                    <a:pt x="220" y="48"/>
                  </a:lnTo>
                  <a:lnTo>
                    <a:pt x="229" y="51"/>
                  </a:lnTo>
                  <a:lnTo>
                    <a:pt x="233" y="53"/>
                  </a:lnTo>
                  <a:lnTo>
                    <a:pt x="238" y="55"/>
                  </a:lnTo>
                  <a:lnTo>
                    <a:pt x="241" y="56"/>
                  </a:lnTo>
                  <a:lnTo>
                    <a:pt x="243" y="58"/>
                  </a:lnTo>
                  <a:lnTo>
                    <a:pt x="246" y="59"/>
                  </a:lnTo>
                  <a:lnTo>
                    <a:pt x="249" y="61"/>
                  </a:lnTo>
                  <a:lnTo>
                    <a:pt x="252" y="62"/>
                  </a:lnTo>
                  <a:lnTo>
                    <a:pt x="255" y="64"/>
                  </a:lnTo>
                  <a:lnTo>
                    <a:pt x="259" y="66"/>
                  </a:lnTo>
                  <a:lnTo>
                    <a:pt x="262" y="68"/>
                  </a:lnTo>
                  <a:lnTo>
                    <a:pt x="266" y="71"/>
                  </a:lnTo>
                  <a:lnTo>
                    <a:pt x="268" y="72"/>
                  </a:lnTo>
                  <a:lnTo>
                    <a:pt x="270" y="74"/>
                  </a:lnTo>
                  <a:lnTo>
                    <a:pt x="277" y="79"/>
                  </a:lnTo>
                  <a:lnTo>
                    <a:pt x="284" y="86"/>
                  </a:lnTo>
                  <a:lnTo>
                    <a:pt x="291" y="93"/>
                  </a:lnTo>
                  <a:lnTo>
                    <a:pt x="295" y="97"/>
                  </a:lnTo>
                  <a:lnTo>
                    <a:pt x="299" y="101"/>
                  </a:lnTo>
                  <a:lnTo>
                    <a:pt x="302" y="104"/>
                  </a:lnTo>
                  <a:lnTo>
                    <a:pt x="306" y="108"/>
                  </a:lnTo>
                  <a:lnTo>
                    <a:pt x="309" y="112"/>
                  </a:lnTo>
                  <a:lnTo>
                    <a:pt x="312" y="116"/>
                  </a:lnTo>
                  <a:lnTo>
                    <a:pt x="315" y="120"/>
                  </a:lnTo>
                  <a:lnTo>
                    <a:pt x="318" y="123"/>
                  </a:lnTo>
                  <a:lnTo>
                    <a:pt x="321" y="127"/>
                  </a:lnTo>
                  <a:lnTo>
                    <a:pt x="324" y="131"/>
                  </a:lnTo>
                  <a:lnTo>
                    <a:pt x="329" y="137"/>
                  </a:lnTo>
                  <a:lnTo>
                    <a:pt x="334" y="143"/>
                  </a:lnTo>
                  <a:lnTo>
                    <a:pt x="338" y="149"/>
                  </a:lnTo>
                  <a:lnTo>
                    <a:pt x="341" y="153"/>
                  </a:lnTo>
                  <a:lnTo>
                    <a:pt x="343" y="156"/>
                  </a:lnTo>
                  <a:lnTo>
                    <a:pt x="345" y="159"/>
                  </a:lnTo>
                  <a:lnTo>
                    <a:pt x="507" y="147"/>
                  </a:lnTo>
                  <a:lnTo>
                    <a:pt x="504" y="139"/>
                  </a:lnTo>
                  <a:lnTo>
                    <a:pt x="501" y="119"/>
                  </a:lnTo>
                  <a:lnTo>
                    <a:pt x="501" y="106"/>
                  </a:lnTo>
                  <a:lnTo>
                    <a:pt x="504" y="93"/>
                  </a:lnTo>
                  <a:lnTo>
                    <a:pt x="506" y="86"/>
                  </a:lnTo>
                  <a:lnTo>
                    <a:pt x="508" y="83"/>
                  </a:lnTo>
                  <a:lnTo>
                    <a:pt x="510" y="80"/>
                  </a:lnTo>
                  <a:lnTo>
                    <a:pt x="512" y="77"/>
                  </a:lnTo>
                  <a:lnTo>
                    <a:pt x="514" y="74"/>
                  </a:lnTo>
                  <a:lnTo>
                    <a:pt x="519" y="67"/>
                  </a:lnTo>
                  <a:lnTo>
                    <a:pt x="525" y="61"/>
                  </a:lnTo>
                  <a:lnTo>
                    <a:pt x="529" y="57"/>
                  </a:lnTo>
                  <a:lnTo>
                    <a:pt x="533" y="52"/>
                  </a:lnTo>
                  <a:lnTo>
                    <a:pt x="537" y="48"/>
                  </a:lnTo>
                  <a:lnTo>
                    <a:pt x="542" y="42"/>
                  </a:lnTo>
                  <a:lnTo>
                    <a:pt x="547" y="37"/>
                  </a:lnTo>
                  <a:lnTo>
                    <a:pt x="551" y="34"/>
                  </a:lnTo>
                  <a:lnTo>
                    <a:pt x="553" y="33"/>
                  </a:lnTo>
                  <a:lnTo>
                    <a:pt x="556" y="32"/>
                  </a:lnTo>
                  <a:lnTo>
                    <a:pt x="561" y="31"/>
                  </a:lnTo>
                  <a:lnTo>
                    <a:pt x="568" y="30"/>
                  </a:lnTo>
                  <a:lnTo>
                    <a:pt x="583" y="28"/>
                  </a:lnTo>
                  <a:lnTo>
                    <a:pt x="594" y="28"/>
                  </a:lnTo>
                  <a:lnTo>
                    <a:pt x="603" y="28"/>
                  </a:lnTo>
                  <a:lnTo>
                    <a:pt x="576" y="0"/>
                  </a:lnTo>
                  <a:lnTo>
                    <a:pt x="339" y="5"/>
                  </a:lnTo>
                  <a:lnTo>
                    <a:pt x="0" y="26"/>
                  </a:lnTo>
                  <a:lnTo>
                    <a:pt x="9"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7" name="Freeform 453"/>
            <p:cNvSpPr>
              <a:spLocks/>
            </p:cNvSpPr>
            <p:nvPr/>
          </p:nvSpPr>
          <p:spPr bwMode="auto">
            <a:xfrm>
              <a:off x="4266" y="2919"/>
              <a:ext cx="66" cy="70"/>
            </a:xfrm>
            <a:custGeom>
              <a:avLst/>
              <a:gdLst>
                <a:gd name="T0" fmla="*/ 11 w 66"/>
                <a:gd name="T1" fmla="*/ 65 h 70"/>
                <a:gd name="T2" fmla="*/ 9 w 66"/>
                <a:gd name="T3" fmla="*/ 63 h 70"/>
                <a:gd name="T4" fmla="*/ 5 w 66"/>
                <a:gd name="T5" fmla="*/ 56 h 70"/>
                <a:gd name="T6" fmla="*/ 1 w 66"/>
                <a:gd name="T7" fmla="*/ 46 h 70"/>
                <a:gd name="T8" fmla="*/ 0 w 66"/>
                <a:gd name="T9" fmla="*/ 33 h 70"/>
                <a:gd name="T10" fmla="*/ 1 w 66"/>
                <a:gd name="T11" fmla="*/ 26 h 70"/>
                <a:gd name="T12" fmla="*/ 3 w 66"/>
                <a:gd name="T13" fmla="*/ 20 h 70"/>
                <a:gd name="T14" fmla="*/ 5 w 66"/>
                <a:gd name="T15" fmla="*/ 17 h 70"/>
                <a:gd name="T16" fmla="*/ 6 w 66"/>
                <a:gd name="T17" fmla="*/ 14 h 70"/>
                <a:gd name="T18" fmla="*/ 11 w 66"/>
                <a:gd name="T19" fmla="*/ 9 h 70"/>
                <a:gd name="T20" fmla="*/ 16 w 66"/>
                <a:gd name="T21" fmla="*/ 5 h 70"/>
                <a:gd name="T22" fmla="*/ 19 w 66"/>
                <a:gd name="T23" fmla="*/ 3 h 70"/>
                <a:gd name="T24" fmla="*/ 22 w 66"/>
                <a:gd name="T25" fmla="*/ 2 h 70"/>
                <a:gd name="T26" fmla="*/ 25 w 66"/>
                <a:gd name="T27" fmla="*/ 1 h 70"/>
                <a:gd name="T28" fmla="*/ 28 w 66"/>
                <a:gd name="T29" fmla="*/ 0 h 70"/>
                <a:gd name="T30" fmla="*/ 35 w 66"/>
                <a:gd name="T31" fmla="*/ 0 h 70"/>
                <a:gd name="T32" fmla="*/ 48 w 66"/>
                <a:gd name="T33" fmla="*/ 2 h 70"/>
                <a:gd name="T34" fmla="*/ 53 w 66"/>
                <a:gd name="T35" fmla="*/ 5 h 70"/>
                <a:gd name="T36" fmla="*/ 55 w 66"/>
                <a:gd name="T37" fmla="*/ 6 h 70"/>
                <a:gd name="T38" fmla="*/ 57 w 66"/>
                <a:gd name="T39" fmla="*/ 8 h 70"/>
                <a:gd name="T40" fmla="*/ 63 w 66"/>
                <a:gd name="T41" fmla="*/ 15 h 70"/>
                <a:gd name="T42" fmla="*/ 65 w 66"/>
                <a:gd name="T43" fmla="*/ 21 h 70"/>
                <a:gd name="T44" fmla="*/ 66 w 66"/>
                <a:gd name="T45" fmla="*/ 41 h 70"/>
                <a:gd name="T46" fmla="*/ 65 w 66"/>
                <a:gd name="T47" fmla="*/ 54 h 70"/>
                <a:gd name="T48" fmla="*/ 63 w 66"/>
                <a:gd name="T49" fmla="*/ 57 h 70"/>
                <a:gd name="T50" fmla="*/ 56 w 66"/>
                <a:gd name="T51" fmla="*/ 62 h 70"/>
                <a:gd name="T52" fmla="*/ 54 w 66"/>
                <a:gd name="T53" fmla="*/ 63 h 70"/>
                <a:gd name="T54" fmla="*/ 52 w 66"/>
                <a:gd name="T55" fmla="*/ 65 h 70"/>
                <a:gd name="T56" fmla="*/ 50 w 66"/>
                <a:gd name="T57" fmla="*/ 66 h 70"/>
                <a:gd name="T58" fmla="*/ 48 w 66"/>
                <a:gd name="T59" fmla="*/ 67 h 70"/>
                <a:gd name="T60" fmla="*/ 44 w 66"/>
                <a:gd name="T61" fmla="*/ 69 h 70"/>
                <a:gd name="T62" fmla="*/ 41 w 66"/>
                <a:gd name="T63" fmla="*/ 70 h 70"/>
                <a:gd name="T64" fmla="*/ 28 w 66"/>
                <a:gd name="T65" fmla="*/ 70 h 70"/>
                <a:gd name="T66" fmla="*/ 21 w 66"/>
                <a:gd name="T67" fmla="*/ 69 h 70"/>
                <a:gd name="T68" fmla="*/ 22 w 66"/>
                <a:gd name="T69" fmla="*/ 62 h 70"/>
                <a:gd name="T70" fmla="*/ 45 w 66"/>
                <a:gd name="T71" fmla="*/ 45 h 70"/>
                <a:gd name="T72" fmla="*/ 48 w 66"/>
                <a:gd name="T73" fmla="*/ 34 h 70"/>
                <a:gd name="T74" fmla="*/ 47 w 66"/>
                <a:gd name="T75" fmla="*/ 23 h 70"/>
                <a:gd name="T76" fmla="*/ 46 w 66"/>
                <a:gd name="T77" fmla="*/ 19 h 70"/>
                <a:gd name="T78" fmla="*/ 43 w 66"/>
                <a:gd name="T79" fmla="*/ 16 h 70"/>
                <a:gd name="T80" fmla="*/ 42 w 66"/>
                <a:gd name="T81" fmla="*/ 15 h 70"/>
                <a:gd name="T82" fmla="*/ 40 w 66"/>
                <a:gd name="T83" fmla="*/ 13 h 70"/>
                <a:gd name="T84" fmla="*/ 36 w 66"/>
                <a:gd name="T85" fmla="*/ 12 h 70"/>
                <a:gd name="T86" fmla="*/ 27 w 66"/>
                <a:gd name="T87" fmla="*/ 12 h 70"/>
                <a:gd name="T88" fmla="*/ 20 w 66"/>
                <a:gd name="T89" fmla="*/ 13 h 70"/>
                <a:gd name="T90" fmla="*/ 14 w 66"/>
                <a:gd name="T91" fmla="*/ 17 h 70"/>
                <a:gd name="T92" fmla="*/ 9 w 66"/>
                <a:gd name="T93" fmla="*/ 23 h 70"/>
                <a:gd name="T94" fmla="*/ 9 w 66"/>
                <a:gd name="T95" fmla="*/ 32 h 70"/>
                <a:gd name="T96" fmla="*/ 9 w 66"/>
                <a:gd name="T97" fmla="*/ 37 h 70"/>
                <a:gd name="T98" fmla="*/ 11 w 66"/>
                <a:gd name="T99" fmla="*/ 42 h 70"/>
                <a:gd name="T100" fmla="*/ 13 w 66"/>
                <a:gd name="T101" fmla="*/ 46 h 70"/>
                <a:gd name="T102" fmla="*/ 15 w 66"/>
                <a:gd name="T103" fmla="*/ 50 h 70"/>
                <a:gd name="T104" fmla="*/ 16 w 66"/>
                <a:gd name="T105" fmla="*/ 53 h 70"/>
                <a:gd name="T106" fmla="*/ 11 w 66"/>
                <a:gd name="T107" fmla="*/ 65 h 70"/>
                <a:gd name="T108" fmla="*/ 11 w 66"/>
                <a:gd name="T109" fmla="*/ 65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 h="70">
                  <a:moveTo>
                    <a:pt x="11" y="65"/>
                  </a:moveTo>
                  <a:lnTo>
                    <a:pt x="9" y="63"/>
                  </a:lnTo>
                  <a:lnTo>
                    <a:pt x="5" y="56"/>
                  </a:lnTo>
                  <a:lnTo>
                    <a:pt x="1" y="46"/>
                  </a:lnTo>
                  <a:lnTo>
                    <a:pt x="0" y="33"/>
                  </a:lnTo>
                  <a:lnTo>
                    <a:pt x="1" y="26"/>
                  </a:lnTo>
                  <a:lnTo>
                    <a:pt x="3" y="20"/>
                  </a:lnTo>
                  <a:lnTo>
                    <a:pt x="5" y="17"/>
                  </a:lnTo>
                  <a:lnTo>
                    <a:pt x="6" y="14"/>
                  </a:lnTo>
                  <a:lnTo>
                    <a:pt x="11" y="9"/>
                  </a:lnTo>
                  <a:lnTo>
                    <a:pt x="16" y="5"/>
                  </a:lnTo>
                  <a:lnTo>
                    <a:pt x="19" y="3"/>
                  </a:lnTo>
                  <a:lnTo>
                    <a:pt x="22" y="2"/>
                  </a:lnTo>
                  <a:lnTo>
                    <a:pt x="25" y="1"/>
                  </a:lnTo>
                  <a:lnTo>
                    <a:pt x="28" y="0"/>
                  </a:lnTo>
                  <a:lnTo>
                    <a:pt x="35" y="0"/>
                  </a:lnTo>
                  <a:lnTo>
                    <a:pt x="48" y="2"/>
                  </a:lnTo>
                  <a:lnTo>
                    <a:pt x="53" y="5"/>
                  </a:lnTo>
                  <a:lnTo>
                    <a:pt x="55" y="6"/>
                  </a:lnTo>
                  <a:lnTo>
                    <a:pt x="57" y="8"/>
                  </a:lnTo>
                  <a:lnTo>
                    <a:pt x="63" y="15"/>
                  </a:lnTo>
                  <a:lnTo>
                    <a:pt x="65" y="21"/>
                  </a:lnTo>
                  <a:lnTo>
                    <a:pt x="66" y="41"/>
                  </a:lnTo>
                  <a:lnTo>
                    <a:pt x="65" y="54"/>
                  </a:lnTo>
                  <a:lnTo>
                    <a:pt x="63" y="57"/>
                  </a:lnTo>
                  <a:lnTo>
                    <a:pt x="56" y="62"/>
                  </a:lnTo>
                  <a:lnTo>
                    <a:pt x="54" y="63"/>
                  </a:lnTo>
                  <a:lnTo>
                    <a:pt x="52" y="65"/>
                  </a:lnTo>
                  <a:lnTo>
                    <a:pt x="50" y="66"/>
                  </a:lnTo>
                  <a:lnTo>
                    <a:pt x="48" y="67"/>
                  </a:lnTo>
                  <a:lnTo>
                    <a:pt x="44" y="69"/>
                  </a:lnTo>
                  <a:lnTo>
                    <a:pt x="41" y="70"/>
                  </a:lnTo>
                  <a:lnTo>
                    <a:pt x="28" y="70"/>
                  </a:lnTo>
                  <a:lnTo>
                    <a:pt x="21" y="69"/>
                  </a:lnTo>
                  <a:lnTo>
                    <a:pt x="22" y="62"/>
                  </a:lnTo>
                  <a:lnTo>
                    <a:pt x="45" y="45"/>
                  </a:lnTo>
                  <a:lnTo>
                    <a:pt x="48" y="34"/>
                  </a:lnTo>
                  <a:lnTo>
                    <a:pt x="47" y="23"/>
                  </a:lnTo>
                  <a:lnTo>
                    <a:pt x="46" y="19"/>
                  </a:lnTo>
                  <a:lnTo>
                    <a:pt x="43" y="16"/>
                  </a:lnTo>
                  <a:lnTo>
                    <a:pt x="42" y="15"/>
                  </a:lnTo>
                  <a:lnTo>
                    <a:pt x="40" y="13"/>
                  </a:lnTo>
                  <a:lnTo>
                    <a:pt x="36" y="12"/>
                  </a:lnTo>
                  <a:lnTo>
                    <a:pt x="27" y="12"/>
                  </a:lnTo>
                  <a:lnTo>
                    <a:pt x="20" y="13"/>
                  </a:lnTo>
                  <a:lnTo>
                    <a:pt x="14" y="17"/>
                  </a:lnTo>
                  <a:lnTo>
                    <a:pt x="9" y="23"/>
                  </a:lnTo>
                  <a:lnTo>
                    <a:pt x="9" y="32"/>
                  </a:lnTo>
                  <a:lnTo>
                    <a:pt x="9" y="37"/>
                  </a:lnTo>
                  <a:lnTo>
                    <a:pt x="11" y="42"/>
                  </a:lnTo>
                  <a:lnTo>
                    <a:pt x="13" y="46"/>
                  </a:lnTo>
                  <a:lnTo>
                    <a:pt x="15" y="50"/>
                  </a:lnTo>
                  <a:lnTo>
                    <a:pt x="16" y="53"/>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8" name="Freeform 454"/>
            <p:cNvSpPr>
              <a:spLocks/>
            </p:cNvSpPr>
            <p:nvPr/>
          </p:nvSpPr>
          <p:spPr bwMode="auto">
            <a:xfrm>
              <a:off x="4275" y="2969"/>
              <a:ext cx="23" cy="21"/>
            </a:xfrm>
            <a:custGeom>
              <a:avLst/>
              <a:gdLst>
                <a:gd name="T0" fmla="*/ 1 w 23"/>
                <a:gd name="T1" fmla="*/ 0 h 21"/>
                <a:gd name="T2" fmla="*/ 23 w 23"/>
                <a:gd name="T3" fmla="*/ 13 h 21"/>
                <a:gd name="T4" fmla="*/ 17 w 23"/>
                <a:gd name="T5" fmla="*/ 21 h 21"/>
                <a:gd name="T6" fmla="*/ 0 w 23"/>
                <a:gd name="T7" fmla="*/ 13 h 21"/>
                <a:gd name="T8" fmla="*/ 1 w 23"/>
                <a:gd name="T9" fmla="*/ 0 h 21"/>
                <a:gd name="T10" fmla="*/ 1 w 23"/>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1">
                  <a:moveTo>
                    <a:pt x="1" y="0"/>
                  </a:moveTo>
                  <a:lnTo>
                    <a:pt x="23" y="13"/>
                  </a:lnTo>
                  <a:lnTo>
                    <a:pt x="17" y="21"/>
                  </a:lnTo>
                  <a:lnTo>
                    <a:pt x="0" y="1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9" name="Freeform 455"/>
            <p:cNvSpPr>
              <a:spLocks/>
            </p:cNvSpPr>
            <p:nvPr/>
          </p:nvSpPr>
          <p:spPr bwMode="auto">
            <a:xfrm>
              <a:off x="4563" y="2755"/>
              <a:ext cx="204" cy="97"/>
            </a:xfrm>
            <a:custGeom>
              <a:avLst/>
              <a:gdLst>
                <a:gd name="T0" fmla="*/ 0 w 204"/>
                <a:gd name="T1" fmla="*/ 69 h 97"/>
                <a:gd name="T2" fmla="*/ 20 w 204"/>
                <a:gd name="T3" fmla="*/ 0 h 97"/>
                <a:gd name="T4" fmla="*/ 186 w 204"/>
                <a:gd name="T5" fmla="*/ 9 h 97"/>
                <a:gd name="T6" fmla="*/ 190 w 204"/>
                <a:gd name="T7" fmla="*/ 13 h 97"/>
                <a:gd name="T8" fmla="*/ 193 w 204"/>
                <a:gd name="T9" fmla="*/ 18 h 97"/>
                <a:gd name="T10" fmla="*/ 197 w 204"/>
                <a:gd name="T11" fmla="*/ 24 h 97"/>
                <a:gd name="T12" fmla="*/ 203 w 204"/>
                <a:gd name="T13" fmla="*/ 41 h 97"/>
                <a:gd name="T14" fmla="*/ 204 w 204"/>
                <a:gd name="T15" fmla="*/ 50 h 97"/>
                <a:gd name="T16" fmla="*/ 204 w 204"/>
                <a:gd name="T17" fmla="*/ 59 h 97"/>
                <a:gd name="T18" fmla="*/ 202 w 204"/>
                <a:gd name="T19" fmla="*/ 69 h 97"/>
                <a:gd name="T20" fmla="*/ 199 w 204"/>
                <a:gd name="T21" fmla="*/ 76 h 97"/>
                <a:gd name="T22" fmla="*/ 197 w 204"/>
                <a:gd name="T23" fmla="*/ 80 h 97"/>
                <a:gd name="T24" fmla="*/ 196 w 204"/>
                <a:gd name="T25" fmla="*/ 83 h 97"/>
                <a:gd name="T26" fmla="*/ 192 w 204"/>
                <a:gd name="T27" fmla="*/ 88 h 97"/>
                <a:gd name="T28" fmla="*/ 188 w 204"/>
                <a:gd name="T29" fmla="*/ 92 h 97"/>
                <a:gd name="T30" fmla="*/ 187 w 204"/>
                <a:gd name="T31" fmla="*/ 94 h 97"/>
                <a:gd name="T32" fmla="*/ 185 w 204"/>
                <a:gd name="T33" fmla="*/ 95 h 97"/>
                <a:gd name="T34" fmla="*/ 181 w 204"/>
                <a:gd name="T35" fmla="*/ 97 h 97"/>
                <a:gd name="T36" fmla="*/ 177 w 204"/>
                <a:gd name="T37" fmla="*/ 97 h 97"/>
                <a:gd name="T38" fmla="*/ 171 w 204"/>
                <a:gd name="T39" fmla="*/ 97 h 97"/>
                <a:gd name="T40" fmla="*/ 167 w 204"/>
                <a:gd name="T41" fmla="*/ 95 h 97"/>
                <a:gd name="T42" fmla="*/ 163 w 204"/>
                <a:gd name="T43" fmla="*/ 94 h 97"/>
                <a:gd name="T44" fmla="*/ 157 w 204"/>
                <a:gd name="T45" fmla="*/ 92 h 97"/>
                <a:gd name="T46" fmla="*/ 152 w 204"/>
                <a:gd name="T47" fmla="*/ 90 h 97"/>
                <a:gd name="T48" fmla="*/ 146 w 204"/>
                <a:gd name="T49" fmla="*/ 88 h 97"/>
                <a:gd name="T50" fmla="*/ 139 w 204"/>
                <a:gd name="T51" fmla="*/ 86 h 97"/>
                <a:gd name="T52" fmla="*/ 133 w 204"/>
                <a:gd name="T53" fmla="*/ 84 h 97"/>
                <a:gd name="T54" fmla="*/ 126 w 204"/>
                <a:gd name="T55" fmla="*/ 82 h 97"/>
                <a:gd name="T56" fmla="*/ 120 w 204"/>
                <a:gd name="T57" fmla="*/ 80 h 97"/>
                <a:gd name="T58" fmla="*/ 114 w 204"/>
                <a:gd name="T59" fmla="*/ 78 h 97"/>
                <a:gd name="T60" fmla="*/ 107 w 204"/>
                <a:gd name="T61" fmla="*/ 76 h 97"/>
                <a:gd name="T62" fmla="*/ 101 w 204"/>
                <a:gd name="T63" fmla="*/ 75 h 97"/>
                <a:gd name="T64" fmla="*/ 90 w 204"/>
                <a:gd name="T65" fmla="*/ 74 h 97"/>
                <a:gd name="T66" fmla="*/ 65 w 204"/>
                <a:gd name="T67" fmla="*/ 73 h 97"/>
                <a:gd name="T68" fmla="*/ 34 w 204"/>
                <a:gd name="T69" fmla="*/ 71 h 97"/>
                <a:gd name="T70" fmla="*/ 10 w 204"/>
                <a:gd name="T71" fmla="*/ 70 h 97"/>
                <a:gd name="T72" fmla="*/ 0 w 204"/>
                <a:gd name="T73" fmla="*/ 69 h 97"/>
                <a:gd name="T74" fmla="*/ 0 w 204"/>
                <a:gd name="T75" fmla="*/ 69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4" h="97">
                  <a:moveTo>
                    <a:pt x="0" y="69"/>
                  </a:moveTo>
                  <a:lnTo>
                    <a:pt x="20" y="0"/>
                  </a:lnTo>
                  <a:lnTo>
                    <a:pt x="186" y="9"/>
                  </a:lnTo>
                  <a:lnTo>
                    <a:pt x="190" y="13"/>
                  </a:lnTo>
                  <a:lnTo>
                    <a:pt x="193" y="18"/>
                  </a:lnTo>
                  <a:lnTo>
                    <a:pt x="197" y="24"/>
                  </a:lnTo>
                  <a:lnTo>
                    <a:pt x="203" y="41"/>
                  </a:lnTo>
                  <a:lnTo>
                    <a:pt x="204" y="50"/>
                  </a:lnTo>
                  <a:lnTo>
                    <a:pt x="204" y="59"/>
                  </a:lnTo>
                  <a:lnTo>
                    <a:pt x="202" y="69"/>
                  </a:lnTo>
                  <a:lnTo>
                    <a:pt x="199" y="76"/>
                  </a:lnTo>
                  <a:lnTo>
                    <a:pt x="197" y="80"/>
                  </a:lnTo>
                  <a:lnTo>
                    <a:pt x="196" y="83"/>
                  </a:lnTo>
                  <a:lnTo>
                    <a:pt x="192" y="88"/>
                  </a:lnTo>
                  <a:lnTo>
                    <a:pt x="188" y="92"/>
                  </a:lnTo>
                  <a:lnTo>
                    <a:pt x="187" y="94"/>
                  </a:lnTo>
                  <a:lnTo>
                    <a:pt x="185" y="95"/>
                  </a:lnTo>
                  <a:lnTo>
                    <a:pt x="181" y="97"/>
                  </a:lnTo>
                  <a:lnTo>
                    <a:pt x="177" y="97"/>
                  </a:lnTo>
                  <a:lnTo>
                    <a:pt x="171" y="97"/>
                  </a:lnTo>
                  <a:lnTo>
                    <a:pt x="167" y="95"/>
                  </a:lnTo>
                  <a:lnTo>
                    <a:pt x="163" y="94"/>
                  </a:lnTo>
                  <a:lnTo>
                    <a:pt x="157" y="92"/>
                  </a:lnTo>
                  <a:lnTo>
                    <a:pt x="152" y="90"/>
                  </a:lnTo>
                  <a:lnTo>
                    <a:pt x="146" y="88"/>
                  </a:lnTo>
                  <a:lnTo>
                    <a:pt x="139" y="86"/>
                  </a:lnTo>
                  <a:lnTo>
                    <a:pt x="133" y="84"/>
                  </a:lnTo>
                  <a:lnTo>
                    <a:pt x="126" y="82"/>
                  </a:lnTo>
                  <a:lnTo>
                    <a:pt x="120" y="80"/>
                  </a:lnTo>
                  <a:lnTo>
                    <a:pt x="114" y="78"/>
                  </a:lnTo>
                  <a:lnTo>
                    <a:pt x="107" y="76"/>
                  </a:lnTo>
                  <a:lnTo>
                    <a:pt x="101" y="75"/>
                  </a:lnTo>
                  <a:lnTo>
                    <a:pt x="90" y="74"/>
                  </a:lnTo>
                  <a:lnTo>
                    <a:pt x="65" y="73"/>
                  </a:lnTo>
                  <a:lnTo>
                    <a:pt x="34" y="71"/>
                  </a:lnTo>
                  <a:lnTo>
                    <a:pt x="10" y="7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0" name="Freeform 456"/>
            <p:cNvSpPr>
              <a:spLocks/>
            </p:cNvSpPr>
            <p:nvPr/>
          </p:nvSpPr>
          <p:spPr bwMode="auto">
            <a:xfrm>
              <a:off x="4534" y="2714"/>
              <a:ext cx="494" cy="173"/>
            </a:xfrm>
            <a:custGeom>
              <a:avLst/>
              <a:gdLst>
                <a:gd name="T0" fmla="*/ 14 w 494"/>
                <a:gd name="T1" fmla="*/ 101 h 173"/>
                <a:gd name="T2" fmla="*/ 21 w 494"/>
                <a:gd name="T3" fmla="*/ 85 h 173"/>
                <a:gd name="T4" fmla="*/ 25 w 494"/>
                <a:gd name="T5" fmla="*/ 74 h 173"/>
                <a:gd name="T6" fmla="*/ 30 w 494"/>
                <a:gd name="T7" fmla="*/ 63 h 173"/>
                <a:gd name="T8" fmla="*/ 35 w 494"/>
                <a:gd name="T9" fmla="*/ 52 h 173"/>
                <a:gd name="T10" fmla="*/ 44 w 494"/>
                <a:gd name="T11" fmla="*/ 36 h 173"/>
                <a:gd name="T12" fmla="*/ 50 w 494"/>
                <a:gd name="T13" fmla="*/ 28 h 173"/>
                <a:gd name="T14" fmla="*/ 62 w 494"/>
                <a:gd name="T15" fmla="*/ 25 h 173"/>
                <a:gd name="T16" fmla="*/ 95 w 494"/>
                <a:gd name="T17" fmla="*/ 20 h 173"/>
                <a:gd name="T18" fmla="*/ 422 w 494"/>
                <a:gd name="T19" fmla="*/ 28 h 173"/>
                <a:gd name="T20" fmla="*/ 436 w 494"/>
                <a:gd name="T21" fmla="*/ 33 h 173"/>
                <a:gd name="T22" fmla="*/ 443 w 494"/>
                <a:gd name="T23" fmla="*/ 38 h 173"/>
                <a:gd name="T24" fmla="*/ 460 w 494"/>
                <a:gd name="T25" fmla="*/ 54 h 173"/>
                <a:gd name="T26" fmla="*/ 470 w 494"/>
                <a:gd name="T27" fmla="*/ 67 h 173"/>
                <a:gd name="T28" fmla="*/ 476 w 494"/>
                <a:gd name="T29" fmla="*/ 92 h 173"/>
                <a:gd name="T30" fmla="*/ 470 w 494"/>
                <a:gd name="T31" fmla="*/ 104 h 173"/>
                <a:gd name="T32" fmla="*/ 466 w 494"/>
                <a:gd name="T33" fmla="*/ 95 h 173"/>
                <a:gd name="T34" fmla="*/ 459 w 494"/>
                <a:gd name="T35" fmla="*/ 83 h 173"/>
                <a:gd name="T36" fmla="*/ 447 w 494"/>
                <a:gd name="T37" fmla="*/ 71 h 173"/>
                <a:gd name="T38" fmla="*/ 435 w 494"/>
                <a:gd name="T39" fmla="*/ 61 h 173"/>
                <a:gd name="T40" fmla="*/ 427 w 494"/>
                <a:gd name="T41" fmla="*/ 56 h 173"/>
                <a:gd name="T42" fmla="*/ 413 w 494"/>
                <a:gd name="T43" fmla="*/ 51 h 173"/>
                <a:gd name="T44" fmla="*/ 389 w 494"/>
                <a:gd name="T45" fmla="*/ 47 h 173"/>
                <a:gd name="T46" fmla="*/ 353 w 494"/>
                <a:gd name="T47" fmla="*/ 43 h 173"/>
                <a:gd name="T48" fmla="*/ 294 w 494"/>
                <a:gd name="T49" fmla="*/ 43 h 173"/>
                <a:gd name="T50" fmla="*/ 269 w 494"/>
                <a:gd name="T51" fmla="*/ 47 h 173"/>
                <a:gd name="T52" fmla="*/ 249 w 494"/>
                <a:gd name="T53" fmla="*/ 52 h 173"/>
                <a:gd name="T54" fmla="*/ 270 w 494"/>
                <a:gd name="T55" fmla="*/ 68 h 173"/>
                <a:gd name="T56" fmla="*/ 307 w 494"/>
                <a:gd name="T57" fmla="*/ 64 h 173"/>
                <a:gd name="T58" fmla="*/ 377 w 494"/>
                <a:gd name="T59" fmla="*/ 63 h 173"/>
                <a:gd name="T60" fmla="*/ 409 w 494"/>
                <a:gd name="T61" fmla="*/ 70 h 173"/>
                <a:gd name="T62" fmla="*/ 417 w 494"/>
                <a:gd name="T63" fmla="*/ 75 h 173"/>
                <a:gd name="T64" fmla="*/ 429 w 494"/>
                <a:gd name="T65" fmla="*/ 85 h 173"/>
                <a:gd name="T66" fmla="*/ 443 w 494"/>
                <a:gd name="T67" fmla="*/ 107 h 173"/>
                <a:gd name="T68" fmla="*/ 440 w 494"/>
                <a:gd name="T69" fmla="*/ 159 h 173"/>
                <a:gd name="T70" fmla="*/ 493 w 494"/>
                <a:gd name="T71" fmla="*/ 104 h 173"/>
                <a:gd name="T72" fmla="*/ 487 w 494"/>
                <a:gd name="T73" fmla="*/ 73 h 173"/>
                <a:gd name="T74" fmla="*/ 479 w 494"/>
                <a:gd name="T75" fmla="*/ 58 h 173"/>
                <a:gd name="T76" fmla="*/ 467 w 494"/>
                <a:gd name="T77" fmla="*/ 46 h 173"/>
                <a:gd name="T78" fmla="*/ 455 w 494"/>
                <a:gd name="T79" fmla="*/ 36 h 173"/>
                <a:gd name="T80" fmla="*/ 447 w 494"/>
                <a:gd name="T81" fmla="*/ 31 h 173"/>
                <a:gd name="T82" fmla="*/ 440 w 494"/>
                <a:gd name="T83" fmla="*/ 27 h 173"/>
                <a:gd name="T84" fmla="*/ 433 w 494"/>
                <a:gd name="T85" fmla="*/ 24 h 173"/>
                <a:gd name="T86" fmla="*/ 419 w 494"/>
                <a:gd name="T87" fmla="*/ 18 h 173"/>
                <a:gd name="T88" fmla="*/ 390 w 494"/>
                <a:gd name="T89" fmla="*/ 13 h 173"/>
                <a:gd name="T90" fmla="*/ 347 w 494"/>
                <a:gd name="T91" fmla="*/ 8 h 173"/>
                <a:gd name="T92" fmla="*/ 298 w 494"/>
                <a:gd name="T93" fmla="*/ 3 h 173"/>
                <a:gd name="T94" fmla="*/ 237 w 494"/>
                <a:gd name="T95" fmla="*/ 0 h 173"/>
                <a:gd name="T96" fmla="*/ 126 w 494"/>
                <a:gd name="T97" fmla="*/ 4 h 173"/>
                <a:gd name="T98" fmla="*/ 70 w 494"/>
                <a:gd name="T99" fmla="*/ 10 h 173"/>
                <a:gd name="T100" fmla="*/ 49 w 494"/>
                <a:gd name="T101" fmla="*/ 16 h 173"/>
                <a:gd name="T102" fmla="*/ 35 w 494"/>
                <a:gd name="T103" fmla="*/ 25 h 173"/>
                <a:gd name="T104" fmla="*/ 24 w 494"/>
                <a:gd name="T105" fmla="*/ 38 h 173"/>
                <a:gd name="T106" fmla="*/ 9 w 494"/>
                <a:gd name="T107" fmla="*/ 112 h 1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4" h="173">
                  <a:moveTo>
                    <a:pt x="9" y="112"/>
                  </a:moveTo>
                  <a:lnTo>
                    <a:pt x="10" y="109"/>
                  </a:lnTo>
                  <a:lnTo>
                    <a:pt x="14" y="101"/>
                  </a:lnTo>
                  <a:lnTo>
                    <a:pt x="16" y="95"/>
                  </a:lnTo>
                  <a:lnTo>
                    <a:pt x="19" y="88"/>
                  </a:lnTo>
                  <a:lnTo>
                    <a:pt x="21" y="85"/>
                  </a:lnTo>
                  <a:lnTo>
                    <a:pt x="22" y="81"/>
                  </a:lnTo>
                  <a:lnTo>
                    <a:pt x="24" y="78"/>
                  </a:lnTo>
                  <a:lnTo>
                    <a:pt x="25" y="74"/>
                  </a:lnTo>
                  <a:lnTo>
                    <a:pt x="27" y="70"/>
                  </a:lnTo>
                  <a:lnTo>
                    <a:pt x="29" y="66"/>
                  </a:lnTo>
                  <a:lnTo>
                    <a:pt x="30" y="63"/>
                  </a:lnTo>
                  <a:lnTo>
                    <a:pt x="32" y="60"/>
                  </a:lnTo>
                  <a:lnTo>
                    <a:pt x="33" y="56"/>
                  </a:lnTo>
                  <a:lnTo>
                    <a:pt x="35" y="52"/>
                  </a:lnTo>
                  <a:lnTo>
                    <a:pt x="38" y="46"/>
                  </a:lnTo>
                  <a:lnTo>
                    <a:pt x="41" y="41"/>
                  </a:lnTo>
                  <a:lnTo>
                    <a:pt x="44" y="36"/>
                  </a:lnTo>
                  <a:lnTo>
                    <a:pt x="46" y="32"/>
                  </a:lnTo>
                  <a:lnTo>
                    <a:pt x="48" y="30"/>
                  </a:lnTo>
                  <a:lnTo>
                    <a:pt x="50" y="28"/>
                  </a:lnTo>
                  <a:lnTo>
                    <a:pt x="54" y="27"/>
                  </a:lnTo>
                  <a:lnTo>
                    <a:pt x="57" y="26"/>
                  </a:lnTo>
                  <a:lnTo>
                    <a:pt x="62" y="25"/>
                  </a:lnTo>
                  <a:lnTo>
                    <a:pt x="73" y="23"/>
                  </a:lnTo>
                  <a:lnTo>
                    <a:pt x="84" y="22"/>
                  </a:lnTo>
                  <a:lnTo>
                    <a:pt x="95" y="20"/>
                  </a:lnTo>
                  <a:lnTo>
                    <a:pt x="104" y="19"/>
                  </a:lnTo>
                  <a:lnTo>
                    <a:pt x="113" y="19"/>
                  </a:lnTo>
                  <a:lnTo>
                    <a:pt x="422" y="28"/>
                  </a:lnTo>
                  <a:lnTo>
                    <a:pt x="427" y="30"/>
                  </a:lnTo>
                  <a:lnTo>
                    <a:pt x="433" y="32"/>
                  </a:lnTo>
                  <a:lnTo>
                    <a:pt x="436" y="33"/>
                  </a:lnTo>
                  <a:lnTo>
                    <a:pt x="438" y="35"/>
                  </a:lnTo>
                  <a:lnTo>
                    <a:pt x="441" y="36"/>
                  </a:lnTo>
                  <a:lnTo>
                    <a:pt x="443" y="38"/>
                  </a:lnTo>
                  <a:lnTo>
                    <a:pt x="452" y="46"/>
                  </a:lnTo>
                  <a:lnTo>
                    <a:pt x="457" y="50"/>
                  </a:lnTo>
                  <a:lnTo>
                    <a:pt x="460" y="54"/>
                  </a:lnTo>
                  <a:lnTo>
                    <a:pt x="464" y="58"/>
                  </a:lnTo>
                  <a:lnTo>
                    <a:pt x="467" y="63"/>
                  </a:lnTo>
                  <a:lnTo>
                    <a:pt x="470" y="67"/>
                  </a:lnTo>
                  <a:lnTo>
                    <a:pt x="472" y="71"/>
                  </a:lnTo>
                  <a:lnTo>
                    <a:pt x="476" y="84"/>
                  </a:lnTo>
                  <a:lnTo>
                    <a:pt x="476" y="92"/>
                  </a:lnTo>
                  <a:lnTo>
                    <a:pt x="474" y="99"/>
                  </a:lnTo>
                  <a:lnTo>
                    <a:pt x="471" y="103"/>
                  </a:lnTo>
                  <a:lnTo>
                    <a:pt x="470" y="104"/>
                  </a:lnTo>
                  <a:lnTo>
                    <a:pt x="470" y="103"/>
                  </a:lnTo>
                  <a:lnTo>
                    <a:pt x="468" y="98"/>
                  </a:lnTo>
                  <a:lnTo>
                    <a:pt x="466" y="95"/>
                  </a:lnTo>
                  <a:lnTo>
                    <a:pt x="464" y="91"/>
                  </a:lnTo>
                  <a:lnTo>
                    <a:pt x="461" y="87"/>
                  </a:lnTo>
                  <a:lnTo>
                    <a:pt x="459" y="83"/>
                  </a:lnTo>
                  <a:lnTo>
                    <a:pt x="455" y="79"/>
                  </a:lnTo>
                  <a:lnTo>
                    <a:pt x="451" y="75"/>
                  </a:lnTo>
                  <a:lnTo>
                    <a:pt x="447" y="71"/>
                  </a:lnTo>
                  <a:lnTo>
                    <a:pt x="443" y="66"/>
                  </a:lnTo>
                  <a:lnTo>
                    <a:pt x="438" y="63"/>
                  </a:lnTo>
                  <a:lnTo>
                    <a:pt x="435" y="61"/>
                  </a:lnTo>
                  <a:lnTo>
                    <a:pt x="432" y="59"/>
                  </a:lnTo>
                  <a:lnTo>
                    <a:pt x="429" y="57"/>
                  </a:lnTo>
                  <a:lnTo>
                    <a:pt x="427" y="56"/>
                  </a:lnTo>
                  <a:lnTo>
                    <a:pt x="424" y="55"/>
                  </a:lnTo>
                  <a:lnTo>
                    <a:pt x="420" y="54"/>
                  </a:lnTo>
                  <a:lnTo>
                    <a:pt x="413" y="51"/>
                  </a:lnTo>
                  <a:lnTo>
                    <a:pt x="406" y="50"/>
                  </a:lnTo>
                  <a:lnTo>
                    <a:pt x="397" y="48"/>
                  </a:lnTo>
                  <a:lnTo>
                    <a:pt x="389" y="47"/>
                  </a:lnTo>
                  <a:lnTo>
                    <a:pt x="381" y="45"/>
                  </a:lnTo>
                  <a:lnTo>
                    <a:pt x="371" y="44"/>
                  </a:lnTo>
                  <a:lnTo>
                    <a:pt x="353" y="43"/>
                  </a:lnTo>
                  <a:lnTo>
                    <a:pt x="335" y="41"/>
                  </a:lnTo>
                  <a:lnTo>
                    <a:pt x="319" y="41"/>
                  </a:lnTo>
                  <a:lnTo>
                    <a:pt x="294" y="43"/>
                  </a:lnTo>
                  <a:lnTo>
                    <a:pt x="285" y="44"/>
                  </a:lnTo>
                  <a:lnTo>
                    <a:pt x="277" y="46"/>
                  </a:lnTo>
                  <a:lnTo>
                    <a:pt x="269" y="47"/>
                  </a:lnTo>
                  <a:lnTo>
                    <a:pt x="262" y="49"/>
                  </a:lnTo>
                  <a:lnTo>
                    <a:pt x="253" y="51"/>
                  </a:lnTo>
                  <a:lnTo>
                    <a:pt x="249" y="52"/>
                  </a:lnTo>
                  <a:lnTo>
                    <a:pt x="244" y="163"/>
                  </a:lnTo>
                  <a:lnTo>
                    <a:pt x="268" y="159"/>
                  </a:lnTo>
                  <a:lnTo>
                    <a:pt x="270" y="68"/>
                  </a:lnTo>
                  <a:lnTo>
                    <a:pt x="275" y="67"/>
                  </a:lnTo>
                  <a:lnTo>
                    <a:pt x="287" y="65"/>
                  </a:lnTo>
                  <a:lnTo>
                    <a:pt x="307" y="64"/>
                  </a:lnTo>
                  <a:lnTo>
                    <a:pt x="330" y="62"/>
                  </a:lnTo>
                  <a:lnTo>
                    <a:pt x="354" y="62"/>
                  </a:lnTo>
                  <a:lnTo>
                    <a:pt x="377" y="63"/>
                  </a:lnTo>
                  <a:lnTo>
                    <a:pt x="397" y="66"/>
                  </a:lnTo>
                  <a:lnTo>
                    <a:pt x="405" y="68"/>
                  </a:lnTo>
                  <a:lnTo>
                    <a:pt x="409" y="70"/>
                  </a:lnTo>
                  <a:lnTo>
                    <a:pt x="412" y="72"/>
                  </a:lnTo>
                  <a:lnTo>
                    <a:pt x="414" y="74"/>
                  </a:lnTo>
                  <a:lnTo>
                    <a:pt x="417" y="75"/>
                  </a:lnTo>
                  <a:lnTo>
                    <a:pt x="419" y="77"/>
                  </a:lnTo>
                  <a:lnTo>
                    <a:pt x="422" y="79"/>
                  </a:lnTo>
                  <a:lnTo>
                    <a:pt x="429" y="85"/>
                  </a:lnTo>
                  <a:lnTo>
                    <a:pt x="435" y="91"/>
                  </a:lnTo>
                  <a:lnTo>
                    <a:pt x="439" y="96"/>
                  </a:lnTo>
                  <a:lnTo>
                    <a:pt x="443" y="107"/>
                  </a:lnTo>
                  <a:lnTo>
                    <a:pt x="444" y="121"/>
                  </a:lnTo>
                  <a:lnTo>
                    <a:pt x="442" y="147"/>
                  </a:lnTo>
                  <a:lnTo>
                    <a:pt x="440" y="159"/>
                  </a:lnTo>
                  <a:lnTo>
                    <a:pt x="492" y="173"/>
                  </a:lnTo>
                  <a:lnTo>
                    <a:pt x="494" y="135"/>
                  </a:lnTo>
                  <a:lnTo>
                    <a:pt x="493" y="104"/>
                  </a:lnTo>
                  <a:lnTo>
                    <a:pt x="492" y="89"/>
                  </a:lnTo>
                  <a:lnTo>
                    <a:pt x="489" y="78"/>
                  </a:lnTo>
                  <a:lnTo>
                    <a:pt x="487" y="73"/>
                  </a:lnTo>
                  <a:lnTo>
                    <a:pt x="485" y="68"/>
                  </a:lnTo>
                  <a:lnTo>
                    <a:pt x="482" y="63"/>
                  </a:lnTo>
                  <a:lnTo>
                    <a:pt x="479" y="58"/>
                  </a:lnTo>
                  <a:lnTo>
                    <a:pt x="475" y="54"/>
                  </a:lnTo>
                  <a:lnTo>
                    <a:pt x="471" y="50"/>
                  </a:lnTo>
                  <a:lnTo>
                    <a:pt x="467" y="46"/>
                  </a:lnTo>
                  <a:lnTo>
                    <a:pt x="462" y="42"/>
                  </a:lnTo>
                  <a:lnTo>
                    <a:pt x="457" y="38"/>
                  </a:lnTo>
                  <a:lnTo>
                    <a:pt x="455" y="36"/>
                  </a:lnTo>
                  <a:lnTo>
                    <a:pt x="452" y="34"/>
                  </a:lnTo>
                  <a:lnTo>
                    <a:pt x="450" y="33"/>
                  </a:lnTo>
                  <a:lnTo>
                    <a:pt x="447" y="31"/>
                  </a:lnTo>
                  <a:lnTo>
                    <a:pt x="445" y="30"/>
                  </a:lnTo>
                  <a:lnTo>
                    <a:pt x="442" y="28"/>
                  </a:lnTo>
                  <a:lnTo>
                    <a:pt x="440" y="27"/>
                  </a:lnTo>
                  <a:lnTo>
                    <a:pt x="438" y="26"/>
                  </a:lnTo>
                  <a:lnTo>
                    <a:pt x="435" y="24"/>
                  </a:lnTo>
                  <a:lnTo>
                    <a:pt x="433" y="24"/>
                  </a:lnTo>
                  <a:lnTo>
                    <a:pt x="429" y="22"/>
                  </a:lnTo>
                  <a:lnTo>
                    <a:pt x="424" y="20"/>
                  </a:lnTo>
                  <a:lnTo>
                    <a:pt x="419" y="18"/>
                  </a:lnTo>
                  <a:lnTo>
                    <a:pt x="411" y="17"/>
                  </a:lnTo>
                  <a:lnTo>
                    <a:pt x="401" y="15"/>
                  </a:lnTo>
                  <a:lnTo>
                    <a:pt x="390" y="13"/>
                  </a:lnTo>
                  <a:lnTo>
                    <a:pt x="376" y="11"/>
                  </a:lnTo>
                  <a:lnTo>
                    <a:pt x="362" y="10"/>
                  </a:lnTo>
                  <a:lnTo>
                    <a:pt x="347" y="8"/>
                  </a:lnTo>
                  <a:lnTo>
                    <a:pt x="330" y="6"/>
                  </a:lnTo>
                  <a:lnTo>
                    <a:pt x="314" y="5"/>
                  </a:lnTo>
                  <a:lnTo>
                    <a:pt x="298" y="3"/>
                  </a:lnTo>
                  <a:lnTo>
                    <a:pt x="282" y="2"/>
                  </a:lnTo>
                  <a:lnTo>
                    <a:pt x="266" y="1"/>
                  </a:lnTo>
                  <a:lnTo>
                    <a:pt x="237" y="0"/>
                  </a:lnTo>
                  <a:lnTo>
                    <a:pt x="214" y="0"/>
                  </a:lnTo>
                  <a:lnTo>
                    <a:pt x="172" y="1"/>
                  </a:lnTo>
                  <a:lnTo>
                    <a:pt x="126" y="4"/>
                  </a:lnTo>
                  <a:lnTo>
                    <a:pt x="105" y="6"/>
                  </a:lnTo>
                  <a:lnTo>
                    <a:pt x="86" y="8"/>
                  </a:lnTo>
                  <a:lnTo>
                    <a:pt x="70" y="10"/>
                  </a:lnTo>
                  <a:lnTo>
                    <a:pt x="58" y="13"/>
                  </a:lnTo>
                  <a:lnTo>
                    <a:pt x="54" y="14"/>
                  </a:lnTo>
                  <a:lnTo>
                    <a:pt x="49" y="16"/>
                  </a:lnTo>
                  <a:lnTo>
                    <a:pt x="46" y="17"/>
                  </a:lnTo>
                  <a:lnTo>
                    <a:pt x="42" y="20"/>
                  </a:lnTo>
                  <a:lnTo>
                    <a:pt x="35" y="25"/>
                  </a:lnTo>
                  <a:lnTo>
                    <a:pt x="30" y="30"/>
                  </a:lnTo>
                  <a:lnTo>
                    <a:pt x="26" y="34"/>
                  </a:lnTo>
                  <a:lnTo>
                    <a:pt x="24" y="38"/>
                  </a:lnTo>
                  <a:lnTo>
                    <a:pt x="21" y="42"/>
                  </a:lnTo>
                  <a:lnTo>
                    <a:pt x="0" y="114"/>
                  </a:lnTo>
                  <a:lnTo>
                    <a:pt x="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1" name="Freeform 457"/>
            <p:cNvSpPr>
              <a:spLocks/>
            </p:cNvSpPr>
            <p:nvPr/>
          </p:nvSpPr>
          <p:spPr bwMode="auto">
            <a:xfrm>
              <a:off x="4866" y="2758"/>
              <a:ext cx="28" cy="114"/>
            </a:xfrm>
            <a:custGeom>
              <a:avLst/>
              <a:gdLst>
                <a:gd name="T0" fmla="*/ 0 w 28"/>
                <a:gd name="T1" fmla="*/ 2 h 114"/>
                <a:gd name="T2" fmla="*/ 10 w 28"/>
                <a:gd name="T3" fmla="*/ 113 h 114"/>
                <a:gd name="T4" fmla="*/ 28 w 28"/>
                <a:gd name="T5" fmla="*/ 114 h 114"/>
                <a:gd name="T6" fmla="*/ 21 w 28"/>
                <a:gd name="T7" fmla="*/ 0 h 114"/>
                <a:gd name="T8" fmla="*/ 0 w 28"/>
                <a:gd name="T9" fmla="*/ 2 h 114"/>
                <a:gd name="T10" fmla="*/ 0 w 28"/>
                <a:gd name="T11" fmla="*/ 2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14">
                  <a:moveTo>
                    <a:pt x="0" y="2"/>
                  </a:moveTo>
                  <a:lnTo>
                    <a:pt x="10" y="113"/>
                  </a:lnTo>
                  <a:lnTo>
                    <a:pt x="28" y="114"/>
                  </a:lnTo>
                  <a:lnTo>
                    <a:pt x="2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2" name="Freeform 458"/>
            <p:cNvSpPr>
              <a:spLocks/>
            </p:cNvSpPr>
            <p:nvPr/>
          </p:nvSpPr>
          <p:spPr bwMode="auto">
            <a:xfrm>
              <a:off x="4939" y="2915"/>
              <a:ext cx="195" cy="130"/>
            </a:xfrm>
            <a:custGeom>
              <a:avLst/>
              <a:gdLst>
                <a:gd name="T0" fmla="*/ 9 w 195"/>
                <a:gd name="T1" fmla="*/ 103 h 130"/>
                <a:gd name="T2" fmla="*/ 11 w 195"/>
                <a:gd name="T3" fmla="*/ 71 h 130"/>
                <a:gd name="T4" fmla="*/ 15 w 195"/>
                <a:gd name="T5" fmla="*/ 53 h 130"/>
                <a:gd name="T6" fmla="*/ 20 w 195"/>
                <a:gd name="T7" fmla="*/ 36 h 130"/>
                <a:gd name="T8" fmla="*/ 23 w 195"/>
                <a:gd name="T9" fmla="*/ 28 h 130"/>
                <a:gd name="T10" fmla="*/ 27 w 195"/>
                <a:gd name="T11" fmla="*/ 22 h 130"/>
                <a:gd name="T12" fmla="*/ 37 w 195"/>
                <a:gd name="T13" fmla="*/ 12 h 130"/>
                <a:gd name="T14" fmla="*/ 42 w 195"/>
                <a:gd name="T15" fmla="*/ 9 h 130"/>
                <a:gd name="T16" fmla="*/ 48 w 195"/>
                <a:gd name="T17" fmla="*/ 6 h 130"/>
                <a:gd name="T18" fmla="*/ 54 w 195"/>
                <a:gd name="T19" fmla="*/ 4 h 130"/>
                <a:gd name="T20" fmla="*/ 67 w 195"/>
                <a:gd name="T21" fmla="*/ 1 h 130"/>
                <a:gd name="T22" fmla="*/ 86 w 195"/>
                <a:gd name="T23" fmla="*/ 0 h 130"/>
                <a:gd name="T24" fmla="*/ 110 w 195"/>
                <a:gd name="T25" fmla="*/ 5 h 130"/>
                <a:gd name="T26" fmla="*/ 118 w 195"/>
                <a:gd name="T27" fmla="*/ 8 h 130"/>
                <a:gd name="T28" fmla="*/ 130 w 195"/>
                <a:gd name="T29" fmla="*/ 17 h 130"/>
                <a:gd name="T30" fmla="*/ 138 w 195"/>
                <a:gd name="T31" fmla="*/ 26 h 130"/>
                <a:gd name="T32" fmla="*/ 146 w 195"/>
                <a:gd name="T33" fmla="*/ 36 h 130"/>
                <a:gd name="T34" fmla="*/ 155 w 195"/>
                <a:gd name="T35" fmla="*/ 46 h 130"/>
                <a:gd name="T36" fmla="*/ 161 w 195"/>
                <a:gd name="T37" fmla="*/ 56 h 130"/>
                <a:gd name="T38" fmla="*/ 168 w 195"/>
                <a:gd name="T39" fmla="*/ 65 h 130"/>
                <a:gd name="T40" fmla="*/ 177 w 195"/>
                <a:gd name="T41" fmla="*/ 78 h 130"/>
                <a:gd name="T42" fmla="*/ 195 w 195"/>
                <a:gd name="T43" fmla="*/ 104 h 130"/>
                <a:gd name="T44" fmla="*/ 131 w 195"/>
                <a:gd name="T45" fmla="*/ 110 h 130"/>
                <a:gd name="T46" fmla="*/ 127 w 195"/>
                <a:gd name="T47" fmla="*/ 87 h 130"/>
                <a:gd name="T48" fmla="*/ 122 w 195"/>
                <a:gd name="T49" fmla="*/ 74 h 130"/>
                <a:gd name="T50" fmla="*/ 117 w 195"/>
                <a:gd name="T51" fmla="*/ 62 h 130"/>
                <a:gd name="T52" fmla="*/ 108 w 195"/>
                <a:gd name="T53" fmla="*/ 53 h 130"/>
                <a:gd name="T54" fmla="*/ 104 w 195"/>
                <a:gd name="T55" fmla="*/ 50 h 130"/>
                <a:gd name="T56" fmla="*/ 98 w 195"/>
                <a:gd name="T57" fmla="*/ 47 h 130"/>
                <a:gd name="T58" fmla="*/ 87 w 195"/>
                <a:gd name="T59" fmla="*/ 46 h 130"/>
                <a:gd name="T60" fmla="*/ 72 w 195"/>
                <a:gd name="T61" fmla="*/ 51 h 130"/>
                <a:gd name="T62" fmla="*/ 67 w 195"/>
                <a:gd name="T63" fmla="*/ 54 h 130"/>
                <a:gd name="T64" fmla="*/ 63 w 195"/>
                <a:gd name="T65" fmla="*/ 57 h 130"/>
                <a:gd name="T66" fmla="*/ 51 w 195"/>
                <a:gd name="T67" fmla="*/ 68 h 130"/>
                <a:gd name="T68" fmla="*/ 45 w 195"/>
                <a:gd name="T69" fmla="*/ 76 h 130"/>
                <a:gd name="T70" fmla="*/ 38 w 195"/>
                <a:gd name="T71" fmla="*/ 90 h 130"/>
                <a:gd name="T72" fmla="*/ 35 w 195"/>
                <a:gd name="T73" fmla="*/ 115 h 130"/>
                <a:gd name="T74" fmla="*/ 0 w 195"/>
                <a:gd name="T75" fmla="*/ 128 h 130"/>
                <a:gd name="T76" fmla="*/ 8 w 195"/>
                <a:gd name="T77" fmla="*/ 11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5" h="130">
                  <a:moveTo>
                    <a:pt x="8" y="117"/>
                  </a:moveTo>
                  <a:lnTo>
                    <a:pt x="9" y="103"/>
                  </a:lnTo>
                  <a:lnTo>
                    <a:pt x="9" y="88"/>
                  </a:lnTo>
                  <a:lnTo>
                    <a:pt x="11" y="71"/>
                  </a:lnTo>
                  <a:lnTo>
                    <a:pt x="13" y="62"/>
                  </a:lnTo>
                  <a:lnTo>
                    <a:pt x="15" y="53"/>
                  </a:lnTo>
                  <a:lnTo>
                    <a:pt x="17" y="44"/>
                  </a:lnTo>
                  <a:lnTo>
                    <a:pt x="20" y="36"/>
                  </a:lnTo>
                  <a:lnTo>
                    <a:pt x="21" y="32"/>
                  </a:lnTo>
                  <a:lnTo>
                    <a:pt x="23" y="28"/>
                  </a:lnTo>
                  <a:lnTo>
                    <a:pt x="25" y="25"/>
                  </a:lnTo>
                  <a:lnTo>
                    <a:pt x="27" y="22"/>
                  </a:lnTo>
                  <a:lnTo>
                    <a:pt x="31" y="16"/>
                  </a:lnTo>
                  <a:lnTo>
                    <a:pt x="37" y="12"/>
                  </a:lnTo>
                  <a:lnTo>
                    <a:pt x="39" y="11"/>
                  </a:lnTo>
                  <a:lnTo>
                    <a:pt x="42" y="9"/>
                  </a:lnTo>
                  <a:lnTo>
                    <a:pt x="46" y="8"/>
                  </a:lnTo>
                  <a:lnTo>
                    <a:pt x="48" y="6"/>
                  </a:lnTo>
                  <a:lnTo>
                    <a:pt x="52" y="6"/>
                  </a:lnTo>
                  <a:lnTo>
                    <a:pt x="54" y="4"/>
                  </a:lnTo>
                  <a:lnTo>
                    <a:pt x="61" y="3"/>
                  </a:lnTo>
                  <a:lnTo>
                    <a:pt x="67" y="1"/>
                  </a:lnTo>
                  <a:lnTo>
                    <a:pt x="73" y="0"/>
                  </a:lnTo>
                  <a:lnTo>
                    <a:pt x="86" y="0"/>
                  </a:lnTo>
                  <a:lnTo>
                    <a:pt x="98" y="1"/>
                  </a:lnTo>
                  <a:lnTo>
                    <a:pt x="110" y="5"/>
                  </a:lnTo>
                  <a:lnTo>
                    <a:pt x="115" y="7"/>
                  </a:lnTo>
                  <a:lnTo>
                    <a:pt x="118" y="8"/>
                  </a:lnTo>
                  <a:lnTo>
                    <a:pt x="120" y="10"/>
                  </a:lnTo>
                  <a:lnTo>
                    <a:pt x="130" y="17"/>
                  </a:lnTo>
                  <a:lnTo>
                    <a:pt x="134" y="21"/>
                  </a:lnTo>
                  <a:lnTo>
                    <a:pt x="138" y="26"/>
                  </a:lnTo>
                  <a:lnTo>
                    <a:pt x="142" y="31"/>
                  </a:lnTo>
                  <a:lnTo>
                    <a:pt x="146" y="36"/>
                  </a:lnTo>
                  <a:lnTo>
                    <a:pt x="150" y="41"/>
                  </a:lnTo>
                  <a:lnTo>
                    <a:pt x="155" y="46"/>
                  </a:lnTo>
                  <a:lnTo>
                    <a:pt x="158" y="51"/>
                  </a:lnTo>
                  <a:lnTo>
                    <a:pt x="161" y="56"/>
                  </a:lnTo>
                  <a:lnTo>
                    <a:pt x="165" y="60"/>
                  </a:lnTo>
                  <a:lnTo>
                    <a:pt x="168" y="65"/>
                  </a:lnTo>
                  <a:lnTo>
                    <a:pt x="173" y="71"/>
                  </a:lnTo>
                  <a:lnTo>
                    <a:pt x="177" y="78"/>
                  </a:lnTo>
                  <a:lnTo>
                    <a:pt x="194" y="84"/>
                  </a:lnTo>
                  <a:lnTo>
                    <a:pt x="195" y="104"/>
                  </a:lnTo>
                  <a:lnTo>
                    <a:pt x="132" y="121"/>
                  </a:lnTo>
                  <a:lnTo>
                    <a:pt x="131" y="110"/>
                  </a:lnTo>
                  <a:lnTo>
                    <a:pt x="130" y="100"/>
                  </a:lnTo>
                  <a:lnTo>
                    <a:pt x="127" y="87"/>
                  </a:lnTo>
                  <a:lnTo>
                    <a:pt x="125" y="81"/>
                  </a:lnTo>
                  <a:lnTo>
                    <a:pt x="122" y="74"/>
                  </a:lnTo>
                  <a:lnTo>
                    <a:pt x="120" y="68"/>
                  </a:lnTo>
                  <a:lnTo>
                    <a:pt x="117" y="62"/>
                  </a:lnTo>
                  <a:lnTo>
                    <a:pt x="113" y="57"/>
                  </a:lnTo>
                  <a:lnTo>
                    <a:pt x="108" y="53"/>
                  </a:lnTo>
                  <a:lnTo>
                    <a:pt x="106" y="51"/>
                  </a:lnTo>
                  <a:lnTo>
                    <a:pt x="104" y="50"/>
                  </a:lnTo>
                  <a:lnTo>
                    <a:pt x="101" y="48"/>
                  </a:lnTo>
                  <a:lnTo>
                    <a:pt x="98" y="47"/>
                  </a:lnTo>
                  <a:lnTo>
                    <a:pt x="93" y="47"/>
                  </a:lnTo>
                  <a:lnTo>
                    <a:pt x="87" y="46"/>
                  </a:lnTo>
                  <a:lnTo>
                    <a:pt x="77" y="49"/>
                  </a:lnTo>
                  <a:lnTo>
                    <a:pt x="72" y="51"/>
                  </a:lnTo>
                  <a:lnTo>
                    <a:pt x="69" y="52"/>
                  </a:lnTo>
                  <a:lnTo>
                    <a:pt x="67" y="54"/>
                  </a:lnTo>
                  <a:lnTo>
                    <a:pt x="65" y="55"/>
                  </a:lnTo>
                  <a:lnTo>
                    <a:pt x="63" y="57"/>
                  </a:lnTo>
                  <a:lnTo>
                    <a:pt x="58" y="60"/>
                  </a:lnTo>
                  <a:lnTo>
                    <a:pt x="51" y="68"/>
                  </a:lnTo>
                  <a:lnTo>
                    <a:pt x="47" y="72"/>
                  </a:lnTo>
                  <a:lnTo>
                    <a:pt x="45" y="76"/>
                  </a:lnTo>
                  <a:lnTo>
                    <a:pt x="40" y="84"/>
                  </a:lnTo>
                  <a:lnTo>
                    <a:pt x="38" y="90"/>
                  </a:lnTo>
                  <a:lnTo>
                    <a:pt x="36" y="102"/>
                  </a:lnTo>
                  <a:lnTo>
                    <a:pt x="35" y="115"/>
                  </a:lnTo>
                  <a:lnTo>
                    <a:pt x="35" y="130"/>
                  </a:lnTo>
                  <a:lnTo>
                    <a:pt x="0" y="128"/>
                  </a:lnTo>
                  <a:lnTo>
                    <a:pt x="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3" name="Freeform 459"/>
            <p:cNvSpPr>
              <a:spLocks/>
            </p:cNvSpPr>
            <p:nvPr/>
          </p:nvSpPr>
          <p:spPr bwMode="auto">
            <a:xfrm>
              <a:off x="5003" y="2883"/>
              <a:ext cx="170" cy="133"/>
            </a:xfrm>
            <a:custGeom>
              <a:avLst/>
              <a:gdLst>
                <a:gd name="T0" fmla="*/ 31 w 170"/>
                <a:gd name="T1" fmla="*/ 2 h 133"/>
                <a:gd name="T2" fmla="*/ 37 w 170"/>
                <a:gd name="T3" fmla="*/ 6 h 133"/>
                <a:gd name="T4" fmla="*/ 46 w 170"/>
                <a:gd name="T5" fmla="*/ 10 h 133"/>
                <a:gd name="T6" fmla="*/ 51 w 170"/>
                <a:gd name="T7" fmla="*/ 13 h 133"/>
                <a:gd name="T8" fmla="*/ 56 w 170"/>
                <a:gd name="T9" fmla="*/ 15 h 133"/>
                <a:gd name="T10" fmla="*/ 61 w 170"/>
                <a:gd name="T11" fmla="*/ 19 h 133"/>
                <a:gd name="T12" fmla="*/ 66 w 170"/>
                <a:gd name="T13" fmla="*/ 22 h 133"/>
                <a:gd name="T14" fmla="*/ 71 w 170"/>
                <a:gd name="T15" fmla="*/ 26 h 133"/>
                <a:gd name="T16" fmla="*/ 81 w 170"/>
                <a:gd name="T17" fmla="*/ 35 h 133"/>
                <a:gd name="T18" fmla="*/ 90 w 170"/>
                <a:gd name="T19" fmla="*/ 44 h 133"/>
                <a:gd name="T20" fmla="*/ 98 w 170"/>
                <a:gd name="T21" fmla="*/ 54 h 133"/>
                <a:gd name="T22" fmla="*/ 104 w 170"/>
                <a:gd name="T23" fmla="*/ 62 h 133"/>
                <a:gd name="T24" fmla="*/ 112 w 170"/>
                <a:gd name="T25" fmla="*/ 71 h 133"/>
                <a:gd name="T26" fmla="*/ 118 w 170"/>
                <a:gd name="T27" fmla="*/ 79 h 133"/>
                <a:gd name="T28" fmla="*/ 124 w 170"/>
                <a:gd name="T29" fmla="*/ 81 h 133"/>
                <a:gd name="T30" fmla="*/ 151 w 170"/>
                <a:gd name="T31" fmla="*/ 83 h 133"/>
                <a:gd name="T32" fmla="*/ 167 w 170"/>
                <a:gd name="T33" fmla="*/ 99 h 133"/>
                <a:gd name="T34" fmla="*/ 170 w 170"/>
                <a:gd name="T35" fmla="*/ 115 h 133"/>
                <a:gd name="T36" fmla="*/ 168 w 170"/>
                <a:gd name="T37" fmla="*/ 123 h 133"/>
                <a:gd name="T38" fmla="*/ 163 w 170"/>
                <a:gd name="T39" fmla="*/ 127 h 133"/>
                <a:gd name="T40" fmla="*/ 156 w 170"/>
                <a:gd name="T41" fmla="*/ 129 h 133"/>
                <a:gd name="T42" fmla="*/ 140 w 170"/>
                <a:gd name="T43" fmla="*/ 132 h 133"/>
                <a:gd name="T44" fmla="*/ 128 w 170"/>
                <a:gd name="T45" fmla="*/ 126 h 133"/>
                <a:gd name="T46" fmla="*/ 140 w 170"/>
                <a:gd name="T47" fmla="*/ 127 h 133"/>
                <a:gd name="T48" fmla="*/ 156 w 170"/>
                <a:gd name="T49" fmla="*/ 120 h 133"/>
                <a:gd name="T50" fmla="*/ 155 w 170"/>
                <a:gd name="T51" fmla="*/ 107 h 133"/>
                <a:gd name="T52" fmla="*/ 150 w 170"/>
                <a:gd name="T53" fmla="*/ 99 h 133"/>
                <a:gd name="T54" fmla="*/ 146 w 170"/>
                <a:gd name="T55" fmla="*/ 97 h 133"/>
                <a:gd name="T56" fmla="*/ 137 w 170"/>
                <a:gd name="T57" fmla="*/ 95 h 133"/>
                <a:gd name="T58" fmla="*/ 124 w 170"/>
                <a:gd name="T59" fmla="*/ 100 h 133"/>
                <a:gd name="T60" fmla="*/ 114 w 170"/>
                <a:gd name="T61" fmla="*/ 108 h 133"/>
                <a:gd name="T62" fmla="*/ 110 w 170"/>
                <a:gd name="T63" fmla="*/ 95 h 133"/>
                <a:gd name="T64" fmla="*/ 106 w 170"/>
                <a:gd name="T65" fmla="*/ 86 h 133"/>
                <a:gd name="T66" fmla="*/ 102 w 170"/>
                <a:gd name="T67" fmla="*/ 78 h 133"/>
                <a:gd name="T68" fmla="*/ 96 w 170"/>
                <a:gd name="T69" fmla="*/ 70 h 133"/>
                <a:gd name="T70" fmla="*/ 90 w 170"/>
                <a:gd name="T71" fmla="*/ 61 h 133"/>
                <a:gd name="T72" fmla="*/ 83 w 170"/>
                <a:gd name="T73" fmla="*/ 53 h 133"/>
                <a:gd name="T74" fmla="*/ 77 w 170"/>
                <a:gd name="T75" fmla="*/ 45 h 133"/>
                <a:gd name="T76" fmla="*/ 67 w 170"/>
                <a:gd name="T77" fmla="*/ 35 h 133"/>
                <a:gd name="T78" fmla="*/ 55 w 170"/>
                <a:gd name="T79" fmla="*/ 24 h 133"/>
                <a:gd name="T80" fmla="*/ 49 w 170"/>
                <a:gd name="T81" fmla="*/ 19 h 133"/>
                <a:gd name="T82" fmla="*/ 43 w 170"/>
                <a:gd name="T83" fmla="*/ 16 h 133"/>
                <a:gd name="T84" fmla="*/ 37 w 170"/>
                <a:gd name="T85" fmla="*/ 14 h 133"/>
                <a:gd name="T86" fmla="*/ 29 w 170"/>
                <a:gd name="T87" fmla="*/ 11 h 133"/>
                <a:gd name="T88" fmla="*/ 22 w 170"/>
                <a:gd name="T89" fmla="*/ 9 h 133"/>
                <a:gd name="T90" fmla="*/ 9 w 170"/>
                <a:gd name="T91" fmla="*/ 5 h 133"/>
                <a:gd name="T92" fmla="*/ 0 w 170"/>
                <a:gd name="T93" fmla="*/ 3 h 133"/>
                <a:gd name="T94" fmla="*/ 24 w 170"/>
                <a:gd name="T95" fmla="*/ 0 h 1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 h="133">
                  <a:moveTo>
                    <a:pt x="24" y="0"/>
                  </a:moveTo>
                  <a:lnTo>
                    <a:pt x="31" y="2"/>
                  </a:lnTo>
                  <a:lnTo>
                    <a:pt x="34" y="4"/>
                  </a:lnTo>
                  <a:lnTo>
                    <a:pt x="37" y="6"/>
                  </a:lnTo>
                  <a:lnTo>
                    <a:pt x="42" y="8"/>
                  </a:lnTo>
                  <a:lnTo>
                    <a:pt x="46" y="10"/>
                  </a:lnTo>
                  <a:lnTo>
                    <a:pt x="48" y="11"/>
                  </a:lnTo>
                  <a:lnTo>
                    <a:pt x="51" y="13"/>
                  </a:lnTo>
                  <a:lnTo>
                    <a:pt x="53" y="14"/>
                  </a:lnTo>
                  <a:lnTo>
                    <a:pt x="56" y="15"/>
                  </a:lnTo>
                  <a:lnTo>
                    <a:pt x="58" y="17"/>
                  </a:lnTo>
                  <a:lnTo>
                    <a:pt x="61" y="19"/>
                  </a:lnTo>
                  <a:lnTo>
                    <a:pt x="63" y="20"/>
                  </a:lnTo>
                  <a:lnTo>
                    <a:pt x="66" y="22"/>
                  </a:lnTo>
                  <a:lnTo>
                    <a:pt x="69" y="24"/>
                  </a:lnTo>
                  <a:lnTo>
                    <a:pt x="71" y="26"/>
                  </a:lnTo>
                  <a:lnTo>
                    <a:pt x="76" y="30"/>
                  </a:lnTo>
                  <a:lnTo>
                    <a:pt x="81" y="35"/>
                  </a:lnTo>
                  <a:lnTo>
                    <a:pt x="86" y="40"/>
                  </a:lnTo>
                  <a:lnTo>
                    <a:pt x="90" y="44"/>
                  </a:lnTo>
                  <a:lnTo>
                    <a:pt x="94" y="49"/>
                  </a:lnTo>
                  <a:lnTo>
                    <a:pt x="98" y="54"/>
                  </a:lnTo>
                  <a:lnTo>
                    <a:pt x="102" y="58"/>
                  </a:lnTo>
                  <a:lnTo>
                    <a:pt x="104" y="62"/>
                  </a:lnTo>
                  <a:lnTo>
                    <a:pt x="107" y="65"/>
                  </a:lnTo>
                  <a:lnTo>
                    <a:pt x="112" y="71"/>
                  </a:lnTo>
                  <a:lnTo>
                    <a:pt x="115" y="76"/>
                  </a:lnTo>
                  <a:lnTo>
                    <a:pt x="118" y="79"/>
                  </a:lnTo>
                  <a:lnTo>
                    <a:pt x="120" y="82"/>
                  </a:lnTo>
                  <a:lnTo>
                    <a:pt x="124" y="81"/>
                  </a:lnTo>
                  <a:lnTo>
                    <a:pt x="137" y="80"/>
                  </a:lnTo>
                  <a:lnTo>
                    <a:pt x="151" y="83"/>
                  </a:lnTo>
                  <a:lnTo>
                    <a:pt x="163" y="93"/>
                  </a:lnTo>
                  <a:lnTo>
                    <a:pt x="167" y="99"/>
                  </a:lnTo>
                  <a:lnTo>
                    <a:pt x="169" y="105"/>
                  </a:lnTo>
                  <a:lnTo>
                    <a:pt x="170" y="115"/>
                  </a:lnTo>
                  <a:lnTo>
                    <a:pt x="170" y="119"/>
                  </a:lnTo>
                  <a:lnTo>
                    <a:pt x="168" y="123"/>
                  </a:lnTo>
                  <a:lnTo>
                    <a:pt x="165" y="126"/>
                  </a:lnTo>
                  <a:lnTo>
                    <a:pt x="163" y="127"/>
                  </a:lnTo>
                  <a:lnTo>
                    <a:pt x="161" y="128"/>
                  </a:lnTo>
                  <a:lnTo>
                    <a:pt x="156" y="129"/>
                  </a:lnTo>
                  <a:lnTo>
                    <a:pt x="151" y="131"/>
                  </a:lnTo>
                  <a:lnTo>
                    <a:pt x="140" y="132"/>
                  </a:lnTo>
                  <a:lnTo>
                    <a:pt x="128" y="133"/>
                  </a:lnTo>
                  <a:lnTo>
                    <a:pt x="128" y="126"/>
                  </a:lnTo>
                  <a:lnTo>
                    <a:pt x="131" y="127"/>
                  </a:lnTo>
                  <a:lnTo>
                    <a:pt x="140" y="127"/>
                  </a:lnTo>
                  <a:lnTo>
                    <a:pt x="150" y="126"/>
                  </a:lnTo>
                  <a:lnTo>
                    <a:pt x="156" y="120"/>
                  </a:lnTo>
                  <a:lnTo>
                    <a:pt x="156" y="111"/>
                  </a:lnTo>
                  <a:lnTo>
                    <a:pt x="155" y="107"/>
                  </a:lnTo>
                  <a:lnTo>
                    <a:pt x="152" y="103"/>
                  </a:lnTo>
                  <a:lnTo>
                    <a:pt x="150" y="99"/>
                  </a:lnTo>
                  <a:lnTo>
                    <a:pt x="148" y="97"/>
                  </a:lnTo>
                  <a:lnTo>
                    <a:pt x="146" y="97"/>
                  </a:lnTo>
                  <a:lnTo>
                    <a:pt x="141" y="95"/>
                  </a:lnTo>
                  <a:lnTo>
                    <a:pt x="137" y="95"/>
                  </a:lnTo>
                  <a:lnTo>
                    <a:pt x="128" y="98"/>
                  </a:lnTo>
                  <a:lnTo>
                    <a:pt x="124" y="100"/>
                  </a:lnTo>
                  <a:lnTo>
                    <a:pt x="120" y="102"/>
                  </a:lnTo>
                  <a:lnTo>
                    <a:pt x="114" y="108"/>
                  </a:lnTo>
                  <a:lnTo>
                    <a:pt x="113" y="105"/>
                  </a:lnTo>
                  <a:lnTo>
                    <a:pt x="110" y="95"/>
                  </a:lnTo>
                  <a:lnTo>
                    <a:pt x="108" y="89"/>
                  </a:lnTo>
                  <a:lnTo>
                    <a:pt x="106" y="86"/>
                  </a:lnTo>
                  <a:lnTo>
                    <a:pt x="104" y="82"/>
                  </a:lnTo>
                  <a:lnTo>
                    <a:pt x="102" y="78"/>
                  </a:lnTo>
                  <a:lnTo>
                    <a:pt x="99" y="74"/>
                  </a:lnTo>
                  <a:lnTo>
                    <a:pt x="96" y="70"/>
                  </a:lnTo>
                  <a:lnTo>
                    <a:pt x="93" y="65"/>
                  </a:lnTo>
                  <a:lnTo>
                    <a:pt x="90" y="61"/>
                  </a:lnTo>
                  <a:lnTo>
                    <a:pt x="86" y="57"/>
                  </a:lnTo>
                  <a:lnTo>
                    <a:pt x="83" y="53"/>
                  </a:lnTo>
                  <a:lnTo>
                    <a:pt x="80" y="49"/>
                  </a:lnTo>
                  <a:lnTo>
                    <a:pt x="77" y="45"/>
                  </a:lnTo>
                  <a:lnTo>
                    <a:pt x="74" y="41"/>
                  </a:lnTo>
                  <a:lnTo>
                    <a:pt x="67" y="35"/>
                  </a:lnTo>
                  <a:lnTo>
                    <a:pt x="61" y="29"/>
                  </a:lnTo>
                  <a:lnTo>
                    <a:pt x="55" y="24"/>
                  </a:lnTo>
                  <a:lnTo>
                    <a:pt x="52" y="21"/>
                  </a:lnTo>
                  <a:lnTo>
                    <a:pt x="49" y="19"/>
                  </a:lnTo>
                  <a:lnTo>
                    <a:pt x="46" y="18"/>
                  </a:lnTo>
                  <a:lnTo>
                    <a:pt x="43" y="16"/>
                  </a:lnTo>
                  <a:lnTo>
                    <a:pt x="40" y="15"/>
                  </a:lnTo>
                  <a:lnTo>
                    <a:pt x="37" y="14"/>
                  </a:lnTo>
                  <a:lnTo>
                    <a:pt x="33" y="13"/>
                  </a:lnTo>
                  <a:lnTo>
                    <a:pt x="29" y="11"/>
                  </a:lnTo>
                  <a:lnTo>
                    <a:pt x="26" y="10"/>
                  </a:lnTo>
                  <a:lnTo>
                    <a:pt x="22" y="9"/>
                  </a:lnTo>
                  <a:lnTo>
                    <a:pt x="15" y="7"/>
                  </a:lnTo>
                  <a:lnTo>
                    <a:pt x="9" y="5"/>
                  </a:lnTo>
                  <a:lnTo>
                    <a:pt x="5" y="4"/>
                  </a:lnTo>
                  <a:lnTo>
                    <a:pt x="0" y="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4" name="Freeform 460"/>
            <p:cNvSpPr>
              <a:spLocks/>
            </p:cNvSpPr>
            <p:nvPr/>
          </p:nvSpPr>
          <p:spPr bwMode="auto">
            <a:xfrm>
              <a:off x="4950" y="2995"/>
              <a:ext cx="192" cy="109"/>
            </a:xfrm>
            <a:custGeom>
              <a:avLst/>
              <a:gdLst>
                <a:gd name="T0" fmla="*/ 0 w 192"/>
                <a:gd name="T1" fmla="*/ 56 h 109"/>
                <a:gd name="T2" fmla="*/ 4 w 192"/>
                <a:gd name="T3" fmla="*/ 71 h 109"/>
                <a:gd name="T4" fmla="*/ 9 w 192"/>
                <a:gd name="T5" fmla="*/ 81 h 109"/>
                <a:gd name="T6" fmla="*/ 17 w 192"/>
                <a:gd name="T7" fmla="*/ 91 h 109"/>
                <a:gd name="T8" fmla="*/ 24 w 192"/>
                <a:gd name="T9" fmla="*/ 97 h 109"/>
                <a:gd name="T10" fmla="*/ 30 w 192"/>
                <a:gd name="T11" fmla="*/ 100 h 109"/>
                <a:gd name="T12" fmla="*/ 36 w 192"/>
                <a:gd name="T13" fmla="*/ 103 h 109"/>
                <a:gd name="T14" fmla="*/ 44 w 192"/>
                <a:gd name="T15" fmla="*/ 106 h 109"/>
                <a:gd name="T16" fmla="*/ 56 w 192"/>
                <a:gd name="T17" fmla="*/ 108 h 109"/>
                <a:gd name="T18" fmla="*/ 78 w 192"/>
                <a:gd name="T19" fmla="*/ 108 h 109"/>
                <a:gd name="T20" fmla="*/ 91 w 192"/>
                <a:gd name="T21" fmla="*/ 104 h 109"/>
                <a:gd name="T22" fmla="*/ 98 w 192"/>
                <a:gd name="T23" fmla="*/ 101 h 109"/>
                <a:gd name="T24" fmla="*/ 104 w 192"/>
                <a:gd name="T25" fmla="*/ 97 h 109"/>
                <a:gd name="T26" fmla="*/ 111 w 192"/>
                <a:gd name="T27" fmla="*/ 92 h 109"/>
                <a:gd name="T28" fmla="*/ 119 w 192"/>
                <a:gd name="T29" fmla="*/ 84 h 109"/>
                <a:gd name="T30" fmla="*/ 128 w 192"/>
                <a:gd name="T31" fmla="*/ 77 h 109"/>
                <a:gd name="T32" fmla="*/ 136 w 192"/>
                <a:gd name="T33" fmla="*/ 79 h 109"/>
                <a:gd name="T34" fmla="*/ 156 w 192"/>
                <a:gd name="T35" fmla="*/ 81 h 109"/>
                <a:gd name="T36" fmla="*/ 175 w 192"/>
                <a:gd name="T37" fmla="*/ 76 h 109"/>
                <a:gd name="T38" fmla="*/ 180 w 192"/>
                <a:gd name="T39" fmla="*/ 72 h 109"/>
                <a:gd name="T40" fmla="*/ 191 w 192"/>
                <a:gd name="T41" fmla="*/ 57 h 109"/>
                <a:gd name="T42" fmla="*/ 130 w 192"/>
                <a:gd name="T43" fmla="*/ 52 h 109"/>
                <a:gd name="T44" fmla="*/ 116 w 192"/>
                <a:gd name="T45" fmla="*/ 0 h 109"/>
                <a:gd name="T46" fmla="*/ 114 w 192"/>
                <a:gd name="T47" fmla="*/ 44 h 109"/>
                <a:gd name="T48" fmla="*/ 109 w 192"/>
                <a:gd name="T49" fmla="*/ 62 h 109"/>
                <a:gd name="T50" fmla="*/ 104 w 192"/>
                <a:gd name="T51" fmla="*/ 72 h 109"/>
                <a:gd name="T52" fmla="*/ 98 w 192"/>
                <a:gd name="T53" fmla="*/ 78 h 109"/>
                <a:gd name="T54" fmla="*/ 92 w 192"/>
                <a:gd name="T55" fmla="*/ 83 h 109"/>
                <a:gd name="T56" fmla="*/ 88 w 192"/>
                <a:gd name="T57" fmla="*/ 86 h 109"/>
                <a:gd name="T58" fmla="*/ 84 w 192"/>
                <a:gd name="T59" fmla="*/ 88 h 109"/>
                <a:gd name="T60" fmla="*/ 77 w 192"/>
                <a:gd name="T61" fmla="*/ 91 h 109"/>
                <a:gd name="T62" fmla="*/ 69 w 192"/>
                <a:gd name="T63" fmla="*/ 93 h 109"/>
                <a:gd name="T64" fmla="*/ 52 w 192"/>
                <a:gd name="T65" fmla="*/ 92 h 109"/>
                <a:gd name="T66" fmla="*/ 45 w 192"/>
                <a:gd name="T67" fmla="*/ 88 h 109"/>
                <a:gd name="T68" fmla="*/ 37 w 192"/>
                <a:gd name="T69" fmla="*/ 77 h 109"/>
                <a:gd name="T70" fmla="*/ 33 w 192"/>
                <a:gd name="T71" fmla="*/ 69 h 109"/>
                <a:gd name="T72" fmla="*/ 29 w 192"/>
                <a:gd name="T73" fmla="*/ 61 h 109"/>
                <a:gd name="T74" fmla="*/ 25 w 192"/>
                <a:gd name="T75" fmla="*/ 51 h 109"/>
                <a:gd name="T76" fmla="*/ 20 w 192"/>
                <a:gd name="T77" fmla="*/ 38 h 109"/>
                <a:gd name="T78" fmla="*/ 1 w 192"/>
                <a:gd name="T79" fmla="*/ 34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 h="109">
                  <a:moveTo>
                    <a:pt x="1" y="34"/>
                  </a:moveTo>
                  <a:lnTo>
                    <a:pt x="0" y="56"/>
                  </a:lnTo>
                  <a:lnTo>
                    <a:pt x="2" y="66"/>
                  </a:lnTo>
                  <a:lnTo>
                    <a:pt x="4" y="71"/>
                  </a:lnTo>
                  <a:lnTo>
                    <a:pt x="6" y="76"/>
                  </a:lnTo>
                  <a:lnTo>
                    <a:pt x="9" y="81"/>
                  </a:lnTo>
                  <a:lnTo>
                    <a:pt x="12" y="86"/>
                  </a:lnTo>
                  <a:lnTo>
                    <a:pt x="17" y="91"/>
                  </a:lnTo>
                  <a:lnTo>
                    <a:pt x="22" y="95"/>
                  </a:lnTo>
                  <a:lnTo>
                    <a:pt x="24" y="97"/>
                  </a:lnTo>
                  <a:lnTo>
                    <a:pt x="27" y="99"/>
                  </a:lnTo>
                  <a:lnTo>
                    <a:pt x="30" y="100"/>
                  </a:lnTo>
                  <a:lnTo>
                    <a:pt x="33" y="102"/>
                  </a:lnTo>
                  <a:lnTo>
                    <a:pt x="36" y="103"/>
                  </a:lnTo>
                  <a:lnTo>
                    <a:pt x="39" y="104"/>
                  </a:lnTo>
                  <a:lnTo>
                    <a:pt x="44" y="106"/>
                  </a:lnTo>
                  <a:lnTo>
                    <a:pt x="51" y="108"/>
                  </a:lnTo>
                  <a:lnTo>
                    <a:pt x="56" y="108"/>
                  </a:lnTo>
                  <a:lnTo>
                    <a:pt x="67" y="109"/>
                  </a:lnTo>
                  <a:lnTo>
                    <a:pt x="78" y="108"/>
                  </a:lnTo>
                  <a:lnTo>
                    <a:pt x="87" y="106"/>
                  </a:lnTo>
                  <a:lnTo>
                    <a:pt x="91" y="104"/>
                  </a:lnTo>
                  <a:lnTo>
                    <a:pt x="95" y="103"/>
                  </a:lnTo>
                  <a:lnTo>
                    <a:pt x="98" y="101"/>
                  </a:lnTo>
                  <a:lnTo>
                    <a:pt x="101" y="99"/>
                  </a:lnTo>
                  <a:lnTo>
                    <a:pt x="104" y="97"/>
                  </a:lnTo>
                  <a:lnTo>
                    <a:pt x="106" y="95"/>
                  </a:lnTo>
                  <a:lnTo>
                    <a:pt x="111" y="92"/>
                  </a:lnTo>
                  <a:lnTo>
                    <a:pt x="115" y="88"/>
                  </a:lnTo>
                  <a:lnTo>
                    <a:pt x="119" y="84"/>
                  </a:lnTo>
                  <a:lnTo>
                    <a:pt x="125" y="79"/>
                  </a:lnTo>
                  <a:lnTo>
                    <a:pt x="128" y="77"/>
                  </a:lnTo>
                  <a:lnTo>
                    <a:pt x="132" y="78"/>
                  </a:lnTo>
                  <a:lnTo>
                    <a:pt x="136" y="79"/>
                  </a:lnTo>
                  <a:lnTo>
                    <a:pt x="143" y="80"/>
                  </a:lnTo>
                  <a:lnTo>
                    <a:pt x="156" y="81"/>
                  </a:lnTo>
                  <a:lnTo>
                    <a:pt x="170" y="79"/>
                  </a:lnTo>
                  <a:lnTo>
                    <a:pt x="175" y="76"/>
                  </a:lnTo>
                  <a:lnTo>
                    <a:pt x="177" y="74"/>
                  </a:lnTo>
                  <a:lnTo>
                    <a:pt x="180" y="72"/>
                  </a:lnTo>
                  <a:lnTo>
                    <a:pt x="187" y="64"/>
                  </a:lnTo>
                  <a:lnTo>
                    <a:pt x="191" y="57"/>
                  </a:lnTo>
                  <a:lnTo>
                    <a:pt x="192" y="54"/>
                  </a:lnTo>
                  <a:lnTo>
                    <a:pt x="130" y="52"/>
                  </a:lnTo>
                  <a:lnTo>
                    <a:pt x="135" y="25"/>
                  </a:lnTo>
                  <a:lnTo>
                    <a:pt x="116" y="0"/>
                  </a:lnTo>
                  <a:lnTo>
                    <a:pt x="115" y="31"/>
                  </a:lnTo>
                  <a:lnTo>
                    <a:pt x="114" y="44"/>
                  </a:lnTo>
                  <a:lnTo>
                    <a:pt x="111" y="56"/>
                  </a:lnTo>
                  <a:lnTo>
                    <a:pt x="109" y="62"/>
                  </a:lnTo>
                  <a:lnTo>
                    <a:pt x="107" y="67"/>
                  </a:lnTo>
                  <a:lnTo>
                    <a:pt x="104" y="72"/>
                  </a:lnTo>
                  <a:lnTo>
                    <a:pt x="101" y="75"/>
                  </a:lnTo>
                  <a:lnTo>
                    <a:pt x="98" y="78"/>
                  </a:lnTo>
                  <a:lnTo>
                    <a:pt x="94" y="81"/>
                  </a:lnTo>
                  <a:lnTo>
                    <a:pt x="92" y="83"/>
                  </a:lnTo>
                  <a:lnTo>
                    <a:pt x="90" y="84"/>
                  </a:lnTo>
                  <a:lnTo>
                    <a:pt x="88" y="86"/>
                  </a:lnTo>
                  <a:lnTo>
                    <a:pt x="86" y="87"/>
                  </a:lnTo>
                  <a:lnTo>
                    <a:pt x="84" y="88"/>
                  </a:lnTo>
                  <a:lnTo>
                    <a:pt x="82" y="89"/>
                  </a:lnTo>
                  <a:lnTo>
                    <a:pt x="77" y="91"/>
                  </a:lnTo>
                  <a:lnTo>
                    <a:pt x="73" y="92"/>
                  </a:lnTo>
                  <a:lnTo>
                    <a:pt x="69" y="93"/>
                  </a:lnTo>
                  <a:lnTo>
                    <a:pt x="60" y="94"/>
                  </a:lnTo>
                  <a:lnTo>
                    <a:pt x="52" y="92"/>
                  </a:lnTo>
                  <a:lnTo>
                    <a:pt x="49" y="91"/>
                  </a:lnTo>
                  <a:lnTo>
                    <a:pt x="45" y="88"/>
                  </a:lnTo>
                  <a:lnTo>
                    <a:pt x="39" y="81"/>
                  </a:lnTo>
                  <a:lnTo>
                    <a:pt x="37" y="77"/>
                  </a:lnTo>
                  <a:lnTo>
                    <a:pt x="35" y="73"/>
                  </a:lnTo>
                  <a:lnTo>
                    <a:pt x="33" y="69"/>
                  </a:lnTo>
                  <a:lnTo>
                    <a:pt x="31" y="65"/>
                  </a:lnTo>
                  <a:lnTo>
                    <a:pt x="29" y="61"/>
                  </a:lnTo>
                  <a:lnTo>
                    <a:pt x="28" y="57"/>
                  </a:lnTo>
                  <a:lnTo>
                    <a:pt x="25" y="51"/>
                  </a:lnTo>
                  <a:lnTo>
                    <a:pt x="21" y="42"/>
                  </a:lnTo>
                  <a:lnTo>
                    <a:pt x="20" y="38"/>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5" name="Freeform 461"/>
            <p:cNvSpPr>
              <a:spLocks/>
            </p:cNvSpPr>
            <p:nvPr/>
          </p:nvSpPr>
          <p:spPr bwMode="auto">
            <a:xfrm>
              <a:off x="5005" y="2997"/>
              <a:ext cx="40" cy="60"/>
            </a:xfrm>
            <a:custGeom>
              <a:avLst/>
              <a:gdLst>
                <a:gd name="T0" fmla="*/ 12 w 40"/>
                <a:gd name="T1" fmla="*/ 2 h 60"/>
                <a:gd name="T2" fmla="*/ 0 w 40"/>
                <a:gd name="T3" fmla="*/ 16 h 60"/>
                <a:gd name="T4" fmla="*/ 1 w 40"/>
                <a:gd name="T5" fmla="*/ 40 h 60"/>
                <a:gd name="T6" fmla="*/ 11 w 40"/>
                <a:gd name="T7" fmla="*/ 60 h 60"/>
                <a:gd name="T8" fmla="*/ 27 w 40"/>
                <a:gd name="T9" fmla="*/ 58 h 60"/>
                <a:gd name="T10" fmla="*/ 37 w 40"/>
                <a:gd name="T11" fmla="*/ 45 h 60"/>
                <a:gd name="T12" fmla="*/ 40 w 40"/>
                <a:gd name="T13" fmla="*/ 25 h 60"/>
                <a:gd name="T14" fmla="*/ 34 w 40"/>
                <a:gd name="T15" fmla="*/ 9 h 60"/>
                <a:gd name="T16" fmla="*/ 25 w 40"/>
                <a:gd name="T17" fmla="*/ 0 h 60"/>
                <a:gd name="T18" fmla="*/ 12 w 40"/>
                <a:gd name="T19" fmla="*/ 2 h 60"/>
                <a:gd name="T20" fmla="*/ 12 w 40"/>
                <a:gd name="T21" fmla="*/ 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60">
                  <a:moveTo>
                    <a:pt x="12" y="2"/>
                  </a:moveTo>
                  <a:lnTo>
                    <a:pt x="0" y="16"/>
                  </a:lnTo>
                  <a:lnTo>
                    <a:pt x="1" y="40"/>
                  </a:lnTo>
                  <a:lnTo>
                    <a:pt x="11" y="60"/>
                  </a:lnTo>
                  <a:lnTo>
                    <a:pt x="27" y="58"/>
                  </a:lnTo>
                  <a:lnTo>
                    <a:pt x="37" y="45"/>
                  </a:lnTo>
                  <a:lnTo>
                    <a:pt x="40" y="25"/>
                  </a:lnTo>
                  <a:lnTo>
                    <a:pt x="34" y="9"/>
                  </a:lnTo>
                  <a:lnTo>
                    <a:pt x="25"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6" name="Freeform 462"/>
            <p:cNvSpPr>
              <a:spLocks/>
            </p:cNvSpPr>
            <p:nvPr/>
          </p:nvSpPr>
          <p:spPr bwMode="auto">
            <a:xfrm>
              <a:off x="4524" y="2999"/>
              <a:ext cx="442" cy="161"/>
            </a:xfrm>
            <a:custGeom>
              <a:avLst/>
              <a:gdLst>
                <a:gd name="T0" fmla="*/ 1 w 442"/>
                <a:gd name="T1" fmla="*/ 84 h 161"/>
                <a:gd name="T2" fmla="*/ 4 w 442"/>
                <a:gd name="T3" fmla="*/ 102 h 161"/>
                <a:gd name="T4" fmla="*/ 8 w 442"/>
                <a:gd name="T5" fmla="*/ 114 h 161"/>
                <a:gd name="T6" fmla="*/ 14 w 442"/>
                <a:gd name="T7" fmla="*/ 125 h 161"/>
                <a:gd name="T8" fmla="*/ 23 w 442"/>
                <a:gd name="T9" fmla="*/ 136 h 161"/>
                <a:gd name="T10" fmla="*/ 31 w 442"/>
                <a:gd name="T11" fmla="*/ 141 h 161"/>
                <a:gd name="T12" fmla="*/ 36 w 442"/>
                <a:gd name="T13" fmla="*/ 144 h 161"/>
                <a:gd name="T14" fmla="*/ 43 w 442"/>
                <a:gd name="T15" fmla="*/ 148 h 161"/>
                <a:gd name="T16" fmla="*/ 50 w 442"/>
                <a:gd name="T17" fmla="*/ 151 h 161"/>
                <a:gd name="T18" fmla="*/ 57 w 442"/>
                <a:gd name="T19" fmla="*/ 154 h 161"/>
                <a:gd name="T20" fmla="*/ 64 w 442"/>
                <a:gd name="T21" fmla="*/ 156 h 161"/>
                <a:gd name="T22" fmla="*/ 76 w 442"/>
                <a:gd name="T23" fmla="*/ 159 h 161"/>
                <a:gd name="T24" fmla="*/ 98 w 442"/>
                <a:gd name="T25" fmla="*/ 161 h 161"/>
                <a:gd name="T26" fmla="*/ 117 w 442"/>
                <a:gd name="T27" fmla="*/ 157 h 161"/>
                <a:gd name="T28" fmla="*/ 125 w 442"/>
                <a:gd name="T29" fmla="*/ 153 h 161"/>
                <a:gd name="T30" fmla="*/ 133 w 442"/>
                <a:gd name="T31" fmla="*/ 149 h 161"/>
                <a:gd name="T32" fmla="*/ 139 w 442"/>
                <a:gd name="T33" fmla="*/ 145 h 161"/>
                <a:gd name="T34" fmla="*/ 146 w 442"/>
                <a:gd name="T35" fmla="*/ 139 h 161"/>
                <a:gd name="T36" fmla="*/ 157 w 442"/>
                <a:gd name="T37" fmla="*/ 129 h 161"/>
                <a:gd name="T38" fmla="*/ 163 w 442"/>
                <a:gd name="T39" fmla="*/ 121 h 161"/>
                <a:gd name="T40" fmla="*/ 442 w 442"/>
                <a:gd name="T41" fmla="*/ 77 h 161"/>
                <a:gd name="T42" fmla="*/ 169 w 442"/>
                <a:gd name="T43" fmla="*/ 82 h 161"/>
                <a:gd name="T44" fmla="*/ 160 w 442"/>
                <a:gd name="T45" fmla="*/ 25 h 161"/>
                <a:gd name="T46" fmla="*/ 159 w 442"/>
                <a:gd name="T47" fmla="*/ 78 h 161"/>
                <a:gd name="T48" fmla="*/ 155 w 442"/>
                <a:gd name="T49" fmla="*/ 100 h 161"/>
                <a:gd name="T50" fmla="*/ 150 w 442"/>
                <a:gd name="T51" fmla="*/ 112 h 161"/>
                <a:gd name="T52" fmla="*/ 144 w 442"/>
                <a:gd name="T53" fmla="*/ 122 h 161"/>
                <a:gd name="T54" fmla="*/ 137 w 442"/>
                <a:gd name="T55" fmla="*/ 129 h 161"/>
                <a:gd name="T56" fmla="*/ 131 w 442"/>
                <a:gd name="T57" fmla="*/ 134 h 161"/>
                <a:gd name="T58" fmla="*/ 126 w 442"/>
                <a:gd name="T59" fmla="*/ 136 h 161"/>
                <a:gd name="T60" fmla="*/ 120 w 442"/>
                <a:gd name="T61" fmla="*/ 140 h 161"/>
                <a:gd name="T62" fmla="*/ 111 w 442"/>
                <a:gd name="T63" fmla="*/ 142 h 161"/>
                <a:gd name="T64" fmla="*/ 97 w 442"/>
                <a:gd name="T65" fmla="*/ 143 h 161"/>
                <a:gd name="T66" fmla="*/ 81 w 442"/>
                <a:gd name="T67" fmla="*/ 138 h 161"/>
                <a:gd name="T68" fmla="*/ 73 w 442"/>
                <a:gd name="T69" fmla="*/ 135 h 161"/>
                <a:gd name="T70" fmla="*/ 67 w 442"/>
                <a:gd name="T71" fmla="*/ 132 h 161"/>
                <a:gd name="T72" fmla="*/ 56 w 442"/>
                <a:gd name="T73" fmla="*/ 127 h 161"/>
                <a:gd name="T74" fmla="*/ 43 w 442"/>
                <a:gd name="T75" fmla="*/ 104 h 161"/>
                <a:gd name="T76" fmla="*/ 39 w 442"/>
                <a:gd name="T77" fmla="*/ 84 h 161"/>
                <a:gd name="T78" fmla="*/ 36 w 442"/>
                <a:gd name="T79" fmla="*/ 47 h 161"/>
                <a:gd name="T80" fmla="*/ 41 w 442"/>
                <a:gd name="T81" fmla="*/ 22 h 161"/>
                <a:gd name="T82" fmla="*/ 47 w 442"/>
                <a:gd name="T83" fmla="*/ 0 h 161"/>
                <a:gd name="T84" fmla="*/ 0 w 442"/>
                <a:gd name="T85" fmla="*/ 76 h 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2" h="161">
                  <a:moveTo>
                    <a:pt x="0" y="76"/>
                  </a:moveTo>
                  <a:lnTo>
                    <a:pt x="1" y="84"/>
                  </a:lnTo>
                  <a:lnTo>
                    <a:pt x="1" y="92"/>
                  </a:lnTo>
                  <a:lnTo>
                    <a:pt x="4" y="102"/>
                  </a:lnTo>
                  <a:lnTo>
                    <a:pt x="5" y="108"/>
                  </a:lnTo>
                  <a:lnTo>
                    <a:pt x="8" y="114"/>
                  </a:lnTo>
                  <a:lnTo>
                    <a:pt x="10" y="119"/>
                  </a:lnTo>
                  <a:lnTo>
                    <a:pt x="14" y="125"/>
                  </a:lnTo>
                  <a:lnTo>
                    <a:pt x="18" y="130"/>
                  </a:lnTo>
                  <a:lnTo>
                    <a:pt x="23" y="136"/>
                  </a:lnTo>
                  <a:lnTo>
                    <a:pt x="29" y="140"/>
                  </a:lnTo>
                  <a:lnTo>
                    <a:pt x="31" y="141"/>
                  </a:lnTo>
                  <a:lnTo>
                    <a:pt x="32" y="142"/>
                  </a:lnTo>
                  <a:lnTo>
                    <a:pt x="36" y="144"/>
                  </a:lnTo>
                  <a:lnTo>
                    <a:pt x="40" y="146"/>
                  </a:lnTo>
                  <a:lnTo>
                    <a:pt x="43" y="148"/>
                  </a:lnTo>
                  <a:lnTo>
                    <a:pt x="47" y="150"/>
                  </a:lnTo>
                  <a:lnTo>
                    <a:pt x="50" y="151"/>
                  </a:lnTo>
                  <a:lnTo>
                    <a:pt x="54" y="153"/>
                  </a:lnTo>
                  <a:lnTo>
                    <a:pt x="57" y="154"/>
                  </a:lnTo>
                  <a:lnTo>
                    <a:pt x="60" y="155"/>
                  </a:lnTo>
                  <a:lnTo>
                    <a:pt x="64" y="156"/>
                  </a:lnTo>
                  <a:lnTo>
                    <a:pt x="70" y="158"/>
                  </a:lnTo>
                  <a:lnTo>
                    <a:pt x="76" y="159"/>
                  </a:lnTo>
                  <a:lnTo>
                    <a:pt x="88" y="161"/>
                  </a:lnTo>
                  <a:lnTo>
                    <a:pt x="98" y="161"/>
                  </a:lnTo>
                  <a:lnTo>
                    <a:pt x="108" y="159"/>
                  </a:lnTo>
                  <a:lnTo>
                    <a:pt x="117" y="157"/>
                  </a:lnTo>
                  <a:lnTo>
                    <a:pt x="121" y="155"/>
                  </a:lnTo>
                  <a:lnTo>
                    <a:pt x="125" y="153"/>
                  </a:lnTo>
                  <a:lnTo>
                    <a:pt x="129" y="152"/>
                  </a:lnTo>
                  <a:lnTo>
                    <a:pt x="133" y="149"/>
                  </a:lnTo>
                  <a:lnTo>
                    <a:pt x="137" y="147"/>
                  </a:lnTo>
                  <a:lnTo>
                    <a:pt x="139" y="145"/>
                  </a:lnTo>
                  <a:lnTo>
                    <a:pt x="140" y="144"/>
                  </a:lnTo>
                  <a:lnTo>
                    <a:pt x="146" y="139"/>
                  </a:lnTo>
                  <a:lnTo>
                    <a:pt x="152" y="134"/>
                  </a:lnTo>
                  <a:lnTo>
                    <a:pt x="157" y="129"/>
                  </a:lnTo>
                  <a:lnTo>
                    <a:pt x="160" y="125"/>
                  </a:lnTo>
                  <a:lnTo>
                    <a:pt x="163" y="121"/>
                  </a:lnTo>
                  <a:lnTo>
                    <a:pt x="326" y="85"/>
                  </a:lnTo>
                  <a:lnTo>
                    <a:pt x="442" y="77"/>
                  </a:lnTo>
                  <a:lnTo>
                    <a:pt x="440" y="53"/>
                  </a:lnTo>
                  <a:lnTo>
                    <a:pt x="169" y="82"/>
                  </a:lnTo>
                  <a:lnTo>
                    <a:pt x="171" y="46"/>
                  </a:lnTo>
                  <a:lnTo>
                    <a:pt x="160" y="25"/>
                  </a:lnTo>
                  <a:lnTo>
                    <a:pt x="160" y="62"/>
                  </a:lnTo>
                  <a:lnTo>
                    <a:pt x="159" y="78"/>
                  </a:lnTo>
                  <a:lnTo>
                    <a:pt x="156" y="93"/>
                  </a:lnTo>
                  <a:lnTo>
                    <a:pt x="155" y="100"/>
                  </a:lnTo>
                  <a:lnTo>
                    <a:pt x="153" y="107"/>
                  </a:lnTo>
                  <a:lnTo>
                    <a:pt x="150" y="112"/>
                  </a:lnTo>
                  <a:lnTo>
                    <a:pt x="147" y="117"/>
                  </a:lnTo>
                  <a:lnTo>
                    <a:pt x="144" y="122"/>
                  </a:lnTo>
                  <a:lnTo>
                    <a:pt x="140" y="126"/>
                  </a:lnTo>
                  <a:lnTo>
                    <a:pt x="137" y="129"/>
                  </a:lnTo>
                  <a:lnTo>
                    <a:pt x="133" y="133"/>
                  </a:lnTo>
                  <a:lnTo>
                    <a:pt x="131" y="134"/>
                  </a:lnTo>
                  <a:lnTo>
                    <a:pt x="129" y="135"/>
                  </a:lnTo>
                  <a:lnTo>
                    <a:pt x="126" y="136"/>
                  </a:lnTo>
                  <a:lnTo>
                    <a:pt x="124" y="137"/>
                  </a:lnTo>
                  <a:lnTo>
                    <a:pt x="120" y="140"/>
                  </a:lnTo>
                  <a:lnTo>
                    <a:pt x="115" y="141"/>
                  </a:lnTo>
                  <a:lnTo>
                    <a:pt x="111" y="142"/>
                  </a:lnTo>
                  <a:lnTo>
                    <a:pt x="107" y="143"/>
                  </a:lnTo>
                  <a:lnTo>
                    <a:pt x="97" y="143"/>
                  </a:lnTo>
                  <a:lnTo>
                    <a:pt x="89" y="142"/>
                  </a:lnTo>
                  <a:lnTo>
                    <a:pt x="81" y="138"/>
                  </a:lnTo>
                  <a:lnTo>
                    <a:pt x="77" y="137"/>
                  </a:lnTo>
                  <a:lnTo>
                    <a:pt x="73" y="135"/>
                  </a:lnTo>
                  <a:lnTo>
                    <a:pt x="69" y="134"/>
                  </a:lnTo>
                  <a:lnTo>
                    <a:pt x="67" y="132"/>
                  </a:lnTo>
                  <a:lnTo>
                    <a:pt x="61" y="129"/>
                  </a:lnTo>
                  <a:lnTo>
                    <a:pt x="56" y="127"/>
                  </a:lnTo>
                  <a:lnTo>
                    <a:pt x="49" y="119"/>
                  </a:lnTo>
                  <a:lnTo>
                    <a:pt x="43" y="104"/>
                  </a:lnTo>
                  <a:lnTo>
                    <a:pt x="41" y="94"/>
                  </a:lnTo>
                  <a:lnTo>
                    <a:pt x="39" y="84"/>
                  </a:lnTo>
                  <a:lnTo>
                    <a:pt x="37" y="64"/>
                  </a:lnTo>
                  <a:lnTo>
                    <a:pt x="36" y="47"/>
                  </a:lnTo>
                  <a:lnTo>
                    <a:pt x="38" y="34"/>
                  </a:lnTo>
                  <a:lnTo>
                    <a:pt x="41" y="22"/>
                  </a:lnTo>
                  <a:lnTo>
                    <a:pt x="44" y="12"/>
                  </a:lnTo>
                  <a:lnTo>
                    <a:pt x="47" y="0"/>
                  </a:lnTo>
                  <a:lnTo>
                    <a:pt x="19" y="33"/>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7" name="Freeform 463"/>
            <p:cNvSpPr>
              <a:spLocks/>
            </p:cNvSpPr>
            <p:nvPr/>
          </p:nvSpPr>
          <p:spPr bwMode="auto">
            <a:xfrm>
              <a:off x="4592" y="3024"/>
              <a:ext cx="69" cy="93"/>
            </a:xfrm>
            <a:custGeom>
              <a:avLst/>
              <a:gdLst>
                <a:gd name="T0" fmla="*/ 1 w 69"/>
                <a:gd name="T1" fmla="*/ 34 h 93"/>
                <a:gd name="T2" fmla="*/ 10 w 69"/>
                <a:gd name="T3" fmla="*/ 11 h 93"/>
                <a:gd name="T4" fmla="*/ 28 w 69"/>
                <a:gd name="T5" fmla="*/ 0 h 93"/>
                <a:gd name="T6" fmla="*/ 50 w 69"/>
                <a:gd name="T7" fmla="*/ 0 h 93"/>
                <a:gd name="T8" fmla="*/ 64 w 69"/>
                <a:gd name="T9" fmla="*/ 16 h 93"/>
                <a:gd name="T10" fmla="*/ 69 w 69"/>
                <a:gd name="T11" fmla="*/ 37 h 93"/>
                <a:gd name="T12" fmla="*/ 66 w 69"/>
                <a:gd name="T13" fmla="*/ 64 h 93"/>
                <a:gd name="T14" fmla="*/ 52 w 69"/>
                <a:gd name="T15" fmla="*/ 84 h 93"/>
                <a:gd name="T16" fmla="*/ 35 w 69"/>
                <a:gd name="T17" fmla="*/ 93 h 93"/>
                <a:gd name="T18" fmla="*/ 17 w 69"/>
                <a:gd name="T19" fmla="*/ 87 h 93"/>
                <a:gd name="T20" fmla="*/ 5 w 69"/>
                <a:gd name="T21" fmla="*/ 73 h 93"/>
                <a:gd name="T22" fmla="*/ 0 w 69"/>
                <a:gd name="T23" fmla="*/ 49 h 93"/>
                <a:gd name="T24" fmla="*/ 1 w 69"/>
                <a:gd name="T25" fmla="*/ 34 h 93"/>
                <a:gd name="T26" fmla="*/ 1 w 69"/>
                <a:gd name="T27" fmla="*/ 34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93">
                  <a:moveTo>
                    <a:pt x="1" y="34"/>
                  </a:moveTo>
                  <a:lnTo>
                    <a:pt x="10" y="11"/>
                  </a:lnTo>
                  <a:lnTo>
                    <a:pt x="28" y="0"/>
                  </a:lnTo>
                  <a:lnTo>
                    <a:pt x="50" y="0"/>
                  </a:lnTo>
                  <a:lnTo>
                    <a:pt x="64" y="16"/>
                  </a:lnTo>
                  <a:lnTo>
                    <a:pt x="69" y="37"/>
                  </a:lnTo>
                  <a:lnTo>
                    <a:pt x="66" y="64"/>
                  </a:lnTo>
                  <a:lnTo>
                    <a:pt x="52" y="84"/>
                  </a:lnTo>
                  <a:lnTo>
                    <a:pt x="35" y="93"/>
                  </a:lnTo>
                  <a:lnTo>
                    <a:pt x="17" y="87"/>
                  </a:lnTo>
                  <a:lnTo>
                    <a:pt x="5" y="73"/>
                  </a:lnTo>
                  <a:lnTo>
                    <a:pt x="0" y="49"/>
                  </a:ln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8" name="Freeform 464"/>
            <p:cNvSpPr>
              <a:spLocks/>
            </p:cNvSpPr>
            <p:nvPr/>
          </p:nvSpPr>
          <p:spPr bwMode="auto">
            <a:xfrm>
              <a:off x="4220" y="3105"/>
              <a:ext cx="367" cy="82"/>
            </a:xfrm>
            <a:custGeom>
              <a:avLst/>
              <a:gdLst>
                <a:gd name="T0" fmla="*/ 315 w 367"/>
                <a:gd name="T1" fmla="*/ 0 h 82"/>
                <a:gd name="T2" fmla="*/ 167 w 367"/>
                <a:gd name="T3" fmla="*/ 13 h 82"/>
                <a:gd name="T4" fmla="*/ 0 w 367"/>
                <a:gd name="T5" fmla="*/ 53 h 82"/>
                <a:gd name="T6" fmla="*/ 119 w 367"/>
                <a:gd name="T7" fmla="*/ 42 h 82"/>
                <a:gd name="T8" fmla="*/ 37 w 367"/>
                <a:gd name="T9" fmla="*/ 74 h 82"/>
                <a:gd name="T10" fmla="*/ 198 w 367"/>
                <a:gd name="T11" fmla="*/ 48 h 82"/>
                <a:gd name="T12" fmla="*/ 122 w 367"/>
                <a:gd name="T13" fmla="*/ 82 h 82"/>
                <a:gd name="T14" fmla="*/ 261 w 367"/>
                <a:gd name="T15" fmla="*/ 55 h 82"/>
                <a:gd name="T16" fmla="*/ 224 w 367"/>
                <a:gd name="T17" fmla="*/ 77 h 82"/>
                <a:gd name="T18" fmla="*/ 367 w 367"/>
                <a:gd name="T19" fmla="*/ 44 h 82"/>
                <a:gd name="T20" fmla="*/ 315 w 367"/>
                <a:gd name="T21" fmla="*/ 0 h 82"/>
                <a:gd name="T22" fmla="*/ 315 w 367"/>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 h="82">
                  <a:moveTo>
                    <a:pt x="315" y="0"/>
                  </a:moveTo>
                  <a:lnTo>
                    <a:pt x="167" y="13"/>
                  </a:lnTo>
                  <a:lnTo>
                    <a:pt x="0" y="53"/>
                  </a:lnTo>
                  <a:lnTo>
                    <a:pt x="119" y="42"/>
                  </a:lnTo>
                  <a:lnTo>
                    <a:pt x="37" y="74"/>
                  </a:lnTo>
                  <a:lnTo>
                    <a:pt x="198" y="48"/>
                  </a:lnTo>
                  <a:lnTo>
                    <a:pt x="122" y="82"/>
                  </a:lnTo>
                  <a:lnTo>
                    <a:pt x="261" y="55"/>
                  </a:lnTo>
                  <a:lnTo>
                    <a:pt x="224" y="77"/>
                  </a:lnTo>
                  <a:lnTo>
                    <a:pt x="367" y="44"/>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611" name="Group 607"/>
          <p:cNvGrpSpPr>
            <a:grpSpLocks/>
          </p:cNvGrpSpPr>
          <p:nvPr/>
        </p:nvGrpSpPr>
        <p:grpSpPr bwMode="auto">
          <a:xfrm>
            <a:off x="4347761" y="3224259"/>
            <a:ext cx="353885" cy="516903"/>
            <a:chOff x="4979" y="3060"/>
            <a:chExt cx="423" cy="563"/>
          </a:xfrm>
        </p:grpSpPr>
        <p:sp>
          <p:nvSpPr>
            <p:cNvPr id="612" name="Freeform 608"/>
            <p:cNvSpPr>
              <a:spLocks/>
            </p:cNvSpPr>
            <p:nvPr/>
          </p:nvSpPr>
          <p:spPr bwMode="auto">
            <a:xfrm>
              <a:off x="5062" y="3149"/>
              <a:ext cx="257" cy="365"/>
            </a:xfrm>
            <a:custGeom>
              <a:avLst/>
              <a:gdLst>
                <a:gd name="T0" fmla="*/ 202 w 257"/>
                <a:gd name="T1" fmla="*/ 329 h 365"/>
                <a:gd name="T2" fmla="*/ 206 w 257"/>
                <a:gd name="T3" fmla="*/ 291 h 365"/>
                <a:gd name="T4" fmla="*/ 230 w 257"/>
                <a:gd name="T5" fmla="*/ 242 h 365"/>
                <a:gd name="T6" fmla="*/ 251 w 257"/>
                <a:gd name="T7" fmla="*/ 190 h 365"/>
                <a:gd name="T8" fmla="*/ 257 w 257"/>
                <a:gd name="T9" fmla="*/ 153 h 365"/>
                <a:gd name="T10" fmla="*/ 251 w 257"/>
                <a:gd name="T11" fmla="*/ 102 h 365"/>
                <a:gd name="T12" fmla="*/ 236 w 257"/>
                <a:gd name="T13" fmla="*/ 61 h 365"/>
                <a:gd name="T14" fmla="*/ 202 w 257"/>
                <a:gd name="T15" fmla="*/ 20 h 365"/>
                <a:gd name="T16" fmla="*/ 156 w 257"/>
                <a:gd name="T17" fmla="*/ 0 h 365"/>
                <a:gd name="T18" fmla="*/ 112 w 257"/>
                <a:gd name="T19" fmla="*/ 1 h 365"/>
                <a:gd name="T20" fmla="*/ 64 w 257"/>
                <a:gd name="T21" fmla="*/ 22 h 365"/>
                <a:gd name="T22" fmla="*/ 30 w 257"/>
                <a:gd name="T23" fmla="*/ 50 h 365"/>
                <a:gd name="T24" fmla="*/ 12 w 257"/>
                <a:gd name="T25" fmla="*/ 87 h 365"/>
                <a:gd name="T26" fmla="*/ 0 w 257"/>
                <a:gd name="T27" fmla="*/ 142 h 365"/>
                <a:gd name="T28" fmla="*/ 2 w 257"/>
                <a:gd name="T29" fmla="*/ 182 h 365"/>
                <a:gd name="T30" fmla="*/ 16 w 257"/>
                <a:gd name="T31" fmla="*/ 228 h 365"/>
                <a:gd name="T32" fmla="*/ 42 w 257"/>
                <a:gd name="T33" fmla="*/ 259 h 365"/>
                <a:gd name="T34" fmla="*/ 80 w 257"/>
                <a:gd name="T35" fmla="*/ 297 h 365"/>
                <a:gd name="T36" fmla="*/ 92 w 257"/>
                <a:gd name="T37" fmla="*/ 353 h 365"/>
                <a:gd name="T38" fmla="*/ 121 w 257"/>
                <a:gd name="T39" fmla="*/ 365 h 365"/>
                <a:gd name="T40" fmla="*/ 164 w 257"/>
                <a:gd name="T41" fmla="*/ 357 h 365"/>
                <a:gd name="T42" fmla="*/ 202 w 257"/>
                <a:gd name="T43" fmla="*/ 329 h 365"/>
                <a:gd name="T44" fmla="*/ 202 w 257"/>
                <a:gd name="T45" fmla="*/ 329 h 3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7" h="365">
                  <a:moveTo>
                    <a:pt x="202" y="329"/>
                  </a:moveTo>
                  <a:lnTo>
                    <a:pt x="206" y="291"/>
                  </a:lnTo>
                  <a:lnTo>
                    <a:pt x="230" y="242"/>
                  </a:lnTo>
                  <a:lnTo>
                    <a:pt x="251" y="190"/>
                  </a:lnTo>
                  <a:lnTo>
                    <a:pt x="257" y="153"/>
                  </a:lnTo>
                  <a:lnTo>
                    <a:pt x="251" y="102"/>
                  </a:lnTo>
                  <a:lnTo>
                    <a:pt x="236" y="61"/>
                  </a:lnTo>
                  <a:lnTo>
                    <a:pt x="202" y="20"/>
                  </a:lnTo>
                  <a:lnTo>
                    <a:pt x="156" y="0"/>
                  </a:lnTo>
                  <a:lnTo>
                    <a:pt x="112" y="1"/>
                  </a:lnTo>
                  <a:lnTo>
                    <a:pt x="64" y="22"/>
                  </a:lnTo>
                  <a:lnTo>
                    <a:pt x="30" y="50"/>
                  </a:lnTo>
                  <a:lnTo>
                    <a:pt x="12" y="87"/>
                  </a:lnTo>
                  <a:lnTo>
                    <a:pt x="0" y="142"/>
                  </a:lnTo>
                  <a:lnTo>
                    <a:pt x="2" y="182"/>
                  </a:lnTo>
                  <a:lnTo>
                    <a:pt x="16" y="228"/>
                  </a:lnTo>
                  <a:lnTo>
                    <a:pt x="42" y="259"/>
                  </a:lnTo>
                  <a:lnTo>
                    <a:pt x="80" y="297"/>
                  </a:lnTo>
                  <a:lnTo>
                    <a:pt x="92" y="353"/>
                  </a:lnTo>
                  <a:lnTo>
                    <a:pt x="121" y="365"/>
                  </a:lnTo>
                  <a:lnTo>
                    <a:pt x="164" y="357"/>
                  </a:lnTo>
                  <a:lnTo>
                    <a:pt x="202" y="329"/>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3" name="Freeform 609"/>
            <p:cNvSpPr>
              <a:spLocks/>
            </p:cNvSpPr>
            <p:nvPr/>
          </p:nvSpPr>
          <p:spPr bwMode="auto">
            <a:xfrm>
              <a:off x="5156" y="3388"/>
              <a:ext cx="92" cy="122"/>
            </a:xfrm>
            <a:custGeom>
              <a:avLst/>
              <a:gdLst>
                <a:gd name="T0" fmla="*/ 77 w 92"/>
                <a:gd name="T1" fmla="*/ 114 h 122"/>
                <a:gd name="T2" fmla="*/ 76 w 92"/>
                <a:gd name="T3" fmla="*/ 80 h 122"/>
                <a:gd name="T4" fmla="*/ 72 w 92"/>
                <a:gd name="T5" fmla="*/ 36 h 122"/>
                <a:gd name="T6" fmla="*/ 86 w 92"/>
                <a:gd name="T7" fmla="*/ 31 h 122"/>
                <a:gd name="T8" fmla="*/ 92 w 92"/>
                <a:gd name="T9" fmla="*/ 17 h 122"/>
                <a:gd name="T10" fmla="*/ 83 w 92"/>
                <a:gd name="T11" fmla="*/ 1 h 122"/>
                <a:gd name="T12" fmla="*/ 64 w 92"/>
                <a:gd name="T13" fmla="*/ 2 h 122"/>
                <a:gd name="T14" fmla="*/ 48 w 92"/>
                <a:gd name="T15" fmla="*/ 0 h 122"/>
                <a:gd name="T16" fmla="*/ 31 w 92"/>
                <a:gd name="T17" fmla="*/ 4 h 122"/>
                <a:gd name="T18" fmla="*/ 10 w 92"/>
                <a:gd name="T19" fmla="*/ 5 h 122"/>
                <a:gd name="T20" fmla="*/ 0 w 92"/>
                <a:gd name="T21" fmla="*/ 20 h 122"/>
                <a:gd name="T22" fmla="*/ 7 w 92"/>
                <a:gd name="T23" fmla="*/ 30 h 122"/>
                <a:gd name="T24" fmla="*/ 19 w 92"/>
                <a:gd name="T25" fmla="*/ 35 h 122"/>
                <a:gd name="T26" fmla="*/ 21 w 92"/>
                <a:gd name="T27" fmla="*/ 70 h 122"/>
                <a:gd name="T28" fmla="*/ 23 w 92"/>
                <a:gd name="T29" fmla="*/ 122 h 122"/>
                <a:gd name="T30" fmla="*/ 47 w 92"/>
                <a:gd name="T31" fmla="*/ 122 h 122"/>
                <a:gd name="T32" fmla="*/ 77 w 92"/>
                <a:gd name="T33" fmla="*/ 114 h 122"/>
                <a:gd name="T34" fmla="*/ 77 w 92"/>
                <a:gd name="T35" fmla="*/ 114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 h="122">
                  <a:moveTo>
                    <a:pt x="77" y="114"/>
                  </a:moveTo>
                  <a:lnTo>
                    <a:pt x="76" y="80"/>
                  </a:lnTo>
                  <a:lnTo>
                    <a:pt x="72" y="36"/>
                  </a:lnTo>
                  <a:lnTo>
                    <a:pt x="86" y="31"/>
                  </a:lnTo>
                  <a:lnTo>
                    <a:pt x="92" y="17"/>
                  </a:lnTo>
                  <a:lnTo>
                    <a:pt x="83" y="1"/>
                  </a:lnTo>
                  <a:lnTo>
                    <a:pt x="64" y="2"/>
                  </a:lnTo>
                  <a:lnTo>
                    <a:pt x="48" y="0"/>
                  </a:lnTo>
                  <a:lnTo>
                    <a:pt x="31" y="4"/>
                  </a:lnTo>
                  <a:lnTo>
                    <a:pt x="10" y="5"/>
                  </a:lnTo>
                  <a:lnTo>
                    <a:pt x="0" y="20"/>
                  </a:lnTo>
                  <a:lnTo>
                    <a:pt x="7" y="30"/>
                  </a:lnTo>
                  <a:lnTo>
                    <a:pt x="19" y="35"/>
                  </a:lnTo>
                  <a:lnTo>
                    <a:pt x="21" y="70"/>
                  </a:lnTo>
                  <a:lnTo>
                    <a:pt x="23" y="122"/>
                  </a:lnTo>
                  <a:lnTo>
                    <a:pt x="47" y="122"/>
                  </a:lnTo>
                  <a:lnTo>
                    <a:pt x="77" y="114"/>
                  </a:lnTo>
                  <a:close/>
                </a:path>
              </a:pathLst>
            </a:custGeom>
            <a:solidFill>
              <a:srgbClr val="C7F0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4" name="Freeform 610"/>
            <p:cNvSpPr>
              <a:spLocks/>
            </p:cNvSpPr>
            <p:nvPr/>
          </p:nvSpPr>
          <p:spPr bwMode="auto">
            <a:xfrm>
              <a:off x="5188" y="3603"/>
              <a:ext cx="36" cy="17"/>
            </a:xfrm>
            <a:custGeom>
              <a:avLst/>
              <a:gdLst>
                <a:gd name="T0" fmla="*/ 0 w 36"/>
                <a:gd name="T1" fmla="*/ 0 h 17"/>
                <a:gd name="T2" fmla="*/ 6 w 36"/>
                <a:gd name="T3" fmla="*/ 14 h 17"/>
                <a:gd name="T4" fmla="*/ 20 w 36"/>
                <a:gd name="T5" fmla="*/ 17 h 17"/>
                <a:gd name="T6" fmla="*/ 31 w 36"/>
                <a:gd name="T7" fmla="*/ 14 h 17"/>
                <a:gd name="T8" fmla="*/ 36 w 36"/>
                <a:gd name="T9" fmla="*/ 0 h 17"/>
                <a:gd name="T10" fmla="*/ 0 w 36"/>
                <a:gd name="T11" fmla="*/ 0 h 17"/>
                <a:gd name="T12" fmla="*/ 0 w 3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
                  <a:moveTo>
                    <a:pt x="0" y="0"/>
                  </a:moveTo>
                  <a:lnTo>
                    <a:pt x="6" y="14"/>
                  </a:lnTo>
                  <a:lnTo>
                    <a:pt x="20" y="17"/>
                  </a:lnTo>
                  <a:lnTo>
                    <a:pt x="31" y="14"/>
                  </a:lnTo>
                  <a:lnTo>
                    <a:pt x="36" y="0"/>
                  </a:lnTo>
                  <a:lnTo>
                    <a:pt x="0" y="0"/>
                  </a:lnTo>
                  <a:close/>
                </a:path>
              </a:pathLst>
            </a:custGeom>
            <a:solidFill>
              <a:srgbClr val="7A94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5" name="Freeform 611"/>
            <p:cNvSpPr>
              <a:spLocks/>
            </p:cNvSpPr>
            <p:nvPr/>
          </p:nvSpPr>
          <p:spPr bwMode="auto">
            <a:xfrm>
              <a:off x="5145" y="3477"/>
              <a:ext cx="123" cy="126"/>
            </a:xfrm>
            <a:custGeom>
              <a:avLst/>
              <a:gdLst>
                <a:gd name="T0" fmla="*/ 5 w 123"/>
                <a:gd name="T1" fmla="*/ 26 h 126"/>
                <a:gd name="T2" fmla="*/ 26 w 123"/>
                <a:gd name="T3" fmla="*/ 33 h 126"/>
                <a:gd name="T4" fmla="*/ 44 w 123"/>
                <a:gd name="T5" fmla="*/ 33 h 126"/>
                <a:gd name="T6" fmla="*/ 68 w 123"/>
                <a:gd name="T7" fmla="*/ 33 h 126"/>
                <a:gd name="T8" fmla="*/ 101 w 123"/>
                <a:gd name="T9" fmla="*/ 16 h 126"/>
                <a:gd name="T10" fmla="*/ 122 w 123"/>
                <a:gd name="T11" fmla="*/ 0 h 126"/>
                <a:gd name="T12" fmla="*/ 123 w 123"/>
                <a:gd name="T13" fmla="*/ 13 h 126"/>
                <a:gd name="T14" fmla="*/ 118 w 123"/>
                <a:gd name="T15" fmla="*/ 27 h 126"/>
                <a:gd name="T16" fmla="*/ 119 w 123"/>
                <a:gd name="T17" fmla="*/ 41 h 126"/>
                <a:gd name="T18" fmla="*/ 109 w 123"/>
                <a:gd name="T19" fmla="*/ 56 h 126"/>
                <a:gd name="T20" fmla="*/ 115 w 123"/>
                <a:gd name="T21" fmla="*/ 68 h 126"/>
                <a:gd name="T22" fmla="*/ 107 w 123"/>
                <a:gd name="T23" fmla="*/ 81 h 126"/>
                <a:gd name="T24" fmla="*/ 109 w 123"/>
                <a:gd name="T25" fmla="*/ 93 h 126"/>
                <a:gd name="T26" fmla="*/ 110 w 123"/>
                <a:gd name="T27" fmla="*/ 105 h 126"/>
                <a:gd name="T28" fmla="*/ 91 w 123"/>
                <a:gd name="T29" fmla="*/ 119 h 126"/>
                <a:gd name="T30" fmla="*/ 66 w 123"/>
                <a:gd name="T31" fmla="*/ 126 h 126"/>
                <a:gd name="T32" fmla="*/ 32 w 123"/>
                <a:gd name="T33" fmla="*/ 121 h 126"/>
                <a:gd name="T34" fmla="*/ 21 w 123"/>
                <a:gd name="T35" fmla="*/ 116 h 126"/>
                <a:gd name="T36" fmla="*/ 13 w 123"/>
                <a:gd name="T37" fmla="*/ 94 h 126"/>
                <a:gd name="T38" fmla="*/ 4 w 123"/>
                <a:gd name="T39" fmla="*/ 81 h 126"/>
                <a:gd name="T40" fmla="*/ 9 w 123"/>
                <a:gd name="T41" fmla="*/ 71 h 126"/>
                <a:gd name="T42" fmla="*/ 4 w 123"/>
                <a:gd name="T43" fmla="*/ 60 h 126"/>
                <a:gd name="T44" fmla="*/ 9 w 123"/>
                <a:gd name="T45" fmla="*/ 48 h 126"/>
                <a:gd name="T46" fmla="*/ 0 w 123"/>
                <a:gd name="T47" fmla="*/ 31 h 126"/>
                <a:gd name="T48" fmla="*/ 5 w 123"/>
                <a:gd name="T49" fmla="*/ 26 h 126"/>
                <a:gd name="T50" fmla="*/ 5 w 123"/>
                <a:gd name="T51" fmla="*/ 26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3" h="126">
                  <a:moveTo>
                    <a:pt x="5" y="26"/>
                  </a:moveTo>
                  <a:lnTo>
                    <a:pt x="26" y="33"/>
                  </a:lnTo>
                  <a:lnTo>
                    <a:pt x="44" y="33"/>
                  </a:lnTo>
                  <a:lnTo>
                    <a:pt x="68" y="33"/>
                  </a:lnTo>
                  <a:lnTo>
                    <a:pt x="101" y="16"/>
                  </a:lnTo>
                  <a:lnTo>
                    <a:pt x="122" y="0"/>
                  </a:lnTo>
                  <a:lnTo>
                    <a:pt x="123" y="13"/>
                  </a:lnTo>
                  <a:lnTo>
                    <a:pt x="118" y="27"/>
                  </a:lnTo>
                  <a:lnTo>
                    <a:pt x="119" y="41"/>
                  </a:lnTo>
                  <a:lnTo>
                    <a:pt x="109" y="56"/>
                  </a:lnTo>
                  <a:lnTo>
                    <a:pt x="115" y="68"/>
                  </a:lnTo>
                  <a:lnTo>
                    <a:pt x="107" y="81"/>
                  </a:lnTo>
                  <a:lnTo>
                    <a:pt x="109" y="93"/>
                  </a:lnTo>
                  <a:lnTo>
                    <a:pt x="110" y="105"/>
                  </a:lnTo>
                  <a:lnTo>
                    <a:pt x="91" y="119"/>
                  </a:lnTo>
                  <a:lnTo>
                    <a:pt x="66" y="126"/>
                  </a:lnTo>
                  <a:lnTo>
                    <a:pt x="32" y="121"/>
                  </a:lnTo>
                  <a:lnTo>
                    <a:pt x="21" y="116"/>
                  </a:lnTo>
                  <a:lnTo>
                    <a:pt x="13" y="94"/>
                  </a:lnTo>
                  <a:lnTo>
                    <a:pt x="4" y="81"/>
                  </a:lnTo>
                  <a:lnTo>
                    <a:pt x="9" y="71"/>
                  </a:lnTo>
                  <a:lnTo>
                    <a:pt x="4" y="60"/>
                  </a:lnTo>
                  <a:lnTo>
                    <a:pt x="9" y="48"/>
                  </a:lnTo>
                  <a:lnTo>
                    <a:pt x="0" y="31"/>
                  </a:lnTo>
                  <a:lnTo>
                    <a:pt x="5" y="26"/>
                  </a:lnTo>
                  <a:close/>
                </a:path>
              </a:pathLst>
            </a:custGeom>
            <a:solidFill>
              <a:srgbClr val="BA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6" name="Freeform 612"/>
            <p:cNvSpPr>
              <a:spLocks/>
            </p:cNvSpPr>
            <p:nvPr/>
          </p:nvSpPr>
          <p:spPr bwMode="auto">
            <a:xfrm>
              <a:off x="5059" y="3145"/>
              <a:ext cx="265" cy="359"/>
            </a:xfrm>
            <a:custGeom>
              <a:avLst/>
              <a:gdLst>
                <a:gd name="T0" fmla="*/ 139 w 265"/>
                <a:gd name="T1" fmla="*/ 0 h 359"/>
                <a:gd name="T2" fmla="*/ 171 w 265"/>
                <a:gd name="T3" fmla="*/ 4 h 359"/>
                <a:gd name="T4" fmla="*/ 201 w 265"/>
                <a:gd name="T5" fmla="*/ 17 h 359"/>
                <a:gd name="T6" fmla="*/ 226 w 265"/>
                <a:gd name="T7" fmla="*/ 39 h 359"/>
                <a:gd name="T8" fmla="*/ 250 w 265"/>
                <a:gd name="T9" fmla="*/ 77 h 359"/>
                <a:gd name="T10" fmla="*/ 263 w 265"/>
                <a:gd name="T11" fmla="*/ 124 h 359"/>
                <a:gd name="T12" fmla="*/ 263 w 265"/>
                <a:gd name="T13" fmla="*/ 171 h 359"/>
                <a:gd name="T14" fmla="*/ 252 w 265"/>
                <a:gd name="T15" fmla="*/ 216 h 359"/>
                <a:gd name="T16" fmla="*/ 238 w 265"/>
                <a:gd name="T17" fmla="*/ 246 h 359"/>
                <a:gd name="T18" fmla="*/ 226 w 265"/>
                <a:gd name="T19" fmla="*/ 272 h 359"/>
                <a:gd name="T20" fmla="*/ 216 w 265"/>
                <a:gd name="T21" fmla="*/ 298 h 359"/>
                <a:gd name="T22" fmla="*/ 210 w 265"/>
                <a:gd name="T23" fmla="*/ 325 h 359"/>
                <a:gd name="T24" fmla="*/ 207 w 265"/>
                <a:gd name="T25" fmla="*/ 331 h 359"/>
                <a:gd name="T26" fmla="*/ 204 w 265"/>
                <a:gd name="T27" fmla="*/ 332 h 359"/>
                <a:gd name="T28" fmla="*/ 205 w 265"/>
                <a:gd name="T29" fmla="*/ 306 h 359"/>
                <a:gd name="T30" fmla="*/ 215 w 265"/>
                <a:gd name="T31" fmla="*/ 274 h 359"/>
                <a:gd name="T32" fmla="*/ 230 w 265"/>
                <a:gd name="T33" fmla="*/ 243 h 359"/>
                <a:gd name="T34" fmla="*/ 243 w 265"/>
                <a:gd name="T35" fmla="*/ 211 h 359"/>
                <a:gd name="T36" fmla="*/ 252 w 265"/>
                <a:gd name="T37" fmla="*/ 168 h 359"/>
                <a:gd name="T38" fmla="*/ 252 w 265"/>
                <a:gd name="T39" fmla="*/ 120 h 359"/>
                <a:gd name="T40" fmla="*/ 239 w 265"/>
                <a:gd name="T41" fmla="*/ 74 h 359"/>
                <a:gd name="T42" fmla="*/ 210 w 265"/>
                <a:gd name="T43" fmla="*/ 35 h 359"/>
                <a:gd name="T44" fmla="*/ 172 w 265"/>
                <a:gd name="T45" fmla="*/ 13 h 359"/>
                <a:gd name="T46" fmla="*/ 133 w 265"/>
                <a:gd name="T47" fmla="*/ 9 h 359"/>
                <a:gd name="T48" fmla="*/ 95 w 265"/>
                <a:gd name="T49" fmla="*/ 18 h 359"/>
                <a:gd name="T50" fmla="*/ 60 w 265"/>
                <a:gd name="T51" fmla="*/ 36 h 359"/>
                <a:gd name="T52" fmla="*/ 28 w 265"/>
                <a:gd name="T53" fmla="*/ 71 h 359"/>
                <a:gd name="T54" fmla="*/ 11 w 265"/>
                <a:gd name="T55" fmla="*/ 119 h 359"/>
                <a:gd name="T56" fmla="*/ 8 w 265"/>
                <a:gd name="T57" fmla="*/ 167 h 359"/>
                <a:gd name="T58" fmla="*/ 14 w 265"/>
                <a:gd name="T59" fmla="*/ 207 h 359"/>
                <a:gd name="T60" fmla="*/ 30 w 265"/>
                <a:gd name="T61" fmla="*/ 236 h 359"/>
                <a:gd name="T62" fmla="*/ 54 w 265"/>
                <a:gd name="T63" fmla="*/ 261 h 359"/>
                <a:gd name="T64" fmla="*/ 77 w 265"/>
                <a:gd name="T65" fmla="*/ 286 h 359"/>
                <a:gd name="T66" fmla="*/ 93 w 265"/>
                <a:gd name="T67" fmla="*/ 317 h 359"/>
                <a:gd name="T68" fmla="*/ 95 w 265"/>
                <a:gd name="T69" fmla="*/ 330 h 359"/>
                <a:gd name="T70" fmla="*/ 97 w 265"/>
                <a:gd name="T71" fmla="*/ 339 h 359"/>
                <a:gd name="T72" fmla="*/ 100 w 265"/>
                <a:gd name="T73" fmla="*/ 348 h 359"/>
                <a:gd name="T74" fmla="*/ 102 w 265"/>
                <a:gd name="T75" fmla="*/ 356 h 359"/>
                <a:gd name="T76" fmla="*/ 100 w 265"/>
                <a:gd name="T77" fmla="*/ 358 h 359"/>
                <a:gd name="T78" fmla="*/ 95 w 265"/>
                <a:gd name="T79" fmla="*/ 356 h 359"/>
                <a:gd name="T80" fmla="*/ 90 w 265"/>
                <a:gd name="T81" fmla="*/ 342 h 359"/>
                <a:gd name="T82" fmla="*/ 85 w 265"/>
                <a:gd name="T83" fmla="*/ 321 h 359"/>
                <a:gd name="T84" fmla="*/ 78 w 265"/>
                <a:gd name="T85" fmla="*/ 301 h 359"/>
                <a:gd name="T86" fmla="*/ 65 w 265"/>
                <a:gd name="T87" fmla="*/ 282 h 359"/>
                <a:gd name="T88" fmla="*/ 42 w 265"/>
                <a:gd name="T89" fmla="*/ 262 h 359"/>
                <a:gd name="T90" fmla="*/ 22 w 265"/>
                <a:gd name="T91" fmla="*/ 239 h 359"/>
                <a:gd name="T92" fmla="*/ 8 w 265"/>
                <a:gd name="T93" fmla="*/ 213 h 359"/>
                <a:gd name="T94" fmla="*/ 0 w 265"/>
                <a:gd name="T95" fmla="*/ 184 h 359"/>
                <a:gd name="T96" fmla="*/ 0 w 265"/>
                <a:gd name="T97" fmla="*/ 144 h 359"/>
                <a:gd name="T98" fmla="*/ 6 w 265"/>
                <a:gd name="T99" fmla="*/ 104 h 359"/>
                <a:gd name="T100" fmla="*/ 21 w 265"/>
                <a:gd name="T101" fmla="*/ 66 h 359"/>
                <a:gd name="T102" fmla="*/ 47 w 265"/>
                <a:gd name="T103" fmla="*/ 35 h 359"/>
                <a:gd name="T104" fmla="*/ 65 w 265"/>
                <a:gd name="T105" fmla="*/ 22 h 359"/>
                <a:gd name="T106" fmla="*/ 80 w 265"/>
                <a:gd name="T107" fmla="*/ 14 h 359"/>
                <a:gd name="T108" fmla="*/ 95 w 265"/>
                <a:gd name="T109" fmla="*/ 9 h 359"/>
                <a:gd name="T110" fmla="*/ 110 w 265"/>
                <a:gd name="T111" fmla="*/ 4 h 3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5" h="359">
                  <a:moveTo>
                    <a:pt x="115" y="3"/>
                  </a:moveTo>
                  <a:lnTo>
                    <a:pt x="122" y="2"/>
                  </a:lnTo>
                  <a:lnTo>
                    <a:pt x="131" y="1"/>
                  </a:lnTo>
                  <a:lnTo>
                    <a:pt x="139" y="0"/>
                  </a:lnTo>
                  <a:lnTo>
                    <a:pt x="147" y="1"/>
                  </a:lnTo>
                  <a:lnTo>
                    <a:pt x="155" y="1"/>
                  </a:lnTo>
                  <a:lnTo>
                    <a:pt x="163" y="2"/>
                  </a:lnTo>
                  <a:lnTo>
                    <a:pt x="171" y="4"/>
                  </a:lnTo>
                  <a:lnTo>
                    <a:pt x="179" y="7"/>
                  </a:lnTo>
                  <a:lnTo>
                    <a:pt x="187" y="9"/>
                  </a:lnTo>
                  <a:lnTo>
                    <a:pt x="194" y="13"/>
                  </a:lnTo>
                  <a:lnTo>
                    <a:pt x="201" y="17"/>
                  </a:lnTo>
                  <a:lnTo>
                    <a:pt x="207" y="22"/>
                  </a:lnTo>
                  <a:lnTo>
                    <a:pt x="214" y="27"/>
                  </a:lnTo>
                  <a:lnTo>
                    <a:pt x="220" y="33"/>
                  </a:lnTo>
                  <a:lnTo>
                    <a:pt x="226" y="39"/>
                  </a:lnTo>
                  <a:lnTo>
                    <a:pt x="232" y="47"/>
                  </a:lnTo>
                  <a:lnTo>
                    <a:pt x="239" y="57"/>
                  </a:lnTo>
                  <a:lnTo>
                    <a:pt x="245" y="66"/>
                  </a:lnTo>
                  <a:lnTo>
                    <a:pt x="250" y="77"/>
                  </a:lnTo>
                  <a:lnTo>
                    <a:pt x="255" y="89"/>
                  </a:lnTo>
                  <a:lnTo>
                    <a:pt x="258" y="100"/>
                  </a:lnTo>
                  <a:lnTo>
                    <a:pt x="261" y="111"/>
                  </a:lnTo>
                  <a:lnTo>
                    <a:pt x="263" y="124"/>
                  </a:lnTo>
                  <a:lnTo>
                    <a:pt x="265" y="136"/>
                  </a:lnTo>
                  <a:lnTo>
                    <a:pt x="265" y="147"/>
                  </a:lnTo>
                  <a:lnTo>
                    <a:pt x="265" y="159"/>
                  </a:lnTo>
                  <a:lnTo>
                    <a:pt x="263" y="171"/>
                  </a:lnTo>
                  <a:lnTo>
                    <a:pt x="262" y="183"/>
                  </a:lnTo>
                  <a:lnTo>
                    <a:pt x="259" y="194"/>
                  </a:lnTo>
                  <a:lnTo>
                    <a:pt x="256" y="206"/>
                  </a:lnTo>
                  <a:lnTo>
                    <a:pt x="252" y="216"/>
                  </a:lnTo>
                  <a:lnTo>
                    <a:pt x="247" y="227"/>
                  </a:lnTo>
                  <a:lnTo>
                    <a:pt x="245" y="233"/>
                  </a:lnTo>
                  <a:lnTo>
                    <a:pt x="242" y="239"/>
                  </a:lnTo>
                  <a:lnTo>
                    <a:pt x="238" y="246"/>
                  </a:lnTo>
                  <a:lnTo>
                    <a:pt x="235" y="253"/>
                  </a:lnTo>
                  <a:lnTo>
                    <a:pt x="232" y="259"/>
                  </a:lnTo>
                  <a:lnTo>
                    <a:pt x="229" y="266"/>
                  </a:lnTo>
                  <a:lnTo>
                    <a:pt x="226" y="272"/>
                  </a:lnTo>
                  <a:lnTo>
                    <a:pt x="223" y="278"/>
                  </a:lnTo>
                  <a:lnTo>
                    <a:pt x="221" y="285"/>
                  </a:lnTo>
                  <a:lnTo>
                    <a:pt x="218" y="291"/>
                  </a:lnTo>
                  <a:lnTo>
                    <a:pt x="216" y="298"/>
                  </a:lnTo>
                  <a:lnTo>
                    <a:pt x="215" y="304"/>
                  </a:lnTo>
                  <a:lnTo>
                    <a:pt x="212" y="311"/>
                  </a:lnTo>
                  <a:lnTo>
                    <a:pt x="212" y="318"/>
                  </a:lnTo>
                  <a:lnTo>
                    <a:pt x="210" y="325"/>
                  </a:lnTo>
                  <a:lnTo>
                    <a:pt x="210" y="331"/>
                  </a:lnTo>
                  <a:lnTo>
                    <a:pt x="209" y="331"/>
                  </a:lnTo>
                  <a:lnTo>
                    <a:pt x="208" y="331"/>
                  </a:lnTo>
                  <a:lnTo>
                    <a:pt x="207" y="331"/>
                  </a:lnTo>
                  <a:lnTo>
                    <a:pt x="207" y="332"/>
                  </a:lnTo>
                  <a:lnTo>
                    <a:pt x="206" y="332"/>
                  </a:lnTo>
                  <a:lnTo>
                    <a:pt x="205" y="332"/>
                  </a:lnTo>
                  <a:lnTo>
                    <a:pt x="204" y="332"/>
                  </a:lnTo>
                  <a:lnTo>
                    <a:pt x="203" y="323"/>
                  </a:lnTo>
                  <a:lnTo>
                    <a:pt x="203" y="315"/>
                  </a:lnTo>
                  <a:lnTo>
                    <a:pt x="205" y="306"/>
                  </a:lnTo>
                  <a:lnTo>
                    <a:pt x="206" y="298"/>
                  </a:lnTo>
                  <a:lnTo>
                    <a:pt x="208" y="290"/>
                  </a:lnTo>
                  <a:lnTo>
                    <a:pt x="211" y="282"/>
                  </a:lnTo>
                  <a:lnTo>
                    <a:pt x="215" y="274"/>
                  </a:lnTo>
                  <a:lnTo>
                    <a:pt x="218" y="266"/>
                  </a:lnTo>
                  <a:lnTo>
                    <a:pt x="222" y="258"/>
                  </a:lnTo>
                  <a:lnTo>
                    <a:pt x="226" y="251"/>
                  </a:lnTo>
                  <a:lnTo>
                    <a:pt x="230" y="243"/>
                  </a:lnTo>
                  <a:lnTo>
                    <a:pt x="234" y="235"/>
                  </a:lnTo>
                  <a:lnTo>
                    <a:pt x="237" y="227"/>
                  </a:lnTo>
                  <a:lnTo>
                    <a:pt x="240" y="219"/>
                  </a:lnTo>
                  <a:lnTo>
                    <a:pt x="243" y="211"/>
                  </a:lnTo>
                  <a:lnTo>
                    <a:pt x="246" y="203"/>
                  </a:lnTo>
                  <a:lnTo>
                    <a:pt x="249" y="191"/>
                  </a:lnTo>
                  <a:lnTo>
                    <a:pt x="251" y="180"/>
                  </a:lnTo>
                  <a:lnTo>
                    <a:pt x="252" y="168"/>
                  </a:lnTo>
                  <a:lnTo>
                    <a:pt x="254" y="156"/>
                  </a:lnTo>
                  <a:lnTo>
                    <a:pt x="254" y="144"/>
                  </a:lnTo>
                  <a:lnTo>
                    <a:pt x="254" y="132"/>
                  </a:lnTo>
                  <a:lnTo>
                    <a:pt x="252" y="120"/>
                  </a:lnTo>
                  <a:lnTo>
                    <a:pt x="250" y="109"/>
                  </a:lnTo>
                  <a:lnTo>
                    <a:pt x="247" y="96"/>
                  </a:lnTo>
                  <a:lnTo>
                    <a:pt x="244" y="86"/>
                  </a:lnTo>
                  <a:lnTo>
                    <a:pt x="239" y="74"/>
                  </a:lnTo>
                  <a:lnTo>
                    <a:pt x="233" y="64"/>
                  </a:lnTo>
                  <a:lnTo>
                    <a:pt x="226" y="54"/>
                  </a:lnTo>
                  <a:lnTo>
                    <a:pt x="218" y="44"/>
                  </a:lnTo>
                  <a:lnTo>
                    <a:pt x="210" y="35"/>
                  </a:lnTo>
                  <a:lnTo>
                    <a:pt x="199" y="27"/>
                  </a:lnTo>
                  <a:lnTo>
                    <a:pt x="190" y="22"/>
                  </a:lnTo>
                  <a:lnTo>
                    <a:pt x="181" y="17"/>
                  </a:lnTo>
                  <a:lnTo>
                    <a:pt x="172" y="13"/>
                  </a:lnTo>
                  <a:lnTo>
                    <a:pt x="162" y="11"/>
                  </a:lnTo>
                  <a:lnTo>
                    <a:pt x="153" y="9"/>
                  </a:lnTo>
                  <a:lnTo>
                    <a:pt x="143" y="9"/>
                  </a:lnTo>
                  <a:lnTo>
                    <a:pt x="133" y="9"/>
                  </a:lnTo>
                  <a:lnTo>
                    <a:pt x="124" y="10"/>
                  </a:lnTo>
                  <a:lnTo>
                    <a:pt x="114" y="12"/>
                  </a:lnTo>
                  <a:lnTo>
                    <a:pt x="104" y="14"/>
                  </a:lnTo>
                  <a:lnTo>
                    <a:pt x="95" y="18"/>
                  </a:lnTo>
                  <a:lnTo>
                    <a:pt x="85" y="22"/>
                  </a:lnTo>
                  <a:lnTo>
                    <a:pt x="77" y="26"/>
                  </a:lnTo>
                  <a:lnTo>
                    <a:pt x="68" y="31"/>
                  </a:lnTo>
                  <a:lnTo>
                    <a:pt x="60" y="36"/>
                  </a:lnTo>
                  <a:lnTo>
                    <a:pt x="53" y="42"/>
                  </a:lnTo>
                  <a:lnTo>
                    <a:pt x="43" y="51"/>
                  </a:lnTo>
                  <a:lnTo>
                    <a:pt x="35" y="61"/>
                  </a:lnTo>
                  <a:lnTo>
                    <a:pt x="28" y="71"/>
                  </a:lnTo>
                  <a:lnTo>
                    <a:pt x="23" y="83"/>
                  </a:lnTo>
                  <a:lnTo>
                    <a:pt x="18" y="95"/>
                  </a:lnTo>
                  <a:lnTo>
                    <a:pt x="14" y="107"/>
                  </a:lnTo>
                  <a:lnTo>
                    <a:pt x="11" y="119"/>
                  </a:lnTo>
                  <a:lnTo>
                    <a:pt x="9" y="131"/>
                  </a:lnTo>
                  <a:lnTo>
                    <a:pt x="8" y="144"/>
                  </a:lnTo>
                  <a:lnTo>
                    <a:pt x="8" y="156"/>
                  </a:lnTo>
                  <a:lnTo>
                    <a:pt x="8" y="167"/>
                  </a:lnTo>
                  <a:lnTo>
                    <a:pt x="9" y="179"/>
                  </a:lnTo>
                  <a:lnTo>
                    <a:pt x="10" y="189"/>
                  </a:lnTo>
                  <a:lnTo>
                    <a:pt x="12" y="198"/>
                  </a:lnTo>
                  <a:lnTo>
                    <a:pt x="14" y="207"/>
                  </a:lnTo>
                  <a:lnTo>
                    <a:pt x="17" y="215"/>
                  </a:lnTo>
                  <a:lnTo>
                    <a:pt x="20" y="222"/>
                  </a:lnTo>
                  <a:lnTo>
                    <a:pt x="25" y="229"/>
                  </a:lnTo>
                  <a:lnTo>
                    <a:pt x="30" y="236"/>
                  </a:lnTo>
                  <a:lnTo>
                    <a:pt x="35" y="243"/>
                  </a:lnTo>
                  <a:lnTo>
                    <a:pt x="41" y="248"/>
                  </a:lnTo>
                  <a:lnTo>
                    <a:pt x="48" y="255"/>
                  </a:lnTo>
                  <a:lnTo>
                    <a:pt x="54" y="261"/>
                  </a:lnTo>
                  <a:lnTo>
                    <a:pt x="60" y="267"/>
                  </a:lnTo>
                  <a:lnTo>
                    <a:pt x="66" y="273"/>
                  </a:lnTo>
                  <a:lnTo>
                    <a:pt x="72" y="279"/>
                  </a:lnTo>
                  <a:lnTo>
                    <a:pt x="77" y="286"/>
                  </a:lnTo>
                  <a:lnTo>
                    <a:pt x="82" y="293"/>
                  </a:lnTo>
                  <a:lnTo>
                    <a:pt x="87" y="300"/>
                  </a:lnTo>
                  <a:lnTo>
                    <a:pt x="90" y="308"/>
                  </a:lnTo>
                  <a:lnTo>
                    <a:pt x="93" y="317"/>
                  </a:lnTo>
                  <a:lnTo>
                    <a:pt x="95" y="326"/>
                  </a:lnTo>
                  <a:lnTo>
                    <a:pt x="95" y="327"/>
                  </a:lnTo>
                  <a:lnTo>
                    <a:pt x="95" y="328"/>
                  </a:lnTo>
                  <a:lnTo>
                    <a:pt x="95" y="330"/>
                  </a:lnTo>
                  <a:lnTo>
                    <a:pt x="96" y="332"/>
                  </a:lnTo>
                  <a:lnTo>
                    <a:pt x="97" y="334"/>
                  </a:lnTo>
                  <a:lnTo>
                    <a:pt x="97" y="336"/>
                  </a:lnTo>
                  <a:lnTo>
                    <a:pt x="97" y="339"/>
                  </a:lnTo>
                  <a:lnTo>
                    <a:pt x="98" y="341"/>
                  </a:lnTo>
                  <a:lnTo>
                    <a:pt x="99" y="343"/>
                  </a:lnTo>
                  <a:lnTo>
                    <a:pt x="100" y="346"/>
                  </a:lnTo>
                  <a:lnTo>
                    <a:pt x="100" y="348"/>
                  </a:lnTo>
                  <a:lnTo>
                    <a:pt x="100" y="350"/>
                  </a:lnTo>
                  <a:lnTo>
                    <a:pt x="101" y="353"/>
                  </a:lnTo>
                  <a:lnTo>
                    <a:pt x="101" y="355"/>
                  </a:lnTo>
                  <a:lnTo>
                    <a:pt x="102" y="356"/>
                  </a:lnTo>
                  <a:lnTo>
                    <a:pt x="102" y="358"/>
                  </a:lnTo>
                  <a:lnTo>
                    <a:pt x="101" y="359"/>
                  </a:lnTo>
                  <a:lnTo>
                    <a:pt x="100" y="358"/>
                  </a:lnTo>
                  <a:lnTo>
                    <a:pt x="99" y="358"/>
                  </a:lnTo>
                  <a:lnTo>
                    <a:pt x="97" y="357"/>
                  </a:lnTo>
                  <a:lnTo>
                    <a:pt x="96" y="356"/>
                  </a:lnTo>
                  <a:lnTo>
                    <a:pt x="95" y="356"/>
                  </a:lnTo>
                  <a:lnTo>
                    <a:pt x="93" y="357"/>
                  </a:lnTo>
                  <a:lnTo>
                    <a:pt x="92" y="352"/>
                  </a:lnTo>
                  <a:lnTo>
                    <a:pt x="91" y="347"/>
                  </a:lnTo>
                  <a:lnTo>
                    <a:pt x="90" y="342"/>
                  </a:lnTo>
                  <a:lnTo>
                    <a:pt x="89" y="337"/>
                  </a:lnTo>
                  <a:lnTo>
                    <a:pt x="87" y="332"/>
                  </a:lnTo>
                  <a:lnTo>
                    <a:pt x="87" y="326"/>
                  </a:lnTo>
                  <a:lnTo>
                    <a:pt x="85" y="321"/>
                  </a:lnTo>
                  <a:lnTo>
                    <a:pt x="84" y="316"/>
                  </a:lnTo>
                  <a:lnTo>
                    <a:pt x="82" y="311"/>
                  </a:lnTo>
                  <a:lnTo>
                    <a:pt x="80" y="306"/>
                  </a:lnTo>
                  <a:lnTo>
                    <a:pt x="78" y="301"/>
                  </a:lnTo>
                  <a:lnTo>
                    <a:pt x="75" y="296"/>
                  </a:lnTo>
                  <a:lnTo>
                    <a:pt x="72" y="291"/>
                  </a:lnTo>
                  <a:lnTo>
                    <a:pt x="69" y="286"/>
                  </a:lnTo>
                  <a:lnTo>
                    <a:pt x="65" y="282"/>
                  </a:lnTo>
                  <a:lnTo>
                    <a:pt x="60" y="278"/>
                  </a:lnTo>
                  <a:lnTo>
                    <a:pt x="53" y="273"/>
                  </a:lnTo>
                  <a:lnTo>
                    <a:pt x="48" y="268"/>
                  </a:lnTo>
                  <a:lnTo>
                    <a:pt x="42" y="262"/>
                  </a:lnTo>
                  <a:lnTo>
                    <a:pt x="36" y="256"/>
                  </a:lnTo>
                  <a:lnTo>
                    <a:pt x="31" y="251"/>
                  </a:lnTo>
                  <a:lnTo>
                    <a:pt x="26" y="245"/>
                  </a:lnTo>
                  <a:lnTo>
                    <a:pt x="22" y="239"/>
                  </a:lnTo>
                  <a:lnTo>
                    <a:pt x="18" y="233"/>
                  </a:lnTo>
                  <a:lnTo>
                    <a:pt x="13" y="226"/>
                  </a:lnTo>
                  <a:lnTo>
                    <a:pt x="10" y="220"/>
                  </a:lnTo>
                  <a:lnTo>
                    <a:pt x="8" y="213"/>
                  </a:lnTo>
                  <a:lnTo>
                    <a:pt x="5" y="206"/>
                  </a:lnTo>
                  <a:lnTo>
                    <a:pt x="3" y="199"/>
                  </a:lnTo>
                  <a:lnTo>
                    <a:pt x="1" y="191"/>
                  </a:lnTo>
                  <a:lnTo>
                    <a:pt x="0" y="184"/>
                  </a:lnTo>
                  <a:lnTo>
                    <a:pt x="0" y="175"/>
                  </a:lnTo>
                  <a:lnTo>
                    <a:pt x="0" y="164"/>
                  </a:lnTo>
                  <a:lnTo>
                    <a:pt x="0" y="154"/>
                  </a:lnTo>
                  <a:lnTo>
                    <a:pt x="0" y="144"/>
                  </a:lnTo>
                  <a:lnTo>
                    <a:pt x="1" y="134"/>
                  </a:lnTo>
                  <a:lnTo>
                    <a:pt x="2" y="124"/>
                  </a:lnTo>
                  <a:lnTo>
                    <a:pt x="4" y="114"/>
                  </a:lnTo>
                  <a:lnTo>
                    <a:pt x="6" y="104"/>
                  </a:lnTo>
                  <a:lnTo>
                    <a:pt x="9" y="94"/>
                  </a:lnTo>
                  <a:lnTo>
                    <a:pt x="12" y="84"/>
                  </a:lnTo>
                  <a:lnTo>
                    <a:pt x="16" y="76"/>
                  </a:lnTo>
                  <a:lnTo>
                    <a:pt x="21" y="66"/>
                  </a:lnTo>
                  <a:lnTo>
                    <a:pt x="26" y="59"/>
                  </a:lnTo>
                  <a:lnTo>
                    <a:pt x="33" y="50"/>
                  </a:lnTo>
                  <a:lnTo>
                    <a:pt x="39" y="42"/>
                  </a:lnTo>
                  <a:lnTo>
                    <a:pt x="47" y="35"/>
                  </a:lnTo>
                  <a:lnTo>
                    <a:pt x="55" y="29"/>
                  </a:lnTo>
                  <a:lnTo>
                    <a:pt x="58" y="26"/>
                  </a:lnTo>
                  <a:lnTo>
                    <a:pt x="62" y="24"/>
                  </a:lnTo>
                  <a:lnTo>
                    <a:pt x="65" y="22"/>
                  </a:lnTo>
                  <a:lnTo>
                    <a:pt x="69" y="19"/>
                  </a:lnTo>
                  <a:lnTo>
                    <a:pt x="72" y="17"/>
                  </a:lnTo>
                  <a:lnTo>
                    <a:pt x="76" y="16"/>
                  </a:lnTo>
                  <a:lnTo>
                    <a:pt x="80" y="14"/>
                  </a:lnTo>
                  <a:lnTo>
                    <a:pt x="84" y="13"/>
                  </a:lnTo>
                  <a:lnTo>
                    <a:pt x="87" y="12"/>
                  </a:lnTo>
                  <a:lnTo>
                    <a:pt x="91" y="10"/>
                  </a:lnTo>
                  <a:lnTo>
                    <a:pt x="95" y="9"/>
                  </a:lnTo>
                  <a:lnTo>
                    <a:pt x="99" y="8"/>
                  </a:lnTo>
                  <a:lnTo>
                    <a:pt x="102" y="7"/>
                  </a:lnTo>
                  <a:lnTo>
                    <a:pt x="107" y="6"/>
                  </a:lnTo>
                  <a:lnTo>
                    <a:pt x="110" y="4"/>
                  </a:lnTo>
                  <a:lnTo>
                    <a:pt x="1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7" name="Freeform 613"/>
            <p:cNvSpPr>
              <a:spLocks/>
            </p:cNvSpPr>
            <p:nvPr/>
          </p:nvSpPr>
          <p:spPr bwMode="auto">
            <a:xfrm>
              <a:off x="5171" y="3383"/>
              <a:ext cx="67" cy="128"/>
            </a:xfrm>
            <a:custGeom>
              <a:avLst/>
              <a:gdLst>
                <a:gd name="T0" fmla="*/ 38 w 67"/>
                <a:gd name="T1" fmla="*/ 0 h 128"/>
                <a:gd name="T2" fmla="*/ 50 w 67"/>
                <a:gd name="T3" fmla="*/ 7 h 128"/>
                <a:gd name="T4" fmla="*/ 58 w 67"/>
                <a:gd name="T5" fmla="*/ 20 h 128"/>
                <a:gd name="T6" fmla="*/ 63 w 67"/>
                <a:gd name="T7" fmla="*/ 36 h 128"/>
                <a:gd name="T8" fmla="*/ 64 w 67"/>
                <a:gd name="T9" fmla="*/ 53 h 128"/>
                <a:gd name="T10" fmla="*/ 65 w 67"/>
                <a:gd name="T11" fmla="*/ 67 h 128"/>
                <a:gd name="T12" fmla="*/ 65 w 67"/>
                <a:gd name="T13" fmla="*/ 78 h 128"/>
                <a:gd name="T14" fmla="*/ 66 w 67"/>
                <a:gd name="T15" fmla="*/ 88 h 128"/>
                <a:gd name="T16" fmla="*/ 66 w 67"/>
                <a:gd name="T17" fmla="*/ 98 h 128"/>
                <a:gd name="T18" fmla="*/ 67 w 67"/>
                <a:gd name="T19" fmla="*/ 109 h 128"/>
                <a:gd name="T20" fmla="*/ 67 w 67"/>
                <a:gd name="T21" fmla="*/ 119 h 128"/>
                <a:gd name="T22" fmla="*/ 63 w 67"/>
                <a:gd name="T23" fmla="*/ 120 h 128"/>
                <a:gd name="T24" fmla="*/ 61 w 67"/>
                <a:gd name="T25" fmla="*/ 122 h 128"/>
                <a:gd name="T26" fmla="*/ 58 w 67"/>
                <a:gd name="T27" fmla="*/ 100 h 128"/>
                <a:gd name="T28" fmla="*/ 56 w 67"/>
                <a:gd name="T29" fmla="*/ 78 h 128"/>
                <a:gd name="T30" fmla="*/ 55 w 67"/>
                <a:gd name="T31" fmla="*/ 55 h 128"/>
                <a:gd name="T32" fmla="*/ 53 w 67"/>
                <a:gd name="T33" fmla="*/ 34 h 128"/>
                <a:gd name="T34" fmla="*/ 48 w 67"/>
                <a:gd name="T35" fmla="*/ 18 h 128"/>
                <a:gd name="T36" fmla="*/ 35 w 67"/>
                <a:gd name="T37" fmla="*/ 10 h 128"/>
                <a:gd name="T38" fmla="*/ 24 w 67"/>
                <a:gd name="T39" fmla="*/ 13 h 128"/>
                <a:gd name="T40" fmla="*/ 17 w 67"/>
                <a:gd name="T41" fmla="*/ 25 h 128"/>
                <a:gd name="T42" fmla="*/ 13 w 67"/>
                <a:gd name="T43" fmla="*/ 39 h 128"/>
                <a:gd name="T44" fmla="*/ 10 w 67"/>
                <a:gd name="T45" fmla="*/ 55 h 128"/>
                <a:gd name="T46" fmla="*/ 10 w 67"/>
                <a:gd name="T47" fmla="*/ 67 h 128"/>
                <a:gd name="T48" fmla="*/ 9 w 67"/>
                <a:gd name="T49" fmla="*/ 80 h 128"/>
                <a:gd name="T50" fmla="*/ 10 w 67"/>
                <a:gd name="T51" fmla="*/ 92 h 128"/>
                <a:gd name="T52" fmla="*/ 10 w 67"/>
                <a:gd name="T53" fmla="*/ 105 h 128"/>
                <a:gd name="T54" fmla="*/ 11 w 67"/>
                <a:gd name="T55" fmla="*/ 117 h 128"/>
                <a:gd name="T56" fmla="*/ 11 w 67"/>
                <a:gd name="T57" fmla="*/ 128 h 128"/>
                <a:gd name="T58" fmla="*/ 8 w 67"/>
                <a:gd name="T59" fmla="*/ 127 h 128"/>
                <a:gd name="T60" fmla="*/ 5 w 67"/>
                <a:gd name="T61" fmla="*/ 128 h 128"/>
                <a:gd name="T62" fmla="*/ 4 w 67"/>
                <a:gd name="T63" fmla="*/ 125 h 128"/>
                <a:gd name="T64" fmla="*/ 3 w 67"/>
                <a:gd name="T65" fmla="*/ 117 h 128"/>
                <a:gd name="T66" fmla="*/ 2 w 67"/>
                <a:gd name="T67" fmla="*/ 107 h 128"/>
                <a:gd name="T68" fmla="*/ 2 w 67"/>
                <a:gd name="T69" fmla="*/ 99 h 128"/>
                <a:gd name="T70" fmla="*/ 2 w 67"/>
                <a:gd name="T71" fmla="*/ 90 h 128"/>
                <a:gd name="T72" fmla="*/ 1 w 67"/>
                <a:gd name="T73" fmla="*/ 83 h 128"/>
                <a:gd name="T74" fmla="*/ 0 w 67"/>
                <a:gd name="T75" fmla="*/ 66 h 128"/>
                <a:gd name="T76" fmla="*/ 1 w 67"/>
                <a:gd name="T77" fmla="*/ 49 h 128"/>
                <a:gd name="T78" fmla="*/ 3 w 67"/>
                <a:gd name="T79" fmla="*/ 32 h 128"/>
                <a:gd name="T80" fmla="*/ 10 w 67"/>
                <a:gd name="T81" fmla="*/ 17 h 128"/>
                <a:gd name="T82" fmla="*/ 20 w 67"/>
                <a:gd name="T83" fmla="*/ 4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7" h="128">
                  <a:moveTo>
                    <a:pt x="25" y="1"/>
                  </a:moveTo>
                  <a:lnTo>
                    <a:pt x="32" y="0"/>
                  </a:lnTo>
                  <a:lnTo>
                    <a:pt x="38" y="0"/>
                  </a:lnTo>
                  <a:lnTo>
                    <a:pt x="43" y="2"/>
                  </a:lnTo>
                  <a:lnTo>
                    <a:pt x="47" y="4"/>
                  </a:lnTo>
                  <a:lnTo>
                    <a:pt x="50" y="7"/>
                  </a:lnTo>
                  <a:lnTo>
                    <a:pt x="54" y="11"/>
                  </a:lnTo>
                  <a:lnTo>
                    <a:pt x="56" y="15"/>
                  </a:lnTo>
                  <a:lnTo>
                    <a:pt x="58" y="20"/>
                  </a:lnTo>
                  <a:lnTo>
                    <a:pt x="60" y="25"/>
                  </a:lnTo>
                  <a:lnTo>
                    <a:pt x="62" y="30"/>
                  </a:lnTo>
                  <a:lnTo>
                    <a:pt x="63" y="36"/>
                  </a:lnTo>
                  <a:lnTo>
                    <a:pt x="63" y="42"/>
                  </a:lnTo>
                  <a:lnTo>
                    <a:pt x="64" y="48"/>
                  </a:lnTo>
                  <a:lnTo>
                    <a:pt x="64" y="53"/>
                  </a:lnTo>
                  <a:lnTo>
                    <a:pt x="64" y="58"/>
                  </a:lnTo>
                  <a:lnTo>
                    <a:pt x="65" y="63"/>
                  </a:lnTo>
                  <a:lnTo>
                    <a:pt x="65" y="67"/>
                  </a:lnTo>
                  <a:lnTo>
                    <a:pt x="65" y="70"/>
                  </a:lnTo>
                  <a:lnTo>
                    <a:pt x="65" y="74"/>
                  </a:lnTo>
                  <a:lnTo>
                    <a:pt x="65" y="78"/>
                  </a:lnTo>
                  <a:lnTo>
                    <a:pt x="65" y="80"/>
                  </a:lnTo>
                  <a:lnTo>
                    <a:pt x="65" y="84"/>
                  </a:lnTo>
                  <a:lnTo>
                    <a:pt x="66" y="88"/>
                  </a:lnTo>
                  <a:lnTo>
                    <a:pt x="66" y="91"/>
                  </a:lnTo>
                  <a:lnTo>
                    <a:pt x="66" y="95"/>
                  </a:lnTo>
                  <a:lnTo>
                    <a:pt x="66" y="98"/>
                  </a:lnTo>
                  <a:lnTo>
                    <a:pt x="67" y="102"/>
                  </a:lnTo>
                  <a:lnTo>
                    <a:pt x="67" y="105"/>
                  </a:lnTo>
                  <a:lnTo>
                    <a:pt x="67" y="109"/>
                  </a:lnTo>
                  <a:lnTo>
                    <a:pt x="67" y="112"/>
                  </a:lnTo>
                  <a:lnTo>
                    <a:pt x="67" y="115"/>
                  </a:lnTo>
                  <a:lnTo>
                    <a:pt x="67" y="119"/>
                  </a:lnTo>
                  <a:lnTo>
                    <a:pt x="65" y="120"/>
                  </a:lnTo>
                  <a:lnTo>
                    <a:pt x="64" y="120"/>
                  </a:lnTo>
                  <a:lnTo>
                    <a:pt x="63" y="120"/>
                  </a:lnTo>
                  <a:lnTo>
                    <a:pt x="63" y="121"/>
                  </a:lnTo>
                  <a:lnTo>
                    <a:pt x="62" y="121"/>
                  </a:lnTo>
                  <a:lnTo>
                    <a:pt x="61" y="122"/>
                  </a:lnTo>
                  <a:lnTo>
                    <a:pt x="60" y="115"/>
                  </a:lnTo>
                  <a:lnTo>
                    <a:pt x="58" y="107"/>
                  </a:lnTo>
                  <a:lnTo>
                    <a:pt x="58" y="100"/>
                  </a:lnTo>
                  <a:lnTo>
                    <a:pt x="57" y="93"/>
                  </a:lnTo>
                  <a:lnTo>
                    <a:pt x="57" y="85"/>
                  </a:lnTo>
                  <a:lnTo>
                    <a:pt x="56" y="78"/>
                  </a:lnTo>
                  <a:lnTo>
                    <a:pt x="56" y="70"/>
                  </a:lnTo>
                  <a:lnTo>
                    <a:pt x="56" y="63"/>
                  </a:lnTo>
                  <a:lnTo>
                    <a:pt x="55" y="55"/>
                  </a:lnTo>
                  <a:lnTo>
                    <a:pt x="55" y="48"/>
                  </a:lnTo>
                  <a:lnTo>
                    <a:pt x="54" y="40"/>
                  </a:lnTo>
                  <a:lnTo>
                    <a:pt x="53" y="34"/>
                  </a:lnTo>
                  <a:lnTo>
                    <a:pt x="52" y="28"/>
                  </a:lnTo>
                  <a:lnTo>
                    <a:pt x="50" y="23"/>
                  </a:lnTo>
                  <a:lnTo>
                    <a:pt x="48" y="18"/>
                  </a:lnTo>
                  <a:lnTo>
                    <a:pt x="45" y="13"/>
                  </a:lnTo>
                  <a:lnTo>
                    <a:pt x="40" y="10"/>
                  </a:lnTo>
                  <a:lnTo>
                    <a:pt x="35" y="10"/>
                  </a:lnTo>
                  <a:lnTo>
                    <a:pt x="31" y="10"/>
                  </a:lnTo>
                  <a:lnTo>
                    <a:pt x="28" y="11"/>
                  </a:lnTo>
                  <a:lnTo>
                    <a:pt x="24" y="13"/>
                  </a:lnTo>
                  <a:lnTo>
                    <a:pt x="21" y="16"/>
                  </a:lnTo>
                  <a:lnTo>
                    <a:pt x="19" y="20"/>
                  </a:lnTo>
                  <a:lnTo>
                    <a:pt x="17" y="25"/>
                  </a:lnTo>
                  <a:lnTo>
                    <a:pt x="15" y="29"/>
                  </a:lnTo>
                  <a:lnTo>
                    <a:pt x="14" y="34"/>
                  </a:lnTo>
                  <a:lnTo>
                    <a:pt x="13" y="39"/>
                  </a:lnTo>
                  <a:lnTo>
                    <a:pt x="12" y="45"/>
                  </a:lnTo>
                  <a:lnTo>
                    <a:pt x="11" y="50"/>
                  </a:lnTo>
                  <a:lnTo>
                    <a:pt x="10" y="55"/>
                  </a:lnTo>
                  <a:lnTo>
                    <a:pt x="10" y="59"/>
                  </a:lnTo>
                  <a:lnTo>
                    <a:pt x="10" y="63"/>
                  </a:lnTo>
                  <a:lnTo>
                    <a:pt x="10" y="67"/>
                  </a:lnTo>
                  <a:lnTo>
                    <a:pt x="9" y="71"/>
                  </a:lnTo>
                  <a:lnTo>
                    <a:pt x="9" y="75"/>
                  </a:lnTo>
                  <a:lnTo>
                    <a:pt x="9" y="80"/>
                  </a:lnTo>
                  <a:lnTo>
                    <a:pt x="9" y="84"/>
                  </a:lnTo>
                  <a:lnTo>
                    <a:pt x="10" y="88"/>
                  </a:lnTo>
                  <a:lnTo>
                    <a:pt x="10" y="92"/>
                  </a:lnTo>
                  <a:lnTo>
                    <a:pt x="10" y="97"/>
                  </a:lnTo>
                  <a:lnTo>
                    <a:pt x="10" y="101"/>
                  </a:lnTo>
                  <a:lnTo>
                    <a:pt x="10" y="105"/>
                  </a:lnTo>
                  <a:lnTo>
                    <a:pt x="10" y="110"/>
                  </a:lnTo>
                  <a:lnTo>
                    <a:pt x="11" y="113"/>
                  </a:lnTo>
                  <a:lnTo>
                    <a:pt x="11" y="117"/>
                  </a:lnTo>
                  <a:lnTo>
                    <a:pt x="11" y="121"/>
                  </a:lnTo>
                  <a:lnTo>
                    <a:pt x="11" y="125"/>
                  </a:lnTo>
                  <a:lnTo>
                    <a:pt x="11" y="128"/>
                  </a:lnTo>
                  <a:lnTo>
                    <a:pt x="10" y="127"/>
                  </a:lnTo>
                  <a:lnTo>
                    <a:pt x="8" y="127"/>
                  </a:lnTo>
                  <a:lnTo>
                    <a:pt x="7" y="128"/>
                  </a:lnTo>
                  <a:lnTo>
                    <a:pt x="6" y="128"/>
                  </a:lnTo>
                  <a:lnTo>
                    <a:pt x="5" y="128"/>
                  </a:lnTo>
                  <a:lnTo>
                    <a:pt x="5" y="127"/>
                  </a:lnTo>
                  <a:lnTo>
                    <a:pt x="4" y="125"/>
                  </a:lnTo>
                  <a:lnTo>
                    <a:pt x="3" y="122"/>
                  </a:lnTo>
                  <a:lnTo>
                    <a:pt x="3" y="119"/>
                  </a:lnTo>
                  <a:lnTo>
                    <a:pt x="3" y="117"/>
                  </a:lnTo>
                  <a:lnTo>
                    <a:pt x="3" y="114"/>
                  </a:lnTo>
                  <a:lnTo>
                    <a:pt x="3" y="111"/>
                  </a:lnTo>
                  <a:lnTo>
                    <a:pt x="2" y="107"/>
                  </a:lnTo>
                  <a:lnTo>
                    <a:pt x="2" y="105"/>
                  </a:lnTo>
                  <a:lnTo>
                    <a:pt x="2" y="102"/>
                  </a:lnTo>
                  <a:lnTo>
                    <a:pt x="2" y="99"/>
                  </a:lnTo>
                  <a:lnTo>
                    <a:pt x="2" y="96"/>
                  </a:lnTo>
                  <a:lnTo>
                    <a:pt x="2" y="93"/>
                  </a:lnTo>
                  <a:lnTo>
                    <a:pt x="2" y="90"/>
                  </a:lnTo>
                  <a:lnTo>
                    <a:pt x="2" y="88"/>
                  </a:lnTo>
                  <a:lnTo>
                    <a:pt x="1" y="85"/>
                  </a:lnTo>
                  <a:lnTo>
                    <a:pt x="1" y="83"/>
                  </a:lnTo>
                  <a:lnTo>
                    <a:pt x="1" y="78"/>
                  </a:lnTo>
                  <a:lnTo>
                    <a:pt x="0" y="72"/>
                  </a:lnTo>
                  <a:lnTo>
                    <a:pt x="0" y="66"/>
                  </a:lnTo>
                  <a:lnTo>
                    <a:pt x="0" y="60"/>
                  </a:lnTo>
                  <a:lnTo>
                    <a:pt x="0" y="55"/>
                  </a:lnTo>
                  <a:lnTo>
                    <a:pt x="1" y="49"/>
                  </a:lnTo>
                  <a:lnTo>
                    <a:pt x="2" y="43"/>
                  </a:lnTo>
                  <a:lnTo>
                    <a:pt x="3" y="38"/>
                  </a:lnTo>
                  <a:lnTo>
                    <a:pt x="3" y="32"/>
                  </a:lnTo>
                  <a:lnTo>
                    <a:pt x="5" y="27"/>
                  </a:lnTo>
                  <a:lnTo>
                    <a:pt x="8" y="22"/>
                  </a:lnTo>
                  <a:lnTo>
                    <a:pt x="10" y="17"/>
                  </a:lnTo>
                  <a:lnTo>
                    <a:pt x="13" y="13"/>
                  </a:lnTo>
                  <a:lnTo>
                    <a:pt x="16" y="8"/>
                  </a:lnTo>
                  <a:lnTo>
                    <a:pt x="20" y="4"/>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8" name="Freeform 614"/>
            <p:cNvSpPr>
              <a:spLocks/>
            </p:cNvSpPr>
            <p:nvPr/>
          </p:nvSpPr>
          <p:spPr bwMode="auto">
            <a:xfrm>
              <a:off x="5142" y="3469"/>
              <a:ext cx="130" cy="72"/>
            </a:xfrm>
            <a:custGeom>
              <a:avLst/>
              <a:gdLst>
                <a:gd name="T0" fmla="*/ 127 w 130"/>
                <a:gd name="T1" fmla="*/ 4 h 72"/>
                <a:gd name="T2" fmla="*/ 130 w 130"/>
                <a:gd name="T3" fmla="*/ 14 h 72"/>
                <a:gd name="T4" fmla="*/ 129 w 130"/>
                <a:gd name="T5" fmla="*/ 24 h 72"/>
                <a:gd name="T6" fmla="*/ 125 w 130"/>
                <a:gd name="T7" fmla="*/ 34 h 72"/>
                <a:gd name="T8" fmla="*/ 119 w 130"/>
                <a:gd name="T9" fmla="*/ 44 h 72"/>
                <a:gd name="T10" fmla="*/ 109 w 130"/>
                <a:gd name="T11" fmla="*/ 51 h 72"/>
                <a:gd name="T12" fmla="*/ 100 w 130"/>
                <a:gd name="T13" fmla="*/ 59 h 72"/>
                <a:gd name="T14" fmla="*/ 90 w 130"/>
                <a:gd name="T15" fmla="*/ 64 h 72"/>
                <a:gd name="T16" fmla="*/ 83 w 130"/>
                <a:gd name="T17" fmla="*/ 67 h 72"/>
                <a:gd name="T18" fmla="*/ 78 w 130"/>
                <a:gd name="T19" fmla="*/ 69 h 72"/>
                <a:gd name="T20" fmla="*/ 73 w 130"/>
                <a:gd name="T21" fmla="*/ 70 h 72"/>
                <a:gd name="T22" fmla="*/ 68 w 130"/>
                <a:gd name="T23" fmla="*/ 71 h 72"/>
                <a:gd name="T24" fmla="*/ 63 w 130"/>
                <a:gd name="T25" fmla="*/ 71 h 72"/>
                <a:gd name="T26" fmla="*/ 58 w 130"/>
                <a:gd name="T27" fmla="*/ 71 h 72"/>
                <a:gd name="T28" fmla="*/ 53 w 130"/>
                <a:gd name="T29" fmla="*/ 72 h 72"/>
                <a:gd name="T30" fmla="*/ 48 w 130"/>
                <a:gd name="T31" fmla="*/ 72 h 72"/>
                <a:gd name="T32" fmla="*/ 42 w 130"/>
                <a:gd name="T33" fmla="*/ 72 h 72"/>
                <a:gd name="T34" fmla="*/ 33 w 130"/>
                <a:gd name="T35" fmla="*/ 71 h 72"/>
                <a:gd name="T36" fmla="*/ 24 w 130"/>
                <a:gd name="T37" fmla="*/ 68 h 72"/>
                <a:gd name="T38" fmla="*/ 16 w 130"/>
                <a:gd name="T39" fmla="*/ 64 h 72"/>
                <a:gd name="T40" fmla="*/ 8 w 130"/>
                <a:gd name="T41" fmla="*/ 58 h 72"/>
                <a:gd name="T42" fmla="*/ 3 w 130"/>
                <a:gd name="T43" fmla="*/ 51 h 72"/>
                <a:gd name="T44" fmla="*/ 0 w 130"/>
                <a:gd name="T45" fmla="*/ 44 h 72"/>
                <a:gd name="T46" fmla="*/ 0 w 130"/>
                <a:gd name="T47" fmla="*/ 35 h 72"/>
                <a:gd name="T48" fmla="*/ 3 w 130"/>
                <a:gd name="T49" fmla="*/ 30 h 72"/>
                <a:gd name="T50" fmla="*/ 5 w 130"/>
                <a:gd name="T51" fmla="*/ 30 h 72"/>
                <a:gd name="T52" fmla="*/ 8 w 130"/>
                <a:gd name="T53" fmla="*/ 29 h 72"/>
                <a:gd name="T54" fmla="*/ 10 w 130"/>
                <a:gd name="T55" fmla="*/ 29 h 72"/>
                <a:gd name="T56" fmla="*/ 10 w 130"/>
                <a:gd name="T57" fmla="*/ 34 h 72"/>
                <a:gd name="T58" fmla="*/ 10 w 130"/>
                <a:gd name="T59" fmla="*/ 44 h 72"/>
                <a:gd name="T60" fmla="*/ 16 w 130"/>
                <a:gd name="T61" fmla="*/ 52 h 72"/>
                <a:gd name="T62" fmla="*/ 24 w 130"/>
                <a:gd name="T63" fmla="*/ 58 h 72"/>
                <a:gd name="T64" fmla="*/ 34 w 130"/>
                <a:gd name="T65" fmla="*/ 62 h 72"/>
                <a:gd name="T66" fmla="*/ 47 w 130"/>
                <a:gd name="T67" fmla="*/ 64 h 72"/>
                <a:gd name="T68" fmla="*/ 59 w 130"/>
                <a:gd name="T69" fmla="*/ 64 h 72"/>
                <a:gd name="T70" fmla="*/ 69 w 130"/>
                <a:gd name="T71" fmla="*/ 63 h 72"/>
                <a:gd name="T72" fmla="*/ 79 w 130"/>
                <a:gd name="T73" fmla="*/ 59 h 72"/>
                <a:gd name="T74" fmla="*/ 88 w 130"/>
                <a:gd name="T75" fmla="*/ 56 h 72"/>
                <a:gd name="T76" fmla="*/ 97 w 130"/>
                <a:gd name="T77" fmla="*/ 51 h 72"/>
                <a:gd name="T78" fmla="*/ 106 w 130"/>
                <a:gd name="T79" fmla="*/ 44 h 72"/>
                <a:gd name="T80" fmla="*/ 114 w 130"/>
                <a:gd name="T81" fmla="*/ 37 h 72"/>
                <a:gd name="T82" fmla="*/ 119 w 130"/>
                <a:gd name="T83" fmla="*/ 29 h 72"/>
                <a:gd name="T84" fmla="*/ 122 w 130"/>
                <a:gd name="T85" fmla="*/ 19 h 72"/>
                <a:gd name="T86" fmla="*/ 122 w 130"/>
                <a:gd name="T87" fmla="*/ 9 h 72"/>
                <a:gd name="T88" fmla="*/ 121 w 130"/>
                <a:gd name="T89" fmla="*/ 2 h 72"/>
                <a:gd name="T90" fmla="*/ 122 w 130"/>
                <a:gd name="T91" fmla="*/ 1 h 72"/>
                <a:gd name="T92" fmla="*/ 123 w 130"/>
                <a:gd name="T93" fmla="*/ 0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72">
                  <a:moveTo>
                    <a:pt x="123" y="0"/>
                  </a:moveTo>
                  <a:lnTo>
                    <a:pt x="127" y="4"/>
                  </a:lnTo>
                  <a:lnTo>
                    <a:pt x="129" y="9"/>
                  </a:lnTo>
                  <a:lnTo>
                    <a:pt x="130" y="14"/>
                  </a:lnTo>
                  <a:lnTo>
                    <a:pt x="130" y="19"/>
                  </a:lnTo>
                  <a:lnTo>
                    <a:pt x="129" y="24"/>
                  </a:lnTo>
                  <a:lnTo>
                    <a:pt x="128" y="29"/>
                  </a:lnTo>
                  <a:lnTo>
                    <a:pt x="125" y="34"/>
                  </a:lnTo>
                  <a:lnTo>
                    <a:pt x="122" y="39"/>
                  </a:lnTo>
                  <a:lnTo>
                    <a:pt x="119" y="44"/>
                  </a:lnTo>
                  <a:lnTo>
                    <a:pt x="114" y="48"/>
                  </a:lnTo>
                  <a:lnTo>
                    <a:pt x="109" y="51"/>
                  </a:lnTo>
                  <a:lnTo>
                    <a:pt x="105" y="56"/>
                  </a:lnTo>
                  <a:lnTo>
                    <a:pt x="100" y="59"/>
                  </a:lnTo>
                  <a:lnTo>
                    <a:pt x="95" y="61"/>
                  </a:lnTo>
                  <a:lnTo>
                    <a:pt x="90" y="64"/>
                  </a:lnTo>
                  <a:lnTo>
                    <a:pt x="86" y="66"/>
                  </a:lnTo>
                  <a:lnTo>
                    <a:pt x="83" y="67"/>
                  </a:lnTo>
                  <a:lnTo>
                    <a:pt x="81" y="68"/>
                  </a:lnTo>
                  <a:lnTo>
                    <a:pt x="78" y="69"/>
                  </a:lnTo>
                  <a:lnTo>
                    <a:pt x="76" y="69"/>
                  </a:lnTo>
                  <a:lnTo>
                    <a:pt x="73" y="70"/>
                  </a:lnTo>
                  <a:lnTo>
                    <a:pt x="71" y="70"/>
                  </a:lnTo>
                  <a:lnTo>
                    <a:pt x="68" y="71"/>
                  </a:lnTo>
                  <a:lnTo>
                    <a:pt x="66" y="71"/>
                  </a:lnTo>
                  <a:lnTo>
                    <a:pt x="63" y="71"/>
                  </a:lnTo>
                  <a:lnTo>
                    <a:pt x="61" y="71"/>
                  </a:lnTo>
                  <a:lnTo>
                    <a:pt x="58" y="71"/>
                  </a:lnTo>
                  <a:lnTo>
                    <a:pt x="55" y="71"/>
                  </a:lnTo>
                  <a:lnTo>
                    <a:pt x="53" y="72"/>
                  </a:lnTo>
                  <a:lnTo>
                    <a:pt x="51" y="72"/>
                  </a:lnTo>
                  <a:lnTo>
                    <a:pt x="48" y="72"/>
                  </a:lnTo>
                  <a:lnTo>
                    <a:pt x="46" y="72"/>
                  </a:lnTo>
                  <a:lnTo>
                    <a:pt x="42" y="72"/>
                  </a:lnTo>
                  <a:lnTo>
                    <a:pt x="37" y="71"/>
                  </a:lnTo>
                  <a:lnTo>
                    <a:pt x="33" y="71"/>
                  </a:lnTo>
                  <a:lnTo>
                    <a:pt x="29" y="70"/>
                  </a:lnTo>
                  <a:lnTo>
                    <a:pt x="24" y="68"/>
                  </a:lnTo>
                  <a:lnTo>
                    <a:pt x="20" y="66"/>
                  </a:lnTo>
                  <a:lnTo>
                    <a:pt x="16" y="64"/>
                  </a:lnTo>
                  <a:lnTo>
                    <a:pt x="12" y="61"/>
                  </a:lnTo>
                  <a:lnTo>
                    <a:pt x="8" y="58"/>
                  </a:lnTo>
                  <a:lnTo>
                    <a:pt x="5" y="55"/>
                  </a:lnTo>
                  <a:lnTo>
                    <a:pt x="3" y="51"/>
                  </a:lnTo>
                  <a:lnTo>
                    <a:pt x="1" y="48"/>
                  </a:lnTo>
                  <a:lnTo>
                    <a:pt x="0" y="44"/>
                  </a:lnTo>
                  <a:lnTo>
                    <a:pt x="0" y="39"/>
                  </a:lnTo>
                  <a:lnTo>
                    <a:pt x="0" y="35"/>
                  </a:lnTo>
                  <a:lnTo>
                    <a:pt x="2" y="30"/>
                  </a:lnTo>
                  <a:lnTo>
                    <a:pt x="3" y="30"/>
                  </a:lnTo>
                  <a:lnTo>
                    <a:pt x="4" y="30"/>
                  </a:lnTo>
                  <a:lnTo>
                    <a:pt x="5" y="30"/>
                  </a:lnTo>
                  <a:lnTo>
                    <a:pt x="7" y="29"/>
                  </a:lnTo>
                  <a:lnTo>
                    <a:pt x="8" y="29"/>
                  </a:lnTo>
                  <a:lnTo>
                    <a:pt x="9" y="29"/>
                  </a:lnTo>
                  <a:lnTo>
                    <a:pt x="10" y="29"/>
                  </a:lnTo>
                  <a:lnTo>
                    <a:pt x="12" y="29"/>
                  </a:lnTo>
                  <a:lnTo>
                    <a:pt x="10" y="34"/>
                  </a:lnTo>
                  <a:lnTo>
                    <a:pt x="9" y="40"/>
                  </a:lnTo>
                  <a:lnTo>
                    <a:pt x="10" y="44"/>
                  </a:lnTo>
                  <a:lnTo>
                    <a:pt x="12" y="49"/>
                  </a:lnTo>
                  <a:lnTo>
                    <a:pt x="16" y="52"/>
                  </a:lnTo>
                  <a:lnTo>
                    <a:pt x="19" y="56"/>
                  </a:lnTo>
                  <a:lnTo>
                    <a:pt x="24" y="58"/>
                  </a:lnTo>
                  <a:lnTo>
                    <a:pt x="29" y="61"/>
                  </a:lnTo>
                  <a:lnTo>
                    <a:pt x="34" y="62"/>
                  </a:lnTo>
                  <a:lnTo>
                    <a:pt x="41" y="64"/>
                  </a:lnTo>
                  <a:lnTo>
                    <a:pt x="47" y="64"/>
                  </a:lnTo>
                  <a:lnTo>
                    <a:pt x="52" y="64"/>
                  </a:lnTo>
                  <a:lnTo>
                    <a:pt x="59" y="64"/>
                  </a:lnTo>
                  <a:lnTo>
                    <a:pt x="64" y="64"/>
                  </a:lnTo>
                  <a:lnTo>
                    <a:pt x="69" y="63"/>
                  </a:lnTo>
                  <a:lnTo>
                    <a:pt x="74" y="61"/>
                  </a:lnTo>
                  <a:lnTo>
                    <a:pt x="79" y="59"/>
                  </a:lnTo>
                  <a:lnTo>
                    <a:pt x="83" y="58"/>
                  </a:lnTo>
                  <a:lnTo>
                    <a:pt x="88" y="56"/>
                  </a:lnTo>
                  <a:lnTo>
                    <a:pt x="93" y="53"/>
                  </a:lnTo>
                  <a:lnTo>
                    <a:pt x="97" y="51"/>
                  </a:lnTo>
                  <a:lnTo>
                    <a:pt x="102" y="48"/>
                  </a:lnTo>
                  <a:lnTo>
                    <a:pt x="106" y="44"/>
                  </a:lnTo>
                  <a:lnTo>
                    <a:pt x="110" y="41"/>
                  </a:lnTo>
                  <a:lnTo>
                    <a:pt x="114" y="37"/>
                  </a:lnTo>
                  <a:lnTo>
                    <a:pt x="117" y="34"/>
                  </a:lnTo>
                  <a:lnTo>
                    <a:pt x="119" y="29"/>
                  </a:lnTo>
                  <a:lnTo>
                    <a:pt x="121" y="24"/>
                  </a:lnTo>
                  <a:lnTo>
                    <a:pt x="122" y="19"/>
                  </a:lnTo>
                  <a:lnTo>
                    <a:pt x="122" y="14"/>
                  </a:lnTo>
                  <a:lnTo>
                    <a:pt x="122" y="9"/>
                  </a:lnTo>
                  <a:lnTo>
                    <a:pt x="120" y="3"/>
                  </a:lnTo>
                  <a:lnTo>
                    <a:pt x="121" y="2"/>
                  </a:lnTo>
                  <a:lnTo>
                    <a:pt x="122" y="2"/>
                  </a:lnTo>
                  <a:lnTo>
                    <a:pt x="122" y="1"/>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19" name="Freeform 615"/>
            <p:cNvSpPr>
              <a:spLocks/>
            </p:cNvSpPr>
            <p:nvPr/>
          </p:nvSpPr>
          <p:spPr bwMode="auto">
            <a:xfrm>
              <a:off x="5146" y="3502"/>
              <a:ext cx="123" cy="63"/>
            </a:xfrm>
            <a:custGeom>
              <a:avLst/>
              <a:gdLst>
                <a:gd name="T0" fmla="*/ 118 w 123"/>
                <a:gd name="T1" fmla="*/ 5 h 63"/>
                <a:gd name="T2" fmla="*/ 120 w 123"/>
                <a:gd name="T3" fmla="*/ 4 h 63"/>
                <a:gd name="T4" fmla="*/ 121 w 123"/>
                <a:gd name="T5" fmla="*/ 1 h 63"/>
                <a:gd name="T6" fmla="*/ 122 w 123"/>
                <a:gd name="T7" fmla="*/ 0 h 63"/>
                <a:gd name="T8" fmla="*/ 123 w 123"/>
                <a:gd name="T9" fmla="*/ 6 h 63"/>
                <a:gd name="T10" fmla="*/ 121 w 123"/>
                <a:gd name="T11" fmla="*/ 16 h 63"/>
                <a:gd name="T12" fmla="*/ 118 w 123"/>
                <a:gd name="T13" fmla="*/ 24 h 63"/>
                <a:gd name="T14" fmla="*/ 114 w 123"/>
                <a:gd name="T15" fmla="*/ 31 h 63"/>
                <a:gd name="T16" fmla="*/ 108 w 123"/>
                <a:gd name="T17" fmla="*/ 37 h 63"/>
                <a:gd name="T18" fmla="*/ 103 w 123"/>
                <a:gd name="T19" fmla="*/ 42 h 63"/>
                <a:gd name="T20" fmla="*/ 96 w 123"/>
                <a:gd name="T21" fmla="*/ 46 h 63"/>
                <a:gd name="T22" fmla="*/ 91 w 123"/>
                <a:gd name="T23" fmla="*/ 49 h 63"/>
                <a:gd name="T24" fmla="*/ 87 w 123"/>
                <a:gd name="T25" fmla="*/ 52 h 63"/>
                <a:gd name="T26" fmla="*/ 82 w 123"/>
                <a:gd name="T27" fmla="*/ 54 h 63"/>
                <a:gd name="T28" fmla="*/ 77 w 123"/>
                <a:gd name="T29" fmla="*/ 56 h 63"/>
                <a:gd name="T30" fmla="*/ 71 w 123"/>
                <a:gd name="T31" fmla="*/ 58 h 63"/>
                <a:gd name="T32" fmla="*/ 66 w 123"/>
                <a:gd name="T33" fmla="*/ 59 h 63"/>
                <a:gd name="T34" fmla="*/ 61 w 123"/>
                <a:gd name="T35" fmla="*/ 61 h 63"/>
                <a:gd name="T36" fmla="*/ 55 w 123"/>
                <a:gd name="T37" fmla="*/ 61 h 63"/>
                <a:gd name="T38" fmla="*/ 49 w 123"/>
                <a:gd name="T39" fmla="*/ 62 h 63"/>
                <a:gd name="T40" fmla="*/ 43 w 123"/>
                <a:gd name="T41" fmla="*/ 63 h 63"/>
                <a:gd name="T42" fmla="*/ 33 w 123"/>
                <a:gd name="T43" fmla="*/ 61 h 63"/>
                <a:gd name="T44" fmla="*/ 23 w 123"/>
                <a:gd name="T45" fmla="*/ 58 h 63"/>
                <a:gd name="T46" fmla="*/ 14 w 123"/>
                <a:gd name="T47" fmla="*/ 54 h 63"/>
                <a:gd name="T48" fmla="*/ 6 w 123"/>
                <a:gd name="T49" fmla="*/ 49 h 63"/>
                <a:gd name="T50" fmla="*/ 1 w 123"/>
                <a:gd name="T51" fmla="*/ 42 h 63"/>
                <a:gd name="T52" fmla="*/ 0 w 123"/>
                <a:gd name="T53" fmla="*/ 34 h 63"/>
                <a:gd name="T54" fmla="*/ 2 w 123"/>
                <a:gd name="T55" fmla="*/ 26 h 63"/>
                <a:gd name="T56" fmla="*/ 8 w 123"/>
                <a:gd name="T57" fmla="*/ 22 h 63"/>
                <a:gd name="T58" fmla="*/ 10 w 123"/>
                <a:gd name="T59" fmla="*/ 25 h 63"/>
                <a:gd name="T60" fmla="*/ 11 w 123"/>
                <a:gd name="T61" fmla="*/ 28 h 63"/>
                <a:gd name="T62" fmla="*/ 10 w 123"/>
                <a:gd name="T63" fmla="*/ 32 h 63"/>
                <a:gd name="T64" fmla="*/ 9 w 123"/>
                <a:gd name="T65" fmla="*/ 36 h 63"/>
                <a:gd name="T66" fmla="*/ 8 w 123"/>
                <a:gd name="T67" fmla="*/ 39 h 63"/>
                <a:gd name="T68" fmla="*/ 10 w 123"/>
                <a:gd name="T69" fmla="*/ 42 h 63"/>
                <a:gd name="T70" fmla="*/ 13 w 123"/>
                <a:gd name="T71" fmla="*/ 45 h 63"/>
                <a:gd name="T72" fmla="*/ 23 w 123"/>
                <a:gd name="T73" fmla="*/ 49 h 63"/>
                <a:gd name="T74" fmla="*/ 38 w 123"/>
                <a:gd name="T75" fmla="*/ 53 h 63"/>
                <a:gd name="T76" fmla="*/ 53 w 123"/>
                <a:gd name="T77" fmla="*/ 53 h 63"/>
                <a:gd name="T78" fmla="*/ 69 w 123"/>
                <a:gd name="T79" fmla="*/ 50 h 63"/>
                <a:gd name="T80" fmla="*/ 83 w 123"/>
                <a:gd name="T81" fmla="*/ 44 h 63"/>
                <a:gd name="T82" fmla="*/ 96 w 123"/>
                <a:gd name="T83" fmla="*/ 36 h 63"/>
                <a:gd name="T84" fmla="*/ 107 w 123"/>
                <a:gd name="T85" fmla="*/ 25 h 63"/>
                <a:gd name="T86" fmla="*/ 114 w 123"/>
                <a:gd name="T87" fmla="*/ 12 h 63"/>
                <a:gd name="T88" fmla="*/ 117 w 123"/>
                <a:gd name="T89" fmla="*/ 4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 h="63">
                  <a:moveTo>
                    <a:pt x="117" y="4"/>
                  </a:moveTo>
                  <a:lnTo>
                    <a:pt x="118" y="5"/>
                  </a:lnTo>
                  <a:lnTo>
                    <a:pt x="119" y="5"/>
                  </a:lnTo>
                  <a:lnTo>
                    <a:pt x="120" y="4"/>
                  </a:lnTo>
                  <a:lnTo>
                    <a:pt x="120" y="3"/>
                  </a:lnTo>
                  <a:lnTo>
                    <a:pt x="121" y="1"/>
                  </a:lnTo>
                  <a:lnTo>
                    <a:pt x="122" y="0"/>
                  </a:lnTo>
                  <a:lnTo>
                    <a:pt x="123" y="1"/>
                  </a:lnTo>
                  <a:lnTo>
                    <a:pt x="123" y="6"/>
                  </a:lnTo>
                  <a:lnTo>
                    <a:pt x="123" y="11"/>
                  </a:lnTo>
                  <a:lnTo>
                    <a:pt x="121" y="16"/>
                  </a:lnTo>
                  <a:lnTo>
                    <a:pt x="120" y="20"/>
                  </a:lnTo>
                  <a:lnTo>
                    <a:pt x="118" y="24"/>
                  </a:lnTo>
                  <a:lnTo>
                    <a:pt x="116" y="28"/>
                  </a:lnTo>
                  <a:lnTo>
                    <a:pt x="114" y="31"/>
                  </a:lnTo>
                  <a:lnTo>
                    <a:pt x="111" y="34"/>
                  </a:lnTo>
                  <a:lnTo>
                    <a:pt x="108" y="37"/>
                  </a:lnTo>
                  <a:lnTo>
                    <a:pt x="105" y="40"/>
                  </a:lnTo>
                  <a:lnTo>
                    <a:pt x="103" y="42"/>
                  </a:lnTo>
                  <a:lnTo>
                    <a:pt x="100" y="44"/>
                  </a:lnTo>
                  <a:lnTo>
                    <a:pt x="96" y="46"/>
                  </a:lnTo>
                  <a:lnTo>
                    <a:pt x="94" y="48"/>
                  </a:lnTo>
                  <a:lnTo>
                    <a:pt x="91" y="49"/>
                  </a:lnTo>
                  <a:lnTo>
                    <a:pt x="89" y="51"/>
                  </a:lnTo>
                  <a:lnTo>
                    <a:pt x="87" y="52"/>
                  </a:lnTo>
                  <a:lnTo>
                    <a:pt x="84" y="53"/>
                  </a:lnTo>
                  <a:lnTo>
                    <a:pt x="82" y="54"/>
                  </a:lnTo>
                  <a:lnTo>
                    <a:pt x="79" y="56"/>
                  </a:lnTo>
                  <a:lnTo>
                    <a:pt x="77" y="56"/>
                  </a:lnTo>
                  <a:lnTo>
                    <a:pt x="74" y="57"/>
                  </a:lnTo>
                  <a:lnTo>
                    <a:pt x="71" y="58"/>
                  </a:lnTo>
                  <a:lnTo>
                    <a:pt x="69" y="58"/>
                  </a:lnTo>
                  <a:lnTo>
                    <a:pt x="66" y="59"/>
                  </a:lnTo>
                  <a:lnTo>
                    <a:pt x="63" y="60"/>
                  </a:lnTo>
                  <a:lnTo>
                    <a:pt x="61" y="61"/>
                  </a:lnTo>
                  <a:lnTo>
                    <a:pt x="58" y="61"/>
                  </a:lnTo>
                  <a:lnTo>
                    <a:pt x="55" y="61"/>
                  </a:lnTo>
                  <a:lnTo>
                    <a:pt x="53" y="62"/>
                  </a:lnTo>
                  <a:lnTo>
                    <a:pt x="49" y="62"/>
                  </a:lnTo>
                  <a:lnTo>
                    <a:pt x="46" y="63"/>
                  </a:lnTo>
                  <a:lnTo>
                    <a:pt x="43" y="63"/>
                  </a:lnTo>
                  <a:lnTo>
                    <a:pt x="38" y="62"/>
                  </a:lnTo>
                  <a:lnTo>
                    <a:pt x="33" y="61"/>
                  </a:lnTo>
                  <a:lnTo>
                    <a:pt x="28" y="60"/>
                  </a:lnTo>
                  <a:lnTo>
                    <a:pt x="23" y="58"/>
                  </a:lnTo>
                  <a:lnTo>
                    <a:pt x="19" y="57"/>
                  </a:lnTo>
                  <a:lnTo>
                    <a:pt x="14" y="54"/>
                  </a:lnTo>
                  <a:lnTo>
                    <a:pt x="10" y="52"/>
                  </a:lnTo>
                  <a:lnTo>
                    <a:pt x="6" y="49"/>
                  </a:lnTo>
                  <a:lnTo>
                    <a:pt x="3" y="46"/>
                  </a:lnTo>
                  <a:lnTo>
                    <a:pt x="1" y="42"/>
                  </a:lnTo>
                  <a:lnTo>
                    <a:pt x="0" y="38"/>
                  </a:lnTo>
                  <a:lnTo>
                    <a:pt x="0" y="34"/>
                  </a:lnTo>
                  <a:lnTo>
                    <a:pt x="0" y="30"/>
                  </a:lnTo>
                  <a:lnTo>
                    <a:pt x="2" y="26"/>
                  </a:lnTo>
                  <a:lnTo>
                    <a:pt x="5" y="21"/>
                  </a:lnTo>
                  <a:lnTo>
                    <a:pt x="8" y="22"/>
                  </a:lnTo>
                  <a:lnTo>
                    <a:pt x="10" y="23"/>
                  </a:lnTo>
                  <a:lnTo>
                    <a:pt x="10" y="25"/>
                  </a:lnTo>
                  <a:lnTo>
                    <a:pt x="11" y="26"/>
                  </a:lnTo>
                  <a:lnTo>
                    <a:pt x="11" y="28"/>
                  </a:lnTo>
                  <a:lnTo>
                    <a:pt x="10" y="30"/>
                  </a:lnTo>
                  <a:lnTo>
                    <a:pt x="10" y="32"/>
                  </a:lnTo>
                  <a:lnTo>
                    <a:pt x="10" y="33"/>
                  </a:lnTo>
                  <a:lnTo>
                    <a:pt x="9" y="36"/>
                  </a:lnTo>
                  <a:lnTo>
                    <a:pt x="8" y="37"/>
                  </a:lnTo>
                  <a:lnTo>
                    <a:pt x="8" y="39"/>
                  </a:lnTo>
                  <a:lnTo>
                    <a:pt x="9" y="41"/>
                  </a:lnTo>
                  <a:lnTo>
                    <a:pt x="10" y="42"/>
                  </a:lnTo>
                  <a:lnTo>
                    <a:pt x="11" y="43"/>
                  </a:lnTo>
                  <a:lnTo>
                    <a:pt x="13" y="45"/>
                  </a:lnTo>
                  <a:lnTo>
                    <a:pt x="16" y="46"/>
                  </a:lnTo>
                  <a:lnTo>
                    <a:pt x="23" y="49"/>
                  </a:lnTo>
                  <a:lnTo>
                    <a:pt x="30" y="51"/>
                  </a:lnTo>
                  <a:lnTo>
                    <a:pt x="38" y="53"/>
                  </a:lnTo>
                  <a:lnTo>
                    <a:pt x="45" y="53"/>
                  </a:lnTo>
                  <a:lnTo>
                    <a:pt x="53" y="53"/>
                  </a:lnTo>
                  <a:lnTo>
                    <a:pt x="61" y="52"/>
                  </a:lnTo>
                  <a:lnTo>
                    <a:pt x="69" y="50"/>
                  </a:lnTo>
                  <a:lnTo>
                    <a:pt x="76" y="48"/>
                  </a:lnTo>
                  <a:lnTo>
                    <a:pt x="83" y="44"/>
                  </a:lnTo>
                  <a:lnTo>
                    <a:pt x="90" y="41"/>
                  </a:lnTo>
                  <a:lnTo>
                    <a:pt x="96" y="36"/>
                  </a:lnTo>
                  <a:lnTo>
                    <a:pt x="102" y="31"/>
                  </a:lnTo>
                  <a:lnTo>
                    <a:pt x="107" y="25"/>
                  </a:lnTo>
                  <a:lnTo>
                    <a:pt x="111" y="18"/>
                  </a:lnTo>
                  <a:lnTo>
                    <a:pt x="114" y="12"/>
                  </a:lnTo>
                  <a:lnTo>
                    <a:pt x="1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0" name="Freeform 616"/>
            <p:cNvSpPr>
              <a:spLocks/>
            </p:cNvSpPr>
            <p:nvPr/>
          </p:nvSpPr>
          <p:spPr bwMode="auto">
            <a:xfrm>
              <a:off x="5148" y="3530"/>
              <a:ext cx="116" cy="55"/>
            </a:xfrm>
            <a:custGeom>
              <a:avLst/>
              <a:gdLst>
                <a:gd name="T0" fmla="*/ 114 w 116"/>
                <a:gd name="T1" fmla="*/ 4 h 55"/>
                <a:gd name="T2" fmla="*/ 116 w 116"/>
                <a:gd name="T3" fmla="*/ 13 h 55"/>
                <a:gd name="T4" fmla="*/ 115 w 116"/>
                <a:gd name="T5" fmla="*/ 21 h 55"/>
                <a:gd name="T6" fmla="*/ 110 w 116"/>
                <a:gd name="T7" fmla="*/ 29 h 55"/>
                <a:gd name="T8" fmla="*/ 103 w 116"/>
                <a:gd name="T9" fmla="*/ 36 h 55"/>
                <a:gd name="T10" fmla="*/ 95 w 116"/>
                <a:gd name="T11" fmla="*/ 42 h 55"/>
                <a:gd name="T12" fmla="*/ 86 w 116"/>
                <a:gd name="T13" fmla="*/ 47 h 55"/>
                <a:gd name="T14" fmla="*/ 77 w 116"/>
                <a:gd name="T15" fmla="*/ 50 h 55"/>
                <a:gd name="T16" fmla="*/ 72 w 116"/>
                <a:gd name="T17" fmla="*/ 52 h 55"/>
                <a:gd name="T18" fmla="*/ 69 w 116"/>
                <a:gd name="T19" fmla="*/ 52 h 55"/>
                <a:gd name="T20" fmla="*/ 66 w 116"/>
                <a:gd name="T21" fmla="*/ 53 h 55"/>
                <a:gd name="T22" fmla="*/ 62 w 116"/>
                <a:gd name="T23" fmla="*/ 53 h 55"/>
                <a:gd name="T24" fmla="*/ 58 w 116"/>
                <a:gd name="T25" fmla="*/ 53 h 55"/>
                <a:gd name="T26" fmla="*/ 54 w 116"/>
                <a:gd name="T27" fmla="*/ 54 h 55"/>
                <a:gd name="T28" fmla="*/ 51 w 116"/>
                <a:gd name="T29" fmla="*/ 54 h 55"/>
                <a:gd name="T30" fmla="*/ 47 w 116"/>
                <a:gd name="T31" fmla="*/ 54 h 55"/>
                <a:gd name="T32" fmla="*/ 42 w 116"/>
                <a:gd name="T33" fmla="*/ 54 h 55"/>
                <a:gd name="T34" fmla="*/ 33 w 116"/>
                <a:gd name="T35" fmla="*/ 53 h 55"/>
                <a:gd name="T36" fmla="*/ 23 w 116"/>
                <a:gd name="T37" fmla="*/ 52 h 55"/>
                <a:gd name="T38" fmla="*/ 15 w 116"/>
                <a:gd name="T39" fmla="*/ 49 h 55"/>
                <a:gd name="T40" fmla="*/ 7 w 116"/>
                <a:gd name="T41" fmla="*/ 45 h 55"/>
                <a:gd name="T42" fmla="*/ 2 w 116"/>
                <a:gd name="T43" fmla="*/ 39 h 55"/>
                <a:gd name="T44" fmla="*/ 0 w 116"/>
                <a:gd name="T45" fmla="*/ 33 h 55"/>
                <a:gd name="T46" fmla="*/ 1 w 116"/>
                <a:gd name="T47" fmla="*/ 24 h 55"/>
                <a:gd name="T48" fmla="*/ 4 w 116"/>
                <a:gd name="T49" fmla="*/ 20 h 55"/>
                <a:gd name="T50" fmla="*/ 7 w 116"/>
                <a:gd name="T51" fmla="*/ 20 h 55"/>
                <a:gd name="T52" fmla="*/ 7 w 116"/>
                <a:gd name="T53" fmla="*/ 25 h 55"/>
                <a:gd name="T54" fmla="*/ 9 w 116"/>
                <a:gd name="T55" fmla="*/ 34 h 55"/>
                <a:gd name="T56" fmla="*/ 16 w 116"/>
                <a:gd name="T57" fmla="*/ 40 h 55"/>
                <a:gd name="T58" fmla="*/ 25 w 116"/>
                <a:gd name="T59" fmla="*/ 43 h 55"/>
                <a:gd name="T60" fmla="*/ 37 w 116"/>
                <a:gd name="T61" fmla="*/ 45 h 55"/>
                <a:gd name="T62" fmla="*/ 50 w 116"/>
                <a:gd name="T63" fmla="*/ 45 h 55"/>
                <a:gd name="T64" fmla="*/ 63 w 116"/>
                <a:gd name="T65" fmla="*/ 43 h 55"/>
                <a:gd name="T66" fmla="*/ 73 w 116"/>
                <a:gd name="T67" fmla="*/ 42 h 55"/>
                <a:gd name="T68" fmla="*/ 81 w 116"/>
                <a:gd name="T69" fmla="*/ 40 h 55"/>
                <a:gd name="T70" fmla="*/ 87 w 116"/>
                <a:gd name="T71" fmla="*/ 38 h 55"/>
                <a:gd name="T72" fmla="*/ 93 w 116"/>
                <a:gd name="T73" fmla="*/ 34 h 55"/>
                <a:gd name="T74" fmla="*/ 98 w 116"/>
                <a:gd name="T75" fmla="*/ 30 h 55"/>
                <a:gd name="T76" fmla="*/ 102 w 116"/>
                <a:gd name="T77" fmla="*/ 25 h 55"/>
                <a:gd name="T78" fmla="*/ 106 w 116"/>
                <a:gd name="T79" fmla="*/ 20 h 55"/>
                <a:gd name="T80" fmla="*/ 107 w 116"/>
                <a:gd name="T81" fmla="*/ 15 h 55"/>
                <a:gd name="T82" fmla="*/ 107 w 116"/>
                <a:gd name="T83" fmla="*/ 10 h 55"/>
                <a:gd name="T84" fmla="*/ 106 w 116"/>
                <a:gd name="T85" fmla="*/ 7 h 55"/>
                <a:gd name="T86" fmla="*/ 106 w 116"/>
                <a:gd name="T87" fmla="*/ 5 h 55"/>
                <a:gd name="T88" fmla="*/ 109 w 116"/>
                <a:gd name="T89" fmla="*/ 3 h 55"/>
                <a:gd name="T90" fmla="*/ 111 w 116"/>
                <a:gd name="T91" fmla="*/ 2 h 55"/>
                <a:gd name="T92" fmla="*/ 111 w 116"/>
                <a:gd name="T93" fmla="*/ 0 h 55"/>
                <a:gd name="T94" fmla="*/ 111 w 116"/>
                <a:gd name="T95" fmla="*/ 0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 h="55">
                  <a:moveTo>
                    <a:pt x="111" y="0"/>
                  </a:moveTo>
                  <a:lnTo>
                    <a:pt x="114" y="4"/>
                  </a:lnTo>
                  <a:lnTo>
                    <a:pt x="116" y="8"/>
                  </a:lnTo>
                  <a:lnTo>
                    <a:pt x="116" y="13"/>
                  </a:lnTo>
                  <a:lnTo>
                    <a:pt x="116" y="17"/>
                  </a:lnTo>
                  <a:lnTo>
                    <a:pt x="115" y="21"/>
                  </a:lnTo>
                  <a:lnTo>
                    <a:pt x="113" y="25"/>
                  </a:lnTo>
                  <a:lnTo>
                    <a:pt x="110" y="29"/>
                  </a:lnTo>
                  <a:lnTo>
                    <a:pt x="107" y="33"/>
                  </a:lnTo>
                  <a:lnTo>
                    <a:pt x="103" y="36"/>
                  </a:lnTo>
                  <a:lnTo>
                    <a:pt x="99" y="39"/>
                  </a:lnTo>
                  <a:lnTo>
                    <a:pt x="95" y="42"/>
                  </a:lnTo>
                  <a:lnTo>
                    <a:pt x="91" y="45"/>
                  </a:lnTo>
                  <a:lnTo>
                    <a:pt x="86" y="47"/>
                  </a:lnTo>
                  <a:lnTo>
                    <a:pt x="81" y="49"/>
                  </a:lnTo>
                  <a:lnTo>
                    <a:pt x="77" y="50"/>
                  </a:lnTo>
                  <a:lnTo>
                    <a:pt x="73" y="52"/>
                  </a:lnTo>
                  <a:lnTo>
                    <a:pt x="72" y="52"/>
                  </a:lnTo>
                  <a:lnTo>
                    <a:pt x="71" y="52"/>
                  </a:lnTo>
                  <a:lnTo>
                    <a:pt x="69" y="52"/>
                  </a:lnTo>
                  <a:lnTo>
                    <a:pt x="68" y="53"/>
                  </a:lnTo>
                  <a:lnTo>
                    <a:pt x="66" y="53"/>
                  </a:lnTo>
                  <a:lnTo>
                    <a:pt x="64" y="53"/>
                  </a:lnTo>
                  <a:lnTo>
                    <a:pt x="62" y="53"/>
                  </a:lnTo>
                  <a:lnTo>
                    <a:pt x="60" y="53"/>
                  </a:lnTo>
                  <a:lnTo>
                    <a:pt x="58" y="53"/>
                  </a:lnTo>
                  <a:lnTo>
                    <a:pt x="56" y="54"/>
                  </a:lnTo>
                  <a:lnTo>
                    <a:pt x="54" y="54"/>
                  </a:lnTo>
                  <a:lnTo>
                    <a:pt x="52" y="54"/>
                  </a:lnTo>
                  <a:lnTo>
                    <a:pt x="51" y="54"/>
                  </a:lnTo>
                  <a:lnTo>
                    <a:pt x="49" y="54"/>
                  </a:lnTo>
                  <a:lnTo>
                    <a:pt x="47" y="54"/>
                  </a:lnTo>
                  <a:lnTo>
                    <a:pt x="46" y="55"/>
                  </a:lnTo>
                  <a:lnTo>
                    <a:pt x="42" y="54"/>
                  </a:lnTo>
                  <a:lnTo>
                    <a:pt x="37" y="54"/>
                  </a:lnTo>
                  <a:lnTo>
                    <a:pt x="33" y="53"/>
                  </a:lnTo>
                  <a:lnTo>
                    <a:pt x="28" y="53"/>
                  </a:lnTo>
                  <a:lnTo>
                    <a:pt x="23" y="52"/>
                  </a:lnTo>
                  <a:lnTo>
                    <a:pt x="19" y="50"/>
                  </a:lnTo>
                  <a:lnTo>
                    <a:pt x="15" y="49"/>
                  </a:lnTo>
                  <a:lnTo>
                    <a:pt x="11" y="47"/>
                  </a:lnTo>
                  <a:lnTo>
                    <a:pt x="7" y="45"/>
                  </a:lnTo>
                  <a:lnTo>
                    <a:pt x="4" y="42"/>
                  </a:lnTo>
                  <a:lnTo>
                    <a:pt x="2" y="39"/>
                  </a:lnTo>
                  <a:lnTo>
                    <a:pt x="1" y="36"/>
                  </a:lnTo>
                  <a:lnTo>
                    <a:pt x="0" y="33"/>
                  </a:lnTo>
                  <a:lnTo>
                    <a:pt x="0" y="28"/>
                  </a:lnTo>
                  <a:lnTo>
                    <a:pt x="1" y="24"/>
                  </a:lnTo>
                  <a:lnTo>
                    <a:pt x="3" y="20"/>
                  </a:lnTo>
                  <a:lnTo>
                    <a:pt x="4" y="20"/>
                  </a:lnTo>
                  <a:lnTo>
                    <a:pt x="6" y="20"/>
                  </a:lnTo>
                  <a:lnTo>
                    <a:pt x="7" y="20"/>
                  </a:lnTo>
                  <a:lnTo>
                    <a:pt x="9" y="20"/>
                  </a:lnTo>
                  <a:lnTo>
                    <a:pt x="7" y="25"/>
                  </a:lnTo>
                  <a:lnTo>
                    <a:pt x="8" y="30"/>
                  </a:lnTo>
                  <a:lnTo>
                    <a:pt x="9" y="34"/>
                  </a:lnTo>
                  <a:lnTo>
                    <a:pt x="12" y="37"/>
                  </a:lnTo>
                  <a:lnTo>
                    <a:pt x="16" y="40"/>
                  </a:lnTo>
                  <a:lnTo>
                    <a:pt x="20" y="42"/>
                  </a:lnTo>
                  <a:lnTo>
                    <a:pt x="25" y="43"/>
                  </a:lnTo>
                  <a:lnTo>
                    <a:pt x="31" y="44"/>
                  </a:lnTo>
                  <a:lnTo>
                    <a:pt x="37" y="45"/>
                  </a:lnTo>
                  <a:lnTo>
                    <a:pt x="43" y="45"/>
                  </a:lnTo>
                  <a:lnTo>
                    <a:pt x="50" y="45"/>
                  </a:lnTo>
                  <a:lnTo>
                    <a:pt x="56" y="45"/>
                  </a:lnTo>
                  <a:lnTo>
                    <a:pt x="63" y="43"/>
                  </a:lnTo>
                  <a:lnTo>
                    <a:pt x="68" y="43"/>
                  </a:lnTo>
                  <a:lnTo>
                    <a:pt x="73" y="42"/>
                  </a:lnTo>
                  <a:lnTo>
                    <a:pt x="78" y="40"/>
                  </a:lnTo>
                  <a:lnTo>
                    <a:pt x="81" y="40"/>
                  </a:lnTo>
                  <a:lnTo>
                    <a:pt x="84" y="39"/>
                  </a:lnTo>
                  <a:lnTo>
                    <a:pt x="87" y="38"/>
                  </a:lnTo>
                  <a:lnTo>
                    <a:pt x="90" y="36"/>
                  </a:lnTo>
                  <a:lnTo>
                    <a:pt x="93" y="34"/>
                  </a:lnTo>
                  <a:lnTo>
                    <a:pt x="96" y="33"/>
                  </a:lnTo>
                  <a:lnTo>
                    <a:pt x="98" y="30"/>
                  </a:lnTo>
                  <a:lnTo>
                    <a:pt x="101" y="28"/>
                  </a:lnTo>
                  <a:lnTo>
                    <a:pt x="102" y="25"/>
                  </a:lnTo>
                  <a:lnTo>
                    <a:pt x="104" y="23"/>
                  </a:lnTo>
                  <a:lnTo>
                    <a:pt x="106" y="20"/>
                  </a:lnTo>
                  <a:lnTo>
                    <a:pt x="107" y="18"/>
                  </a:lnTo>
                  <a:lnTo>
                    <a:pt x="107" y="15"/>
                  </a:lnTo>
                  <a:lnTo>
                    <a:pt x="108" y="13"/>
                  </a:lnTo>
                  <a:lnTo>
                    <a:pt x="107" y="10"/>
                  </a:lnTo>
                  <a:lnTo>
                    <a:pt x="106" y="8"/>
                  </a:lnTo>
                  <a:lnTo>
                    <a:pt x="106" y="7"/>
                  </a:lnTo>
                  <a:lnTo>
                    <a:pt x="106" y="5"/>
                  </a:lnTo>
                  <a:lnTo>
                    <a:pt x="108" y="4"/>
                  </a:lnTo>
                  <a:lnTo>
                    <a:pt x="109" y="3"/>
                  </a:lnTo>
                  <a:lnTo>
                    <a:pt x="110" y="3"/>
                  </a:lnTo>
                  <a:lnTo>
                    <a:pt x="111" y="2"/>
                  </a:lnTo>
                  <a:lnTo>
                    <a:pt x="111" y="1"/>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1" name="Freeform 617"/>
            <p:cNvSpPr>
              <a:spLocks/>
            </p:cNvSpPr>
            <p:nvPr/>
          </p:nvSpPr>
          <p:spPr bwMode="auto">
            <a:xfrm>
              <a:off x="5156" y="3560"/>
              <a:ext cx="103" cy="46"/>
            </a:xfrm>
            <a:custGeom>
              <a:avLst/>
              <a:gdLst>
                <a:gd name="T0" fmla="*/ 101 w 103"/>
                <a:gd name="T1" fmla="*/ 5 h 46"/>
                <a:gd name="T2" fmla="*/ 103 w 103"/>
                <a:gd name="T3" fmla="*/ 14 h 46"/>
                <a:gd name="T4" fmla="*/ 101 w 103"/>
                <a:gd name="T5" fmla="*/ 22 h 46"/>
                <a:gd name="T6" fmla="*/ 96 w 103"/>
                <a:gd name="T7" fmla="*/ 30 h 46"/>
                <a:gd name="T8" fmla="*/ 88 w 103"/>
                <a:gd name="T9" fmla="*/ 36 h 46"/>
                <a:gd name="T10" fmla="*/ 78 w 103"/>
                <a:gd name="T11" fmla="*/ 41 h 46"/>
                <a:gd name="T12" fmla="*/ 68 w 103"/>
                <a:gd name="T13" fmla="*/ 45 h 46"/>
                <a:gd name="T14" fmla="*/ 58 w 103"/>
                <a:gd name="T15" fmla="*/ 46 h 46"/>
                <a:gd name="T16" fmla="*/ 53 w 103"/>
                <a:gd name="T17" fmla="*/ 46 h 46"/>
                <a:gd name="T18" fmla="*/ 51 w 103"/>
                <a:gd name="T19" fmla="*/ 46 h 46"/>
                <a:gd name="T20" fmla="*/ 50 w 103"/>
                <a:gd name="T21" fmla="*/ 46 h 46"/>
                <a:gd name="T22" fmla="*/ 48 w 103"/>
                <a:gd name="T23" fmla="*/ 46 h 46"/>
                <a:gd name="T24" fmla="*/ 46 w 103"/>
                <a:gd name="T25" fmla="*/ 46 h 46"/>
                <a:gd name="T26" fmla="*/ 45 w 103"/>
                <a:gd name="T27" fmla="*/ 46 h 46"/>
                <a:gd name="T28" fmla="*/ 43 w 103"/>
                <a:gd name="T29" fmla="*/ 46 h 46"/>
                <a:gd name="T30" fmla="*/ 41 w 103"/>
                <a:gd name="T31" fmla="*/ 46 h 46"/>
                <a:gd name="T32" fmla="*/ 37 w 103"/>
                <a:gd name="T33" fmla="*/ 45 h 46"/>
                <a:gd name="T34" fmla="*/ 30 w 103"/>
                <a:gd name="T35" fmla="*/ 44 h 46"/>
                <a:gd name="T36" fmla="*/ 23 w 103"/>
                <a:gd name="T37" fmla="*/ 43 h 46"/>
                <a:gd name="T38" fmla="*/ 16 w 103"/>
                <a:gd name="T39" fmla="*/ 40 h 46"/>
                <a:gd name="T40" fmla="*/ 10 w 103"/>
                <a:gd name="T41" fmla="*/ 38 h 46"/>
                <a:gd name="T42" fmla="*/ 5 w 103"/>
                <a:gd name="T43" fmla="*/ 34 h 46"/>
                <a:gd name="T44" fmla="*/ 1 w 103"/>
                <a:gd name="T45" fmla="*/ 28 h 46"/>
                <a:gd name="T46" fmla="*/ 0 w 103"/>
                <a:gd name="T47" fmla="*/ 20 h 46"/>
                <a:gd name="T48" fmla="*/ 2 w 103"/>
                <a:gd name="T49" fmla="*/ 16 h 46"/>
                <a:gd name="T50" fmla="*/ 3 w 103"/>
                <a:gd name="T51" fmla="*/ 15 h 46"/>
                <a:gd name="T52" fmla="*/ 5 w 103"/>
                <a:gd name="T53" fmla="*/ 14 h 46"/>
                <a:gd name="T54" fmla="*/ 7 w 103"/>
                <a:gd name="T55" fmla="*/ 19 h 46"/>
                <a:gd name="T56" fmla="*/ 11 w 103"/>
                <a:gd name="T57" fmla="*/ 28 h 46"/>
                <a:gd name="T58" fmla="*/ 20 w 103"/>
                <a:gd name="T59" fmla="*/ 34 h 46"/>
                <a:gd name="T60" fmla="*/ 33 w 103"/>
                <a:gd name="T61" fmla="*/ 37 h 46"/>
                <a:gd name="T62" fmla="*/ 46 w 103"/>
                <a:gd name="T63" fmla="*/ 38 h 46"/>
                <a:gd name="T64" fmla="*/ 60 w 103"/>
                <a:gd name="T65" fmla="*/ 35 h 46"/>
                <a:gd name="T66" fmla="*/ 74 w 103"/>
                <a:gd name="T67" fmla="*/ 32 h 46"/>
                <a:gd name="T68" fmla="*/ 85 w 103"/>
                <a:gd name="T69" fmla="*/ 26 h 46"/>
                <a:gd name="T70" fmla="*/ 91 w 103"/>
                <a:gd name="T71" fmla="*/ 23 h 46"/>
                <a:gd name="T72" fmla="*/ 93 w 103"/>
                <a:gd name="T73" fmla="*/ 20 h 46"/>
                <a:gd name="T74" fmla="*/ 94 w 103"/>
                <a:gd name="T75" fmla="*/ 18 h 46"/>
                <a:gd name="T76" fmla="*/ 95 w 103"/>
                <a:gd name="T77" fmla="*/ 15 h 46"/>
                <a:gd name="T78" fmla="*/ 95 w 103"/>
                <a:gd name="T79" fmla="*/ 13 h 46"/>
                <a:gd name="T80" fmla="*/ 94 w 103"/>
                <a:gd name="T81" fmla="*/ 11 h 46"/>
                <a:gd name="T82" fmla="*/ 93 w 103"/>
                <a:gd name="T83" fmla="*/ 9 h 46"/>
                <a:gd name="T84" fmla="*/ 92 w 103"/>
                <a:gd name="T85" fmla="*/ 7 h 46"/>
                <a:gd name="T86" fmla="*/ 90 w 103"/>
                <a:gd name="T87" fmla="*/ 6 h 46"/>
                <a:gd name="T88" fmla="*/ 91 w 103"/>
                <a:gd name="T89" fmla="*/ 5 h 46"/>
                <a:gd name="T90" fmla="*/ 93 w 103"/>
                <a:gd name="T91" fmla="*/ 3 h 46"/>
                <a:gd name="T92" fmla="*/ 95 w 103"/>
                <a:gd name="T93" fmla="*/ 3 h 46"/>
                <a:gd name="T94" fmla="*/ 97 w 103"/>
                <a:gd name="T95" fmla="*/ 1 h 46"/>
                <a:gd name="T96" fmla="*/ 98 w 103"/>
                <a:gd name="T97" fmla="*/ 0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46">
                  <a:moveTo>
                    <a:pt x="98" y="0"/>
                  </a:moveTo>
                  <a:lnTo>
                    <a:pt x="101" y="5"/>
                  </a:lnTo>
                  <a:lnTo>
                    <a:pt x="103" y="10"/>
                  </a:lnTo>
                  <a:lnTo>
                    <a:pt x="103" y="14"/>
                  </a:lnTo>
                  <a:lnTo>
                    <a:pt x="103" y="18"/>
                  </a:lnTo>
                  <a:lnTo>
                    <a:pt x="101" y="22"/>
                  </a:lnTo>
                  <a:lnTo>
                    <a:pt x="99" y="26"/>
                  </a:lnTo>
                  <a:lnTo>
                    <a:pt x="96" y="30"/>
                  </a:lnTo>
                  <a:lnTo>
                    <a:pt x="93" y="33"/>
                  </a:lnTo>
                  <a:lnTo>
                    <a:pt x="88" y="36"/>
                  </a:lnTo>
                  <a:lnTo>
                    <a:pt x="83" y="39"/>
                  </a:lnTo>
                  <a:lnTo>
                    <a:pt x="78" y="41"/>
                  </a:lnTo>
                  <a:lnTo>
                    <a:pt x="73" y="43"/>
                  </a:lnTo>
                  <a:lnTo>
                    <a:pt x="68" y="45"/>
                  </a:lnTo>
                  <a:lnTo>
                    <a:pt x="63" y="45"/>
                  </a:lnTo>
                  <a:lnTo>
                    <a:pt x="58" y="46"/>
                  </a:lnTo>
                  <a:lnTo>
                    <a:pt x="54" y="46"/>
                  </a:lnTo>
                  <a:lnTo>
                    <a:pt x="53" y="46"/>
                  </a:lnTo>
                  <a:lnTo>
                    <a:pt x="52" y="46"/>
                  </a:lnTo>
                  <a:lnTo>
                    <a:pt x="51" y="46"/>
                  </a:lnTo>
                  <a:lnTo>
                    <a:pt x="50" y="46"/>
                  </a:lnTo>
                  <a:lnTo>
                    <a:pt x="48" y="46"/>
                  </a:lnTo>
                  <a:lnTo>
                    <a:pt x="47" y="46"/>
                  </a:lnTo>
                  <a:lnTo>
                    <a:pt x="46" y="46"/>
                  </a:lnTo>
                  <a:lnTo>
                    <a:pt x="45" y="46"/>
                  </a:lnTo>
                  <a:lnTo>
                    <a:pt x="43" y="46"/>
                  </a:lnTo>
                  <a:lnTo>
                    <a:pt x="42" y="46"/>
                  </a:lnTo>
                  <a:lnTo>
                    <a:pt x="41" y="46"/>
                  </a:lnTo>
                  <a:lnTo>
                    <a:pt x="40" y="46"/>
                  </a:lnTo>
                  <a:lnTo>
                    <a:pt x="37" y="45"/>
                  </a:lnTo>
                  <a:lnTo>
                    <a:pt x="34" y="45"/>
                  </a:lnTo>
                  <a:lnTo>
                    <a:pt x="30" y="44"/>
                  </a:lnTo>
                  <a:lnTo>
                    <a:pt x="27" y="44"/>
                  </a:lnTo>
                  <a:lnTo>
                    <a:pt x="23" y="43"/>
                  </a:lnTo>
                  <a:lnTo>
                    <a:pt x="20" y="42"/>
                  </a:lnTo>
                  <a:lnTo>
                    <a:pt x="16" y="40"/>
                  </a:lnTo>
                  <a:lnTo>
                    <a:pt x="13" y="40"/>
                  </a:lnTo>
                  <a:lnTo>
                    <a:pt x="10" y="38"/>
                  </a:lnTo>
                  <a:lnTo>
                    <a:pt x="8" y="36"/>
                  </a:lnTo>
                  <a:lnTo>
                    <a:pt x="5" y="34"/>
                  </a:lnTo>
                  <a:lnTo>
                    <a:pt x="3" y="31"/>
                  </a:lnTo>
                  <a:lnTo>
                    <a:pt x="1" y="28"/>
                  </a:lnTo>
                  <a:lnTo>
                    <a:pt x="0" y="25"/>
                  </a:lnTo>
                  <a:lnTo>
                    <a:pt x="0" y="20"/>
                  </a:lnTo>
                  <a:lnTo>
                    <a:pt x="1" y="16"/>
                  </a:lnTo>
                  <a:lnTo>
                    <a:pt x="2" y="16"/>
                  </a:lnTo>
                  <a:lnTo>
                    <a:pt x="3" y="15"/>
                  </a:lnTo>
                  <a:lnTo>
                    <a:pt x="4" y="15"/>
                  </a:lnTo>
                  <a:lnTo>
                    <a:pt x="5" y="14"/>
                  </a:lnTo>
                  <a:lnTo>
                    <a:pt x="7" y="13"/>
                  </a:lnTo>
                  <a:lnTo>
                    <a:pt x="7" y="19"/>
                  </a:lnTo>
                  <a:lnTo>
                    <a:pt x="8" y="23"/>
                  </a:lnTo>
                  <a:lnTo>
                    <a:pt x="11" y="28"/>
                  </a:lnTo>
                  <a:lnTo>
                    <a:pt x="15" y="31"/>
                  </a:lnTo>
                  <a:lnTo>
                    <a:pt x="20" y="34"/>
                  </a:lnTo>
                  <a:lnTo>
                    <a:pt x="26" y="35"/>
                  </a:lnTo>
                  <a:lnTo>
                    <a:pt x="33" y="37"/>
                  </a:lnTo>
                  <a:lnTo>
                    <a:pt x="39" y="38"/>
                  </a:lnTo>
                  <a:lnTo>
                    <a:pt x="46" y="38"/>
                  </a:lnTo>
                  <a:lnTo>
                    <a:pt x="53" y="37"/>
                  </a:lnTo>
                  <a:lnTo>
                    <a:pt x="60" y="35"/>
                  </a:lnTo>
                  <a:lnTo>
                    <a:pt x="68" y="34"/>
                  </a:lnTo>
                  <a:lnTo>
                    <a:pt x="74" y="32"/>
                  </a:lnTo>
                  <a:lnTo>
                    <a:pt x="80" y="30"/>
                  </a:lnTo>
                  <a:lnTo>
                    <a:pt x="85" y="26"/>
                  </a:lnTo>
                  <a:lnTo>
                    <a:pt x="90" y="23"/>
                  </a:lnTo>
                  <a:lnTo>
                    <a:pt x="91" y="23"/>
                  </a:lnTo>
                  <a:lnTo>
                    <a:pt x="92" y="21"/>
                  </a:lnTo>
                  <a:lnTo>
                    <a:pt x="93" y="20"/>
                  </a:lnTo>
                  <a:lnTo>
                    <a:pt x="93" y="19"/>
                  </a:lnTo>
                  <a:lnTo>
                    <a:pt x="94" y="18"/>
                  </a:lnTo>
                  <a:lnTo>
                    <a:pt x="94" y="17"/>
                  </a:lnTo>
                  <a:lnTo>
                    <a:pt x="95" y="15"/>
                  </a:lnTo>
                  <a:lnTo>
                    <a:pt x="95" y="13"/>
                  </a:lnTo>
                  <a:lnTo>
                    <a:pt x="94" y="12"/>
                  </a:lnTo>
                  <a:lnTo>
                    <a:pt x="94" y="11"/>
                  </a:lnTo>
                  <a:lnTo>
                    <a:pt x="93" y="10"/>
                  </a:lnTo>
                  <a:lnTo>
                    <a:pt x="93" y="9"/>
                  </a:lnTo>
                  <a:lnTo>
                    <a:pt x="93" y="8"/>
                  </a:lnTo>
                  <a:lnTo>
                    <a:pt x="92" y="7"/>
                  </a:lnTo>
                  <a:lnTo>
                    <a:pt x="91" y="7"/>
                  </a:lnTo>
                  <a:lnTo>
                    <a:pt x="90" y="6"/>
                  </a:lnTo>
                  <a:lnTo>
                    <a:pt x="90" y="5"/>
                  </a:lnTo>
                  <a:lnTo>
                    <a:pt x="91" y="5"/>
                  </a:lnTo>
                  <a:lnTo>
                    <a:pt x="93" y="4"/>
                  </a:lnTo>
                  <a:lnTo>
                    <a:pt x="93" y="3"/>
                  </a:lnTo>
                  <a:lnTo>
                    <a:pt x="94" y="3"/>
                  </a:lnTo>
                  <a:lnTo>
                    <a:pt x="95" y="3"/>
                  </a:lnTo>
                  <a:lnTo>
                    <a:pt x="96" y="2"/>
                  </a:lnTo>
                  <a:lnTo>
                    <a:pt x="97" y="1"/>
                  </a:lnTo>
                  <a:lnTo>
                    <a:pt x="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2" name="Freeform 618"/>
            <p:cNvSpPr>
              <a:spLocks/>
            </p:cNvSpPr>
            <p:nvPr/>
          </p:nvSpPr>
          <p:spPr bwMode="auto">
            <a:xfrm>
              <a:off x="5184" y="3598"/>
              <a:ext cx="45" cy="25"/>
            </a:xfrm>
            <a:custGeom>
              <a:avLst/>
              <a:gdLst>
                <a:gd name="T0" fmla="*/ 2 w 45"/>
                <a:gd name="T1" fmla="*/ 1 h 25"/>
                <a:gd name="T2" fmla="*/ 4 w 45"/>
                <a:gd name="T3" fmla="*/ 2 h 25"/>
                <a:gd name="T4" fmla="*/ 5 w 45"/>
                <a:gd name="T5" fmla="*/ 2 h 25"/>
                <a:gd name="T6" fmla="*/ 7 w 45"/>
                <a:gd name="T7" fmla="*/ 1 h 25"/>
                <a:gd name="T8" fmla="*/ 10 w 45"/>
                <a:gd name="T9" fmla="*/ 2 h 25"/>
                <a:gd name="T10" fmla="*/ 10 w 45"/>
                <a:gd name="T11" fmla="*/ 5 h 25"/>
                <a:gd name="T12" fmla="*/ 10 w 45"/>
                <a:gd name="T13" fmla="*/ 9 h 25"/>
                <a:gd name="T14" fmla="*/ 11 w 45"/>
                <a:gd name="T15" fmla="*/ 12 h 25"/>
                <a:gd name="T16" fmla="*/ 12 w 45"/>
                <a:gd name="T17" fmla="*/ 14 h 25"/>
                <a:gd name="T18" fmla="*/ 15 w 45"/>
                <a:gd name="T19" fmla="*/ 15 h 25"/>
                <a:gd name="T20" fmla="*/ 17 w 45"/>
                <a:gd name="T21" fmla="*/ 16 h 25"/>
                <a:gd name="T22" fmla="*/ 19 w 45"/>
                <a:gd name="T23" fmla="*/ 17 h 25"/>
                <a:gd name="T24" fmla="*/ 21 w 45"/>
                <a:gd name="T25" fmla="*/ 17 h 25"/>
                <a:gd name="T26" fmla="*/ 23 w 45"/>
                <a:gd name="T27" fmla="*/ 17 h 25"/>
                <a:gd name="T28" fmla="*/ 25 w 45"/>
                <a:gd name="T29" fmla="*/ 17 h 25"/>
                <a:gd name="T30" fmla="*/ 27 w 45"/>
                <a:gd name="T31" fmla="*/ 16 h 25"/>
                <a:gd name="T32" fmla="*/ 30 w 45"/>
                <a:gd name="T33" fmla="*/ 14 h 25"/>
                <a:gd name="T34" fmla="*/ 32 w 45"/>
                <a:gd name="T35" fmla="*/ 13 h 25"/>
                <a:gd name="T36" fmla="*/ 35 w 45"/>
                <a:gd name="T37" fmla="*/ 11 h 25"/>
                <a:gd name="T38" fmla="*/ 35 w 45"/>
                <a:gd name="T39" fmla="*/ 9 h 25"/>
                <a:gd name="T40" fmla="*/ 35 w 45"/>
                <a:gd name="T41" fmla="*/ 6 h 25"/>
                <a:gd name="T42" fmla="*/ 35 w 45"/>
                <a:gd name="T43" fmla="*/ 4 h 25"/>
                <a:gd name="T44" fmla="*/ 37 w 45"/>
                <a:gd name="T45" fmla="*/ 2 h 25"/>
                <a:gd name="T46" fmla="*/ 40 w 45"/>
                <a:gd name="T47" fmla="*/ 2 h 25"/>
                <a:gd name="T48" fmla="*/ 42 w 45"/>
                <a:gd name="T49" fmla="*/ 0 h 25"/>
                <a:gd name="T50" fmla="*/ 44 w 45"/>
                <a:gd name="T51" fmla="*/ 3 h 25"/>
                <a:gd name="T52" fmla="*/ 45 w 45"/>
                <a:gd name="T53" fmla="*/ 8 h 25"/>
                <a:gd name="T54" fmla="*/ 43 w 45"/>
                <a:gd name="T55" fmla="*/ 13 h 25"/>
                <a:gd name="T56" fmla="*/ 41 w 45"/>
                <a:gd name="T57" fmla="*/ 17 h 25"/>
                <a:gd name="T58" fmla="*/ 37 w 45"/>
                <a:gd name="T59" fmla="*/ 20 h 25"/>
                <a:gd name="T60" fmla="*/ 33 w 45"/>
                <a:gd name="T61" fmla="*/ 22 h 25"/>
                <a:gd name="T62" fmla="*/ 28 w 45"/>
                <a:gd name="T63" fmla="*/ 24 h 25"/>
                <a:gd name="T64" fmla="*/ 23 w 45"/>
                <a:gd name="T65" fmla="*/ 24 h 25"/>
                <a:gd name="T66" fmla="*/ 18 w 45"/>
                <a:gd name="T67" fmla="*/ 24 h 25"/>
                <a:gd name="T68" fmla="*/ 13 w 45"/>
                <a:gd name="T69" fmla="*/ 24 h 25"/>
                <a:gd name="T70" fmla="*/ 9 w 45"/>
                <a:gd name="T71" fmla="*/ 22 h 25"/>
                <a:gd name="T72" fmla="*/ 5 w 45"/>
                <a:gd name="T73" fmla="*/ 19 h 25"/>
                <a:gd name="T74" fmla="*/ 3 w 45"/>
                <a:gd name="T75" fmla="*/ 17 h 25"/>
                <a:gd name="T76" fmla="*/ 1 w 45"/>
                <a:gd name="T77" fmla="*/ 12 h 25"/>
                <a:gd name="T78" fmla="*/ 0 w 45"/>
                <a:gd name="T79" fmla="*/ 8 h 25"/>
                <a:gd name="T80" fmla="*/ 0 w 45"/>
                <a:gd name="T81" fmla="*/ 3 h 25"/>
                <a:gd name="T82" fmla="*/ 1 w 45"/>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 h="25">
                  <a:moveTo>
                    <a:pt x="1" y="0"/>
                  </a:moveTo>
                  <a:lnTo>
                    <a:pt x="2" y="1"/>
                  </a:lnTo>
                  <a:lnTo>
                    <a:pt x="3" y="2"/>
                  </a:lnTo>
                  <a:lnTo>
                    <a:pt x="4" y="2"/>
                  </a:lnTo>
                  <a:lnTo>
                    <a:pt x="5" y="2"/>
                  </a:lnTo>
                  <a:lnTo>
                    <a:pt x="7" y="2"/>
                  </a:lnTo>
                  <a:lnTo>
                    <a:pt x="7" y="1"/>
                  </a:lnTo>
                  <a:lnTo>
                    <a:pt x="9" y="2"/>
                  </a:lnTo>
                  <a:lnTo>
                    <a:pt x="10" y="2"/>
                  </a:lnTo>
                  <a:lnTo>
                    <a:pt x="10" y="3"/>
                  </a:lnTo>
                  <a:lnTo>
                    <a:pt x="10" y="5"/>
                  </a:lnTo>
                  <a:lnTo>
                    <a:pt x="10" y="7"/>
                  </a:lnTo>
                  <a:lnTo>
                    <a:pt x="10" y="9"/>
                  </a:lnTo>
                  <a:lnTo>
                    <a:pt x="11" y="11"/>
                  </a:lnTo>
                  <a:lnTo>
                    <a:pt x="11" y="12"/>
                  </a:lnTo>
                  <a:lnTo>
                    <a:pt x="12" y="13"/>
                  </a:lnTo>
                  <a:lnTo>
                    <a:pt x="12" y="14"/>
                  </a:lnTo>
                  <a:lnTo>
                    <a:pt x="14" y="14"/>
                  </a:lnTo>
                  <a:lnTo>
                    <a:pt x="15" y="15"/>
                  </a:lnTo>
                  <a:lnTo>
                    <a:pt x="16" y="16"/>
                  </a:lnTo>
                  <a:lnTo>
                    <a:pt x="17" y="16"/>
                  </a:lnTo>
                  <a:lnTo>
                    <a:pt x="18" y="17"/>
                  </a:lnTo>
                  <a:lnTo>
                    <a:pt x="19" y="17"/>
                  </a:lnTo>
                  <a:lnTo>
                    <a:pt x="20" y="17"/>
                  </a:lnTo>
                  <a:lnTo>
                    <a:pt x="21" y="17"/>
                  </a:lnTo>
                  <a:lnTo>
                    <a:pt x="22" y="17"/>
                  </a:lnTo>
                  <a:lnTo>
                    <a:pt x="23" y="17"/>
                  </a:lnTo>
                  <a:lnTo>
                    <a:pt x="24" y="17"/>
                  </a:lnTo>
                  <a:lnTo>
                    <a:pt x="25" y="17"/>
                  </a:lnTo>
                  <a:lnTo>
                    <a:pt x="26" y="16"/>
                  </a:lnTo>
                  <a:lnTo>
                    <a:pt x="27" y="16"/>
                  </a:lnTo>
                  <a:lnTo>
                    <a:pt x="29" y="15"/>
                  </a:lnTo>
                  <a:lnTo>
                    <a:pt x="30" y="14"/>
                  </a:lnTo>
                  <a:lnTo>
                    <a:pt x="32" y="14"/>
                  </a:lnTo>
                  <a:lnTo>
                    <a:pt x="32" y="13"/>
                  </a:lnTo>
                  <a:lnTo>
                    <a:pt x="34" y="12"/>
                  </a:lnTo>
                  <a:lnTo>
                    <a:pt x="35" y="11"/>
                  </a:lnTo>
                  <a:lnTo>
                    <a:pt x="35" y="10"/>
                  </a:lnTo>
                  <a:lnTo>
                    <a:pt x="35" y="9"/>
                  </a:lnTo>
                  <a:lnTo>
                    <a:pt x="36" y="7"/>
                  </a:lnTo>
                  <a:lnTo>
                    <a:pt x="35" y="6"/>
                  </a:lnTo>
                  <a:lnTo>
                    <a:pt x="35" y="5"/>
                  </a:lnTo>
                  <a:lnTo>
                    <a:pt x="35" y="4"/>
                  </a:lnTo>
                  <a:lnTo>
                    <a:pt x="36" y="3"/>
                  </a:lnTo>
                  <a:lnTo>
                    <a:pt x="37" y="2"/>
                  </a:lnTo>
                  <a:lnTo>
                    <a:pt x="39" y="2"/>
                  </a:lnTo>
                  <a:lnTo>
                    <a:pt x="40" y="2"/>
                  </a:lnTo>
                  <a:lnTo>
                    <a:pt x="41" y="1"/>
                  </a:lnTo>
                  <a:lnTo>
                    <a:pt x="42" y="0"/>
                  </a:lnTo>
                  <a:lnTo>
                    <a:pt x="44" y="0"/>
                  </a:lnTo>
                  <a:lnTo>
                    <a:pt x="44" y="3"/>
                  </a:lnTo>
                  <a:lnTo>
                    <a:pt x="45" y="6"/>
                  </a:lnTo>
                  <a:lnTo>
                    <a:pt x="45" y="8"/>
                  </a:lnTo>
                  <a:lnTo>
                    <a:pt x="44" y="11"/>
                  </a:lnTo>
                  <a:lnTo>
                    <a:pt x="43" y="13"/>
                  </a:lnTo>
                  <a:lnTo>
                    <a:pt x="42" y="15"/>
                  </a:lnTo>
                  <a:lnTo>
                    <a:pt x="41" y="17"/>
                  </a:lnTo>
                  <a:lnTo>
                    <a:pt x="40" y="19"/>
                  </a:lnTo>
                  <a:lnTo>
                    <a:pt x="37" y="20"/>
                  </a:lnTo>
                  <a:lnTo>
                    <a:pt x="35" y="22"/>
                  </a:lnTo>
                  <a:lnTo>
                    <a:pt x="33" y="22"/>
                  </a:lnTo>
                  <a:lnTo>
                    <a:pt x="31" y="24"/>
                  </a:lnTo>
                  <a:lnTo>
                    <a:pt x="28" y="24"/>
                  </a:lnTo>
                  <a:lnTo>
                    <a:pt x="26" y="24"/>
                  </a:lnTo>
                  <a:lnTo>
                    <a:pt x="23" y="24"/>
                  </a:lnTo>
                  <a:lnTo>
                    <a:pt x="20" y="25"/>
                  </a:lnTo>
                  <a:lnTo>
                    <a:pt x="18" y="24"/>
                  </a:lnTo>
                  <a:lnTo>
                    <a:pt x="15" y="24"/>
                  </a:lnTo>
                  <a:lnTo>
                    <a:pt x="13" y="24"/>
                  </a:lnTo>
                  <a:lnTo>
                    <a:pt x="11" y="23"/>
                  </a:lnTo>
                  <a:lnTo>
                    <a:pt x="9" y="22"/>
                  </a:lnTo>
                  <a:lnTo>
                    <a:pt x="7" y="21"/>
                  </a:lnTo>
                  <a:lnTo>
                    <a:pt x="5" y="19"/>
                  </a:lnTo>
                  <a:lnTo>
                    <a:pt x="5" y="18"/>
                  </a:lnTo>
                  <a:lnTo>
                    <a:pt x="3" y="17"/>
                  </a:lnTo>
                  <a:lnTo>
                    <a:pt x="2" y="14"/>
                  </a:lnTo>
                  <a:lnTo>
                    <a:pt x="1" y="12"/>
                  </a:lnTo>
                  <a:lnTo>
                    <a:pt x="0" y="10"/>
                  </a:lnTo>
                  <a:lnTo>
                    <a:pt x="0" y="8"/>
                  </a:lnTo>
                  <a:lnTo>
                    <a:pt x="0" y="6"/>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3" name="Freeform 619"/>
            <p:cNvSpPr>
              <a:spLocks/>
            </p:cNvSpPr>
            <p:nvPr/>
          </p:nvSpPr>
          <p:spPr bwMode="auto">
            <a:xfrm>
              <a:off x="5306" y="3109"/>
              <a:ext cx="45" cy="33"/>
            </a:xfrm>
            <a:custGeom>
              <a:avLst/>
              <a:gdLst>
                <a:gd name="T0" fmla="*/ 36 w 45"/>
                <a:gd name="T1" fmla="*/ 3 h 33"/>
                <a:gd name="T2" fmla="*/ 37 w 45"/>
                <a:gd name="T3" fmla="*/ 1 h 33"/>
                <a:gd name="T4" fmla="*/ 38 w 45"/>
                <a:gd name="T5" fmla="*/ 0 h 33"/>
                <a:gd name="T6" fmla="*/ 39 w 45"/>
                <a:gd name="T7" fmla="*/ 0 h 33"/>
                <a:gd name="T8" fmla="*/ 40 w 45"/>
                <a:gd name="T9" fmla="*/ 0 h 33"/>
                <a:gd name="T10" fmla="*/ 41 w 45"/>
                <a:gd name="T11" fmla="*/ 0 h 33"/>
                <a:gd name="T12" fmla="*/ 42 w 45"/>
                <a:gd name="T13" fmla="*/ 0 h 33"/>
                <a:gd name="T14" fmla="*/ 42 w 45"/>
                <a:gd name="T15" fmla="*/ 1 h 33"/>
                <a:gd name="T16" fmla="*/ 43 w 45"/>
                <a:gd name="T17" fmla="*/ 2 h 33"/>
                <a:gd name="T18" fmla="*/ 44 w 45"/>
                <a:gd name="T19" fmla="*/ 3 h 33"/>
                <a:gd name="T20" fmla="*/ 44 w 45"/>
                <a:gd name="T21" fmla="*/ 3 h 33"/>
                <a:gd name="T22" fmla="*/ 44 w 45"/>
                <a:gd name="T23" fmla="*/ 4 h 33"/>
                <a:gd name="T24" fmla="*/ 45 w 45"/>
                <a:gd name="T25" fmla="*/ 5 h 33"/>
                <a:gd name="T26" fmla="*/ 44 w 45"/>
                <a:gd name="T27" fmla="*/ 7 h 33"/>
                <a:gd name="T28" fmla="*/ 44 w 45"/>
                <a:gd name="T29" fmla="*/ 8 h 33"/>
                <a:gd name="T30" fmla="*/ 43 w 45"/>
                <a:gd name="T31" fmla="*/ 9 h 33"/>
                <a:gd name="T32" fmla="*/ 42 w 45"/>
                <a:gd name="T33" fmla="*/ 10 h 33"/>
                <a:gd name="T34" fmla="*/ 41 w 45"/>
                <a:gd name="T35" fmla="*/ 11 h 33"/>
                <a:gd name="T36" fmla="*/ 40 w 45"/>
                <a:gd name="T37" fmla="*/ 13 h 33"/>
                <a:gd name="T38" fmla="*/ 38 w 45"/>
                <a:gd name="T39" fmla="*/ 14 h 33"/>
                <a:gd name="T40" fmla="*/ 36 w 45"/>
                <a:gd name="T41" fmla="*/ 15 h 33"/>
                <a:gd name="T42" fmla="*/ 34 w 45"/>
                <a:gd name="T43" fmla="*/ 18 h 33"/>
                <a:gd name="T44" fmla="*/ 32 w 45"/>
                <a:gd name="T45" fmla="*/ 19 h 33"/>
                <a:gd name="T46" fmla="*/ 30 w 45"/>
                <a:gd name="T47" fmla="*/ 21 h 33"/>
                <a:gd name="T48" fmla="*/ 27 w 45"/>
                <a:gd name="T49" fmla="*/ 23 h 33"/>
                <a:gd name="T50" fmla="*/ 24 w 45"/>
                <a:gd name="T51" fmla="*/ 24 h 33"/>
                <a:gd name="T52" fmla="*/ 21 w 45"/>
                <a:gd name="T53" fmla="*/ 26 h 33"/>
                <a:gd name="T54" fmla="*/ 19 w 45"/>
                <a:gd name="T55" fmla="*/ 28 h 33"/>
                <a:gd name="T56" fmla="*/ 16 w 45"/>
                <a:gd name="T57" fmla="*/ 29 h 33"/>
                <a:gd name="T58" fmla="*/ 13 w 45"/>
                <a:gd name="T59" fmla="*/ 30 h 33"/>
                <a:gd name="T60" fmla="*/ 10 w 45"/>
                <a:gd name="T61" fmla="*/ 32 h 33"/>
                <a:gd name="T62" fmla="*/ 8 w 45"/>
                <a:gd name="T63" fmla="*/ 33 h 33"/>
                <a:gd name="T64" fmla="*/ 5 w 45"/>
                <a:gd name="T65" fmla="*/ 33 h 33"/>
                <a:gd name="T66" fmla="*/ 4 w 45"/>
                <a:gd name="T67" fmla="*/ 33 h 33"/>
                <a:gd name="T68" fmla="*/ 3 w 45"/>
                <a:gd name="T69" fmla="*/ 33 h 33"/>
                <a:gd name="T70" fmla="*/ 2 w 45"/>
                <a:gd name="T71" fmla="*/ 33 h 33"/>
                <a:gd name="T72" fmla="*/ 1 w 45"/>
                <a:gd name="T73" fmla="*/ 33 h 33"/>
                <a:gd name="T74" fmla="*/ 0 w 45"/>
                <a:gd name="T75" fmla="*/ 33 h 33"/>
                <a:gd name="T76" fmla="*/ 0 w 45"/>
                <a:gd name="T77" fmla="*/ 32 h 33"/>
                <a:gd name="T78" fmla="*/ 0 w 45"/>
                <a:gd name="T79" fmla="*/ 31 h 33"/>
                <a:gd name="T80" fmla="*/ 0 w 45"/>
                <a:gd name="T81" fmla="*/ 30 h 33"/>
                <a:gd name="T82" fmla="*/ 0 w 45"/>
                <a:gd name="T83" fmla="*/ 30 h 33"/>
                <a:gd name="T84" fmla="*/ 0 w 45"/>
                <a:gd name="T85" fmla="*/ 29 h 33"/>
                <a:gd name="T86" fmla="*/ 3 w 45"/>
                <a:gd name="T87" fmla="*/ 26 h 33"/>
                <a:gd name="T88" fmla="*/ 4 w 45"/>
                <a:gd name="T89" fmla="*/ 24 h 33"/>
                <a:gd name="T90" fmla="*/ 6 w 45"/>
                <a:gd name="T91" fmla="*/ 22 h 33"/>
                <a:gd name="T92" fmla="*/ 8 w 45"/>
                <a:gd name="T93" fmla="*/ 20 h 33"/>
                <a:gd name="T94" fmla="*/ 10 w 45"/>
                <a:gd name="T95" fmla="*/ 18 h 33"/>
                <a:gd name="T96" fmla="*/ 13 w 45"/>
                <a:gd name="T97" fmla="*/ 17 h 33"/>
                <a:gd name="T98" fmla="*/ 15 w 45"/>
                <a:gd name="T99" fmla="*/ 15 h 33"/>
                <a:gd name="T100" fmla="*/ 18 w 45"/>
                <a:gd name="T101" fmla="*/ 15 h 33"/>
                <a:gd name="T102" fmla="*/ 20 w 45"/>
                <a:gd name="T103" fmla="*/ 13 h 33"/>
                <a:gd name="T104" fmla="*/ 22 w 45"/>
                <a:gd name="T105" fmla="*/ 12 h 33"/>
                <a:gd name="T106" fmla="*/ 25 w 45"/>
                <a:gd name="T107" fmla="*/ 10 h 33"/>
                <a:gd name="T108" fmla="*/ 27 w 45"/>
                <a:gd name="T109" fmla="*/ 9 h 33"/>
                <a:gd name="T110" fmla="*/ 30 w 45"/>
                <a:gd name="T111" fmla="*/ 8 h 33"/>
                <a:gd name="T112" fmla="*/ 32 w 45"/>
                <a:gd name="T113" fmla="*/ 6 h 33"/>
                <a:gd name="T114" fmla="*/ 34 w 45"/>
                <a:gd name="T115" fmla="*/ 4 h 33"/>
                <a:gd name="T116" fmla="*/ 36 w 45"/>
                <a:gd name="T117" fmla="*/ 3 h 33"/>
                <a:gd name="T118" fmla="*/ 36 w 45"/>
                <a:gd name="T119" fmla="*/ 3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 h="33">
                  <a:moveTo>
                    <a:pt x="36" y="3"/>
                  </a:moveTo>
                  <a:lnTo>
                    <a:pt x="37" y="1"/>
                  </a:lnTo>
                  <a:lnTo>
                    <a:pt x="38" y="0"/>
                  </a:lnTo>
                  <a:lnTo>
                    <a:pt x="39" y="0"/>
                  </a:lnTo>
                  <a:lnTo>
                    <a:pt x="40" y="0"/>
                  </a:lnTo>
                  <a:lnTo>
                    <a:pt x="41" y="0"/>
                  </a:lnTo>
                  <a:lnTo>
                    <a:pt x="42" y="0"/>
                  </a:lnTo>
                  <a:lnTo>
                    <a:pt x="42" y="1"/>
                  </a:lnTo>
                  <a:lnTo>
                    <a:pt x="43" y="2"/>
                  </a:lnTo>
                  <a:lnTo>
                    <a:pt x="44" y="3"/>
                  </a:lnTo>
                  <a:lnTo>
                    <a:pt x="44" y="4"/>
                  </a:lnTo>
                  <a:lnTo>
                    <a:pt x="45" y="5"/>
                  </a:lnTo>
                  <a:lnTo>
                    <a:pt x="44" y="7"/>
                  </a:lnTo>
                  <a:lnTo>
                    <a:pt x="44" y="8"/>
                  </a:lnTo>
                  <a:lnTo>
                    <a:pt x="43" y="9"/>
                  </a:lnTo>
                  <a:lnTo>
                    <a:pt x="42" y="10"/>
                  </a:lnTo>
                  <a:lnTo>
                    <a:pt x="41" y="11"/>
                  </a:lnTo>
                  <a:lnTo>
                    <a:pt x="40" y="13"/>
                  </a:lnTo>
                  <a:lnTo>
                    <a:pt x="38" y="14"/>
                  </a:lnTo>
                  <a:lnTo>
                    <a:pt x="36" y="15"/>
                  </a:lnTo>
                  <a:lnTo>
                    <a:pt x="34" y="18"/>
                  </a:lnTo>
                  <a:lnTo>
                    <a:pt x="32" y="19"/>
                  </a:lnTo>
                  <a:lnTo>
                    <a:pt x="30" y="21"/>
                  </a:lnTo>
                  <a:lnTo>
                    <a:pt x="27" y="23"/>
                  </a:lnTo>
                  <a:lnTo>
                    <a:pt x="24" y="24"/>
                  </a:lnTo>
                  <a:lnTo>
                    <a:pt x="21" y="26"/>
                  </a:lnTo>
                  <a:lnTo>
                    <a:pt x="19" y="28"/>
                  </a:lnTo>
                  <a:lnTo>
                    <a:pt x="16" y="29"/>
                  </a:lnTo>
                  <a:lnTo>
                    <a:pt x="13" y="30"/>
                  </a:lnTo>
                  <a:lnTo>
                    <a:pt x="10" y="32"/>
                  </a:lnTo>
                  <a:lnTo>
                    <a:pt x="8" y="33"/>
                  </a:lnTo>
                  <a:lnTo>
                    <a:pt x="5" y="33"/>
                  </a:lnTo>
                  <a:lnTo>
                    <a:pt x="4" y="33"/>
                  </a:lnTo>
                  <a:lnTo>
                    <a:pt x="3" y="33"/>
                  </a:lnTo>
                  <a:lnTo>
                    <a:pt x="2" y="33"/>
                  </a:lnTo>
                  <a:lnTo>
                    <a:pt x="1" y="33"/>
                  </a:lnTo>
                  <a:lnTo>
                    <a:pt x="0" y="33"/>
                  </a:lnTo>
                  <a:lnTo>
                    <a:pt x="0" y="32"/>
                  </a:lnTo>
                  <a:lnTo>
                    <a:pt x="0" y="31"/>
                  </a:lnTo>
                  <a:lnTo>
                    <a:pt x="0" y="30"/>
                  </a:lnTo>
                  <a:lnTo>
                    <a:pt x="0" y="29"/>
                  </a:lnTo>
                  <a:lnTo>
                    <a:pt x="3" y="26"/>
                  </a:lnTo>
                  <a:lnTo>
                    <a:pt x="4" y="24"/>
                  </a:lnTo>
                  <a:lnTo>
                    <a:pt x="6" y="22"/>
                  </a:lnTo>
                  <a:lnTo>
                    <a:pt x="8" y="20"/>
                  </a:lnTo>
                  <a:lnTo>
                    <a:pt x="10" y="18"/>
                  </a:lnTo>
                  <a:lnTo>
                    <a:pt x="13" y="17"/>
                  </a:lnTo>
                  <a:lnTo>
                    <a:pt x="15" y="15"/>
                  </a:lnTo>
                  <a:lnTo>
                    <a:pt x="18" y="15"/>
                  </a:lnTo>
                  <a:lnTo>
                    <a:pt x="20" y="13"/>
                  </a:lnTo>
                  <a:lnTo>
                    <a:pt x="22" y="12"/>
                  </a:lnTo>
                  <a:lnTo>
                    <a:pt x="25" y="10"/>
                  </a:lnTo>
                  <a:lnTo>
                    <a:pt x="27" y="9"/>
                  </a:lnTo>
                  <a:lnTo>
                    <a:pt x="30" y="8"/>
                  </a:lnTo>
                  <a:lnTo>
                    <a:pt x="32" y="6"/>
                  </a:lnTo>
                  <a:lnTo>
                    <a:pt x="34" y="4"/>
                  </a:lnTo>
                  <a:lnTo>
                    <a:pt x="36" y="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4" name="Freeform 620"/>
            <p:cNvSpPr>
              <a:spLocks/>
            </p:cNvSpPr>
            <p:nvPr/>
          </p:nvSpPr>
          <p:spPr bwMode="auto">
            <a:xfrm>
              <a:off x="5251" y="3060"/>
              <a:ext cx="28" cy="44"/>
            </a:xfrm>
            <a:custGeom>
              <a:avLst/>
              <a:gdLst>
                <a:gd name="T0" fmla="*/ 5 w 28"/>
                <a:gd name="T1" fmla="*/ 24 h 44"/>
                <a:gd name="T2" fmla="*/ 6 w 28"/>
                <a:gd name="T3" fmla="*/ 22 h 44"/>
                <a:gd name="T4" fmla="*/ 7 w 28"/>
                <a:gd name="T5" fmla="*/ 21 h 44"/>
                <a:gd name="T6" fmla="*/ 8 w 28"/>
                <a:gd name="T7" fmla="*/ 19 h 44"/>
                <a:gd name="T8" fmla="*/ 9 w 28"/>
                <a:gd name="T9" fmla="*/ 17 h 44"/>
                <a:gd name="T10" fmla="*/ 10 w 28"/>
                <a:gd name="T11" fmla="*/ 15 h 44"/>
                <a:gd name="T12" fmla="*/ 11 w 28"/>
                <a:gd name="T13" fmla="*/ 14 h 44"/>
                <a:gd name="T14" fmla="*/ 12 w 28"/>
                <a:gd name="T15" fmla="*/ 12 h 44"/>
                <a:gd name="T16" fmla="*/ 13 w 28"/>
                <a:gd name="T17" fmla="*/ 10 h 44"/>
                <a:gd name="T18" fmla="*/ 14 w 28"/>
                <a:gd name="T19" fmla="*/ 9 h 44"/>
                <a:gd name="T20" fmla="*/ 15 w 28"/>
                <a:gd name="T21" fmla="*/ 7 h 44"/>
                <a:gd name="T22" fmla="*/ 16 w 28"/>
                <a:gd name="T23" fmla="*/ 6 h 44"/>
                <a:gd name="T24" fmla="*/ 18 w 28"/>
                <a:gd name="T25" fmla="*/ 5 h 44"/>
                <a:gd name="T26" fmla="*/ 19 w 28"/>
                <a:gd name="T27" fmla="*/ 3 h 44"/>
                <a:gd name="T28" fmla="*/ 20 w 28"/>
                <a:gd name="T29" fmla="*/ 2 h 44"/>
                <a:gd name="T30" fmla="*/ 22 w 28"/>
                <a:gd name="T31" fmla="*/ 1 h 44"/>
                <a:gd name="T32" fmla="*/ 23 w 28"/>
                <a:gd name="T33" fmla="*/ 0 h 44"/>
                <a:gd name="T34" fmla="*/ 26 w 28"/>
                <a:gd name="T35" fmla="*/ 0 h 44"/>
                <a:gd name="T36" fmla="*/ 27 w 28"/>
                <a:gd name="T37" fmla="*/ 0 h 44"/>
                <a:gd name="T38" fmla="*/ 28 w 28"/>
                <a:gd name="T39" fmla="*/ 1 h 44"/>
                <a:gd name="T40" fmla="*/ 28 w 28"/>
                <a:gd name="T41" fmla="*/ 2 h 44"/>
                <a:gd name="T42" fmla="*/ 28 w 28"/>
                <a:gd name="T43" fmla="*/ 5 h 44"/>
                <a:gd name="T44" fmla="*/ 27 w 28"/>
                <a:gd name="T45" fmla="*/ 7 h 44"/>
                <a:gd name="T46" fmla="*/ 25 w 28"/>
                <a:gd name="T47" fmla="*/ 10 h 44"/>
                <a:gd name="T48" fmla="*/ 23 w 28"/>
                <a:gd name="T49" fmla="*/ 14 h 44"/>
                <a:gd name="T50" fmla="*/ 22 w 28"/>
                <a:gd name="T51" fmla="*/ 17 h 44"/>
                <a:gd name="T52" fmla="*/ 20 w 28"/>
                <a:gd name="T53" fmla="*/ 22 h 44"/>
                <a:gd name="T54" fmla="*/ 18 w 28"/>
                <a:gd name="T55" fmla="*/ 25 h 44"/>
                <a:gd name="T56" fmla="*/ 15 w 28"/>
                <a:gd name="T57" fmla="*/ 29 h 44"/>
                <a:gd name="T58" fmla="*/ 13 w 28"/>
                <a:gd name="T59" fmla="*/ 32 h 44"/>
                <a:gd name="T60" fmla="*/ 11 w 28"/>
                <a:gd name="T61" fmla="*/ 35 h 44"/>
                <a:gd name="T62" fmla="*/ 10 w 28"/>
                <a:gd name="T63" fmla="*/ 38 h 44"/>
                <a:gd name="T64" fmla="*/ 9 w 28"/>
                <a:gd name="T65" fmla="*/ 41 h 44"/>
                <a:gd name="T66" fmla="*/ 8 w 28"/>
                <a:gd name="T67" fmla="*/ 42 h 44"/>
                <a:gd name="T68" fmla="*/ 6 w 28"/>
                <a:gd name="T69" fmla="*/ 43 h 44"/>
                <a:gd name="T70" fmla="*/ 5 w 28"/>
                <a:gd name="T71" fmla="*/ 44 h 44"/>
                <a:gd name="T72" fmla="*/ 4 w 28"/>
                <a:gd name="T73" fmla="*/ 44 h 44"/>
                <a:gd name="T74" fmla="*/ 3 w 28"/>
                <a:gd name="T75" fmla="*/ 43 h 44"/>
                <a:gd name="T76" fmla="*/ 1 w 28"/>
                <a:gd name="T77" fmla="*/ 42 h 44"/>
                <a:gd name="T78" fmla="*/ 1 w 28"/>
                <a:gd name="T79" fmla="*/ 42 h 44"/>
                <a:gd name="T80" fmla="*/ 0 w 28"/>
                <a:gd name="T81" fmla="*/ 40 h 44"/>
                <a:gd name="T82" fmla="*/ 0 w 28"/>
                <a:gd name="T83" fmla="*/ 39 h 44"/>
                <a:gd name="T84" fmla="*/ 0 w 28"/>
                <a:gd name="T85" fmla="*/ 38 h 44"/>
                <a:gd name="T86" fmla="*/ 1 w 28"/>
                <a:gd name="T87" fmla="*/ 37 h 44"/>
                <a:gd name="T88" fmla="*/ 1 w 28"/>
                <a:gd name="T89" fmla="*/ 35 h 44"/>
                <a:gd name="T90" fmla="*/ 1 w 28"/>
                <a:gd name="T91" fmla="*/ 34 h 44"/>
                <a:gd name="T92" fmla="*/ 2 w 28"/>
                <a:gd name="T93" fmla="*/ 34 h 44"/>
                <a:gd name="T94" fmla="*/ 2 w 28"/>
                <a:gd name="T95" fmla="*/ 33 h 44"/>
                <a:gd name="T96" fmla="*/ 2 w 28"/>
                <a:gd name="T97" fmla="*/ 32 h 44"/>
                <a:gd name="T98" fmla="*/ 3 w 28"/>
                <a:gd name="T99" fmla="*/ 32 h 44"/>
                <a:gd name="T100" fmla="*/ 3 w 28"/>
                <a:gd name="T101" fmla="*/ 31 h 44"/>
                <a:gd name="T102" fmla="*/ 3 w 28"/>
                <a:gd name="T103" fmla="*/ 29 h 44"/>
                <a:gd name="T104" fmla="*/ 3 w 28"/>
                <a:gd name="T105" fmla="*/ 29 h 44"/>
                <a:gd name="T106" fmla="*/ 4 w 28"/>
                <a:gd name="T107" fmla="*/ 27 h 44"/>
                <a:gd name="T108" fmla="*/ 4 w 28"/>
                <a:gd name="T109" fmla="*/ 27 h 44"/>
                <a:gd name="T110" fmla="*/ 5 w 28"/>
                <a:gd name="T111" fmla="*/ 25 h 44"/>
                <a:gd name="T112" fmla="*/ 5 w 28"/>
                <a:gd name="T113" fmla="*/ 24 h 44"/>
                <a:gd name="T114" fmla="*/ 5 w 28"/>
                <a:gd name="T115" fmla="*/ 24 h 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 h="44">
                  <a:moveTo>
                    <a:pt x="5" y="24"/>
                  </a:moveTo>
                  <a:lnTo>
                    <a:pt x="6" y="22"/>
                  </a:lnTo>
                  <a:lnTo>
                    <a:pt x="7" y="21"/>
                  </a:lnTo>
                  <a:lnTo>
                    <a:pt x="8" y="19"/>
                  </a:lnTo>
                  <a:lnTo>
                    <a:pt x="9" y="17"/>
                  </a:lnTo>
                  <a:lnTo>
                    <a:pt x="10" y="15"/>
                  </a:lnTo>
                  <a:lnTo>
                    <a:pt x="11" y="14"/>
                  </a:lnTo>
                  <a:lnTo>
                    <a:pt x="12" y="12"/>
                  </a:lnTo>
                  <a:lnTo>
                    <a:pt x="13" y="10"/>
                  </a:lnTo>
                  <a:lnTo>
                    <a:pt x="14" y="9"/>
                  </a:lnTo>
                  <a:lnTo>
                    <a:pt x="15" y="7"/>
                  </a:lnTo>
                  <a:lnTo>
                    <a:pt x="16" y="6"/>
                  </a:lnTo>
                  <a:lnTo>
                    <a:pt x="18" y="5"/>
                  </a:lnTo>
                  <a:lnTo>
                    <a:pt x="19" y="3"/>
                  </a:lnTo>
                  <a:lnTo>
                    <a:pt x="20" y="2"/>
                  </a:lnTo>
                  <a:lnTo>
                    <a:pt x="22" y="1"/>
                  </a:lnTo>
                  <a:lnTo>
                    <a:pt x="23" y="0"/>
                  </a:lnTo>
                  <a:lnTo>
                    <a:pt x="26" y="0"/>
                  </a:lnTo>
                  <a:lnTo>
                    <a:pt x="27" y="0"/>
                  </a:lnTo>
                  <a:lnTo>
                    <a:pt x="28" y="1"/>
                  </a:lnTo>
                  <a:lnTo>
                    <a:pt x="28" y="2"/>
                  </a:lnTo>
                  <a:lnTo>
                    <a:pt x="28" y="5"/>
                  </a:lnTo>
                  <a:lnTo>
                    <a:pt x="27" y="7"/>
                  </a:lnTo>
                  <a:lnTo>
                    <a:pt x="25" y="10"/>
                  </a:lnTo>
                  <a:lnTo>
                    <a:pt x="23" y="14"/>
                  </a:lnTo>
                  <a:lnTo>
                    <a:pt x="22" y="17"/>
                  </a:lnTo>
                  <a:lnTo>
                    <a:pt x="20" y="22"/>
                  </a:lnTo>
                  <a:lnTo>
                    <a:pt x="18" y="25"/>
                  </a:lnTo>
                  <a:lnTo>
                    <a:pt x="15" y="29"/>
                  </a:lnTo>
                  <a:lnTo>
                    <a:pt x="13" y="32"/>
                  </a:lnTo>
                  <a:lnTo>
                    <a:pt x="11" y="35"/>
                  </a:lnTo>
                  <a:lnTo>
                    <a:pt x="10" y="38"/>
                  </a:lnTo>
                  <a:lnTo>
                    <a:pt x="9" y="41"/>
                  </a:lnTo>
                  <a:lnTo>
                    <a:pt x="8" y="42"/>
                  </a:lnTo>
                  <a:lnTo>
                    <a:pt x="6" y="43"/>
                  </a:lnTo>
                  <a:lnTo>
                    <a:pt x="5" y="44"/>
                  </a:lnTo>
                  <a:lnTo>
                    <a:pt x="4" y="44"/>
                  </a:lnTo>
                  <a:lnTo>
                    <a:pt x="3" y="43"/>
                  </a:lnTo>
                  <a:lnTo>
                    <a:pt x="1" y="42"/>
                  </a:lnTo>
                  <a:lnTo>
                    <a:pt x="0" y="40"/>
                  </a:lnTo>
                  <a:lnTo>
                    <a:pt x="0" y="39"/>
                  </a:lnTo>
                  <a:lnTo>
                    <a:pt x="0" y="38"/>
                  </a:lnTo>
                  <a:lnTo>
                    <a:pt x="1" y="37"/>
                  </a:lnTo>
                  <a:lnTo>
                    <a:pt x="1" y="35"/>
                  </a:lnTo>
                  <a:lnTo>
                    <a:pt x="1" y="34"/>
                  </a:lnTo>
                  <a:lnTo>
                    <a:pt x="2" y="34"/>
                  </a:lnTo>
                  <a:lnTo>
                    <a:pt x="2" y="33"/>
                  </a:lnTo>
                  <a:lnTo>
                    <a:pt x="2" y="32"/>
                  </a:lnTo>
                  <a:lnTo>
                    <a:pt x="3" y="32"/>
                  </a:lnTo>
                  <a:lnTo>
                    <a:pt x="3" y="31"/>
                  </a:lnTo>
                  <a:lnTo>
                    <a:pt x="3" y="29"/>
                  </a:lnTo>
                  <a:lnTo>
                    <a:pt x="4" y="27"/>
                  </a:lnTo>
                  <a:lnTo>
                    <a:pt x="5" y="25"/>
                  </a:lnTo>
                  <a:lnTo>
                    <a:pt x="5" y="2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5" name="Freeform 621"/>
            <p:cNvSpPr>
              <a:spLocks/>
            </p:cNvSpPr>
            <p:nvPr/>
          </p:nvSpPr>
          <p:spPr bwMode="auto">
            <a:xfrm>
              <a:off x="5355" y="3247"/>
              <a:ext cx="47" cy="24"/>
            </a:xfrm>
            <a:custGeom>
              <a:avLst/>
              <a:gdLst>
                <a:gd name="T0" fmla="*/ 6 w 47"/>
                <a:gd name="T1" fmla="*/ 0 h 24"/>
                <a:gd name="T2" fmla="*/ 8 w 47"/>
                <a:gd name="T3" fmla="*/ 0 h 24"/>
                <a:gd name="T4" fmla="*/ 10 w 47"/>
                <a:gd name="T5" fmla="*/ 1 h 24"/>
                <a:gd name="T6" fmla="*/ 12 w 47"/>
                <a:gd name="T7" fmla="*/ 2 h 24"/>
                <a:gd name="T8" fmla="*/ 14 w 47"/>
                <a:gd name="T9" fmla="*/ 2 h 24"/>
                <a:gd name="T10" fmla="*/ 16 w 47"/>
                <a:gd name="T11" fmla="*/ 3 h 24"/>
                <a:gd name="T12" fmla="*/ 18 w 47"/>
                <a:gd name="T13" fmla="*/ 4 h 24"/>
                <a:gd name="T14" fmla="*/ 21 w 47"/>
                <a:gd name="T15" fmla="*/ 4 h 24"/>
                <a:gd name="T16" fmla="*/ 23 w 47"/>
                <a:gd name="T17" fmla="*/ 6 h 24"/>
                <a:gd name="T18" fmla="*/ 26 w 47"/>
                <a:gd name="T19" fmla="*/ 7 h 24"/>
                <a:gd name="T20" fmla="*/ 28 w 47"/>
                <a:gd name="T21" fmla="*/ 7 h 24"/>
                <a:gd name="T22" fmla="*/ 31 w 47"/>
                <a:gd name="T23" fmla="*/ 9 h 24"/>
                <a:gd name="T24" fmla="*/ 33 w 47"/>
                <a:gd name="T25" fmla="*/ 9 h 24"/>
                <a:gd name="T26" fmla="*/ 36 w 47"/>
                <a:gd name="T27" fmla="*/ 11 h 24"/>
                <a:gd name="T28" fmla="*/ 38 w 47"/>
                <a:gd name="T29" fmla="*/ 12 h 24"/>
                <a:gd name="T30" fmla="*/ 39 w 47"/>
                <a:gd name="T31" fmla="*/ 14 h 24"/>
                <a:gd name="T32" fmla="*/ 41 w 47"/>
                <a:gd name="T33" fmla="*/ 15 h 24"/>
                <a:gd name="T34" fmla="*/ 43 w 47"/>
                <a:gd name="T35" fmla="*/ 16 h 24"/>
                <a:gd name="T36" fmla="*/ 43 w 47"/>
                <a:gd name="T37" fmla="*/ 17 h 24"/>
                <a:gd name="T38" fmla="*/ 44 w 47"/>
                <a:gd name="T39" fmla="*/ 17 h 24"/>
                <a:gd name="T40" fmla="*/ 46 w 47"/>
                <a:gd name="T41" fmla="*/ 19 h 24"/>
                <a:gd name="T42" fmla="*/ 46 w 47"/>
                <a:gd name="T43" fmla="*/ 19 h 24"/>
                <a:gd name="T44" fmla="*/ 46 w 47"/>
                <a:gd name="T45" fmla="*/ 20 h 24"/>
                <a:gd name="T46" fmla="*/ 47 w 47"/>
                <a:gd name="T47" fmla="*/ 21 h 24"/>
                <a:gd name="T48" fmla="*/ 47 w 47"/>
                <a:gd name="T49" fmla="*/ 22 h 24"/>
                <a:gd name="T50" fmla="*/ 47 w 47"/>
                <a:gd name="T51" fmla="*/ 22 h 24"/>
                <a:gd name="T52" fmla="*/ 46 w 47"/>
                <a:gd name="T53" fmla="*/ 23 h 24"/>
                <a:gd name="T54" fmla="*/ 46 w 47"/>
                <a:gd name="T55" fmla="*/ 24 h 24"/>
                <a:gd name="T56" fmla="*/ 45 w 47"/>
                <a:gd name="T57" fmla="*/ 24 h 24"/>
                <a:gd name="T58" fmla="*/ 42 w 47"/>
                <a:gd name="T59" fmla="*/ 24 h 24"/>
                <a:gd name="T60" fmla="*/ 39 w 47"/>
                <a:gd name="T61" fmla="*/ 23 h 24"/>
                <a:gd name="T62" fmla="*/ 36 w 47"/>
                <a:gd name="T63" fmla="*/ 22 h 24"/>
                <a:gd name="T64" fmla="*/ 34 w 47"/>
                <a:gd name="T65" fmla="*/ 22 h 24"/>
                <a:gd name="T66" fmla="*/ 31 w 47"/>
                <a:gd name="T67" fmla="*/ 20 h 24"/>
                <a:gd name="T68" fmla="*/ 28 w 47"/>
                <a:gd name="T69" fmla="*/ 19 h 24"/>
                <a:gd name="T70" fmla="*/ 26 w 47"/>
                <a:gd name="T71" fmla="*/ 19 h 24"/>
                <a:gd name="T72" fmla="*/ 23 w 47"/>
                <a:gd name="T73" fmla="*/ 17 h 24"/>
                <a:gd name="T74" fmla="*/ 21 w 47"/>
                <a:gd name="T75" fmla="*/ 16 h 24"/>
                <a:gd name="T76" fmla="*/ 18 w 47"/>
                <a:gd name="T77" fmla="*/ 15 h 24"/>
                <a:gd name="T78" fmla="*/ 15 w 47"/>
                <a:gd name="T79" fmla="*/ 14 h 24"/>
                <a:gd name="T80" fmla="*/ 13 w 47"/>
                <a:gd name="T81" fmla="*/ 13 h 24"/>
                <a:gd name="T82" fmla="*/ 10 w 47"/>
                <a:gd name="T83" fmla="*/ 12 h 24"/>
                <a:gd name="T84" fmla="*/ 8 w 47"/>
                <a:gd name="T85" fmla="*/ 11 h 24"/>
                <a:gd name="T86" fmla="*/ 5 w 47"/>
                <a:gd name="T87" fmla="*/ 9 h 24"/>
                <a:gd name="T88" fmla="*/ 3 w 47"/>
                <a:gd name="T89" fmla="*/ 9 h 24"/>
                <a:gd name="T90" fmla="*/ 1 w 47"/>
                <a:gd name="T91" fmla="*/ 8 h 24"/>
                <a:gd name="T92" fmla="*/ 1 w 47"/>
                <a:gd name="T93" fmla="*/ 7 h 24"/>
                <a:gd name="T94" fmla="*/ 1 w 47"/>
                <a:gd name="T95" fmla="*/ 7 h 24"/>
                <a:gd name="T96" fmla="*/ 0 w 47"/>
                <a:gd name="T97" fmla="*/ 6 h 24"/>
                <a:gd name="T98" fmla="*/ 0 w 47"/>
                <a:gd name="T99" fmla="*/ 4 h 24"/>
                <a:gd name="T100" fmla="*/ 1 w 47"/>
                <a:gd name="T101" fmla="*/ 3 h 24"/>
                <a:gd name="T102" fmla="*/ 2 w 47"/>
                <a:gd name="T103" fmla="*/ 2 h 24"/>
                <a:gd name="T104" fmla="*/ 3 w 47"/>
                <a:gd name="T105" fmla="*/ 1 h 24"/>
                <a:gd name="T106" fmla="*/ 5 w 47"/>
                <a:gd name="T107" fmla="*/ 0 h 24"/>
                <a:gd name="T108" fmla="*/ 6 w 47"/>
                <a:gd name="T109" fmla="*/ 0 h 24"/>
                <a:gd name="T110" fmla="*/ 6 w 47"/>
                <a:gd name="T111" fmla="*/ 0 h 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 h="24">
                  <a:moveTo>
                    <a:pt x="6" y="0"/>
                  </a:moveTo>
                  <a:lnTo>
                    <a:pt x="8" y="0"/>
                  </a:lnTo>
                  <a:lnTo>
                    <a:pt x="10" y="1"/>
                  </a:lnTo>
                  <a:lnTo>
                    <a:pt x="12" y="2"/>
                  </a:lnTo>
                  <a:lnTo>
                    <a:pt x="14" y="2"/>
                  </a:lnTo>
                  <a:lnTo>
                    <a:pt x="16" y="3"/>
                  </a:lnTo>
                  <a:lnTo>
                    <a:pt x="18" y="4"/>
                  </a:lnTo>
                  <a:lnTo>
                    <a:pt x="21" y="4"/>
                  </a:lnTo>
                  <a:lnTo>
                    <a:pt x="23" y="6"/>
                  </a:lnTo>
                  <a:lnTo>
                    <a:pt x="26" y="7"/>
                  </a:lnTo>
                  <a:lnTo>
                    <a:pt x="28" y="7"/>
                  </a:lnTo>
                  <a:lnTo>
                    <a:pt x="31" y="9"/>
                  </a:lnTo>
                  <a:lnTo>
                    <a:pt x="33" y="9"/>
                  </a:lnTo>
                  <a:lnTo>
                    <a:pt x="36" y="11"/>
                  </a:lnTo>
                  <a:lnTo>
                    <a:pt x="38" y="12"/>
                  </a:lnTo>
                  <a:lnTo>
                    <a:pt x="39" y="14"/>
                  </a:lnTo>
                  <a:lnTo>
                    <a:pt x="41" y="15"/>
                  </a:lnTo>
                  <a:lnTo>
                    <a:pt x="43" y="16"/>
                  </a:lnTo>
                  <a:lnTo>
                    <a:pt x="43" y="17"/>
                  </a:lnTo>
                  <a:lnTo>
                    <a:pt x="44" y="17"/>
                  </a:lnTo>
                  <a:lnTo>
                    <a:pt x="46" y="19"/>
                  </a:lnTo>
                  <a:lnTo>
                    <a:pt x="46" y="20"/>
                  </a:lnTo>
                  <a:lnTo>
                    <a:pt x="47" y="21"/>
                  </a:lnTo>
                  <a:lnTo>
                    <a:pt x="47" y="22"/>
                  </a:lnTo>
                  <a:lnTo>
                    <a:pt x="46" y="23"/>
                  </a:lnTo>
                  <a:lnTo>
                    <a:pt x="46" y="24"/>
                  </a:lnTo>
                  <a:lnTo>
                    <a:pt x="45" y="24"/>
                  </a:lnTo>
                  <a:lnTo>
                    <a:pt x="42" y="24"/>
                  </a:lnTo>
                  <a:lnTo>
                    <a:pt x="39" y="23"/>
                  </a:lnTo>
                  <a:lnTo>
                    <a:pt x="36" y="22"/>
                  </a:lnTo>
                  <a:lnTo>
                    <a:pt x="34" y="22"/>
                  </a:lnTo>
                  <a:lnTo>
                    <a:pt x="31" y="20"/>
                  </a:lnTo>
                  <a:lnTo>
                    <a:pt x="28" y="19"/>
                  </a:lnTo>
                  <a:lnTo>
                    <a:pt x="26" y="19"/>
                  </a:lnTo>
                  <a:lnTo>
                    <a:pt x="23" y="17"/>
                  </a:lnTo>
                  <a:lnTo>
                    <a:pt x="21" y="16"/>
                  </a:lnTo>
                  <a:lnTo>
                    <a:pt x="18" y="15"/>
                  </a:lnTo>
                  <a:lnTo>
                    <a:pt x="15" y="14"/>
                  </a:lnTo>
                  <a:lnTo>
                    <a:pt x="13" y="13"/>
                  </a:lnTo>
                  <a:lnTo>
                    <a:pt x="10" y="12"/>
                  </a:lnTo>
                  <a:lnTo>
                    <a:pt x="8" y="11"/>
                  </a:lnTo>
                  <a:lnTo>
                    <a:pt x="5" y="9"/>
                  </a:lnTo>
                  <a:lnTo>
                    <a:pt x="3" y="9"/>
                  </a:lnTo>
                  <a:lnTo>
                    <a:pt x="1" y="8"/>
                  </a:lnTo>
                  <a:lnTo>
                    <a:pt x="1" y="7"/>
                  </a:lnTo>
                  <a:lnTo>
                    <a:pt x="0" y="6"/>
                  </a:lnTo>
                  <a:lnTo>
                    <a:pt x="0" y="4"/>
                  </a:lnTo>
                  <a:lnTo>
                    <a:pt x="1" y="3"/>
                  </a:lnTo>
                  <a:lnTo>
                    <a:pt x="2" y="2"/>
                  </a:lnTo>
                  <a:lnTo>
                    <a:pt x="3" y="1"/>
                  </a:lnTo>
                  <a:lnTo>
                    <a:pt x="5" y="0"/>
                  </a:lnTo>
                  <a:lnTo>
                    <a:pt x="6"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6" name="Freeform 622"/>
            <p:cNvSpPr>
              <a:spLocks/>
            </p:cNvSpPr>
            <p:nvPr/>
          </p:nvSpPr>
          <p:spPr bwMode="auto">
            <a:xfrm>
              <a:off x="5348" y="3309"/>
              <a:ext cx="42" cy="20"/>
            </a:xfrm>
            <a:custGeom>
              <a:avLst/>
              <a:gdLst>
                <a:gd name="T0" fmla="*/ 6 w 42"/>
                <a:gd name="T1" fmla="*/ 0 h 20"/>
                <a:gd name="T2" fmla="*/ 7 w 42"/>
                <a:gd name="T3" fmla="*/ 1 h 20"/>
                <a:gd name="T4" fmla="*/ 9 w 42"/>
                <a:gd name="T5" fmla="*/ 2 h 20"/>
                <a:gd name="T6" fmla="*/ 10 w 42"/>
                <a:gd name="T7" fmla="*/ 2 h 20"/>
                <a:gd name="T8" fmla="*/ 13 w 42"/>
                <a:gd name="T9" fmla="*/ 2 h 20"/>
                <a:gd name="T10" fmla="*/ 15 w 42"/>
                <a:gd name="T11" fmla="*/ 3 h 20"/>
                <a:gd name="T12" fmla="*/ 18 w 42"/>
                <a:gd name="T13" fmla="*/ 4 h 20"/>
                <a:gd name="T14" fmla="*/ 20 w 42"/>
                <a:gd name="T15" fmla="*/ 5 h 20"/>
                <a:gd name="T16" fmla="*/ 23 w 42"/>
                <a:gd name="T17" fmla="*/ 6 h 20"/>
                <a:gd name="T18" fmla="*/ 25 w 42"/>
                <a:gd name="T19" fmla="*/ 7 h 20"/>
                <a:gd name="T20" fmla="*/ 28 w 42"/>
                <a:gd name="T21" fmla="*/ 7 h 20"/>
                <a:gd name="T22" fmla="*/ 30 w 42"/>
                <a:gd name="T23" fmla="*/ 8 h 20"/>
                <a:gd name="T24" fmla="*/ 33 w 42"/>
                <a:gd name="T25" fmla="*/ 10 h 20"/>
                <a:gd name="T26" fmla="*/ 35 w 42"/>
                <a:gd name="T27" fmla="*/ 10 h 20"/>
                <a:gd name="T28" fmla="*/ 37 w 42"/>
                <a:gd name="T29" fmla="*/ 11 h 20"/>
                <a:gd name="T30" fmla="*/ 38 w 42"/>
                <a:gd name="T31" fmla="*/ 12 h 20"/>
                <a:gd name="T32" fmla="*/ 40 w 42"/>
                <a:gd name="T33" fmla="*/ 13 h 20"/>
                <a:gd name="T34" fmla="*/ 41 w 42"/>
                <a:gd name="T35" fmla="*/ 14 h 20"/>
                <a:gd name="T36" fmla="*/ 42 w 42"/>
                <a:gd name="T37" fmla="*/ 15 h 20"/>
                <a:gd name="T38" fmla="*/ 42 w 42"/>
                <a:gd name="T39" fmla="*/ 16 h 20"/>
                <a:gd name="T40" fmla="*/ 42 w 42"/>
                <a:gd name="T41" fmla="*/ 17 h 20"/>
                <a:gd name="T42" fmla="*/ 42 w 42"/>
                <a:gd name="T43" fmla="*/ 18 h 20"/>
                <a:gd name="T44" fmla="*/ 41 w 42"/>
                <a:gd name="T45" fmla="*/ 20 h 20"/>
                <a:gd name="T46" fmla="*/ 40 w 42"/>
                <a:gd name="T47" fmla="*/ 20 h 20"/>
                <a:gd name="T48" fmla="*/ 40 w 42"/>
                <a:gd name="T49" fmla="*/ 20 h 20"/>
                <a:gd name="T50" fmla="*/ 39 w 42"/>
                <a:gd name="T51" fmla="*/ 20 h 20"/>
                <a:gd name="T52" fmla="*/ 38 w 42"/>
                <a:gd name="T53" fmla="*/ 20 h 20"/>
                <a:gd name="T54" fmla="*/ 35 w 42"/>
                <a:gd name="T55" fmla="*/ 20 h 20"/>
                <a:gd name="T56" fmla="*/ 33 w 42"/>
                <a:gd name="T57" fmla="*/ 20 h 20"/>
                <a:gd name="T58" fmla="*/ 31 w 42"/>
                <a:gd name="T59" fmla="*/ 19 h 20"/>
                <a:gd name="T60" fmla="*/ 28 w 42"/>
                <a:gd name="T61" fmla="*/ 19 h 20"/>
                <a:gd name="T62" fmla="*/ 26 w 42"/>
                <a:gd name="T63" fmla="*/ 17 h 20"/>
                <a:gd name="T64" fmla="*/ 24 w 42"/>
                <a:gd name="T65" fmla="*/ 17 h 20"/>
                <a:gd name="T66" fmla="*/ 21 w 42"/>
                <a:gd name="T67" fmla="*/ 17 h 20"/>
                <a:gd name="T68" fmla="*/ 19 w 42"/>
                <a:gd name="T69" fmla="*/ 16 h 20"/>
                <a:gd name="T70" fmla="*/ 17 w 42"/>
                <a:gd name="T71" fmla="*/ 15 h 20"/>
                <a:gd name="T72" fmla="*/ 15 w 42"/>
                <a:gd name="T73" fmla="*/ 14 h 20"/>
                <a:gd name="T74" fmla="*/ 12 w 42"/>
                <a:gd name="T75" fmla="*/ 12 h 20"/>
                <a:gd name="T76" fmla="*/ 10 w 42"/>
                <a:gd name="T77" fmla="*/ 12 h 20"/>
                <a:gd name="T78" fmla="*/ 8 w 42"/>
                <a:gd name="T79" fmla="*/ 10 h 20"/>
                <a:gd name="T80" fmla="*/ 5 w 42"/>
                <a:gd name="T81" fmla="*/ 9 h 20"/>
                <a:gd name="T82" fmla="*/ 3 w 42"/>
                <a:gd name="T83" fmla="*/ 7 h 20"/>
                <a:gd name="T84" fmla="*/ 2 w 42"/>
                <a:gd name="T85" fmla="*/ 5 h 20"/>
                <a:gd name="T86" fmla="*/ 0 w 42"/>
                <a:gd name="T87" fmla="*/ 4 h 20"/>
                <a:gd name="T88" fmla="*/ 0 w 42"/>
                <a:gd name="T89" fmla="*/ 3 h 20"/>
                <a:gd name="T90" fmla="*/ 1 w 42"/>
                <a:gd name="T91" fmla="*/ 2 h 20"/>
                <a:gd name="T92" fmla="*/ 2 w 42"/>
                <a:gd name="T93" fmla="*/ 2 h 20"/>
                <a:gd name="T94" fmla="*/ 3 w 42"/>
                <a:gd name="T95" fmla="*/ 0 h 20"/>
                <a:gd name="T96" fmla="*/ 4 w 42"/>
                <a:gd name="T97" fmla="*/ 0 h 20"/>
                <a:gd name="T98" fmla="*/ 5 w 42"/>
                <a:gd name="T99" fmla="*/ 0 h 20"/>
                <a:gd name="T100" fmla="*/ 6 w 42"/>
                <a:gd name="T101" fmla="*/ 0 h 20"/>
                <a:gd name="T102" fmla="*/ 6 w 42"/>
                <a:gd name="T103" fmla="*/ 0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2" h="20">
                  <a:moveTo>
                    <a:pt x="6" y="0"/>
                  </a:moveTo>
                  <a:lnTo>
                    <a:pt x="7" y="1"/>
                  </a:lnTo>
                  <a:lnTo>
                    <a:pt x="9" y="2"/>
                  </a:lnTo>
                  <a:lnTo>
                    <a:pt x="10" y="2"/>
                  </a:lnTo>
                  <a:lnTo>
                    <a:pt x="13" y="2"/>
                  </a:lnTo>
                  <a:lnTo>
                    <a:pt x="15" y="3"/>
                  </a:lnTo>
                  <a:lnTo>
                    <a:pt x="18" y="4"/>
                  </a:lnTo>
                  <a:lnTo>
                    <a:pt x="20" y="5"/>
                  </a:lnTo>
                  <a:lnTo>
                    <a:pt x="23" y="6"/>
                  </a:lnTo>
                  <a:lnTo>
                    <a:pt x="25" y="7"/>
                  </a:lnTo>
                  <a:lnTo>
                    <a:pt x="28" y="7"/>
                  </a:lnTo>
                  <a:lnTo>
                    <a:pt x="30" y="8"/>
                  </a:lnTo>
                  <a:lnTo>
                    <a:pt x="33" y="10"/>
                  </a:lnTo>
                  <a:lnTo>
                    <a:pt x="35" y="10"/>
                  </a:lnTo>
                  <a:lnTo>
                    <a:pt x="37" y="11"/>
                  </a:lnTo>
                  <a:lnTo>
                    <a:pt x="38" y="12"/>
                  </a:lnTo>
                  <a:lnTo>
                    <a:pt x="40" y="13"/>
                  </a:lnTo>
                  <a:lnTo>
                    <a:pt x="41" y="14"/>
                  </a:lnTo>
                  <a:lnTo>
                    <a:pt x="42" y="15"/>
                  </a:lnTo>
                  <a:lnTo>
                    <a:pt x="42" y="16"/>
                  </a:lnTo>
                  <a:lnTo>
                    <a:pt x="42" y="17"/>
                  </a:lnTo>
                  <a:lnTo>
                    <a:pt x="42" y="18"/>
                  </a:lnTo>
                  <a:lnTo>
                    <a:pt x="41" y="20"/>
                  </a:lnTo>
                  <a:lnTo>
                    <a:pt x="40" y="20"/>
                  </a:lnTo>
                  <a:lnTo>
                    <a:pt x="39" y="20"/>
                  </a:lnTo>
                  <a:lnTo>
                    <a:pt x="38" y="20"/>
                  </a:lnTo>
                  <a:lnTo>
                    <a:pt x="35" y="20"/>
                  </a:lnTo>
                  <a:lnTo>
                    <a:pt x="33" y="20"/>
                  </a:lnTo>
                  <a:lnTo>
                    <a:pt x="31" y="19"/>
                  </a:lnTo>
                  <a:lnTo>
                    <a:pt x="28" y="19"/>
                  </a:lnTo>
                  <a:lnTo>
                    <a:pt x="26" y="17"/>
                  </a:lnTo>
                  <a:lnTo>
                    <a:pt x="24" y="17"/>
                  </a:lnTo>
                  <a:lnTo>
                    <a:pt x="21" y="17"/>
                  </a:lnTo>
                  <a:lnTo>
                    <a:pt x="19" y="16"/>
                  </a:lnTo>
                  <a:lnTo>
                    <a:pt x="17" y="15"/>
                  </a:lnTo>
                  <a:lnTo>
                    <a:pt x="15" y="14"/>
                  </a:lnTo>
                  <a:lnTo>
                    <a:pt x="12" y="12"/>
                  </a:lnTo>
                  <a:lnTo>
                    <a:pt x="10" y="12"/>
                  </a:lnTo>
                  <a:lnTo>
                    <a:pt x="8" y="10"/>
                  </a:lnTo>
                  <a:lnTo>
                    <a:pt x="5" y="9"/>
                  </a:lnTo>
                  <a:lnTo>
                    <a:pt x="3" y="7"/>
                  </a:lnTo>
                  <a:lnTo>
                    <a:pt x="2" y="5"/>
                  </a:lnTo>
                  <a:lnTo>
                    <a:pt x="0" y="4"/>
                  </a:lnTo>
                  <a:lnTo>
                    <a:pt x="0" y="3"/>
                  </a:lnTo>
                  <a:lnTo>
                    <a:pt x="1" y="2"/>
                  </a:lnTo>
                  <a:lnTo>
                    <a:pt x="2" y="2"/>
                  </a:lnTo>
                  <a:lnTo>
                    <a:pt x="3" y="0"/>
                  </a:lnTo>
                  <a:lnTo>
                    <a:pt x="4" y="0"/>
                  </a:lnTo>
                  <a:lnTo>
                    <a:pt x="5" y="0"/>
                  </a:lnTo>
                  <a:lnTo>
                    <a:pt x="6"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7" name="Freeform 623"/>
            <p:cNvSpPr>
              <a:spLocks/>
            </p:cNvSpPr>
            <p:nvPr/>
          </p:nvSpPr>
          <p:spPr bwMode="auto">
            <a:xfrm>
              <a:off x="5261" y="3207"/>
              <a:ext cx="25" cy="8"/>
            </a:xfrm>
            <a:custGeom>
              <a:avLst/>
              <a:gdLst>
                <a:gd name="T0" fmla="*/ 8 w 25"/>
                <a:gd name="T1" fmla="*/ 0 h 8"/>
                <a:gd name="T2" fmla="*/ 9 w 25"/>
                <a:gd name="T3" fmla="*/ 0 h 8"/>
                <a:gd name="T4" fmla="*/ 10 w 25"/>
                <a:gd name="T5" fmla="*/ 0 h 8"/>
                <a:gd name="T6" fmla="*/ 12 w 25"/>
                <a:gd name="T7" fmla="*/ 0 h 8"/>
                <a:gd name="T8" fmla="*/ 14 w 25"/>
                <a:gd name="T9" fmla="*/ 0 h 8"/>
                <a:gd name="T10" fmla="*/ 15 w 25"/>
                <a:gd name="T11" fmla="*/ 0 h 8"/>
                <a:gd name="T12" fmla="*/ 18 w 25"/>
                <a:gd name="T13" fmla="*/ 0 h 8"/>
                <a:gd name="T14" fmla="*/ 19 w 25"/>
                <a:gd name="T15" fmla="*/ 0 h 8"/>
                <a:gd name="T16" fmla="*/ 21 w 25"/>
                <a:gd name="T17" fmla="*/ 0 h 8"/>
                <a:gd name="T18" fmla="*/ 23 w 25"/>
                <a:gd name="T19" fmla="*/ 1 h 8"/>
                <a:gd name="T20" fmla="*/ 24 w 25"/>
                <a:gd name="T21" fmla="*/ 1 h 8"/>
                <a:gd name="T22" fmla="*/ 25 w 25"/>
                <a:gd name="T23" fmla="*/ 2 h 8"/>
                <a:gd name="T24" fmla="*/ 25 w 25"/>
                <a:gd name="T25" fmla="*/ 2 h 8"/>
                <a:gd name="T26" fmla="*/ 25 w 25"/>
                <a:gd name="T27" fmla="*/ 3 h 8"/>
                <a:gd name="T28" fmla="*/ 25 w 25"/>
                <a:gd name="T29" fmla="*/ 4 h 8"/>
                <a:gd name="T30" fmla="*/ 25 w 25"/>
                <a:gd name="T31" fmla="*/ 4 h 8"/>
                <a:gd name="T32" fmla="*/ 23 w 25"/>
                <a:gd name="T33" fmla="*/ 5 h 8"/>
                <a:gd name="T34" fmla="*/ 22 w 25"/>
                <a:gd name="T35" fmla="*/ 6 h 8"/>
                <a:gd name="T36" fmla="*/ 21 w 25"/>
                <a:gd name="T37" fmla="*/ 6 h 8"/>
                <a:gd name="T38" fmla="*/ 20 w 25"/>
                <a:gd name="T39" fmla="*/ 6 h 8"/>
                <a:gd name="T40" fmla="*/ 18 w 25"/>
                <a:gd name="T41" fmla="*/ 6 h 8"/>
                <a:gd name="T42" fmla="*/ 17 w 25"/>
                <a:gd name="T43" fmla="*/ 6 h 8"/>
                <a:gd name="T44" fmla="*/ 15 w 25"/>
                <a:gd name="T45" fmla="*/ 6 h 8"/>
                <a:gd name="T46" fmla="*/ 14 w 25"/>
                <a:gd name="T47" fmla="*/ 6 h 8"/>
                <a:gd name="T48" fmla="*/ 13 w 25"/>
                <a:gd name="T49" fmla="*/ 6 h 8"/>
                <a:gd name="T50" fmla="*/ 12 w 25"/>
                <a:gd name="T51" fmla="*/ 6 h 8"/>
                <a:gd name="T52" fmla="*/ 10 w 25"/>
                <a:gd name="T53" fmla="*/ 7 h 8"/>
                <a:gd name="T54" fmla="*/ 10 w 25"/>
                <a:gd name="T55" fmla="*/ 7 h 8"/>
                <a:gd name="T56" fmla="*/ 9 w 25"/>
                <a:gd name="T57" fmla="*/ 7 h 8"/>
                <a:gd name="T58" fmla="*/ 8 w 25"/>
                <a:gd name="T59" fmla="*/ 7 h 8"/>
                <a:gd name="T60" fmla="*/ 8 w 25"/>
                <a:gd name="T61" fmla="*/ 7 h 8"/>
                <a:gd name="T62" fmla="*/ 6 w 25"/>
                <a:gd name="T63" fmla="*/ 7 h 8"/>
                <a:gd name="T64" fmla="*/ 5 w 25"/>
                <a:gd name="T65" fmla="*/ 7 h 8"/>
                <a:gd name="T66" fmla="*/ 4 w 25"/>
                <a:gd name="T67" fmla="*/ 8 h 8"/>
                <a:gd name="T68" fmla="*/ 3 w 25"/>
                <a:gd name="T69" fmla="*/ 8 h 8"/>
                <a:gd name="T70" fmla="*/ 1 w 25"/>
                <a:gd name="T71" fmla="*/ 8 h 8"/>
                <a:gd name="T72" fmla="*/ 0 w 25"/>
                <a:gd name="T73" fmla="*/ 7 h 8"/>
                <a:gd name="T74" fmla="*/ 0 w 25"/>
                <a:gd name="T75" fmla="*/ 6 h 8"/>
                <a:gd name="T76" fmla="*/ 0 w 25"/>
                <a:gd name="T77" fmla="*/ 5 h 8"/>
                <a:gd name="T78" fmla="*/ 0 w 25"/>
                <a:gd name="T79" fmla="*/ 4 h 8"/>
                <a:gd name="T80" fmla="*/ 0 w 25"/>
                <a:gd name="T81" fmla="*/ 4 h 8"/>
                <a:gd name="T82" fmla="*/ 1 w 25"/>
                <a:gd name="T83" fmla="*/ 3 h 8"/>
                <a:gd name="T84" fmla="*/ 2 w 25"/>
                <a:gd name="T85" fmla="*/ 3 h 8"/>
                <a:gd name="T86" fmla="*/ 3 w 25"/>
                <a:gd name="T87" fmla="*/ 2 h 8"/>
                <a:gd name="T88" fmla="*/ 4 w 25"/>
                <a:gd name="T89" fmla="*/ 2 h 8"/>
                <a:gd name="T90" fmla="*/ 5 w 25"/>
                <a:gd name="T91" fmla="*/ 2 h 8"/>
                <a:gd name="T92" fmla="*/ 5 w 25"/>
                <a:gd name="T93" fmla="*/ 1 h 8"/>
                <a:gd name="T94" fmla="*/ 6 w 25"/>
                <a:gd name="T95" fmla="*/ 1 h 8"/>
                <a:gd name="T96" fmla="*/ 7 w 25"/>
                <a:gd name="T97" fmla="*/ 0 h 8"/>
                <a:gd name="T98" fmla="*/ 8 w 25"/>
                <a:gd name="T99" fmla="*/ 0 h 8"/>
                <a:gd name="T100" fmla="*/ 8 w 25"/>
                <a:gd name="T101" fmla="*/ 0 h 8"/>
                <a:gd name="T102" fmla="*/ 8 w 25"/>
                <a:gd name="T103" fmla="*/ 0 h 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 h="8">
                  <a:moveTo>
                    <a:pt x="8" y="0"/>
                  </a:moveTo>
                  <a:lnTo>
                    <a:pt x="9" y="0"/>
                  </a:lnTo>
                  <a:lnTo>
                    <a:pt x="10" y="0"/>
                  </a:lnTo>
                  <a:lnTo>
                    <a:pt x="12" y="0"/>
                  </a:lnTo>
                  <a:lnTo>
                    <a:pt x="14" y="0"/>
                  </a:lnTo>
                  <a:lnTo>
                    <a:pt x="15" y="0"/>
                  </a:lnTo>
                  <a:lnTo>
                    <a:pt x="18" y="0"/>
                  </a:lnTo>
                  <a:lnTo>
                    <a:pt x="19" y="0"/>
                  </a:lnTo>
                  <a:lnTo>
                    <a:pt x="21" y="0"/>
                  </a:lnTo>
                  <a:lnTo>
                    <a:pt x="23" y="1"/>
                  </a:lnTo>
                  <a:lnTo>
                    <a:pt x="24" y="1"/>
                  </a:lnTo>
                  <a:lnTo>
                    <a:pt x="25" y="2"/>
                  </a:lnTo>
                  <a:lnTo>
                    <a:pt x="25" y="3"/>
                  </a:lnTo>
                  <a:lnTo>
                    <a:pt x="25" y="4"/>
                  </a:lnTo>
                  <a:lnTo>
                    <a:pt x="23" y="5"/>
                  </a:lnTo>
                  <a:lnTo>
                    <a:pt x="22" y="6"/>
                  </a:lnTo>
                  <a:lnTo>
                    <a:pt x="21" y="6"/>
                  </a:lnTo>
                  <a:lnTo>
                    <a:pt x="20" y="6"/>
                  </a:lnTo>
                  <a:lnTo>
                    <a:pt x="18" y="6"/>
                  </a:lnTo>
                  <a:lnTo>
                    <a:pt x="17" y="6"/>
                  </a:lnTo>
                  <a:lnTo>
                    <a:pt x="15" y="6"/>
                  </a:lnTo>
                  <a:lnTo>
                    <a:pt x="14" y="6"/>
                  </a:lnTo>
                  <a:lnTo>
                    <a:pt x="13" y="6"/>
                  </a:lnTo>
                  <a:lnTo>
                    <a:pt x="12" y="6"/>
                  </a:lnTo>
                  <a:lnTo>
                    <a:pt x="10" y="7"/>
                  </a:lnTo>
                  <a:lnTo>
                    <a:pt x="9" y="7"/>
                  </a:lnTo>
                  <a:lnTo>
                    <a:pt x="8" y="7"/>
                  </a:lnTo>
                  <a:lnTo>
                    <a:pt x="6" y="7"/>
                  </a:lnTo>
                  <a:lnTo>
                    <a:pt x="5" y="7"/>
                  </a:lnTo>
                  <a:lnTo>
                    <a:pt x="4" y="8"/>
                  </a:lnTo>
                  <a:lnTo>
                    <a:pt x="3" y="8"/>
                  </a:lnTo>
                  <a:lnTo>
                    <a:pt x="1" y="8"/>
                  </a:lnTo>
                  <a:lnTo>
                    <a:pt x="0" y="7"/>
                  </a:lnTo>
                  <a:lnTo>
                    <a:pt x="0" y="6"/>
                  </a:lnTo>
                  <a:lnTo>
                    <a:pt x="0" y="5"/>
                  </a:lnTo>
                  <a:lnTo>
                    <a:pt x="0" y="4"/>
                  </a:lnTo>
                  <a:lnTo>
                    <a:pt x="1" y="3"/>
                  </a:lnTo>
                  <a:lnTo>
                    <a:pt x="2" y="3"/>
                  </a:lnTo>
                  <a:lnTo>
                    <a:pt x="3" y="2"/>
                  </a:lnTo>
                  <a:lnTo>
                    <a:pt x="4" y="2"/>
                  </a:lnTo>
                  <a:lnTo>
                    <a:pt x="5" y="2"/>
                  </a:lnTo>
                  <a:lnTo>
                    <a:pt x="5" y="1"/>
                  </a:lnTo>
                  <a:lnTo>
                    <a:pt x="6" y="1"/>
                  </a:lnTo>
                  <a:lnTo>
                    <a:pt x="7" y="0"/>
                  </a:lnTo>
                  <a:lnTo>
                    <a:pt x="8"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8" name="Freeform 624"/>
            <p:cNvSpPr>
              <a:spLocks/>
            </p:cNvSpPr>
            <p:nvPr/>
          </p:nvSpPr>
          <p:spPr bwMode="auto">
            <a:xfrm>
              <a:off x="5271" y="3235"/>
              <a:ext cx="29" cy="16"/>
            </a:xfrm>
            <a:custGeom>
              <a:avLst/>
              <a:gdLst>
                <a:gd name="T0" fmla="*/ 5 w 29"/>
                <a:gd name="T1" fmla="*/ 0 h 16"/>
                <a:gd name="T2" fmla="*/ 6 w 29"/>
                <a:gd name="T3" fmla="*/ 0 h 16"/>
                <a:gd name="T4" fmla="*/ 7 w 29"/>
                <a:gd name="T5" fmla="*/ 0 h 16"/>
                <a:gd name="T6" fmla="*/ 8 w 29"/>
                <a:gd name="T7" fmla="*/ 1 h 16"/>
                <a:gd name="T8" fmla="*/ 10 w 29"/>
                <a:gd name="T9" fmla="*/ 1 h 16"/>
                <a:gd name="T10" fmla="*/ 12 w 29"/>
                <a:gd name="T11" fmla="*/ 1 h 16"/>
                <a:gd name="T12" fmla="*/ 13 w 29"/>
                <a:gd name="T13" fmla="*/ 2 h 16"/>
                <a:gd name="T14" fmla="*/ 15 w 29"/>
                <a:gd name="T15" fmla="*/ 3 h 16"/>
                <a:gd name="T16" fmla="*/ 17 w 29"/>
                <a:gd name="T17" fmla="*/ 4 h 16"/>
                <a:gd name="T18" fmla="*/ 19 w 29"/>
                <a:gd name="T19" fmla="*/ 4 h 16"/>
                <a:gd name="T20" fmla="*/ 20 w 29"/>
                <a:gd name="T21" fmla="*/ 5 h 16"/>
                <a:gd name="T22" fmla="*/ 22 w 29"/>
                <a:gd name="T23" fmla="*/ 6 h 16"/>
                <a:gd name="T24" fmla="*/ 24 w 29"/>
                <a:gd name="T25" fmla="*/ 7 h 16"/>
                <a:gd name="T26" fmla="*/ 25 w 29"/>
                <a:gd name="T27" fmla="*/ 8 h 16"/>
                <a:gd name="T28" fmla="*/ 26 w 29"/>
                <a:gd name="T29" fmla="*/ 9 h 16"/>
                <a:gd name="T30" fmla="*/ 28 w 29"/>
                <a:gd name="T31" fmla="*/ 10 h 16"/>
                <a:gd name="T32" fmla="*/ 28 w 29"/>
                <a:gd name="T33" fmla="*/ 11 h 16"/>
                <a:gd name="T34" fmla="*/ 29 w 29"/>
                <a:gd name="T35" fmla="*/ 13 h 16"/>
                <a:gd name="T36" fmla="*/ 29 w 29"/>
                <a:gd name="T37" fmla="*/ 14 h 16"/>
                <a:gd name="T38" fmla="*/ 29 w 29"/>
                <a:gd name="T39" fmla="*/ 14 h 16"/>
                <a:gd name="T40" fmla="*/ 28 w 29"/>
                <a:gd name="T41" fmla="*/ 15 h 16"/>
                <a:gd name="T42" fmla="*/ 28 w 29"/>
                <a:gd name="T43" fmla="*/ 15 h 16"/>
                <a:gd name="T44" fmla="*/ 27 w 29"/>
                <a:gd name="T45" fmla="*/ 16 h 16"/>
                <a:gd name="T46" fmla="*/ 25 w 29"/>
                <a:gd name="T47" fmla="*/ 15 h 16"/>
                <a:gd name="T48" fmla="*/ 23 w 29"/>
                <a:gd name="T49" fmla="*/ 14 h 16"/>
                <a:gd name="T50" fmla="*/ 22 w 29"/>
                <a:gd name="T51" fmla="*/ 13 h 16"/>
                <a:gd name="T52" fmla="*/ 20 w 29"/>
                <a:gd name="T53" fmla="*/ 12 h 16"/>
                <a:gd name="T54" fmla="*/ 18 w 29"/>
                <a:gd name="T55" fmla="*/ 11 h 16"/>
                <a:gd name="T56" fmla="*/ 17 w 29"/>
                <a:gd name="T57" fmla="*/ 10 h 16"/>
                <a:gd name="T58" fmla="*/ 15 w 29"/>
                <a:gd name="T59" fmla="*/ 9 h 16"/>
                <a:gd name="T60" fmla="*/ 13 w 29"/>
                <a:gd name="T61" fmla="*/ 9 h 16"/>
                <a:gd name="T62" fmla="*/ 12 w 29"/>
                <a:gd name="T63" fmla="*/ 9 h 16"/>
                <a:gd name="T64" fmla="*/ 10 w 29"/>
                <a:gd name="T65" fmla="*/ 9 h 16"/>
                <a:gd name="T66" fmla="*/ 9 w 29"/>
                <a:gd name="T67" fmla="*/ 8 h 16"/>
                <a:gd name="T68" fmla="*/ 8 w 29"/>
                <a:gd name="T69" fmla="*/ 7 h 16"/>
                <a:gd name="T70" fmla="*/ 6 w 29"/>
                <a:gd name="T71" fmla="*/ 7 h 16"/>
                <a:gd name="T72" fmla="*/ 4 w 29"/>
                <a:gd name="T73" fmla="*/ 6 h 16"/>
                <a:gd name="T74" fmla="*/ 3 w 29"/>
                <a:gd name="T75" fmla="*/ 6 h 16"/>
                <a:gd name="T76" fmla="*/ 1 w 29"/>
                <a:gd name="T77" fmla="*/ 6 h 16"/>
                <a:gd name="T78" fmla="*/ 0 w 29"/>
                <a:gd name="T79" fmla="*/ 5 h 16"/>
                <a:gd name="T80" fmla="*/ 0 w 29"/>
                <a:gd name="T81" fmla="*/ 4 h 16"/>
                <a:gd name="T82" fmla="*/ 0 w 29"/>
                <a:gd name="T83" fmla="*/ 4 h 16"/>
                <a:gd name="T84" fmla="*/ 0 w 29"/>
                <a:gd name="T85" fmla="*/ 3 h 16"/>
                <a:gd name="T86" fmla="*/ 0 w 29"/>
                <a:gd name="T87" fmla="*/ 2 h 16"/>
                <a:gd name="T88" fmla="*/ 1 w 29"/>
                <a:gd name="T89" fmla="*/ 1 h 16"/>
                <a:gd name="T90" fmla="*/ 2 w 29"/>
                <a:gd name="T91" fmla="*/ 1 h 16"/>
                <a:gd name="T92" fmla="*/ 3 w 29"/>
                <a:gd name="T93" fmla="*/ 1 h 16"/>
                <a:gd name="T94" fmla="*/ 3 w 29"/>
                <a:gd name="T95" fmla="*/ 0 h 16"/>
                <a:gd name="T96" fmla="*/ 5 w 29"/>
                <a:gd name="T97" fmla="*/ 0 h 16"/>
                <a:gd name="T98" fmla="*/ 5 w 29"/>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 h="16">
                  <a:moveTo>
                    <a:pt x="5" y="0"/>
                  </a:moveTo>
                  <a:lnTo>
                    <a:pt x="6" y="0"/>
                  </a:lnTo>
                  <a:lnTo>
                    <a:pt x="7" y="0"/>
                  </a:lnTo>
                  <a:lnTo>
                    <a:pt x="8" y="1"/>
                  </a:lnTo>
                  <a:lnTo>
                    <a:pt x="10" y="1"/>
                  </a:lnTo>
                  <a:lnTo>
                    <a:pt x="12" y="1"/>
                  </a:lnTo>
                  <a:lnTo>
                    <a:pt x="13" y="2"/>
                  </a:lnTo>
                  <a:lnTo>
                    <a:pt x="15" y="3"/>
                  </a:lnTo>
                  <a:lnTo>
                    <a:pt x="17" y="4"/>
                  </a:lnTo>
                  <a:lnTo>
                    <a:pt x="19" y="4"/>
                  </a:lnTo>
                  <a:lnTo>
                    <a:pt x="20" y="5"/>
                  </a:lnTo>
                  <a:lnTo>
                    <a:pt x="22" y="6"/>
                  </a:lnTo>
                  <a:lnTo>
                    <a:pt x="24" y="7"/>
                  </a:lnTo>
                  <a:lnTo>
                    <a:pt x="25" y="8"/>
                  </a:lnTo>
                  <a:lnTo>
                    <a:pt x="26" y="9"/>
                  </a:lnTo>
                  <a:lnTo>
                    <a:pt x="28" y="10"/>
                  </a:lnTo>
                  <a:lnTo>
                    <a:pt x="28" y="11"/>
                  </a:lnTo>
                  <a:lnTo>
                    <a:pt x="29" y="13"/>
                  </a:lnTo>
                  <a:lnTo>
                    <a:pt x="29" y="14"/>
                  </a:lnTo>
                  <a:lnTo>
                    <a:pt x="28" y="15"/>
                  </a:lnTo>
                  <a:lnTo>
                    <a:pt x="27" y="16"/>
                  </a:lnTo>
                  <a:lnTo>
                    <a:pt x="25" y="15"/>
                  </a:lnTo>
                  <a:lnTo>
                    <a:pt x="23" y="14"/>
                  </a:lnTo>
                  <a:lnTo>
                    <a:pt x="22" y="13"/>
                  </a:lnTo>
                  <a:lnTo>
                    <a:pt x="20" y="12"/>
                  </a:lnTo>
                  <a:lnTo>
                    <a:pt x="18" y="11"/>
                  </a:lnTo>
                  <a:lnTo>
                    <a:pt x="17" y="10"/>
                  </a:lnTo>
                  <a:lnTo>
                    <a:pt x="15" y="9"/>
                  </a:lnTo>
                  <a:lnTo>
                    <a:pt x="13" y="9"/>
                  </a:lnTo>
                  <a:lnTo>
                    <a:pt x="12" y="9"/>
                  </a:lnTo>
                  <a:lnTo>
                    <a:pt x="10" y="9"/>
                  </a:lnTo>
                  <a:lnTo>
                    <a:pt x="9" y="8"/>
                  </a:lnTo>
                  <a:lnTo>
                    <a:pt x="8" y="7"/>
                  </a:lnTo>
                  <a:lnTo>
                    <a:pt x="6" y="7"/>
                  </a:lnTo>
                  <a:lnTo>
                    <a:pt x="4" y="6"/>
                  </a:lnTo>
                  <a:lnTo>
                    <a:pt x="3" y="6"/>
                  </a:lnTo>
                  <a:lnTo>
                    <a:pt x="1" y="6"/>
                  </a:lnTo>
                  <a:lnTo>
                    <a:pt x="0" y="5"/>
                  </a:lnTo>
                  <a:lnTo>
                    <a:pt x="0" y="4"/>
                  </a:lnTo>
                  <a:lnTo>
                    <a:pt x="0" y="3"/>
                  </a:lnTo>
                  <a:lnTo>
                    <a:pt x="0" y="2"/>
                  </a:lnTo>
                  <a:lnTo>
                    <a:pt x="1" y="1"/>
                  </a:lnTo>
                  <a:lnTo>
                    <a:pt x="2" y="1"/>
                  </a:lnTo>
                  <a:lnTo>
                    <a:pt x="3" y="1"/>
                  </a:lnTo>
                  <a:lnTo>
                    <a:pt x="3" y="0"/>
                  </a:lnTo>
                  <a:lnTo>
                    <a:pt x="5"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29" name="Freeform 625"/>
            <p:cNvSpPr>
              <a:spLocks/>
            </p:cNvSpPr>
            <p:nvPr/>
          </p:nvSpPr>
          <p:spPr bwMode="auto">
            <a:xfrm>
              <a:off x="5276" y="3265"/>
              <a:ext cx="35" cy="20"/>
            </a:xfrm>
            <a:custGeom>
              <a:avLst/>
              <a:gdLst>
                <a:gd name="T0" fmla="*/ 5 w 35"/>
                <a:gd name="T1" fmla="*/ 0 h 20"/>
                <a:gd name="T2" fmla="*/ 6 w 35"/>
                <a:gd name="T3" fmla="*/ 0 h 20"/>
                <a:gd name="T4" fmla="*/ 8 w 35"/>
                <a:gd name="T5" fmla="*/ 0 h 20"/>
                <a:gd name="T6" fmla="*/ 10 w 35"/>
                <a:gd name="T7" fmla="*/ 0 h 20"/>
                <a:gd name="T8" fmla="*/ 13 w 35"/>
                <a:gd name="T9" fmla="*/ 0 h 20"/>
                <a:gd name="T10" fmla="*/ 15 w 35"/>
                <a:gd name="T11" fmla="*/ 1 h 20"/>
                <a:gd name="T12" fmla="*/ 17 w 35"/>
                <a:gd name="T13" fmla="*/ 1 h 20"/>
                <a:gd name="T14" fmla="*/ 19 w 35"/>
                <a:gd name="T15" fmla="*/ 1 h 20"/>
                <a:gd name="T16" fmla="*/ 21 w 35"/>
                <a:gd name="T17" fmla="*/ 2 h 20"/>
                <a:gd name="T18" fmla="*/ 23 w 35"/>
                <a:gd name="T19" fmla="*/ 3 h 20"/>
                <a:gd name="T20" fmla="*/ 25 w 35"/>
                <a:gd name="T21" fmla="*/ 4 h 20"/>
                <a:gd name="T22" fmla="*/ 27 w 35"/>
                <a:gd name="T23" fmla="*/ 5 h 20"/>
                <a:gd name="T24" fmla="*/ 29 w 35"/>
                <a:gd name="T25" fmla="*/ 6 h 20"/>
                <a:gd name="T26" fmla="*/ 30 w 35"/>
                <a:gd name="T27" fmla="*/ 8 h 20"/>
                <a:gd name="T28" fmla="*/ 32 w 35"/>
                <a:gd name="T29" fmla="*/ 10 h 20"/>
                <a:gd name="T30" fmla="*/ 34 w 35"/>
                <a:gd name="T31" fmla="*/ 12 h 20"/>
                <a:gd name="T32" fmla="*/ 35 w 35"/>
                <a:gd name="T33" fmla="*/ 14 h 20"/>
                <a:gd name="T34" fmla="*/ 35 w 35"/>
                <a:gd name="T35" fmla="*/ 15 h 20"/>
                <a:gd name="T36" fmla="*/ 35 w 35"/>
                <a:gd name="T37" fmla="*/ 16 h 20"/>
                <a:gd name="T38" fmla="*/ 35 w 35"/>
                <a:gd name="T39" fmla="*/ 17 h 20"/>
                <a:gd name="T40" fmla="*/ 35 w 35"/>
                <a:gd name="T41" fmla="*/ 18 h 20"/>
                <a:gd name="T42" fmla="*/ 34 w 35"/>
                <a:gd name="T43" fmla="*/ 19 h 20"/>
                <a:gd name="T44" fmla="*/ 33 w 35"/>
                <a:gd name="T45" fmla="*/ 20 h 20"/>
                <a:gd name="T46" fmla="*/ 32 w 35"/>
                <a:gd name="T47" fmla="*/ 20 h 20"/>
                <a:gd name="T48" fmla="*/ 31 w 35"/>
                <a:gd name="T49" fmla="*/ 19 h 20"/>
                <a:gd name="T50" fmla="*/ 30 w 35"/>
                <a:gd name="T51" fmla="*/ 19 h 20"/>
                <a:gd name="T52" fmla="*/ 29 w 35"/>
                <a:gd name="T53" fmla="*/ 18 h 20"/>
                <a:gd name="T54" fmla="*/ 28 w 35"/>
                <a:gd name="T55" fmla="*/ 16 h 20"/>
                <a:gd name="T56" fmla="*/ 27 w 35"/>
                <a:gd name="T57" fmla="*/ 14 h 20"/>
                <a:gd name="T58" fmla="*/ 25 w 35"/>
                <a:gd name="T59" fmla="*/ 13 h 20"/>
                <a:gd name="T60" fmla="*/ 24 w 35"/>
                <a:gd name="T61" fmla="*/ 12 h 20"/>
                <a:gd name="T62" fmla="*/ 23 w 35"/>
                <a:gd name="T63" fmla="*/ 11 h 20"/>
                <a:gd name="T64" fmla="*/ 21 w 35"/>
                <a:gd name="T65" fmla="*/ 10 h 20"/>
                <a:gd name="T66" fmla="*/ 19 w 35"/>
                <a:gd name="T67" fmla="*/ 9 h 20"/>
                <a:gd name="T68" fmla="*/ 18 w 35"/>
                <a:gd name="T69" fmla="*/ 9 h 20"/>
                <a:gd name="T70" fmla="*/ 15 w 35"/>
                <a:gd name="T71" fmla="*/ 8 h 20"/>
                <a:gd name="T72" fmla="*/ 14 w 35"/>
                <a:gd name="T73" fmla="*/ 8 h 20"/>
                <a:gd name="T74" fmla="*/ 12 w 35"/>
                <a:gd name="T75" fmla="*/ 7 h 20"/>
                <a:gd name="T76" fmla="*/ 10 w 35"/>
                <a:gd name="T77" fmla="*/ 7 h 20"/>
                <a:gd name="T78" fmla="*/ 9 w 35"/>
                <a:gd name="T79" fmla="*/ 6 h 20"/>
                <a:gd name="T80" fmla="*/ 7 w 35"/>
                <a:gd name="T81" fmla="*/ 6 h 20"/>
                <a:gd name="T82" fmla="*/ 5 w 35"/>
                <a:gd name="T83" fmla="*/ 6 h 20"/>
                <a:gd name="T84" fmla="*/ 5 w 35"/>
                <a:gd name="T85" fmla="*/ 6 h 20"/>
                <a:gd name="T86" fmla="*/ 3 w 35"/>
                <a:gd name="T87" fmla="*/ 6 h 20"/>
                <a:gd name="T88" fmla="*/ 2 w 35"/>
                <a:gd name="T89" fmla="*/ 6 h 20"/>
                <a:gd name="T90" fmla="*/ 1 w 35"/>
                <a:gd name="T91" fmla="*/ 4 h 20"/>
                <a:gd name="T92" fmla="*/ 0 w 35"/>
                <a:gd name="T93" fmla="*/ 4 h 20"/>
                <a:gd name="T94" fmla="*/ 0 w 35"/>
                <a:gd name="T95" fmla="*/ 2 h 20"/>
                <a:gd name="T96" fmla="*/ 1 w 35"/>
                <a:gd name="T97" fmla="*/ 1 h 20"/>
                <a:gd name="T98" fmla="*/ 1 w 35"/>
                <a:gd name="T99" fmla="*/ 1 h 20"/>
                <a:gd name="T100" fmla="*/ 2 w 35"/>
                <a:gd name="T101" fmla="*/ 0 h 20"/>
                <a:gd name="T102" fmla="*/ 3 w 35"/>
                <a:gd name="T103" fmla="*/ 0 h 20"/>
                <a:gd name="T104" fmla="*/ 5 w 35"/>
                <a:gd name="T105" fmla="*/ 0 h 20"/>
                <a:gd name="T106" fmla="*/ 5 w 35"/>
                <a:gd name="T107" fmla="*/ 0 h 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 h="20">
                  <a:moveTo>
                    <a:pt x="5" y="0"/>
                  </a:moveTo>
                  <a:lnTo>
                    <a:pt x="6" y="0"/>
                  </a:lnTo>
                  <a:lnTo>
                    <a:pt x="8" y="0"/>
                  </a:lnTo>
                  <a:lnTo>
                    <a:pt x="10" y="0"/>
                  </a:lnTo>
                  <a:lnTo>
                    <a:pt x="13" y="0"/>
                  </a:lnTo>
                  <a:lnTo>
                    <a:pt x="15" y="1"/>
                  </a:lnTo>
                  <a:lnTo>
                    <a:pt x="17" y="1"/>
                  </a:lnTo>
                  <a:lnTo>
                    <a:pt x="19" y="1"/>
                  </a:lnTo>
                  <a:lnTo>
                    <a:pt x="21" y="2"/>
                  </a:lnTo>
                  <a:lnTo>
                    <a:pt x="23" y="3"/>
                  </a:lnTo>
                  <a:lnTo>
                    <a:pt x="25" y="4"/>
                  </a:lnTo>
                  <a:lnTo>
                    <a:pt x="27" y="5"/>
                  </a:lnTo>
                  <a:lnTo>
                    <a:pt x="29" y="6"/>
                  </a:lnTo>
                  <a:lnTo>
                    <a:pt x="30" y="8"/>
                  </a:lnTo>
                  <a:lnTo>
                    <a:pt x="32" y="10"/>
                  </a:lnTo>
                  <a:lnTo>
                    <a:pt x="34" y="12"/>
                  </a:lnTo>
                  <a:lnTo>
                    <a:pt x="35" y="14"/>
                  </a:lnTo>
                  <a:lnTo>
                    <a:pt x="35" y="15"/>
                  </a:lnTo>
                  <a:lnTo>
                    <a:pt x="35" y="16"/>
                  </a:lnTo>
                  <a:lnTo>
                    <a:pt x="35" y="17"/>
                  </a:lnTo>
                  <a:lnTo>
                    <a:pt x="35" y="18"/>
                  </a:lnTo>
                  <a:lnTo>
                    <a:pt x="34" y="19"/>
                  </a:lnTo>
                  <a:lnTo>
                    <a:pt x="33" y="20"/>
                  </a:lnTo>
                  <a:lnTo>
                    <a:pt x="32" y="20"/>
                  </a:lnTo>
                  <a:lnTo>
                    <a:pt x="31" y="19"/>
                  </a:lnTo>
                  <a:lnTo>
                    <a:pt x="30" y="19"/>
                  </a:lnTo>
                  <a:lnTo>
                    <a:pt x="29" y="18"/>
                  </a:lnTo>
                  <a:lnTo>
                    <a:pt x="28" y="16"/>
                  </a:lnTo>
                  <a:lnTo>
                    <a:pt x="27" y="14"/>
                  </a:lnTo>
                  <a:lnTo>
                    <a:pt x="25" y="13"/>
                  </a:lnTo>
                  <a:lnTo>
                    <a:pt x="24" y="12"/>
                  </a:lnTo>
                  <a:lnTo>
                    <a:pt x="23" y="11"/>
                  </a:lnTo>
                  <a:lnTo>
                    <a:pt x="21" y="10"/>
                  </a:lnTo>
                  <a:lnTo>
                    <a:pt x="19" y="9"/>
                  </a:lnTo>
                  <a:lnTo>
                    <a:pt x="18" y="9"/>
                  </a:lnTo>
                  <a:lnTo>
                    <a:pt x="15" y="8"/>
                  </a:lnTo>
                  <a:lnTo>
                    <a:pt x="14" y="8"/>
                  </a:lnTo>
                  <a:lnTo>
                    <a:pt x="12" y="7"/>
                  </a:lnTo>
                  <a:lnTo>
                    <a:pt x="10" y="7"/>
                  </a:lnTo>
                  <a:lnTo>
                    <a:pt x="9" y="6"/>
                  </a:lnTo>
                  <a:lnTo>
                    <a:pt x="7" y="6"/>
                  </a:lnTo>
                  <a:lnTo>
                    <a:pt x="5" y="6"/>
                  </a:lnTo>
                  <a:lnTo>
                    <a:pt x="3" y="6"/>
                  </a:lnTo>
                  <a:lnTo>
                    <a:pt x="2" y="6"/>
                  </a:lnTo>
                  <a:lnTo>
                    <a:pt x="1" y="4"/>
                  </a:lnTo>
                  <a:lnTo>
                    <a:pt x="0" y="4"/>
                  </a:lnTo>
                  <a:lnTo>
                    <a:pt x="0" y="2"/>
                  </a:lnTo>
                  <a:lnTo>
                    <a:pt x="1" y="1"/>
                  </a:lnTo>
                  <a:lnTo>
                    <a:pt x="2" y="0"/>
                  </a:lnTo>
                  <a:lnTo>
                    <a:pt x="3" y="0"/>
                  </a:lnTo>
                  <a:lnTo>
                    <a:pt x="5"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0" name="Freeform 626"/>
            <p:cNvSpPr>
              <a:spLocks/>
            </p:cNvSpPr>
            <p:nvPr/>
          </p:nvSpPr>
          <p:spPr bwMode="auto">
            <a:xfrm>
              <a:off x="5267" y="3290"/>
              <a:ext cx="40" cy="39"/>
            </a:xfrm>
            <a:custGeom>
              <a:avLst/>
              <a:gdLst>
                <a:gd name="T0" fmla="*/ 6 w 40"/>
                <a:gd name="T1" fmla="*/ 0 h 39"/>
                <a:gd name="T2" fmla="*/ 9 w 40"/>
                <a:gd name="T3" fmla="*/ 0 h 39"/>
                <a:gd name="T4" fmla="*/ 12 w 40"/>
                <a:gd name="T5" fmla="*/ 1 h 39"/>
                <a:gd name="T6" fmla="*/ 15 w 40"/>
                <a:gd name="T7" fmla="*/ 2 h 39"/>
                <a:gd name="T8" fmla="*/ 18 w 40"/>
                <a:gd name="T9" fmla="*/ 3 h 39"/>
                <a:gd name="T10" fmla="*/ 21 w 40"/>
                <a:gd name="T11" fmla="*/ 4 h 39"/>
                <a:gd name="T12" fmla="*/ 24 w 40"/>
                <a:gd name="T13" fmla="*/ 6 h 39"/>
                <a:gd name="T14" fmla="*/ 27 w 40"/>
                <a:gd name="T15" fmla="*/ 9 h 39"/>
                <a:gd name="T16" fmla="*/ 29 w 40"/>
                <a:gd name="T17" fmla="*/ 11 h 39"/>
                <a:gd name="T18" fmla="*/ 32 w 40"/>
                <a:gd name="T19" fmla="*/ 13 h 39"/>
                <a:gd name="T20" fmla="*/ 34 w 40"/>
                <a:gd name="T21" fmla="*/ 16 h 39"/>
                <a:gd name="T22" fmla="*/ 36 w 40"/>
                <a:gd name="T23" fmla="*/ 19 h 39"/>
                <a:gd name="T24" fmla="*/ 38 w 40"/>
                <a:gd name="T25" fmla="*/ 21 h 39"/>
                <a:gd name="T26" fmla="*/ 39 w 40"/>
                <a:gd name="T27" fmla="*/ 24 h 39"/>
                <a:gd name="T28" fmla="*/ 40 w 40"/>
                <a:gd name="T29" fmla="*/ 27 h 39"/>
                <a:gd name="T30" fmla="*/ 40 w 40"/>
                <a:gd name="T31" fmla="*/ 31 h 39"/>
                <a:gd name="T32" fmla="*/ 40 w 40"/>
                <a:gd name="T33" fmla="*/ 34 h 39"/>
                <a:gd name="T34" fmla="*/ 40 w 40"/>
                <a:gd name="T35" fmla="*/ 35 h 39"/>
                <a:gd name="T36" fmla="*/ 39 w 40"/>
                <a:gd name="T37" fmla="*/ 36 h 39"/>
                <a:gd name="T38" fmla="*/ 39 w 40"/>
                <a:gd name="T39" fmla="*/ 36 h 39"/>
                <a:gd name="T40" fmla="*/ 39 w 40"/>
                <a:gd name="T41" fmla="*/ 37 h 39"/>
                <a:gd name="T42" fmla="*/ 39 w 40"/>
                <a:gd name="T43" fmla="*/ 38 h 39"/>
                <a:gd name="T44" fmla="*/ 38 w 40"/>
                <a:gd name="T45" fmla="*/ 39 h 39"/>
                <a:gd name="T46" fmla="*/ 37 w 40"/>
                <a:gd name="T47" fmla="*/ 38 h 39"/>
                <a:gd name="T48" fmla="*/ 37 w 40"/>
                <a:gd name="T49" fmla="*/ 37 h 39"/>
                <a:gd name="T50" fmla="*/ 37 w 40"/>
                <a:gd name="T51" fmla="*/ 36 h 39"/>
                <a:gd name="T52" fmla="*/ 36 w 40"/>
                <a:gd name="T53" fmla="*/ 36 h 39"/>
                <a:gd name="T54" fmla="*/ 36 w 40"/>
                <a:gd name="T55" fmla="*/ 36 h 39"/>
                <a:gd name="T56" fmla="*/ 36 w 40"/>
                <a:gd name="T57" fmla="*/ 35 h 39"/>
                <a:gd name="T58" fmla="*/ 35 w 40"/>
                <a:gd name="T59" fmla="*/ 31 h 39"/>
                <a:gd name="T60" fmla="*/ 34 w 40"/>
                <a:gd name="T61" fmla="*/ 29 h 39"/>
                <a:gd name="T62" fmla="*/ 32 w 40"/>
                <a:gd name="T63" fmla="*/ 26 h 39"/>
                <a:gd name="T64" fmla="*/ 31 w 40"/>
                <a:gd name="T65" fmla="*/ 24 h 39"/>
                <a:gd name="T66" fmla="*/ 29 w 40"/>
                <a:gd name="T67" fmla="*/ 21 h 39"/>
                <a:gd name="T68" fmla="*/ 28 w 40"/>
                <a:gd name="T69" fmla="*/ 19 h 39"/>
                <a:gd name="T70" fmla="*/ 26 w 40"/>
                <a:gd name="T71" fmla="*/ 17 h 39"/>
                <a:gd name="T72" fmla="*/ 24 w 40"/>
                <a:gd name="T73" fmla="*/ 15 h 39"/>
                <a:gd name="T74" fmla="*/ 22 w 40"/>
                <a:gd name="T75" fmla="*/ 13 h 39"/>
                <a:gd name="T76" fmla="*/ 19 w 40"/>
                <a:gd name="T77" fmla="*/ 11 h 39"/>
                <a:gd name="T78" fmla="*/ 17 w 40"/>
                <a:gd name="T79" fmla="*/ 10 h 39"/>
                <a:gd name="T80" fmla="*/ 14 w 40"/>
                <a:gd name="T81" fmla="*/ 9 h 39"/>
                <a:gd name="T82" fmla="*/ 12 w 40"/>
                <a:gd name="T83" fmla="*/ 8 h 39"/>
                <a:gd name="T84" fmla="*/ 9 w 40"/>
                <a:gd name="T85" fmla="*/ 7 h 39"/>
                <a:gd name="T86" fmla="*/ 6 w 40"/>
                <a:gd name="T87" fmla="*/ 6 h 39"/>
                <a:gd name="T88" fmla="*/ 4 w 40"/>
                <a:gd name="T89" fmla="*/ 6 h 39"/>
                <a:gd name="T90" fmla="*/ 2 w 40"/>
                <a:gd name="T91" fmla="*/ 5 h 39"/>
                <a:gd name="T92" fmla="*/ 2 w 40"/>
                <a:gd name="T93" fmla="*/ 5 h 39"/>
                <a:gd name="T94" fmla="*/ 1 w 40"/>
                <a:gd name="T95" fmla="*/ 4 h 39"/>
                <a:gd name="T96" fmla="*/ 1 w 40"/>
                <a:gd name="T97" fmla="*/ 4 h 39"/>
                <a:gd name="T98" fmla="*/ 0 w 40"/>
                <a:gd name="T99" fmla="*/ 3 h 39"/>
                <a:gd name="T100" fmla="*/ 0 w 40"/>
                <a:gd name="T101" fmla="*/ 2 h 39"/>
                <a:gd name="T102" fmla="*/ 1 w 40"/>
                <a:gd name="T103" fmla="*/ 1 h 39"/>
                <a:gd name="T104" fmla="*/ 2 w 40"/>
                <a:gd name="T105" fmla="*/ 1 h 39"/>
                <a:gd name="T106" fmla="*/ 3 w 40"/>
                <a:gd name="T107" fmla="*/ 1 h 39"/>
                <a:gd name="T108" fmla="*/ 4 w 40"/>
                <a:gd name="T109" fmla="*/ 1 h 39"/>
                <a:gd name="T110" fmla="*/ 4 w 40"/>
                <a:gd name="T111" fmla="*/ 0 h 39"/>
                <a:gd name="T112" fmla="*/ 6 w 40"/>
                <a:gd name="T113" fmla="*/ 0 h 39"/>
                <a:gd name="T114" fmla="*/ 6 w 40"/>
                <a:gd name="T115" fmla="*/ 0 h 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 h="39">
                  <a:moveTo>
                    <a:pt x="6" y="0"/>
                  </a:moveTo>
                  <a:lnTo>
                    <a:pt x="9" y="0"/>
                  </a:lnTo>
                  <a:lnTo>
                    <a:pt x="12" y="1"/>
                  </a:lnTo>
                  <a:lnTo>
                    <a:pt x="15" y="2"/>
                  </a:lnTo>
                  <a:lnTo>
                    <a:pt x="18" y="3"/>
                  </a:lnTo>
                  <a:lnTo>
                    <a:pt x="21" y="4"/>
                  </a:lnTo>
                  <a:lnTo>
                    <a:pt x="24" y="6"/>
                  </a:lnTo>
                  <a:lnTo>
                    <a:pt x="27" y="9"/>
                  </a:lnTo>
                  <a:lnTo>
                    <a:pt x="29" y="11"/>
                  </a:lnTo>
                  <a:lnTo>
                    <a:pt x="32" y="13"/>
                  </a:lnTo>
                  <a:lnTo>
                    <a:pt x="34" y="16"/>
                  </a:lnTo>
                  <a:lnTo>
                    <a:pt x="36" y="19"/>
                  </a:lnTo>
                  <a:lnTo>
                    <a:pt x="38" y="21"/>
                  </a:lnTo>
                  <a:lnTo>
                    <a:pt x="39" y="24"/>
                  </a:lnTo>
                  <a:lnTo>
                    <a:pt x="40" y="27"/>
                  </a:lnTo>
                  <a:lnTo>
                    <a:pt x="40" y="31"/>
                  </a:lnTo>
                  <a:lnTo>
                    <a:pt x="40" y="34"/>
                  </a:lnTo>
                  <a:lnTo>
                    <a:pt x="40" y="35"/>
                  </a:lnTo>
                  <a:lnTo>
                    <a:pt x="39" y="36"/>
                  </a:lnTo>
                  <a:lnTo>
                    <a:pt x="39" y="37"/>
                  </a:lnTo>
                  <a:lnTo>
                    <a:pt x="39" y="38"/>
                  </a:lnTo>
                  <a:lnTo>
                    <a:pt x="38" y="39"/>
                  </a:lnTo>
                  <a:lnTo>
                    <a:pt x="37" y="38"/>
                  </a:lnTo>
                  <a:lnTo>
                    <a:pt x="37" y="37"/>
                  </a:lnTo>
                  <a:lnTo>
                    <a:pt x="37" y="36"/>
                  </a:lnTo>
                  <a:lnTo>
                    <a:pt x="36" y="36"/>
                  </a:lnTo>
                  <a:lnTo>
                    <a:pt x="36" y="35"/>
                  </a:lnTo>
                  <a:lnTo>
                    <a:pt x="35" y="31"/>
                  </a:lnTo>
                  <a:lnTo>
                    <a:pt x="34" y="29"/>
                  </a:lnTo>
                  <a:lnTo>
                    <a:pt x="32" y="26"/>
                  </a:lnTo>
                  <a:lnTo>
                    <a:pt x="31" y="24"/>
                  </a:lnTo>
                  <a:lnTo>
                    <a:pt x="29" y="21"/>
                  </a:lnTo>
                  <a:lnTo>
                    <a:pt x="28" y="19"/>
                  </a:lnTo>
                  <a:lnTo>
                    <a:pt x="26" y="17"/>
                  </a:lnTo>
                  <a:lnTo>
                    <a:pt x="24" y="15"/>
                  </a:lnTo>
                  <a:lnTo>
                    <a:pt x="22" y="13"/>
                  </a:lnTo>
                  <a:lnTo>
                    <a:pt x="19" y="11"/>
                  </a:lnTo>
                  <a:lnTo>
                    <a:pt x="17" y="10"/>
                  </a:lnTo>
                  <a:lnTo>
                    <a:pt x="14" y="9"/>
                  </a:lnTo>
                  <a:lnTo>
                    <a:pt x="12" y="8"/>
                  </a:lnTo>
                  <a:lnTo>
                    <a:pt x="9" y="7"/>
                  </a:lnTo>
                  <a:lnTo>
                    <a:pt x="6" y="6"/>
                  </a:lnTo>
                  <a:lnTo>
                    <a:pt x="4" y="6"/>
                  </a:lnTo>
                  <a:lnTo>
                    <a:pt x="2" y="5"/>
                  </a:lnTo>
                  <a:lnTo>
                    <a:pt x="1" y="4"/>
                  </a:lnTo>
                  <a:lnTo>
                    <a:pt x="0" y="3"/>
                  </a:lnTo>
                  <a:lnTo>
                    <a:pt x="0" y="2"/>
                  </a:lnTo>
                  <a:lnTo>
                    <a:pt x="1" y="1"/>
                  </a:lnTo>
                  <a:lnTo>
                    <a:pt x="2" y="1"/>
                  </a:lnTo>
                  <a:lnTo>
                    <a:pt x="3" y="1"/>
                  </a:lnTo>
                  <a:lnTo>
                    <a:pt x="4" y="1"/>
                  </a:lnTo>
                  <a:lnTo>
                    <a:pt x="4" y="0"/>
                  </a:lnTo>
                  <a:lnTo>
                    <a:pt x="6"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1" name="Freeform 627"/>
            <p:cNvSpPr>
              <a:spLocks/>
            </p:cNvSpPr>
            <p:nvPr/>
          </p:nvSpPr>
          <p:spPr bwMode="auto">
            <a:xfrm>
              <a:off x="5254" y="3326"/>
              <a:ext cx="45" cy="28"/>
            </a:xfrm>
            <a:custGeom>
              <a:avLst/>
              <a:gdLst>
                <a:gd name="T0" fmla="*/ 6 w 45"/>
                <a:gd name="T1" fmla="*/ 0 h 28"/>
                <a:gd name="T2" fmla="*/ 12 w 45"/>
                <a:gd name="T3" fmla="*/ 1 h 28"/>
                <a:gd name="T4" fmla="*/ 19 w 45"/>
                <a:gd name="T5" fmla="*/ 3 h 28"/>
                <a:gd name="T6" fmla="*/ 25 w 45"/>
                <a:gd name="T7" fmla="*/ 5 h 28"/>
                <a:gd name="T8" fmla="*/ 31 w 45"/>
                <a:gd name="T9" fmla="*/ 8 h 28"/>
                <a:gd name="T10" fmla="*/ 36 w 45"/>
                <a:gd name="T11" fmla="*/ 13 h 28"/>
                <a:gd name="T12" fmla="*/ 41 w 45"/>
                <a:gd name="T13" fmla="*/ 17 h 28"/>
                <a:gd name="T14" fmla="*/ 44 w 45"/>
                <a:gd name="T15" fmla="*/ 22 h 28"/>
                <a:gd name="T16" fmla="*/ 45 w 45"/>
                <a:gd name="T17" fmla="*/ 26 h 28"/>
                <a:gd name="T18" fmla="*/ 44 w 45"/>
                <a:gd name="T19" fmla="*/ 27 h 28"/>
                <a:gd name="T20" fmla="*/ 42 w 45"/>
                <a:gd name="T21" fmla="*/ 28 h 28"/>
                <a:gd name="T22" fmla="*/ 40 w 45"/>
                <a:gd name="T23" fmla="*/ 27 h 28"/>
                <a:gd name="T24" fmla="*/ 37 w 45"/>
                <a:gd name="T25" fmla="*/ 25 h 28"/>
                <a:gd name="T26" fmla="*/ 36 w 45"/>
                <a:gd name="T27" fmla="*/ 23 h 28"/>
                <a:gd name="T28" fmla="*/ 35 w 45"/>
                <a:gd name="T29" fmla="*/ 22 h 28"/>
                <a:gd name="T30" fmla="*/ 32 w 45"/>
                <a:gd name="T31" fmla="*/ 20 h 28"/>
                <a:gd name="T32" fmla="*/ 30 w 45"/>
                <a:gd name="T33" fmla="*/ 17 h 28"/>
                <a:gd name="T34" fmla="*/ 27 w 45"/>
                <a:gd name="T35" fmla="*/ 15 h 28"/>
                <a:gd name="T36" fmla="*/ 25 w 45"/>
                <a:gd name="T37" fmla="*/ 13 h 28"/>
                <a:gd name="T38" fmla="*/ 21 w 45"/>
                <a:gd name="T39" fmla="*/ 12 h 28"/>
                <a:gd name="T40" fmla="*/ 17 w 45"/>
                <a:gd name="T41" fmla="*/ 10 h 28"/>
                <a:gd name="T42" fmla="*/ 15 w 45"/>
                <a:gd name="T43" fmla="*/ 9 h 28"/>
                <a:gd name="T44" fmla="*/ 14 w 45"/>
                <a:gd name="T45" fmla="*/ 9 h 28"/>
                <a:gd name="T46" fmla="*/ 12 w 45"/>
                <a:gd name="T47" fmla="*/ 8 h 28"/>
                <a:gd name="T48" fmla="*/ 10 w 45"/>
                <a:gd name="T49" fmla="*/ 8 h 28"/>
                <a:gd name="T50" fmla="*/ 8 w 45"/>
                <a:gd name="T51" fmla="*/ 7 h 28"/>
                <a:gd name="T52" fmla="*/ 6 w 45"/>
                <a:gd name="T53" fmla="*/ 6 h 28"/>
                <a:gd name="T54" fmla="*/ 4 w 45"/>
                <a:gd name="T55" fmla="*/ 5 h 28"/>
                <a:gd name="T56" fmla="*/ 2 w 45"/>
                <a:gd name="T57" fmla="*/ 5 h 28"/>
                <a:gd name="T58" fmla="*/ 0 w 45"/>
                <a:gd name="T59" fmla="*/ 4 h 28"/>
                <a:gd name="T60" fmla="*/ 0 w 45"/>
                <a:gd name="T61" fmla="*/ 3 h 28"/>
                <a:gd name="T62" fmla="*/ 2 w 45"/>
                <a:gd name="T63" fmla="*/ 1 h 28"/>
                <a:gd name="T64" fmla="*/ 3 w 45"/>
                <a:gd name="T65" fmla="*/ 0 h 28"/>
                <a:gd name="T66" fmla="*/ 3 w 45"/>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5" h="28">
                  <a:moveTo>
                    <a:pt x="3" y="0"/>
                  </a:moveTo>
                  <a:lnTo>
                    <a:pt x="6" y="0"/>
                  </a:lnTo>
                  <a:lnTo>
                    <a:pt x="10" y="0"/>
                  </a:lnTo>
                  <a:lnTo>
                    <a:pt x="12" y="1"/>
                  </a:lnTo>
                  <a:lnTo>
                    <a:pt x="16" y="2"/>
                  </a:lnTo>
                  <a:lnTo>
                    <a:pt x="19" y="3"/>
                  </a:lnTo>
                  <a:lnTo>
                    <a:pt x="22" y="4"/>
                  </a:lnTo>
                  <a:lnTo>
                    <a:pt x="25" y="5"/>
                  </a:lnTo>
                  <a:lnTo>
                    <a:pt x="28" y="7"/>
                  </a:lnTo>
                  <a:lnTo>
                    <a:pt x="31" y="8"/>
                  </a:lnTo>
                  <a:lnTo>
                    <a:pt x="34" y="10"/>
                  </a:lnTo>
                  <a:lnTo>
                    <a:pt x="36" y="13"/>
                  </a:lnTo>
                  <a:lnTo>
                    <a:pt x="39" y="15"/>
                  </a:lnTo>
                  <a:lnTo>
                    <a:pt x="41" y="17"/>
                  </a:lnTo>
                  <a:lnTo>
                    <a:pt x="42" y="20"/>
                  </a:lnTo>
                  <a:lnTo>
                    <a:pt x="44" y="22"/>
                  </a:lnTo>
                  <a:lnTo>
                    <a:pt x="45" y="25"/>
                  </a:lnTo>
                  <a:lnTo>
                    <a:pt x="45" y="26"/>
                  </a:lnTo>
                  <a:lnTo>
                    <a:pt x="45" y="27"/>
                  </a:lnTo>
                  <a:lnTo>
                    <a:pt x="44" y="27"/>
                  </a:lnTo>
                  <a:lnTo>
                    <a:pt x="43" y="27"/>
                  </a:lnTo>
                  <a:lnTo>
                    <a:pt x="42" y="28"/>
                  </a:lnTo>
                  <a:lnTo>
                    <a:pt x="41" y="27"/>
                  </a:lnTo>
                  <a:lnTo>
                    <a:pt x="40" y="27"/>
                  </a:lnTo>
                  <a:lnTo>
                    <a:pt x="38" y="26"/>
                  </a:lnTo>
                  <a:lnTo>
                    <a:pt x="37" y="25"/>
                  </a:lnTo>
                  <a:lnTo>
                    <a:pt x="36" y="23"/>
                  </a:lnTo>
                  <a:lnTo>
                    <a:pt x="35" y="22"/>
                  </a:lnTo>
                  <a:lnTo>
                    <a:pt x="33" y="20"/>
                  </a:lnTo>
                  <a:lnTo>
                    <a:pt x="32" y="20"/>
                  </a:lnTo>
                  <a:lnTo>
                    <a:pt x="31" y="18"/>
                  </a:lnTo>
                  <a:lnTo>
                    <a:pt x="30" y="17"/>
                  </a:lnTo>
                  <a:lnTo>
                    <a:pt x="29" y="16"/>
                  </a:lnTo>
                  <a:lnTo>
                    <a:pt x="27" y="15"/>
                  </a:lnTo>
                  <a:lnTo>
                    <a:pt x="26" y="14"/>
                  </a:lnTo>
                  <a:lnTo>
                    <a:pt x="25" y="13"/>
                  </a:lnTo>
                  <a:lnTo>
                    <a:pt x="23" y="13"/>
                  </a:lnTo>
                  <a:lnTo>
                    <a:pt x="21" y="12"/>
                  </a:lnTo>
                  <a:lnTo>
                    <a:pt x="20" y="10"/>
                  </a:lnTo>
                  <a:lnTo>
                    <a:pt x="17" y="10"/>
                  </a:lnTo>
                  <a:lnTo>
                    <a:pt x="16" y="10"/>
                  </a:lnTo>
                  <a:lnTo>
                    <a:pt x="15" y="9"/>
                  </a:lnTo>
                  <a:lnTo>
                    <a:pt x="14" y="9"/>
                  </a:lnTo>
                  <a:lnTo>
                    <a:pt x="13" y="8"/>
                  </a:lnTo>
                  <a:lnTo>
                    <a:pt x="12" y="8"/>
                  </a:lnTo>
                  <a:lnTo>
                    <a:pt x="11" y="8"/>
                  </a:lnTo>
                  <a:lnTo>
                    <a:pt x="10" y="8"/>
                  </a:lnTo>
                  <a:lnTo>
                    <a:pt x="9" y="8"/>
                  </a:lnTo>
                  <a:lnTo>
                    <a:pt x="8" y="7"/>
                  </a:lnTo>
                  <a:lnTo>
                    <a:pt x="7" y="7"/>
                  </a:lnTo>
                  <a:lnTo>
                    <a:pt x="6" y="6"/>
                  </a:lnTo>
                  <a:lnTo>
                    <a:pt x="5" y="6"/>
                  </a:lnTo>
                  <a:lnTo>
                    <a:pt x="4" y="5"/>
                  </a:lnTo>
                  <a:lnTo>
                    <a:pt x="3" y="5"/>
                  </a:lnTo>
                  <a:lnTo>
                    <a:pt x="2" y="5"/>
                  </a:lnTo>
                  <a:lnTo>
                    <a:pt x="1" y="5"/>
                  </a:lnTo>
                  <a:lnTo>
                    <a:pt x="0" y="4"/>
                  </a:lnTo>
                  <a:lnTo>
                    <a:pt x="0" y="3"/>
                  </a:lnTo>
                  <a:lnTo>
                    <a:pt x="1" y="3"/>
                  </a:lnTo>
                  <a:lnTo>
                    <a:pt x="2" y="1"/>
                  </a:lnTo>
                  <a:lnTo>
                    <a:pt x="2" y="0"/>
                  </a:lnTo>
                  <a:lnTo>
                    <a:pt x="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2" name="Freeform 628"/>
            <p:cNvSpPr>
              <a:spLocks/>
            </p:cNvSpPr>
            <p:nvPr/>
          </p:nvSpPr>
          <p:spPr bwMode="auto">
            <a:xfrm>
              <a:off x="5271" y="3251"/>
              <a:ext cx="25" cy="63"/>
            </a:xfrm>
            <a:custGeom>
              <a:avLst/>
              <a:gdLst>
                <a:gd name="T0" fmla="*/ 24 w 25"/>
                <a:gd name="T1" fmla="*/ 3 h 63"/>
                <a:gd name="T2" fmla="*/ 25 w 25"/>
                <a:gd name="T3" fmla="*/ 6 h 63"/>
                <a:gd name="T4" fmla="*/ 25 w 25"/>
                <a:gd name="T5" fmla="*/ 10 h 63"/>
                <a:gd name="T6" fmla="*/ 25 w 25"/>
                <a:gd name="T7" fmla="*/ 13 h 63"/>
                <a:gd name="T8" fmla="*/ 25 w 25"/>
                <a:gd name="T9" fmla="*/ 17 h 63"/>
                <a:gd name="T10" fmla="*/ 24 w 25"/>
                <a:gd name="T11" fmla="*/ 20 h 63"/>
                <a:gd name="T12" fmla="*/ 23 w 25"/>
                <a:gd name="T13" fmla="*/ 23 h 63"/>
                <a:gd name="T14" fmla="*/ 22 w 25"/>
                <a:gd name="T15" fmla="*/ 26 h 63"/>
                <a:gd name="T16" fmla="*/ 21 w 25"/>
                <a:gd name="T17" fmla="*/ 30 h 63"/>
                <a:gd name="T18" fmla="*/ 20 w 25"/>
                <a:gd name="T19" fmla="*/ 33 h 63"/>
                <a:gd name="T20" fmla="*/ 18 w 25"/>
                <a:gd name="T21" fmla="*/ 35 h 63"/>
                <a:gd name="T22" fmla="*/ 17 w 25"/>
                <a:gd name="T23" fmla="*/ 38 h 63"/>
                <a:gd name="T24" fmla="*/ 15 w 25"/>
                <a:gd name="T25" fmla="*/ 42 h 63"/>
                <a:gd name="T26" fmla="*/ 14 w 25"/>
                <a:gd name="T27" fmla="*/ 45 h 63"/>
                <a:gd name="T28" fmla="*/ 13 w 25"/>
                <a:gd name="T29" fmla="*/ 48 h 63"/>
                <a:gd name="T30" fmla="*/ 11 w 25"/>
                <a:gd name="T31" fmla="*/ 50 h 63"/>
                <a:gd name="T32" fmla="*/ 10 w 25"/>
                <a:gd name="T33" fmla="*/ 53 h 63"/>
                <a:gd name="T34" fmla="*/ 9 w 25"/>
                <a:gd name="T35" fmla="*/ 55 h 63"/>
                <a:gd name="T36" fmla="*/ 8 w 25"/>
                <a:gd name="T37" fmla="*/ 56 h 63"/>
                <a:gd name="T38" fmla="*/ 8 w 25"/>
                <a:gd name="T39" fmla="*/ 58 h 63"/>
                <a:gd name="T40" fmla="*/ 7 w 25"/>
                <a:gd name="T41" fmla="*/ 59 h 63"/>
                <a:gd name="T42" fmla="*/ 6 w 25"/>
                <a:gd name="T43" fmla="*/ 60 h 63"/>
                <a:gd name="T44" fmla="*/ 5 w 25"/>
                <a:gd name="T45" fmla="*/ 60 h 63"/>
                <a:gd name="T46" fmla="*/ 4 w 25"/>
                <a:gd name="T47" fmla="*/ 61 h 63"/>
                <a:gd name="T48" fmla="*/ 3 w 25"/>
                <a:gd name="T49" fmla="*/ 62 h 63"/>
                <a:gd name="T50" fmla="*/ 2 w 25"/>
                <a:gd name="T51" fmla="*/ 63 h 63"/>
                <a:gd name="T52" fmla="*/ 1 w 25"/>
                <a:gd name="T53" fmla="*/ 62 h 63"/>
                <a:gd name="T54" fmla="*/ 0 w 25"/>
                <a:gd name="T55" fmla="*/ 62 h 63"/>
                <a:gd name="T56" fmla="*/ 0 w 25"/>
                <a:gd name="T57" fmla="*/ 61 h 63"/>
                <a:gd name="T58" fmla="*/ 0 w 25"/>
                <a:gd name="T59" fmla="*/ 60 h 63"/>
                <a:gd name="T60" fmla="*/ 0 w 25"/>
                <a:gd name="T61" fmla="*/ 60 h 63"/>
                <a:gd name="T62" fmla="*/ 1 w 25"/>
                <a:gd name="T63" fmla="*/ 56 h 63"/>
                <a:gd name="T64" fmla="*/ 3 w 25"/>
                <a:gd name="T65" fmla="*/ 53 h 63"/>
                <a:gd name="T66" fmla="*/ 4 w 25"/>
                <a:gd name="T67" fmla="*/ 50 h 63"/>
                <a:gd name="T68" fmla="*/ 5 w 25"/>
                <a:gd name="T69" fmla="*/ 46 h 63"/>
                <a:gd name="T70" fmla="*/ 7 w 25"/>
                <a:gd name="T71" fmla="*/ 43 h 63"/>
                <a:gd name="T72" fmla="*/ 8 w 25"/>
                <a:gd name="T73" fmla="*/ 40 h 63"/>
                <a:gd name="T74" fmla="*/ 10 w 25"/>
                <a:gd name="T75" fmla="*/ 36 h 63"/>
                <a:gd name="T76" fmla="*/ 11 w 25"/>
                <a:gd name="T77" fmla="*/ 33 h 63"/>
                <a:gd name="T78" fmla="*/ 13 w 25"/>
                <a:gd name="T79" fmla="*/ 30 h 63"/>
                <a:gd name="T80" fmla="*/ 14 w 25"/>
                <a:gd name="T81" fmla="*/ 27 h 63"/>
                <a:gd name="T82" fmla="*/ 15 w 25"/>
                <a:gd name="T83" fmla="*/ 23 h 63"/>
                <a:gd name="T84" fmla="*/ 16 w 25"/>
                <a:gd name="T85" fmla="*/ 20 h 63"/>
                <a:gd name="T86" fmla="*/ 17 w 25"/>
                <a:gd name="T87" fmla="*/ 17 h 63"/>
                <a:gd name="T88" fmla="*/ 18 w 25"/>
                <a:gd name="T89" fmla="*/ 13 h 63"/>
                <a:gd name="T90" fmla="*/ 18 w 25"/>
                <a:gd name="T91" fmla="*/ 9 h 63"/>
                <a:gd name="T92" fmla="*/ 19 w 25"/>
                <a:gd name="T93" fmla="*/ 5 h 63"/>
                <a:gd name="T94" fmla="*/ 19 w 25"/>
                <a:gd name="T95" fmla="*/ 5 h 63"/>
                <a:gd name="T96" fmla="*/ 19 w 25"/>
                <a:gd name="T97" fmla="*/ 4 h 63"/>
                <a:gd name="T98" fmla="*/ 19 w 25"/>
                <a:gd name="T99" fmla="*/ 3 h 63"/>
                <a:gd name="T100" fmla="*/ 20 w 25"/>
                <a:gd name="T101" fmla="*/ 3 h 63"/>
                <a:gd name="T102" fmla="*/ 20 w 25"/>
                <a:gd name="T103" fmla="*/ 2 h 63"/>
                <a:gd name="T104" fmla="*/ 21 w 25"/>
                <a:gd name="T105" fmla="*/ 1 h 63"/>
                <a:gd name="T106" fmla="*/ 22 w 25"/>
                <a:gd name="T107" fmla="*/ 0 h 63"/>
                <a:gd name="T108" fmla="*/ 23 w 25"/>
                <a:gd name="T109" fmla="*/ 1 h 63"/>
                <a:gd name="T110" fmla="*/ 24 w 25"/>
                <a:gd name="T111" fmla="*/ 2 h 63"/>
                <a:gd name="T112" fmla="*/ 24 w 25"/>
                <a:gd name="T113" fmla="*/ 3 h 63"/>
                <a:gd name="T114" fmla="*/ 24 w 25"/>
                <a:gd name="T115" fmla="*/ 3 h 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 h="63">
                  <a:moveTo>
                    <a:pt x="24" y="3"/>
                  </a:moveTo>
                  <a:lnTo>
                    <a:pt x="25" y="6"/>
                  </a:lnTo>
                  <a:lnTo>
                    <a:pt x="25" y="10"/>
                  </a:lnTo>
                  <a:lnTo>
                    <a:pt x="25" y="13"/>
                  </a:lnTo>
                  <a:lnTo>
                    <a:pt x="25" y="17"/>
                  </a:lnTo>
                  <a:lnTo>
                    <a:pt x="24" y="20"/>
                  </a:lnTo>
                  <a:lnTo>
                    <a:pt x="23" y="23"/>
                  </a:lnTo>
                  <a:lnTo>
                    <a:pt x="22" y="26"/>
                  </a:lnTo>
                  <a:lnTo>
                    <a:pt x="21" y="30"/>
                  </a:lnTo>
                  <a:lnTo>
                    <a:pt x="20" y="33"/>
                  </a:lnTo>
                  <a:lnTo>
                    <a:pt x="18" y="35"/>
                  </a:lnTo>
                  <a:lnTo>
                    <a:pt x="17" y="38"/>
                  </a:lnTo>
                  <a:lnTo>
                    <a:pt x="15" y="42"/>
                  </a:lnTo>
                  <a:lnTo>
                    <a:pt x="14" y="45"/>
                  </a:lnTo>
                  <a:lnTo>
                    <a:pt x="13" y="48"/>
                  </a:lnTo>
                  <a:lnTo>
                    <a:pt x="11" y="50"/>
                  </a:lnTo>
                  <a:lnTo>
                    <a:pt x="10" y="53"/>
                  </a:lnTo>
                  <a:lnTo>
                    <a:pt x="9" y="55"/>
                  </a:lnTo>
                  <a:lnTo>
                    <a:pt x="8" y="56"/>
                  </a:lnTo>
                  <a:lnTo>
                    <a:pt x="8" y="58"/>
                  </a:lnTo>
                  <a:lnTo>
                    <a:pt x="7" y="59"/>
                  </a:lnTo>
                  <a:lnTo>
                    <a:pt x="6" y="60"/>
                  </a:lnTo>
                  <a:lnTo>
                    <a:pt x="5" y="60"/>
                  </a:lnTo>
                  <a:lnTo>
                    <a:pt x="4" y="61"/>
                  </a:lnTo>
                  <a:lnTo>
                    <a:pt x="3" y="62"/>
                  </a:lnTo>
                  <a:lnTo>
                    <a:pt x="2" y="63"/>
                  </a:lnTo>
                  <a:lnTo>
                    <a:pt x="1" y="62"/>
                  </a:lnTo>
                  <a:lnTo>
                    <a:pt x="0" y="62"/>
                  </a:lnTo>
                  <a:lnTo>
                    <a:pt x="0" y="61"/>
                  </a:lnTo>
                  <a:lnTo>
                    <a:pt x="0" y="60"/>
                  </a:lnTo>
                  <a:lnTo>
                    <a:pt x="1" y="56"/>
                  </a:lnTo>
                  <a:lnTo>
                    <a:pt x="3" y="53"/>
                  </a:lnTo>
                  <a:lnTo>
                    <a:pt x="4" y="50"/>
                  </a:lnTo>
                  <a:lnTo>
                    <a:pt x="5" y="46"/>
                  </a:lnTo>
                  <a:lnTo>
                    <a:pt x="7" y="43"/>
                  </a:lnTo>
                  <a:lnTo>
                    <a:pt x="8" y="40"/>
                  </a:lnTo>
                  <a:lnTo>
                    <a:pt x="10" y="36"/>
                  </a:lnTo>
                  <a:lnTo>
                    <a:pt x="11" y="33"/>
                  </a:lnTo>
                  <a:lnTo>
                    <a:pt x="13" y="30"/>
                  </a:lnTo>
                  <a:lnTo>
                    <a:pt x="14" y="27"/>
                  </a:lnTo>
                  <a:lnTo>
                    <a:pt x="15" y="23"/>
                  </a:lnTo>
                  <a:lnTo>
                    <a:pt x="16" y="20"/>
                  </a:lnTo>
                  <a:lnTo>
                    <a:pt x="17" y="17"/>
                  </a:lnTo>
                  <a:lnTo>
                    <a:pt x="18" y="13"/>
                  </a:lnTo>
                  <a:lnTo>
                    <a:pt x="18" y="9"/>
                  </a:lnTo>
                  <a:lnTo>
                    <a:pt x="19" y="5"/>
                  </a:lnTo>
                  <a:lnTo>
                    <a:pt x="19" y="4"/>
                  </a:lnTo>
                  <a:lnTo>
                    <a:pt x="19" y="3"/>
                  </a:lnTo>
                  <a:lnTo>
                    <a:pt x="20" y="3"/>
                  </a:lnTo>
                  <a:lnTo>
                    <a:pt x="20" y="2"/>
                  </a:lnTo>
                  <a:lnTo>
                    <a:pt x="21" y="1"/>
                  </a:lnTo>
                  <a:lnTo>
                    <a:pt x="22" y="0"/>
                  </a:lnTo>
                  <a:lnTo>
                    <a:pt x="23" y="1"/>
                  </a:lnTo>
                  <a:lnTo>
                    <a:pt x="24" y="2"/>
                  </a:lnTo>
                  <a:lnTo>
                    <a:pt x="24" y="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3" name="Freeform 629"/>
            <p:cNvSpPr>
              <a:spLocks/>
            </p:cNvSpPr>
            <p:nvPr/>
          </p:nvSpPr>
          <p:spPr bwMode="auto">
            <a:xfrm>
              <a:off x="5277" y="3289"/>
              <a:ext cx="30" cy="37"/>
            </a:xfrm>
            <a:custGeom>
              <a:avLst/>
              <a:gdLst>
                <a:gd name="T0" fmla="*/ 27 w 30"/>
                <a:gd name="T1" fmla="*/ 2 h 37"/>
                <a:gd name="T2" fmla="*/ 27 w 30"/>
                <a:gd name="T3" fmla="*/ 1 h 37"/>
                <a:gd name="T4" fmla="*/ 27 w 30"/>
                <a:gd name="T5" fmla="*/ 0 h 37"/>
                <a:gd name="T6" fmla="*/ 28 w 30"/>
                <a:gd name="T7" fmla="*/ 0 h 37"/>
                <a:gd name="T8" fmla="*/ 28 w 30"/>
                <a:gd name="T9" fmla="*/ 0 h 37"/>
                <a:gd name="T10" fmla="*/ 29 w 30"/>
                <a:gd name="T11" fmla="*/ 0 h 37"/>
                <a:gd name="T12" fmla="*/ 29 w 30"/>
                <a:gd name="T13" fmla="*/ 2 h 37"/>
                <a:gd name="T14" fmla="*/ 29 w 30"/>
                <a:gd name="T15" fmla="*/ 2 h 37"/>
                <a:gd name="T16" fmla="*/ 30 w 30"/>
                <a:gd name="T17" fmla="*/ 4 h 37"/>
                <a:gd name="T18" fmla="*/ 30 w 30"/>
                <a:gd name="T19" fmla="*/ 5 h 37"/>
                <a:gd name="T20" fmla="*/ 30 w 30"/>
                <a:gd name="T21" fmla="*/ 7 h 37"/>
                <a:gd name="T22" fmla="*/ 30 w 30"/>
                <a:gd name="T23" fmla="*/ 9 h 37"/>
                <a:gd name="T24" fmla="*/ 29 w 30"/>
                <a:gd name="T25" fmla="*/ 11 h 37"/>
                <a:gd name="T26" fmla="*/ 28 w 30"/>
                <a:gd name="T27" fmla="*/ 14 h 37"/>
                <a:gd name="T28" fmla="*/ 27 w 30"/>
                <a:gd name="T29" fmla="*/ 16 h 37"/>
                <a:gd name="T30" fmla="*/ 25 w 30"/>
                <a:gd name="T31" fmla="*/ 18 h 37"/>
                <a:gd name="T32" fmla="*/ 24 w 30"/>
                <a:gd name="T33" fmla="*/ 21 h 37"/>
                <a:gd name="T34" fmla="*/ 22 w 30"/>
                <a:gd name="T35" fmla="*/ 23 h 37"/>
                <a:gd name="T36" fmla="*/ 20 w 30"/>
                <a:gd name="T37" fmla="*/ 25 h 37"/>
                <a:gd name="T38" fmla="*/ 17 w 30"/>
                <a:gd name="T39" fmla="*/ 27 h 37"/>
                <a:gd name="T40" fmla="*/ 15 w 30"/>
                <a:gd name="T41" fmla="*/ 30 h 37"/>
                <a:gd name="T42" fmla="*/ 13 w 30"/>
                <a:gd name="T43" fmla="*/ 32 h 37"/>
                <a:gd name="T44" fmla="*/ 11 w 30"/>
                <a:gd name="T45" fmla="*/ 33 h 37"/>
                <a:gd name="T46" fmla="*/ 9 w 30"/>
                <a:gd name="T47" fmla="*/ 35 h 37"/>
                <a:gd name="T48" fmla="*/ 7 w 30"/>
                <a:gd name="T49" fmla="*/ 36 h 37"/>
                <a:gd name="T50" fmla="*/ 5 w 30"/>
                <a:gd name="T51" fmla="*/ 37 h 37"/>
                <a:gd name="T52" fmla="*/ 4 w 30"/>
                <a:gd name="T53" fmla="*/ 37 h 37"/>
                <a:gd name="T54" fmla="*/ 2 w 30"/>
                <a:gd name="T55" fmla="*/ 37 h 37"/>
                <a:gd name="T56" fmla="*/ 1 w 30"/>
                <a:gd name="T57" fmla="*/ 37 h 37"/>
                <a:gd name="T58" fmla="*/ 0 w 30"/>
                <a:gd name="T59" fmla="*/ 35 h 37"/>
                <a:gd name="T60" fmla="*/ 0 w 30"/>
                <a:gd name="T61" fmla="*/ 35 h 37"/>
                <a:gd name="T62" fmla="*/ 1 w 30"/>
                <a:gd name="T63" fmla="*/ 33 h 37"/>
                <a:gd name="T64" fmla="*/ 2 w 30"/>
                <a:gd name="T65" fmla="*/ 32 h 37"/>
                <a:gd name="T66" fmla="*/ 2 w 30"/>
                <a:gd name="T67" fmla="*/ 31 h 37"/>
                <a:gd name="T68" fmla="*/ 4 w 30"/>
                <a:gd name="T69" fmla="*/ 30 h 37"/>
                <a:gd name="T70" fmla="*/ 5 w 30"/>
                <a:gd name="T71" fmla="*/ 29 h 37"/>
                <a:gd name="T72" fmla="*/ 7 w 30"/>
                <a:gd name="T73" fmla="*/ 28 h 37"/>
                <a:gd name="T74" fmla="*/ 8 w 30"/>
                <a:gd name="T75" fmla="*/ 27 h 37"/>
                <a:gd name="T76" fmla="*/ 9 w 30"/>
                <a:gd name="T77" fmla="*/ 26 h 37"/>
                <a:gd name="T78" fmla="*/ 11 w 30"/>
                <a:gd name="T79" fmla="*/ 25 h 37"/>
                <a:gd name="T80" fmla="*/ 12 w 30"/>
                <a:gd name="T81" fmla="*/ 23 h 37"/>
                <a:gd name="T82" fmla="*/ 14 w 30"/>
                <a:gd name="T83" fmla="*/ 22 h 37"/>
                <a:gd name="T84" fmla="*/ 16 w 30"/>
                <a:gd name="T85" fmla="*/ 20 h 37"/>
                <a:gd name="T86" fmla="*/ 17 w 30"/>
                <a:gd name="T87" fmla="*/ 18 h 37"/>
                <a:gd name="T88" fmla="*/ 19 w 30"/>
                <a:gd name="T89" fmla="*/ 17 h 37"/>
                <a:gd name="T90" fmla="*/ 20 w 30"/>
                <a:gd name="T91" fmla="*/ 15 h 37"/>
                <a:gd name="T92" fmla="*/ 21 w 30"/>
                <a:gd name="T93" fmla="*/ 13 h 37"/>
                <a:gd name="T94" fmla="*/ 22 w 30"/>
                <a:gd name="T95" fmla="*/ 11 h 37"/>
                <a:gd name="T96" fmla="*/ 24 w 30"/>
                <a:gd name="T97" fmla="*/ 10 h 37"/>
                <a:gd name="T98" fmla="*/ 24 w 30"/>
                <a:gd name="T99" fmla="*/ 7 h 37"/>
                <a:gd name="T100" fmla="*/ 25 w 30"/>
                <a:gd name="T101" fmla="*/ 5 h 37"/>
                <a:gd name="T102" fmla="*/ 26 w 30"/>
                <a:gd name="T103" fmla="*/ 4 h 37"/>
                <a:gd name="T104" fmla="*/ 27 w 30"/>
                <a:gd name="T105" fmla="*/ 2 h 37"/>
                <a:gd name="T106" fmla="*/ 27 w 30"/>
                <a:gd name="T107" fmla="*/ 2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 h="37">
                  <a:moveTo>
                    <a:pt x="27" y="2"/>
                  </a:moveTo>
                  <a:lnTo>
                    <a:pt x="27" y="1"/>
                  </a:lnTo>
                  <a:lnTo>
                    <a:pt x="27" y="0"/>
                  </a:lnTo>
                  <a:lnTo>
                    <a:pt x="28" y="0"/>
                  </a:lnTo>
                  <a:lnTo>
                    <a:pt x="29" y="0"/>
                  </a:lnTo>
                  <a:lnTo>
                    <a:pt x="29" y="2"/>
                  </a:lnTo>
                  <a:lnTo>
                    <a:pt x="30" y="4"/>
                  </a:lnTo>
                  <a:lnTo>
                    <a:pt x="30" y="5"/>
                  </a:lnTo>
                  <a:lnTo>
                    <a:pt x="30" y="7"/>
                  </a:lnTo>
                  <a:lnTo>
                    <a:pt x="30" y="9"/>
                  </a:lnTo>
                  <a:lnTo>
                    <a:pt x="29" y="11"/>
                  </a:lnTo>
                  <a:lnTo>
                    <a:pt x="28" y="14"/>
                  </a:lnTo>
                  <a:lnTo>
                    <a:pt x="27" y="16"/>
                  </a:lnTo>
                  <a:lnTo>
                    <a:pt x="25" y="18"/>
                  </a:lnTo>
                  <a:lnTo>
                    <a:pt x="24" y="21"/>
                  </a:lnTo>
                  <a:lnTo>
                    <a:pt x="22" y="23"/>
                  </a:lnTo>
                  <a:lnTo>
                    <a:pt x="20" y="25"/>
                  </a:lnTo>
                  <a:lnTo>
                    <a:pt x="17" y="27"/>
                  </a:lnTo>
                  <a:lnTo>
                    <a:pt x="15" y="30"/>
                  </a:lnTo>
                  <a:lnTo>
                    <a:pt x="13" y="32"/>
                  </a:lnTo>
                  <a:lnTo>
                    <a:pt x="11" y="33"/>
                  </a:lnTo>
                  <a:lnTo>
                    <a:pt x="9" y="35"/>
                  </a:lnTo>
                  <a:lnTo>
                    <a:pt x="7" y="36"/>
                  </a:lnTo>
                  <a:lnTo>
                    <a:pt x="5" y="37"/>
                  </a:lnTo>
                  <a:lnTo>
                    <a:pt x="4" y="37"/>
                  </a:lnTo>
                  <a:lnTo>
                    <a:pt x="2" y="37"/>
                  </a:lnTo>
                  <a:lnTo>
                    <a:pt x="1" y="37"/>
                  </a:lnTo>
                  <a:lnTo>
                    <a:pt x="0" y="35"/>
                  </a:lnTo>
                  <a:lnTo>
                    <a:pt x="1" y="33"/>
                  </a:lnTo>
                  <a:lnTo>
                    <a:pt x="2" y="32"/>
                  </a:lnTo>
                  <a:lnTo>
                    <a:pt x="2" y="31"/>
                  </a:lnTo>
                  <a:lnTo>
                    <a:pt x="4" y="30"/>
                  </a:lnTo>
                  <a:lnTo>
                    <a:pt x="5" y="29"/>
                  </a:lnTo>
                  <a:lnTo>
                    <a:pt x="7" y="28"/>
                  </a:lnTo>
                  <a:lnTo>
                    <a:pt x="8" y="27"/>
                  </a:lnTo>
                  <a:lnTo>
                    <a:pt x="9" y="26"/>
                  </a:lnTo>
                  <a:lnTo>
                    <a:pt x="11" y="25"/>
                  </a:lnTo>
                  <a:lnTo>
                    <a:pt x="12" y="23"/>
                  </a:lnTo>
                  <a:lnTo>
                    <a:pt x="14" y="22"/>
                  </a:lnTo>
                  <a:lnTo>
                    <a:pt x="16" y="20"/>
                  </a:lnTo>
                  <a:lnTo>
                    <a:pt x="17" y="18"/>
                  </a:lnTo>
                  <a:lnTo>
                    <a:pt x="19" y="17"/>
                  </a:lnTo>
                  <a:lnTo>
                    <a:pt x="20" y="15"/>
                  </a:lnTo>
                  <a:lnTo>
                    <a:pt x="21" y="13"/>
                  </a:lnTo>
                  <a:lnTo>
                    <a:pt x="22" y="11"/>
                  </a:lnTo>
                  <a:lnTo>
                    <a:pt x="24" y="10"/>
                  </a:lnTo>
                  <a:lnTo>
                    <a:pt x="24" y="7"/>
                  </a:lnTo>
                  <a:lnTo>
                    <a:pt x="25" y="5"/>
                  </a:lnTo>
                  <a:lnTo>
                    <a:pt x="26" y="4"/>
                  </a:lnTo>
                  <a:lnTo>
                    <a:pt x="27" y="2"/>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4" name="Freeform 630"/>
            <p:cNvSpPr>
              <a:spLocks/>
            </p:cNvSpPr>
            <p:nvPr/>
          </p:nvSpPr>
          <p:spPr bwMode="auto">
            <a:xfrm>
              <a:off x="5271" y="3330"/>
              <a:ext cx="28" cy="28"/>
            </a:xfrm>
            <a:custGeom>
              <a:avLst/>
              <a:gdLst>
                <a:gd name="T0" fmla="*/ 24 w 28"/>
                <a:gd name="T1" fmla="*/ 1 h 28"/>
                <a:gd name="T2" fmla="*/ 25 w 28"/>
                <a:gd name="T3" fmla="*/ 0 h 28"/>
                <a:gd name="T4" fmla="*/ 26 w 28"/>
                <a:gd name="T5" fmla="*/ 0 h 28"/>
                <a:gd name="T6" fmla="*/ 27 w 28"/>
                <a:gd name="T7" fmla="*/ 0 h 28"/>
                <a:gd name="T8" fmla="*/ 27 w 28"/>
                <a:gd name="T9" fmla="*/ 1 h 28"/>
                <a:gd name="T10" fmla="*/ 28 w 28"/>
                <a:gd name="T11" fmla="*/ 2 h 28"/>
                <a:gd name="T12" fmla="*/ 28 w 28"/>
                <a:gd name="T13" fmla="*/ 3 h 28"/>
                <a:gd name="T14" fmla="*/ 28 w 28"/>
                <a:gd name="T15" fmla="*/ 4 h 28"/>
                <a:gd name="T16" fmla="*/ 27 w 28"/>
                <a:gd name="T17" fmla="*/ 6 h 28"/>
                <a:gd name="T18" fmla="*/ 26 w 28"/>
                <a:gd name="T19" fmla="*/ 7 h 28"/>
                <a:gd name="T20" fmla="*/ 25 w 28"/>
                <a:gd name="T21" fmla="*/ 9 h 28"/>
                <a:gd name="T22" fmla="*/ 25 w 28"/>
                <a:gd name="T23" fmla="*/ 11 h 28"/>
                <a:gd name="T24" fmla="*/ 23 w 28"/>
                <a:gd name="T25" fmla="*/ 13 h 28"/>
                <a:gd name="T26" fmla="*/ 22 w 28"/>
                <a:gd name="T27" fmla="*/ 14 h 28"/>
                <a:gd name="T28" fmla="*/ 20 w 28"/>
                <a:gd name="T29" fmla="*/ 16 h 28"/>
                <a:gd name="T30" fmla="*/ 18 w 28"/>
                <a:gd name="T31" fmla="*/ 18 h 28"/>
                <a:gd name="T32" fmla="*/ 17 w 28"/>
                <a:gd name="T33" fmla="*/ 20 h 28"/>
                <a:gd name="T34" fmla="*/ 15 w 28"/>
                <a:gd name="T35" fmla="*/ 21 h 28"/>
                <a:gd name="T36" fmla="*/ 13 w 28"/>
                <a:gd name="T37" fmla="*/ 23 h 28"/>
                <a:gd name="T38" fmla="*/ 11 w 28"/>
                <a:gd name="T39" fmla="*/ 24 h 28"/>
                <a:gd name="T40" fmla="*/ 10 w 28"/>
                <a:gd name="T41" fmla="*/ 26 h 28"/>
                <a:gd name="T42" fmla="*/ 8 w 28"/>
                <a:gd name="T43" fmla="*/ 26 h 28"/>
                <a:gd name="T44" fmla="*/ 6 w 28"/>
                <a:gd name="T45" fmla="*/ 27 h 28"/>
                <a:gd name="T46" fmla="*/ 5 w 28"/>
                <a:gd name="T47" fmla="*/ 28 h 28"/>
                <a:gd name="T48" fmla="*/ 4 w 28"/>
                <a:gd name="T49" fmla="*/ 28 h 28"/>
                <a:gd name="T50" fmla="*/ 3 w 28"/>
                <a:gd name="T51" fmla="*/ 28 h 28"/>
                <a:gd name="T52" fmla="*/ 2 w 28"/>
                <a:gd name="T53" fmla="*/ 28 h 28"/>
                <a:gd name="T54" fmla="*/ 1 w 28"/>
                <a:gd name="T55" fmla="*/ 28 h 28"/>
                <a:gd name="T56" fmla="*/ 0 w 28"/>
                <a:gd name="T57" fmla="*/ 28 h 28"/>
                <a:gd name="T58" fmla="*/ 0 w 28"/>
                <a:gd name="T59" fmla="*/ 27 h 28"/>
                <a:gd name="T60" fmla="*/ 0 w 28"/>
                <a:gd name="T61" fmla="*/ 26 h 28"/>
                <a:gd name="T62" fmla="*/ 1 w 28"/>
                <a:gd name="T63" fmla="*/ 25 h 28"/>
                <a:gd name="T64" fmla="*/ 2 w 28"/>
                <a:gd name="T65" fmla="*/ 24 h 28"/>
                <a:gd name="T66" fmla="*/ 3 w 28"/>
                <a:gd name="T67" fmla="*/ 23 h 28"/>
                <a:gd name="T68" fmla="*/ 5 w 28"/>
                <a:gd name="T69" fmla="*/ 23 h 28"/>
                <a:gd name="T70" fmla="*/ 6 w 28"/>
                <a:gd name="T71" fmla="*/ 21 h 28"/>
                <a:gd name="T72" fmla="*/ 7 w 28"/>
                <a:gd name="T73" fmla="*/ 20 h 28"/>
                <a:gd name="T74" fmla="*/ 8 w 28"/>
                <a:gd name="T75" fmla="*/ 19 h 28"/>
                <a:gd name="T76" fmla="*/ 10 w 28"/>
                <a:gd name="T77" fmla="*/ 18 h 28"/>
                <a:gd name="T78" fmla="*/ 11 w 28"/>
                <a:gd name="T79" fmla="*/ 16 h 28"/>
                <a:gd name="T80" fmla="*/ 13 w 28"/>
                <a:gd name="T81" fmla="*/ 15 h 28"/>
                <a:gd name="T82" fmla="*/ 13 w 28"/>
                <a:gd name="T83" fmla="*/ 13 h 28"/>
                <a:gd name="T84" fmla="*/ 15 w 28"/>
                <a:gd name="T85" fmla="*/ 12 h 28"/>
                <a:gd name="T86" fmla="*/ 16 w 28"/>
                <a:gd name="T87" fmla="*/ 11 h 28"/>
                <a:gd name="T88" fmla="*/ 17 w 28"/>
                <a:gd name="T89" fmla="*/ 9 h 28"/>
                <a:gd name="T90" fmla="*/ 18 w 28"/>
                <a:gd name="T91" fmla="*/ 8 h 28"/>
                <a:gd name="T92" fmla="*/ 20 w 28"/>
                <a:gd name="T93" fmla="*/ 6 h 28"/>
                <a:gd name="T94" fmla="*/ 20 w 28"/>
                <a:gd name="T95" fmla="*/ 5 h 28"/>
                <a:gd name="T96" fmla="*/ 22 w 28"/>
                <a:gd name="T97" fmla="*/ 4 h 28"/>
                <a:gd name="T98" fmla="*/ 23 w 28"/>
                <a:gd name="T99" fmla="*/ 2 h 28"/>
                <a:gd name="T100" fmla="*/ 24 w 28"/>
                <a:gd name="T101" fmla="*/ 1 h 28"/>
                <a:gd name="T102" fmla="*/ 24 w 28"/>
                <a:gd name="T103" fmla="*/ 1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 h="28">
                  <a:moveTo>
                    <a:pt x="24" y="1"/>
                  </a:moveTo>
                  <a:lnTo>
                    <a:pt x="25" y="0"/>
                  </a:lnTo>
                  <a:lnTo>
                    <a:pt x="26" y="0"/>
                  </a:lnTo>
                  <a:lnTo>
                    <a:pt x="27" y="0"/>
                  </a:lnTo>
                  <a:lnTo>
                    <a:pt x="27" y="1"/>
                  </a:lnTo>
                  <a:lnTo>
                    <a:pt x="28" y="2"/>
                  </a:lnTo>
                  <a:lnTo>
                    <a:pt x="28" y="3"/>
                  </a:lnTo>
                  <a:lnTo>
                    <a:pt x="28" y="4"/>
                  </a:lnTo>
                  <a:lnTo>
                    <a:pt x="27" y="6"/>
                  </a:lnTo>
                  <a:lnTo>
                    <a:pt x="26" y="7"/>
                  </a:lnTo>
                  <a:lnTo>
                    <a:pt x="25" y="9"/>
                  </a:lnTo>
                  <a:lnTo>
                    <a:pt x="25" y="11"/>
                  </a:lnTo>
                  <a:lnTo>
                    <a:pt x="23" y="13"/>
                  </a:lnTo>
                  <a:lnTo>
                    <a:pt x="22" y="14"/>
                  </a:lnTo>
                  <a:lnTo>
                    <a:pt x="20" y="16"/>
                  </a:lnTo>
                  <a:lnTo>
                    <a:pt x="18" y="18"/>
                  </a:lnTo>
                  <a:lnTo>
                    <a:pt x="17" y="20"/>
                  </a:lnTo>
                  <a:lnTo>
                    <a:pt x="15" y="21"/>
                  </a:lnTo>
                  <a:lnTo>
                    <a:pt x="13" y="23"/>
                  </a:lnTo>
                  <a:lnTo>
                    <a:pt x="11" y="24"/>
                  </a:lnTo>
                  <a:lnTo>
                    <a:pt x="10" y="26"/>
                  </a:lnTo>
                  <a:lnTo>
                    <a:pt x="8" y="26"/>
                  </a:lnTo>
                  <a:lnTo>
                    <a:pt x="6" y="27"/>
                  </a:lnTo>
                  <a:lnTo>
                    <a:pt x="5" y="28"/>
                  </a:lnTo>
                  <a:lnTo>
                    <a:pt x="4" y="28"/>
                  </a:lnTo>
                  <a:lnTo>
                    <a:pt x="3" y="28"/>
                  </a:lnTo>
                  <a:lnTo>
                    <a:pt x="2" y="28"/>
                  </a:lnTo>
                  <a:lnTo>
                    <a:pt x="1" y="28"/>
                  </a:lnTo>
                  <a:lnTo>
                    <a:pt x="0" y="28"/>
                  </a:lnTo>
                  <a:lnTo>
                    <a:pt x="0" y="27"/>
                  </a:lnTo>
                  <a:lnTo>
                    <a:pt x="0" y="26"/>
                  </a:lnTo>
                  <a:lnTo>
                    <a:pt x="1" y="25"/>
                  </a:lnTo>
                  <a:lnTo>
                    <a:pt x="2" y="24"/>
                  </a:lnTo>
                  <a:lnTo>
                    <a:pt x="3" y="23"/>
                  </a:lnTo>
                  <a:lnTo>
                    <a:pt x="5" y="23"/>
                  </a:lnTo>
                  <a:lnTo>
                    <a:pt x="6" y="21"/>
                  </a:lnTo>
                  <a:lnTo>
                    <a:pt x="7" y="20"/>
                  </a:lnTo>
                  <a:lnTo>
                    <a:pt x="8" y="19"/>
                  </a:lnTo>
                  <a:lnTo>
                    <a:pt x="10" y="18"/>
                  </a:lnTo>
                  <a:lnTo>
                    <a:pt x="11" y="16"/>
                  </a:lnTo>
                  <a:lnTo>
                    <a:pt x="13" y="15"/>
                  </a:lnTo>
                  <a:lnTo>
                    <a:pt x="13" y="13"/>
                  </a:lnTo>
                  <a:lnTo>
                    <a:pt x="15" y="12"/>
                  </a:lnTo>
                  <a:lnTo>
                    <a:pt x="16" y="11"/>
                  </a:lnTo>
                  <a:lnTo>
                    <a:pt x="17" y="9"/>
                  </a:lnTo>
                  <a:lnTo>
                    <a:pt x="18" y="8"/>
                  </a:lnTo>
                  <a:lnTo>
                    <a:pt x="20" y="6"/>
                  </a:lnTo>
                  <a:lnTo>
                    <a:pt x="20" y="5"/>
                  </a:lnTo>
                  <a:lnTo>
                    <a:pt x="22" y="4"/>
                  </a:lnTo>
                  <a:lnTo>
                    <a:pt x="23" y="2"/>
                  </a:lnTo>
                  <a:lnTo>
                    <a:pt x="24" y="1"/>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5" name="Freeform 631"/>
            <p:cNvSpPr>
              <a:spLocks/>
            </p:cNvSpPr>
            <p:nvPr/>
          </p:nvSpPr>
          <p:spPr bwMode="auto">
            <a:xfrm>
              <a:off x="5144" y="3473"/>
              <a:ext cx="125" cy="43"/>
            </a:xfrm>
            <a:custGeom>
              <a:avLst/>
              <a:gdLst>
                <a:gd name="T0" fmla="*/ 120 w 125"/>
                <a:gd name="T1" fmla="*/ 0 h 43"/>
                <a:gd name="T2" fmla="*/ 121 w 125"/>
                <a:gd name="T3" fmla="*/ 0 h 43"/>
                <a:gd name="T4" fmla="*/ 122 w 125"/>
                <a:gd name="T5" fmla="*/ 2 h 43"/>
                <a:gd name="T6" fmla="*/ 124 w 125"/>
                <a:gd name="T7" fmla="*/ 3 h 43"/>
                <a:gd name="T8" fmla="*/ 121 w 125"/>
                <a:gd name="T9" fmla="*/ 9 h 43"/>
                <a:gd name="T10" fmla="*/ 113 w 125"/>
                <a:gd name="T11" fmla="*/ 20 h 43"/>
                <a:gd name="T12" fmla="*/ 103 w 125"/>
                <a:gd name="T13" fmla="*/ 27 h 43"/>
                <a:gd name="T14" fmla="*/ 92 w 125"/>
                <a:gd name="T15" fmla="*/ 34 h 43"/>
                <a:gd name="T16" fmla="*/ 81 w 125"/>
                <a:gd name="T17" fmla="*/ 38 h 43"/>
                <a:gd name="T18" fmla="*/ 68 w 125"/>
                <a:gd name="T19" fmla="*/ 41 h 43"/>
                <a:gd name="T20" fmla="*/ 55 w 125"/>
                <a:gd name="T21" fmla="*/ 42 h 43"/>
                <a:gd name="T22" fmla="*/ 42 w 125"/>
                <a:gd name="T23" fmla="*/ 43 h 43"/>
                <a:gd name="T24" fmla="*/ 35 w 125"/>
                <a:gd name="T25" fmla="*/ 43 h 43"/>
                <a:gd name="T26" fmla="*/ 30 w 125"/>
                <a:gd name="T27" fmla="*/ 42 h 43"/>
                <a:gd name="T28" fmla="*/ 27 w 125"/>
                <a:gd name="T29" fmla="*/ 41 h 43"/>
                <a:gd name="T30" fmla="*/ 22 w 125"/>
                <a:gd name="T31" fmla="*/ 40 h 43"/>
                <a:gd name="T32" fmla="*/ 17 w 125"/>
                <a:gd name="T33" fmla="*/ 38 h 43"/>
                <a:gd name="T34" fmla="*/ 13 w 125"/>
                <a:gd name="T35" fmla="*/ 37 h 43"/>
                <a:gd name="T36" fmla="*/ 10 w 125"/>
                <a:gd name="T37" fmla="*/ 34 h 43"/>
                <a:gd name="T38" fmla="*/ 6 w 125"/>
                <a:gd name="T39" fmla="*/ 32 h 43"/>
                <a:gd name="T40" fmla="*/ 4 w 125"/>
                <a:gd name="T41" fmla="*/ 30 h 43"/>
                <a:gd name="T42" fmla="*/ 1 w 125"/>
                <a:gd name="T43" fmla="*/ 28 h 43"/>
                <a:gd name="T44" fmla="*/ 0 w 125"/>
                <a:gd name="T45" fmla="*/ 26 h 43"/>
                <a:gd name="T46" fmla="*/ 2 w 125"/>
                <a:gd name="T47" fmla="*/ 25 h 43"/>
                <a:gd name="T48" fmla="*/ 5 w 125"/>
                <a:gd name="T49" fmla="*/ 25 h 43"/>
                <a:gd name="T50" fmla="*/ 10 w 125"/>
                <a:gd name="T51" fmla="*/ 25 h 43"/>
                <a:gd name="T52" fmla="*/ 15 w 125"/>
                <a:gd name="T53" fmla="*/ 27 h 43"/>
                <a:gd name="T54" fmla="*/ 20 w 125"/>
                <a:gd name="T55" fmla="*/ 28 h 43"/>
                <a:gd name="T56" fmla="*/ 25 w 125"/>
                <a:gd name="T57" fmla="*/ 31 h 43"/>
                <a:gd name="T58" fmla="*/ 30 w 125"/>
                <a:gd name="T59" fmla="*/ 33 h 43"/>
                <a:gd name="T60" fmla="*/ 35 w 125"/>
                <a:gd name="T61" fmla="*/ 35 h 43"/>
                <a:gd name="T62" fmla="*/ 40 w 125"/>
                <a:gd name="T63" fmla="*/ 35 h 43"/>
                <a:gd name="T64" fmla="*/ 47 w 125"/>
                <a:gd name="T65" fmla="*/ 36 h 43"/>
                <a:gd name="T66" fmla="*/ 55 w 125"/>
                <a:gd name="T67" fmla="*/ 35 h 43"/>
                <a:gd name="T68" fmla="*/ 65 w 125"/>
                <a:gd name="T69" fmla="*/ 33 h 43"/>
                <a:gd name="T70" fmla="*/ 74 w 125"/>
                <a:gd name="T71" fmla="*/ 30 h 43"/>
                <a:gd name="T72" fmla="*/ 83 w 125"/>
                <a:gd name="T73" fmla="*/ 27 h 43"/>
                <a:gd name="T74" fmla="*/ 92 w 125"/>
                <a:gd name="T75" fmla="*/ 24 h 43"/>
                <a:gd name="T76" fmla="*/ 100 w 125"/>
                <a:gd name="T77" fmla="*/ 19 h 43"/>
                <a:gd name="T78" fmla="*/ 108 w 125"/>
                <a:gd name="T79" fmla="*/ 13 h 43"/>
                <a:gd name="T80" fmla="*/ 115 w 125"/>
                <a:gd name="T81" fmla="*/ 5 h 43"/>
                <a:gd name="T82" fmla="*/ 119 w 12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43">
                  <a:moveTo>
                    <a:pt x="119" y="0"/>
                  </a:moveTo>
                  <a:lnTo>
                    <a:pt x="120" y="0"/>
                  </a:lnTo>
                  <a:lnTo>
                    <a:pt x="121" y="0"/>
                  </a:lnTo>
                  <a:lnTo>
                    <a:pt x="122" y="1"/>
                  </a:lnTo>
                  <a:lnTo>
                    <a:pt x="122" y="2"/>
                  </a:lnTo>
                  <a:lnTo>
                    <a:pt x="123" y="2"/>
                  </a:lnTo>
                  <a:lnTo>
                    <a:pt x="124" y="3"/>
                  </a:lnTo>
                  <a:lnTo>
                    <a:pt x="125" y="3"/>
                  </a:lnTo>
                  <a:lnTo>
                    <a:pt x="121" y="9"/>
                  </a:lnTo>
                  <a:lnTo>
                    <a:pt x="117" y="15"/>
                  </a:lnTo>
                  <a:lnTo>
                    <a:pt x="113" y="20"/>
                  </a:lnTo>
                  <a:lnTo>
                    <a:pt x="108" y="24"/>
                  </a:lnTo>
                  <a:lnTo>
                    <a:pt x="103" y="27"/>
                  </a:lnTo>
                  <a:lnTo>
                    <a:pt x="98" y="31"/>
                  </a:lnTo>
                  <a:lnTo>
                    <a:pt x="92" y="34"/>
                  </a:lnTo>
                  <a:lnTo>
                    <a:pt x="87" y="36"/>
                  </a:lnTo>
                  <a:lnTo>
                    <a:pt x="81" y="38"/>
                  </a:lnTo>
                  <a:lnTo>
                    <a:pt x="75" y="40"/>
                  </a:lnTo>
                  <a:lnTo>
                    <a:pt x="68" y="41"/>
                  </a:lnTo>
                  <a:lnTo>
                    <a:pt x="62" y="42"/>
                  </a:lnTo>
                  <a:lnTo>
                    <a:pt x="55" y="42"/>
                  </a:lnTo>
                  <a:lnTo>
                    <a:pt x="49" y="42"/>
                  </a:lnTo>
                  <a:lnTo>
                    <a:pt x="42" y="43"/>
                  </a:lnTo>
                  <a:lnTo>
                    <a:pt x="36" y="43"/>
                  </a:lnTo>
                  <a:lnTo>
                    <a:pt x="35" y="43"/>
                  </a:lnTo>
                  <a:lnTo>
                    <a:pt x="32" y="42"/>
                  </a:lnTo>
                  <a:lnTo>
                    <a:pt x="30" y="42"/>
                  </a:lnTo>
                  <a:lnTo>
                    <a:pt x="29" y="42"/>
                  </a:lnTo>
                  <a:lnTo>
                    <a:pt x="27" y="41"/>
                  </a:lnTo>
                  <a:lnTo>
                    <a:pt x="25" y="41"/>
                  </a:lnTo>
                  <a:lnTo>
                    <a:pt x="22" y="40"/>
                  </a:lnTo>
                  <a:lnTo>
                    <a:pt x="20" y="40"/>
                  </a:lnTo>
                  <a:lnTo>
                    <a:pt x="17" y="38"/>
                  </a:lnTo>
                  <a:lnTo>
                    <a:pt x="15" y="37"/>
                  </a:lnTo>
                  <a:lnTo>
                    <a:pt x="13" y="37"/>
                  </a:lnTo>
                  <a:lnTo>
                    <a:pt x="11" y="35"/>
                  </a:lnTo>
                  <a:lnTo>
                    <a:pt x="10" y="34"/>
                  </a:lnTo>
                  <a:lnTo>
                    <a:pt x="7" y="33"/>
                  </a:lnTo>
                  <a:lnTo>
                    <a:pt x="6" y="32"/>
                  </a:lnTo>
                  <a:lnTo>
                    <a:pt x="5" y="31"/>
                  </a:lnTo>
                  <a:lnTo>
                    <a:pt x="4" y="30"/>
                  </a:lnTo>
                  <a:lnTo>
                    <a:pt x="2" y="29"/>
                  </a:lnTo>
                  <a:lnTo>
                    <a:pt x="1" y="28"/>
                  </a:lnTo>
                  <a:lnTo>
                    <a:pt x="0" y="27"/>
                  </a:lnTo>
                  <a:lnTo>
                    <a:pt x="0" y="26"/>
                  </a:lnTo>
                  <a:lnTo>
                    <a:pt x="1" y="25"/>
                  </a:lnTo>
                  <a:lnTo>
                    <a:pt x="2" y="25"/>
                  </a:lnTo>
                  <a:lnTo>
                    <a:pt x="3" y="25"/>
                  </a:lnTo>
                  <a:lnTo>
                    <a:pt x="5" y="25"/>
                  </a:lnTo>
                  <a:lnTo>
                    <a:pt x="7" y="25"/>
                  </a:lnTo>
                  <a:lnTo>
                    <a:pt x="10" y="25"/>
                  </a:lnTo>
                  <a:lnTo>
                    <a:pt x="12" y="26"/>
                  </a:lnTo>
                  <a:lnTo>
                    <a:pt x="15" y="27"/>
                  </a:lnTo>
                  <a:lnTo>
                    <a:pt x="17" y="27"/>
                  </a:lnTo>
                  <a:lnTo>
                    <a:pt x="20" y="28"/>
                  </a:lnTo>
                  <a:lnTo>
                    <a:pt x="22" y="30"/>
                  </a:lnTo>
                  <a:lnTo>
                    <a:pt x="25" y="31"/>
                  </a:lnTo>
                  <a:lnTo>
                    <a:pt x="27" y="32"/>
                  </a:lnTo>
                  <a:lnTo>
                    <a:pt x="30" y="33"/>
                  </a:lnTo>
                  <a:lnTo>
                    <a:pt x="32" y="34"/>
                  </a:lnTo>
                  <a:lnTo>
                    <a:pt x="35" y="35"/>
                  </a:lnTo>
                  <a:lnTo>
                    <a:pt x="38" y="35"/>
                  </a:lnTo>
                  <a:lnTo>
                    <a:pt x="40" y="35"/>
                  </a:lnTo>
                  <a:lnTo>
                    <a:pt x="44" y="36"/>
                  </a:lnTo>
                  <a:lnTo>
                    <a:pt x="47" y="36"/>
                  </a:lnTo>
                  <a:lnTo>
                    <a:pt x="50" y="35"/>
                  </a:lnTo>
                  <a:lnTo>
                    <a:pt x="55" y="35"/>
                  </a:lnTo>
                  <a:lnTo>
                    <a:pt x="60" y="34"/>
                  </a:lnTo>
                  <a:lnTo>
                    <a:pt x="65" y="33"/>
                  </a:lnTo>
                  <a:lnTo>
                    <a:pt x="70" y="32"/>
                  </a:lnTo>
                  <a:lnTo>
                    <a:pt x="74" y="30"/>
                  </a:lnTo>
                  <a:lnTo>
                    <a:pt x="79" y="30"/>
                  </a:lnTo>
                  <a:lnTo>
                    <a:pt x="83" y="27"/>
                  </a:lnTo>
                  <a:lnTo>
                    <a:pt x="87" y="26"/>
                  </a:lnTo>
                  <a:lnTo>
                    <a:pt x="92" y="24"/>
                  </a:lnTo>
                  <a:lnTo>
                    <a:pt x="96" y="22"/>
                  </a:lnTo>
                  <a:lnTo>
                    <a:pt x="100" y="19"/>
                  </a:lnTo>
                  <a:lnTo>
                    <a:pt x="104" y="16"/>
                  </a:lnTo>
                  <a:lnTo>
                    <a:pt x="108" y="13"/>
                  </a:lnTo>
                  <a:lnTo>
                    <a:pt x="112" y="9"/>
                  </a:lnTo>
                  <a:lnTo>
                    <a:pt x="115" y="5"/>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6" name="Freeform 632"/>
            <p:cNvSpPr>
              <a:spLocks/>
            </p:cNvSpPr>
            <p:nvPr/>
          </p:nvSpPr>
          <p:spPr bwMode="auto">
            <a:xfrm>
              <a:off x="5116" y="3235"/>
              <a:ext cx="145" cy="158"/>
            </a:xfrm>
            <a:custGeom>
              <a:avLst/>
              <a:gdLst>
                <a:gd name="T0" fmla="*/ 63 w 145"/>
                <a:gd name="T1" fmla="*/ 3 h 158"/>
                <a:gd name="T2" fmla="*/ 70 w 145"/>
                <a:gd name="T3" fmla="*/ 4 h 158"/>
                <a:gd name="T4" fmla="*/ 78 w 145"/>
                <a:gd name="T5" fmla="*/ 6 h 158"/>
                <a:gd name="T6" fmla="*/ 86 w 145"/>
                <a:gd name="T7" fmla="*/ 4 h 158"/>
                <a:gd name="T8" fmla="*/ 95 w 145"/>
                <a:gd name="T9" fmla="*/ 1 h 158"/>
                <a:gd name="T10" fmla="*/ 104 w 145"/>
                <a:gd name="T11" fmla="*/ 1 h 158"/>
                <a:gd name="T12" fmla="*/ 114 w 145"/>
                <a:gd name="T13" fmla="*/ 4 h 158"/>
                <a:gd name="T14" fmla="*/ 124 w 145"/>
                <a:gd name="T15" fmla="*/ 5 h 158"/>
                <a:gd name="T16" fmla="*/ 141 w 145"/>
                <a:gd name="T17" fmla="*/ 7 h 158"/>
                <a:gd name="T18" fmla="*/ 144 w 145"/>
                <a:gd name="T19" fmla="*/ 28 h 158"/>
                <a:gd name="T20" fmla="*/ 140 w 145"/>
                <a:gd name="T21" fmla="*/ 51 h 158"/>
                <a:gd name="T22" fmla="*/ 129 w 145"/>
                <a:gd name="T23" fmla="*/ 89 h 158"/>
                <a:gd name="T24" fmla="*/ 121 w 145"/>
                <a:gd name="T25" fmla="*/ 131 h 158"/>
                <a:gd name="T26" fmla="*/ 120 w 145"/>
                <a:gd name="T27" fmla="*/ 154 h 158"/>
                <a:gd name="T28" fmla="*/ 115 w 145"/>
                <a:gd name="T29" fmla="*/ 147 h 158"/>
                <a:gd name="T30" fmla="*/ 117 w 145"/>
                <a:gd name="T31" fmla="*/ 105 h 158"/>
                <a:gd name="T32" fmla="*/ 128 w 145"/>
                <a:gd name="T33" fmla="*/ 64 h 158"/>
                <a:gd name="T34" fmla="*/ 137 w 145"/>
                <a:gd name="T35" fmla="*/ 34 h 158"/>
                <a:gd name="T36" fmla="*/ 136 w 145"/>
                <a:gd name="T37" fmla="*/ 16 h 158"/>
                <a:gd name="T38" fmla="*/ 123 w 145"/>
                <a:gd name="T39" fmla="*/ 10 h 158"/>
                <a:gd name="T40" fmla="*/ 113 w 145"/>
                <a:gd name="T41" fmla="*/ 11 h 158"/>
                <a:gd name="T42" fmla="*/ 108 w 145"/>
                <a:gd name="T43" fmla="*/ 9 h 158"/>
                <a:gd name="T44" fmla="*/ 103 w 145"/>
                <a:gd name="T45" fmla="*/ 7 h 158"/>
                <a:gd name="T46" fmla="*/ 98 w 145"/>
                <a:gd name="T47" fmla="*/ 8 h 158"/>
                <a:gd name="T48" fmla="*/ 93 w 145"/>
                <a:gd name="T49" fmla="*/ 9 h 158"/>
                <a:gd name="T50" fmla="*/ 87 w 145"/>
                <a:gd name="T51" fmla="*/ 10 h 158"/>
                <a:gd name="T52" fmla="*/ 81 w 145"/>
                <a:gd name="T53" fmla="*/ 11 h 158"/>
                <a:gd name="T54" fmla="*/ 76 w 145"/>
                <a:gd name="T55" fmla="*/ 12 h 158"/>
                <a:gd name="T56" fmla="*/ 68 w 145"/>
                <a:gd name="T57" fmla="*/ 10 h 158"/>
                <a:gd name="T58" fmla="*/ 61 w 145"/>
                <a:gd name="T59" fmla="*/ 9 h 158"/>
                <a:gd name="T60" fmla="*/ 54 w 145"/>
                <a:gd name="T61" fmla="*/ 14 h 158"/>
                <a:gd name="T62" fmla="*/ 45 w 145"/>
                <a:gd name="T63" fmla="*/ 16 h 158"/>
                <a:gd name="T64" fmla="*/ 38 w 145"/>
                <a:gd name="T65" fmla="*/ 16 h 158"/>
                <a:gd name="T66" fmla="*/ 29 w 145"/>
                <a:gd name="T67" fmla="*/ 19 h 158"/>
                <a:gd name="T68" fmla="*/ 23 w 145"/>
                <a:gd name="T69" fmla="*/ 24 h 158"/>
                <a:gd name="T70" fmla="*/ 18 w 145"/>
                <a:gd name="T71" fmla="*/ 28 h 158"/>
                <a:gd name="T72" fmla="*/ 13 w 145"/>
                <a:gd name="T73" fmla="*/ 30 h 158"/>
                <a:gd name="T74" fmla="*/ 8 w 145"/>
                <a:gd name="T75" fmla="*/ 41 h 158"/>
                <a:gd name="T76" fmla="*/ 18 w 145"/>
                <a:gd name="T77" fmla="*/ 59 h 158"/>
                <a:gd name="T78" fmla="*/ 30 w 145"/>
                <a:gd name="T79" fmla="*/ 76 h 158"/>
                <a:gd name="T80" fmla="*/ 45 w 145"/>
                <a:gd name="T81" fmla="*/ 101 h 158"/>
                <a:gd name="T82" fmla="*/ 53 w 145"/>
                <a:gd name="T83" fmla="*/ 131 h 158"/>
                <a:gd name="T84" fmla="*/ 55 w 145"/>
                <a:gd name="T85" fmla="*/ 158 h 158"/>
                <a:gd name="T86" fmla="*/ 48 w 145"/>
                <a:gd name="T87" fmla="*/ 137 h 158"/>
                <a:gd name="T88" fmla="*/ 35 w 145"/>
                <a:gd name="T89" fmla="*/ 97 h 158"/>
                <a:gd name="T90" fmla="*/ 12 w 145"/>
                <a:gd name="T91" fmla="*/ 62 h 158"/>
                <a:gd name="T92" fmla="*/ 2 w 145"/>
                <a:gd name="T93" fmla="*/ 47 h 158"/>
                <a:gd name="T94" fmla="*/ 1 w 145"/>
                <a:gd name="T95" fmla="*/ 36 h 158"/>
                <a:gd name="T96" fmla="*/ 5 w 145"/>
                <a:gd name="T97" fmla="*/ 27 h 158"/>
                <a:gd name="T98" fmla="*/ 10 w 145"/>
                <a:gd name="T99" fmla="*/ 24 h 158"/>
                <a:gd name="T100" fmla="*/ 15 w 145"/>
                <a:gd name="T101" fmla="*/ 21 h 158"/>
                <a:gd name="T102" fmla="*/ 23 w 145"/>
                <a:gd name="T103" fmla="*/ 15 h 158"/>
                <a:gd name="T104" fmla="*/ 29 w 145"/>
                <a:gd name="T105" fmla="*/ 11 h 158"/>
                <a:gd name="T106" fmla="*/ 35 w 145"/>
                <a:gd name="T107" fmla="*/ 10 h 158"/>
                <a:gd name="T108" fmla="*/ 40 w 145"/>
                <a:gd name="T109" fmla="*/ 11 h 158"/>
                <a:gd name="T110" fmla="*/ 48 w 145"/>
                <a:gd name="T111" fmla="*/ 9 h 158"/>
                <a:gd name="T112" fmla="*/ 55 w 145"/>
                <a:gd name="T113" fmla="*/ 4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5" h="158">
                  <a:moveTo>
                    <a:pt x="57" y="4"/>
                  </a:moveTo>
                  <a:lnTo>
                    <a:pt x="58" y="3"/>
                  </a:lnTo>
                  <a:lnTo>
                    <a:pt x="59" y="3"/>
                  </a:lnTo>
                  <a:lnTo>
                    <a:pt x="60" y="3"/>
                  </a:lnTo>
                  <a:lnTo>
                    <a:pt x="62" y="3"/>
                  </a:lnTo>
                  <a:lnTo>
                    <a:pt x="63" y="3"/>
                  </a:lnTo>
                  <a:lnTo>
                    <a:pt x="64" y="3"/>
                  </a:lnTo>
                  <a:lnTo>
                    <a:pt x="65" y="3"/>
                  </a:lnTo>
                  <a:lnTo>
                    <a:pt x="66" y="3"/>
                  </a:lnTo>
                  <a:lnTo>
                    <a:pt x="68" y="3"/>
                  </a:lnTo>
                  <a:lnTo>
                    <a:pt x="69" y="4"/>
                  </a:lnTo>
                  <a:lnTo>
                    <a:pt x="70" y="4"/>
                  </a:lnTo>
                  <a:lnTo>
                    <a:pt x="71" y="4"/>
                  </a:lnTo>
                  <a:lnTo>
                    <a:pt x="73" y="4"/>
                  </a:lnTo>
                  <a:lnTo>
                    <a:pt x="74" y="5"/>
                  </a:lnTo>
                  <a:lnTo>
                    <a:pt x="75" y="5"/>
                  </a:lnTo>
                  <a:lnTo>
                    <a:pt x="76" y="6"/>
                  </a:lnTo>
                  <a:lnTo>
                    <a:pt x="78" y="6"/>
                  </a:lnTo>
                  <a:lnTo>
                    <a:pt x="79" y="6"/>
                  </a:lnTo>
                  <a:lnTo>
                    <a:pt x="80" y="6"/>
                  </a:lnTo>
                  <a:lnTo>
                    <a:pt x="82" y="6"/>
                  </a:lnTo>
                  <a:lnTo>
                    <a:pt x="83" y="5"/>
                  </a:lnTo>
                  <a:lnTo>
                    <a:pt x="85" y="5"/>
                  </a:lnTo>
                  <a:lnTo>
                    <a:pt x="86" y="4"/>
                  </a:lnTo>
                  <a:lnTo>
                    <a:pt x="88" y="4"/>
                  </a:lnTo>
                  <a:lnTo>
                    <a:pt x="89" y="3"/>
                  </a:lnTo>
                  <a:lnTo>
                    <a:pt x="90" y="3"/>
                  </a:lnTo>
                  <a:lnTo>
                    <a:pt x="92" y="2"/>
                  </a:lnTo>
                  <a:lnTo>
                    <a:pt x="93" y="1"/>
                  </a:lnTo>
                  <a:lnTo>
                    <a:pt x="95" y="1"/>
                  </a:lnTo>
                  <a:lnTo>
                    <a:pt x="96" y="1"/>
                  </a:lnTo>
                  <a:lnTo>
                    <a:pt x="98" y="1"/>
                  </a:lnTo>
                  <a:lnTo>
                    <a:pt x="100" y="1"/>
                  </a:lnTo>
                  <a:lnTo>
                    <a:pt x="101" y="0"/>
                  </a:lnTo>
                  <a:lnTo>
                    <a:pt x="103" y="1"/>
                  </a:lnTo>
                  <a:lnTo>
                    <a:pt x="104" y="1"/>
                  </a:lnTo>
                  <a:lnTo>
                    <a:pt x="106" y="1"/>
                  </a:lnTo>
                  <a:lnTo>
                    <a:pt x="108" y="1"/>
                  </a:lnTo>
                  <a:lnTo>
                    <a:pt x="109" y="2"/>
                  </a:lnTo>
                  <a:lnTo>
                    <a:pt x="110" y="2"/>
                  </a:lnTo>
                  <a:lnTo>
                    <a:pt x="113" y="3"/>
                  </a:lnTo>
                  <a:lnTo>
                    <a:pt x="114" y="4"/>
                  </a:lnTo>
                  <a:lnTo>
                    <a:pt x="115" y="4"/>
                  </a:lnTo>
                  <a:lnTo>
                    <a:pt x="117" y="4"/>
                  </a:lnTo>
                  <a:lnTo>
                    <a:pt x="119" y="5"/>
                  </a:lnTo>
                  <a:lnTo>
                    <a:pt x="120" y="5"/>
                  </a:lnTo>
                  <a:lnTo>
                    <a:pt x="123" y="5"/>
                  </a:lnTo>
                  <a:lnTo>
                    <a:pt x="124" y="5"/>
                  </a:lnTo>
                  <a:lnTo>
                    <a:pt x="126" y="5"/>
                  </a:lnTo>
                  <a:lnTo>
                    <a:pt x="130" y="4"/>
                  </a:lnTo>
                  <a:lnTo>
                    <a:pt x="134" y="3"/>
                  </a:lnTo>
                  <a:lnTo>
                    <a:pt x="137" y="4"/>
                  </a:lnTo>
                  <a:lnTo>
                    <a:pt x="140" y="5"/>
                  </a:lnTo>
                  <a:lnTo>
                    <a:pt x="141" y="7"/>
                  </a:lnTo>
                  <a:lnTo>
                    <a:pt x="143" y="9"/>
                  </a:lnTo>
                  <a:lnTo>
                    <a:pt x="144" y="13"/>
                  </a:lnTo>
                  <a:lnTo>
                    <a:pt x="145" y="16"/>
                  </a:lnTo>
                  <a:lnTo>
                    <a:pt x="145" y="20"/>
                  </a:lnTo>
                  <a:lnTo>
                    <a:pt x="145" y="24"/>
                  </a:lnTo>
                  <a:lnTo>
                    <a:pt x="144" y="28"/>
                  </a:lnTo>
                  <a:lnTo>
                    <a:pt x="144" y="31"/>
                  </a:lnTo>
                  <a:lnTo>
                    <a:pt x="143" y="35"/>
                  </a:lnTo>
                  <a:lnTo>
                    <a:pt x="143" y="39"/>
                  </a:lnTo>
                  <a:lnTo>
                    <a:pt x="142" y="41"/>
                  </a:lnTo>
                  <a:lnTo>
                    <a:pt x="141" y="44"/>
                  </a:lnTo>
                  <a:lnTo>
                    <a:pt x="140" y="51"/>
                  </a:lnTo>
                  <a:lnTo>
                    <a:pt x="138" y="57"/>
                  </a:lnTo>
                  <a:lnTo>
                    <a:pt x="136" y="64"/>
                  </a:lnTo>
                  <a:lnTo>
                    <a:pt x="135" y="70"/>
                  </a:lnTo>
                  <a:lnTo>
                    <a:pt x="133" y="76"/>
                  </a:lnTo>
                  <a:lnTo>
                    <a:pt x="130" y="83"/>
                  </a:lnTo>
                  <a:lnTo>
                    <a:pt x="129" y="89"/>
                  </a:lnTo>
                  <a:lnTo>
                    <a:pt x="128" y="96"/>
                  </a:lnTo>
                  <a:lnTo>
                    <a:pt x="125" y="103"/>
                  </a:lnTo>
                  <a:lnTo>
                    <a:pt x="124" y="110"/>
                  </a:lnTo>
                  <a:lnTo>
                    <a:pt x="123" y="116"/>
                  </a:lnTo>
                  <a:lnTo>
                    <a:pt x="122" y="123"/>
                  </a:lnTo>
                  <a:lnTo>
                    <a:pt x="121" y="131"/>
                  </a:lnTo>
                  <a:lnTo>
                    <a:pt x="121" y="138"/>
                  </a:lnTo>
                  <a:lnTo>
                    <a:pt x="121" y="146"/>
                  </a:lnTo>
                  <a:lnTo>
                    <a:pt x="122" y="153"/>
                  </a:lnTo>
                  <a:lnTo>
                    <a:pt x="121" y="154"/>
                  </a:lnTo>
                  <a:lnTo>
                    <a:pt x="120" y="154"/>
                  </a:lnTo>
                  <a:lnTo>
                    <a:pt x="119" y="153"/>
                  </a:lnTo>
                  <a:lnTo>
                    <a:pt x="118" y="153"/>
                  </a:lnTo>
                  <a:lnTo>
                    <a:pt x="118" y="154"/>
                  </a:lnTo>
                  <a:lnTo>
                    <a:pt x="117" y="155"/>
                  </a:lnTo>
                  <a:lnTo>
                    <a:pt x="115" y="147"/>
                  </a:lnTo>
                  <a:lnTo>
                    <a:pt x="115" y="141"/>
                  </a:lnTo>
                  <a:lnTo>
                    <a:pt x="114" y="133"/>
                  </a:lnTo>
                  <a:lnTo>
                    <a:pt x="115" y="126"/>
                  </a:lnTo>
                  <a:lnTo>
                    <a:pt x="115" y="119"/>
                  </a:lnTo>
                  <a:lnTo>
                    <a:pt x="116" y="112"/>
                  </a:lnTo>
                  <a:lnTo>
                    <a:pt x="117" y="105"/>
                  </a:lnTo>
                  <a:lnTo>
                    <a:pt x="118" y="98"/>
                  </a:lnTo>
                  <a:lnTo>
                    <a:pt x="120" y="91"/>
                  </a:lnTo>
                  <a:lnTo>
                    <a:pt x="122" y="84"/>
                  </a:lnTo>
                  <a:lnTo>
                    <a:pt x="124" y="77"/>
                  </a:lnTo>
                  <a:lnTo>
                    <a:pt x="126" y="71"/>
                  </a:lnTo>
                  <a:lnTo>
                    <a:pt x="128" y="64"/>
                  </a:lnTo>
                  <a:lnTo>
                    <a:pt x="131" y="56"/>
                  </a:lnTo>
                  <a:lnTo>
                    <a:pt x="133" y="50"/>
                  </a:lnTo>
                  <a:lnTo>
                    <a:pt x="135" y="43"/>
                  </a:lnTo>
                  <a:lnTo>
                    <a:pt x="135" y="40"/>
                  </a:lnTo>
                  <a:lnTo>
                    <a:pt x="136" y="37"/>
                  </a:lnTo>
                  <a:lnTo>
                    <a:pt x="137" y="34"/>
                  </a:lnTo>
                  <a:lnTo>
                    <a:pt x="137" y="31"/>
                  </a:lnTo>
                  <a:lnTo>
                    <a:pt x="138" y="28"/>
                  </a:lnTo>
                  <a:lnTo>
                    <a:pt x="138" y="24"/>
                  </a:lnTo>
                  <a:lnTo>
                    <a:pt x="137" y="21"/>
                  </a:lnTo>
                  <a:lnTo>
                    <a:pt x="137" y="19"/>
                  </a:lnTo>
                  <a:lnTo>
                    <a:pt x="136" y="16"/>
                  </a:lnTo>
                  <a:lnTo>
                    <a:pt x="135" y="14"/>
                  </a:lnTo>
                  <a:lnTo>
                    <a:pt x="133" y="11"/>
                  </a:lnTo>
                  <a:lnTo>
                    <a:pt x="131" y="10"/>
                  </a:lnTo>
                  <a:lnTo>
                    <a:pt x="129" y="9"/>
                  </a:lnTo>
                  <a:lnTo>
                    <a:pt x="126" y="9"/>
                  </a:lnTo>
                  <a:lnTo>
                    <a:pt x="123" y="10"/>
                  </a:lnTo>
                  <a:lnTo>
                    <a:pt x="118" y="11"/>
                  </a:lnTo>
                  <a:lnTo>
                    <a:pt x="117" y="11"/>
                  </a:lnTo>
                  <a:lnTo>
                    <a:pt x="116" y="11"/>
                  </a:lnTo>
                  <a:lnTo>
                    <a:pt x="115" y="11"/>
                  </a:lnTo>
                  <a:lnTo>
                    <a:pt x="113" y="11"/>
                  </a:lnTo>
                  <a:lnTo>
                    <a:pt x="112" y="10"/>
                  </a:lnTo>
                  <a:lnTo>
                    <a:pt x="111" y="10"/>
                  </a:lnTo>
                  <a:lnTo>
                    <a:pt x="110" y="9"/>
                  </a:lnTo>
                  <a:lnTo>
                    <a:pt x="109" y="9"/>
                  </a:lnTo>
                  <a:lnTo>
                    <a:pt x="108" y="9"/>
                  </a:lnTo>
                  <a:lnTo>
                    <a:pt x="107" y="8"/>
                  </a:lnTo>
                  <a:lnTo>
                    <a:pt x="105" y="8"/>
                  </a:lnTo>
                  <a:lnTo>
                    <a:pt x="105" y="7"/>
                  </a:lnTo>
                  <a:lnTo>
                    <a:pt x="104" y="7"/>
                  </a:lnTo>
                  <a:lnTo>
                    <a:pt x="103" y="7"/>
                  </a:lnTo>
                  <a:lnTo>
                    <a:pt x="102" y="7"/>
                  </a:lnTo>
                  <a:lnTo>
                    <a:pt x="101" y="7"/>
                  </a:lnTo>
                  <a:lnTo>
                    <a:pt x="100" y="7"/>
                  </a:lnTo>
                  <a:lnTo>
                    <a:pt x="99" y="8"/>
                  </a:lnTo>
                  <a:lnTo>
                    <a:pt x="98" y="8"/>
                  </a:lnTo>
                  <a:lnTo>
                    <a:pt x="96" y="9"/>
                  </a:lnTo>
                  <a:lnTo>
                    <a:pt x="95" y="9"/>
                  </a:lnTo>
                  <a:lnTo>
                    <a:pt x="94" y="9"/>
                  </a:lnTo>
                  <a:lnTo>
                    <a:pt x="93" y="9"/>
                  </a:lnTo>
                  <a:lnTo>
                    <a:pt x="92" y="9"/>
                  </a:lnTo>
                  <a:lnTo>
                    <a:pt x="90" y="9"/>
                  </a:lnTo>
                  <a:lnTo>
                    <a:pt x="88" y="9"/>
                  </a:lnTo>
                  <a:lnTo>
                    <a:pt x="88" y="10"/>
                  </a:lnTo>
                  <a:lnTo>
                    <a:pt x="87" y="10"/>
                  </a:lnTo>
                  <a:lnTo>
                    <a:pt x="85" y="10"/>
                  </a:lnTo>
                  <a:lnTo>
                    <a:pt x="85" y="11"/>
                  </a:lnTo>
                  <a:lnTo>
                    <a:pt x="84" y="11"/>
                  </a:lnTo>
                  <a:lnTo>
                    <a:pt x="83" y="11"/>
                  </a:lnTo>
                  <a:lnTo>
                    <a:pt x="82" y="11"/>
                  </a:lnTo>
                  <a:lnTo>
                    <a:pt x="81" y="11"/>
                  </a:lnTo>
                  <a:lnTo>
                    <a:pt x="80" y="11"/>
                  </a:lnTo>
                  <a:lnTo>
                    <a:pt x="79" y="11"/>
                  </a:lnTo>
                  <a:lnTo>
                    <a:pt x="78" y="12"/>
                  </a:lnTo>
                  <a:lnTo>
                    <a:pt x="77" y="12"/>
                  </a:lnTo>
                  <a:lnTo>
                    <a:pt x="76" y="12"/>
                  </a:lnTo>
                  <a:lnTo>
                    <a:pt x="75" y="12"/>
                  </a:lnTo>
                  <a:lnTo>
                    <a:pt x="74" y="11"/>
                  </a:lnTo>
                  <a:lnTo>
                    <a:pt x="73" y="11"/>
                  </a:lnTo>
                  <a:lnTo>
                    <a:pt x="71" y="11"/>
                  </a:lnTo>
                  <a:lnTo>
                    <a:pt x="70" y="10"/>
                  </a:lnTo>
                  <a:lnTo>
                    <a:pt x="68" y="10"/>
                  </a:lnTo>
                  <a:lnTo>
                    <a:pt x="67" y="9"/>
                  </a:lnTo>
                  <a:lnTo>
                    <a:pt x="65" y="9"/>
                  </a:lnTo>
                  <a:lnTo>
                    <a:pt x="63" y="9"/>
                  </a:lnTo>
                  <a:lnTo>
                    <a:pt x="62" y="9"/>
                  </a:lnTo>
                  <a:lnTo>
                    <a:pt x="61" y="9"/>
                  </a:lnTo>
                  <a:lnTo>
                    <a:pt x="60" y="9"/>
                  </a:lnTo>
                  <a:lnTo>
                    <a:pt x="58" y="10"/>
                  </a:lnTo>
                  <a:lnTo>
                    <a:pt x="58" y="11"/>
                  </a:lnTo>
                  <a:lnTo>
                    <a:pt x="56" y="12"/>
                  </a:lnTo>
                  <a:lnTo>
                    <a:pt x="55" y="14"/>
                  </a:lnTo>
                  <a:lnTo>
                    <a:pt x="54" y="14"/>
                  </a:lnTo>
                  <a:lnTo>
                    <a:pt x="53" y="15"/>
                  </a:lnTo>
                  <a:lnTo>
                    <a:pt x="51" y="16"/>
                  </a:lnTo>
                  <a:lnTo>
                    <a:pt x="50" y="16"/>
                  </a:lnTo>
                  <a:lnTo>
                    <a:pt x="48" y="16"/>
                  </a:lnTo>
                  <a:lnTo>
                    <a:pt x="47" y="16"/>
                  </a:lnTo>
                  <a:lnTo>
                    <a:pt x="45" y="16"/>
                  </a:lnTo>
                  <a:lnTo>
                    <a:pt x="43" y="16"/>
                  </a:lnTo>
                  <a:lnTo>
                    <a:pt x="42" y="16"/>
                  </a:lnTo>
                  <a:lnTo>
                    <a:pt x="40" y="16"/>
                  </a:lnTo>
                  <a:lnTo>
                    <a:pt x="39" y="16"/>
                  </a:lnTo>
                  <a:lnTo>
                    <a:pt x="38" y="16"/>
                  </a:lnTo>
                  <a:lnTo>
                    <a:pt x="36" y="16"/>
                  </a:lnTo>
                  <a:lnTo>
                    <a:pt x="35" y="16"/>
                  </a:lnTo>
                  <a:lnTo>
                    <a:pt x="33" y="17"/>
                  </a:lnTo>
                  <a:lnTo>
                    <a:pt x="32" y="17"/>
                  </a:lnTo>
                  <a:lnTo>
                    <a:pt x="30" y="19"/>
                  </a:lnTo>
                  <a:lnTo>
                    <a:pt x="29" y="19"/>
                  </a:lnTo>
                  <a:lnTo>
                    <a:pt x="28" y="21"/>
                  </a:lnTo>
                  <a:lnTo>
                    <a:pt x="27" y="21"/>
                  </a:lnTo>
                  <a:lnTo>
                    <a:pt x="26" y="22"/>
                  </a:lnTo>
                  <a:lnTo>
                    <a:pt x="25" y="23"/>
                  </a:lnTo>
                  <a:lnTo>
                    <a:pt x="24" y="24"/>
                  </a:lnTo>
                  <a:lnTo>
                    <a:pt x="23" y="24"/>
                  </a:lnTo>
                  <a:lnTo>
                    <a:pt x="23" y="25"/>
                  </a:lnTo>
                  <a:lnTo>
                    <a:pt x="22" y="26"/>
                  </a:lnTo>
                  <a:lnTo>
                    <a:pt x="20" y="26"/>
                  </a:lnTo>
                  <a:lnTo>
                    <a:pt x="20" y="27"/>
                  </a:lnTo>
                  <a:lnTo>
                    <a:pt x="19" y="27"/>
                  </a:lnTo>
                  <a:lnTo>
                    <a:pt x="18" y="28"/>
                  </a:lnTo>
                  <a:lnTo>
                    <a:pt x="16" y="29"/>
                  </a:lnTo>
                  <a:lnTo>
                    <a:pt x="15" y="29"/>
                  </a:lnTo>
                  <a:lnTo>
                    <a:pt x="14" y="29"/>
                  </a:lnTo>
                  <a:lnTo>
                    <a:pt x="13" y="30"/>
                  </a:lnTo>
                  <a:lnTo>
                    <a:pt x="11" y="31"/>
                  </a:lnTo>
                  <a:lnTo>
                    <a:pt x="10" y="31"/>
                  </a:lnTo>
                  <a:lnTo>
                    <a:pt x="10" y="33"/>
                  </a:lnTo>
                  <a:lnTo>
                    <a:pt x="8" y="36"/>
                  </a:lnTo>
                  <a:lnTo>
                    <a:pt x="8" y="39"/>
                  </a:lnTo>
                  <a:lnTo>
                    <a:pt x="8" y="41"/>
                  </a:lnTo>
                  <a:lnTo>
                    <a:pt x="9" y="44"/>
                  </a:lnTo>
                  <a:lnTo>
                    <a:pt x="10" y="47"/>
                  </a:lnTo>
                  <a:lnTo>
                    <a:pt x="11" y="51"/>
                  </a:lnTo>
                  <a:lnTo>
                    <a:pt x="13" y="54"/>
                  </a:lnTo>
                  <a:lnTo>
                    <a:pt x="15" y="56"/>
                  </a:lnTo>
                  <a:lnTo>
                    <a:pt x="18" y="59"/>
                  </a:lnTo>
                  <a:lnTo>
                    <a:pt x="20" y="62"/>
                  </a:lnTo>
                  <a:lnTo>
                    <a:pt x="23" y="66"/>
                  </a:lnTo>
                  <a:lnTo>
                    <a:pt x="25" y="69"/>
                  </a:lnTo>
                  <a:lnTo>
                    <a:pt x="27" y="71"/>
                  </a:lnTo>
                  <a:lnTo>
                    <a:pt x="29" y="74"/>
                  </a:lnTo>
                  <a:lnTo>
                    <a:pt x="30" y="76"/>
                  </a:lnTo>
                  <a:lnTo>
                    <a:pt x="32" y="79"/>
                  </a:lnTo>
                  <a:lnTo>
                    <a:pt x="35" y="84"/>
                  </a:lnTo>
                  <a:lnTo>
                    <a:pt x="38" y="88"/>
                  </a:lnTo>
                  <a:lnTo>
                    <a:pt x="40" y="92"/>
                  </a:lnTo>
                  <a:lnTo>
                    <a:pt x="43" y="97"/>
                  </a:lnTo>
                  <a:lnTo>
                    <a:pt x="45" y="101"/>
                  </a:lnTo>
                  <a:lnTo>
                    <a:pt x="46" y="106"/>
                  </a:lnTo>
                  <a:lnTo>
                    <a:pt x="48" y="111"/>
                  </a:lnTo>
                  <a:lnTo>
                    <a:pt x="50" y="116"/>
                  </a:lnTo>
                  <a:lnTo>
                    <a:pt x="51" y="121"/>
                  </a:lnTo>
                  <a:lnTo>
                    <a:pt x="53" y="126"/>
                  </a:lnTo>
                  <a:lnTo>
                    <a:pt x="53" y="131"/>
                  </a:lnTo>
                  <a:lnTo>
                    <a:pt x="54" y="136"/>
                  </a:lnTo>
                  <a:lnTo>
                    <a:pt x="55" y="141"/>
                  </a:lnTo>
                  <a:lnTo>
                    <a:pt x="55" y="147"/>
                  </a:lnTo>
                  <a:lnTo>
                    <a:pt x="56" y="153"/>
                  </a:lnTo>
                  <a:lnTo>
                    <a:pt x="57" y="158"/>
                  </a:lnTo>
                  <a:lnTo>
                    <a:pt x="55" y="158"/>
                  </a:lnTo>
                  <a:lnTo>
                    <a:pt x="54" y="158"/>
                  </a:lnTo>
                  <a:lnTo>
                    <a:pt x="53" y="158"/>
                  </a:lnTo>
                  <a:lnTo>
                    <a:pt x="51" y="158"/>
                  </a:lnTo>
                  <a:lnTo>
                    <a:pt x="50" y="151"/>
                  </a:lnTo>
                  <a:lnTo>
                    <a:pt x="49" y="144"/>
                  </a:lnTo>
                  <a:lnTo>
                    <a:pt x="48" y="137"/>
                  </a:lnTo>
                  <a:lnTo>
                    <a:pt x="47" y="130"/>
                  </a:lnTo>
                  <a:lnTo>
                    <a:pt x="45" y="123"/>
                  </a:lnTo>
                  <a:lnTo>
                    <a:pt x="43" y="116"/>
                  </a:lnTo>
                  <a:lnTo>
                    <a:pt x="40" y="110"/>
                  </a:lnTo>
                  <a:lnTo>
                    <a:pt x="38" y="104"/>
                  </a:lnTo>
                  <a:lnTo>
                    <a:pt x="35" y="97"/>
                  </a:lnTo>
                  <a:lnTo>
                    <a:pt x="32" y="91"/>
                  </a:lnTo>
                  <a:lnTo>
                    <a:pt x="28" y="85"/>
                  </a:lnTo>
                  <a:lnTo>
                    <a:pt x="25" y="79"/>
                  </a:lnTo>
                  <a:lnTo>
                    <a:pt x="21" y="74"/>
                  </a:lnTo>
                  <a:lnTo>
                    <a:pt x="17" y="68"/>
                  </a:lnTo>
                  <a:lnTo>
                    <a:pt x="12" y="62"/>
                  </a:lnTo>
                  <a:lnTo>
                    <a:pt x="8" y="57"/>
                  </a:lnTo>
                  <a:lnTo>
                    <a:pt x="6" y="55"/>
                  </a:lnTo>
                  <a:lnTo>
                    <a:pt x="5" y="53"/>
                  </a:lnTo>
                  <a:lnTo>
                    <a:pt x="3" y="51"/>
                  </a:lnTo>
                  <a:lnTo>
                    <a:pt x="3" y="49"/>
                  </a:lnTo>
                  <a:lnTo>
                    <a:pt x="2" y="47"/>
                  </a:lnTo>
                  <a:lnTo>
                    <a:pt x="1" y="45"/>
                  </a:lnTo>
                  <a:lnTo>
                    <a:pt x="1" y="43"/>
                  </a:lnTo>
                  <a:lnTo>
                    <a:pt x="1" y="41"/>
                  </a:lnTo>
                  <a:lnTo>
                    <a:pt x="0" y="39"/>
                  </a:lnTo>
                  <a:lnTo>
                    <a:pt x="1" y="38"/>
                  </a:lnTo>
                  <a:lnTo>
                    <a:pt x="1" y="36"/>
                  </a:lnTo>
                  <a:lnTo>
                    <a:pt x="1" y="34"/>
                  </a:lnTo>
                  <a:lnTo>
                    <a:pt x="1" y="33"/>
                  </a:lnTo>
                  <a:lnTo>
                    <a:pt x="2" y="31"/>
                  </a:lnTo>
                  <a:lnTo>
                    <a:pt x="3" y="30"/>
                  </a:lnTo>
                  <a:lnTo>
                    <a:pt x="3" y="29"/>
                  </a:lnTo>
                  <a:lnTo>
                    <a:pt x="5" y="27"/>
                  </a:lnTo>
                  <a:lnTo>
                    <a:pt x="6" y="26"/>
                  </a:lnTo>
                  <a:lnTo>
                    <a:pt x="7" y="26"/>
                  </a:lnTo>
                  <a:lnTo>
                    <a:pt x="8" y="25"/>
                  </a:lnTo>
                  <a:lnTo>
                    <a:pt x="8" y="24"/>
                  </a:lnTo>
                  <a:lnTo>
                    <a:pt x="9" y="24"/>
                  </a:lnTo>
                  <a:lnTo>
                    <a:pt x="10" y="24"/>
                  </a:lnTo>
                  <a:lnTo>
                    <a:pt x="12" y="23"/>
                  </a:lnTo>
                  <a:lnTo>
                    <a:pt x="13" y="22"/>
                  </a:lnTo>
                  <a:lnTo>
                    <a:pt x="14" y="21"/>
                  </a:lnTo>
                  <a:lnTo>
                    <a:pt x="15" y="21"/>
                  </a:lnTo>
                  <a:lnTo>
                    <a:pt x="16" y="21"/>
                  </a:lnTo>
                  <a:lnTo>
                    <a:pt x="18" y="19"/>
                  </a:lnTo>
                  <a:lnTo>
                    <a:pt x="19" y="19"/>
                  </a:lnTo>
                  <a:lnTo>
                    <a:pt x="20" y="17"/>
                  </a:lnTo>
                  <a:lnTo>
                    <a:pt x="21" y="16"/>
                  </a:lnTo>
                  <a:lnTo>
                    <a:pt x="23" y="15"/>
                  </a:lnTo>
                  <a:lnTo>
                    <a:pt x="24" y="14"/>
                  </a:lnTo>
                  <a:lnTo>
                    <a:pt x="25" y="13"/>
                  </a:lnTo>
                  <a:lnTo>
                    <a:pt x="26" y="12"/>
                  </a:lnTo>
                  <a:lnTo>
                    <a:pt x="28" y="11"/>
                  </a:lnTo>
                  <a:lnTo>
                    <a:pt x="29" y="11"/>
                  </a:lnTo>
                  <a:lnTo>
                    <a:pt x="30" y="11"/>
                  </a:lnTo>
                  <a:lnTo>
                    <a:pt x="31" y="10"/>
                  </a:lnTo>
                  <a:lnTo>
                    <a:pt x="32" y="10"/>
                  </a:lnTo>
                  <a:lnTo>
                    <a:pt x="33" y="10"/>
                  </a:lnTo>
                  <a:lnTo>
                    <a:pt x="34" y="10"/>
                  </a:lnTo>
                  <a:lnTo>
                    <a:pt x="35" y="10"/>
                  </a:lnTo>
                  <a:lnTo>
                    <a:pt x="37" y="11"/>
                  </a:lnTo>
                  <a:lnTo>
                    <a:pt x="38" y="11"/>
                  </a:lnTo>
                  <a:lnTo>
                    <a:pt x="40" y="11"/>
                  </a:lnTo>
                  <a:lnTo>
                    <a:pt x="41" y="11"/>
                  </a:lnTo>
                  <a:lnTo>
                    <a:pt x="43" y="11"/>
                  </a:lnTo>
                  <a:lnTo>
                    <a:pt x="45" y="10"/>
                  </a:lnTo>
                  <a:lnTo>
                    <a:pt x="46" y="9"/>
                  </a:lnTo>
                  <a:lnTo>
                    <a:pt x="48" y="9"/>
                  </a:lnTo>
                  <a:lnTo>
                    <a:pt x="50" y="8"/>
                  </a:lnTo>
                  <a:lnTo>
                    <a:pt x="50" y="7"/>
                  </a:lnTo>
                  <a:lnTo>
                    <a:pt x="51" y="7"/>
                  </a:lnTo>
                  <a:lnTo>
                    <a:pt x="53" y="6"/>
                  </a:lnTo>
                  <a:lnTo>
                    <a:pt x="54" y="4"/>
                  </a:lnTo>
                  <a:lnTo>
                    <a:pt x="55" y="4"/>
                  </a:lnTo>
                  <a:lnTo>
                    <a:pt x="56" y="4"/>
                  </a:lnTo>
                  <a:lnTo>
                    <a:pt x="57" y="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7" name="Freeform 633"/>
            <p:cNvSpPr>
              <a:spLocks/>
            </p:cNvSpPr>
            <p:nvPr/>
          </p:nvSpPr>
          <p:spPr bwMode="auto">
            <a:xfrm>
              <a:off x="5123" y="3259"/>
              <a:ext cx="19" cy="26"/>
            </a:xfrm>
            <a:custGeom>
              <a:avLst/>
              <a:gdLst>
                <a:gd name="T0" fmla="*/ 8 w 19"/>
                <a:gd name="T1" fmla="*/ 1 h 26"/>
                <a:gd name="T2" fmla="*/ 11 w 19"/>
                <a:gd name="T3" fmla="*/ 2 h 26"/>
                <a:gd name="T4" fmla="*/ 13 w 19"/>
                <a:gd name="T5" fmla="*/ 4 h 26"/>
                <a:gd name="T6" fmla="*/ 15 w 19"/>
                <a:gd name="T7" fmla="*/ 7 h 26"/>
                <a:gd name="T8" fmla="*/ 16 w 19"/>
                <a:gd name="T9" fmla="*/ 10 h 26"/>
                <a:gd name="T10" fmla="*/ 18 w 19"/>
                <a:gd name="T11" fmla="*/ 12 h 26"/>
                <a:gd name="T12" fmla="*/ 18 w 19"/>
                <a:gd name="T13" fmla="*/ 15 h 26"/>
                <a:gd name="T14" fmla="*/ 19 w 19"/>
                <a:gd name="T15" fmla="*/ 19 h 26"/>
                <a:gd name="T16" fmla="*/ 19 w 19"/>
                <a:gd name="T17" fmla="*/ 21 h 26"/>
                <a:gd name="T18" fmla="*/ 19 w 19"/>
                <a:gd name="T19" fmla="*/ 22 h 26"/>
                <a:gd name="T20" fmla="*/ 18 w 19"/>
                <a:gd name="T21" fmla="*/ 25 h 26"/>
                <a:gd name="T22" fmla="*/ 16 w 19"/>
                <a:gd name="T23" fmla="*/ 26 h 26"/>
                <a:gd name="T24" fmla="*/ 13 w 19"/>
                <a:gd name="T25" fmla="*/ 26 h 26"/>
                <a:gd name="T26" fmla="*/ 12 w 19"/>
                <a:gd name="T27" fmla="*/ 26 h 26"/>
                <a:gd name="T28" fmla="*/ 10 w 19"/>
                <a:gd name="T29" fmla="*/ 25 h 26"/>
                <a:gd name="T30" fmla="*/ 8 w 19"/>
                <a:gd name="T31" fmla="*/ 24 h 26"/>
                <a:gd name="T32" fmla="*/ 6 w 19"/>
                <a:gd name="T33" fmla="*/ 22 h 26"/>
                <a:gd name="T34" fmla="*/ 4 w 19"/>
                <a:gd name="T35" fmla="*/ 20 h 26"/>
                <a:gd name="T36" fmla="*/ 3 w 19"/>
                <a:gd name="T37" fmla="*/ 17 h 26"/>
                <a:gd name="T38" fmla="*/ 2 w 19"/>
                <a:gd name="T39" fmla="*/ 14 h 26"/>
                <a:gd name="T40" fmla="*/ 1 w 19"/>
                <a:gd name="T41" fmla="*/ 11 h 26"/>
                <a:gd name="T42" fmla="*/ 0 w 19"/>
                <a:gd name="T43" fmla="*/ 9 h 26"/>
                <a:gd name="T44" fmla="*/ 0 w 19"/>
                <a:gd name="T45" fmla="*/ 7 h 26"/>
                <a:gd name="T46" fmla="*/ 1 w 19"/>
                <a:gd name="T47" fmla="*/ 6 h 26"/>
                <a:gd name="T48" fmla="*/ 1 w 19"/>
                <a:gd name="T49" fmla="*/ 5 h 26"/>
                <a:gd name="T50" fmla="*/ 3 w 19"/>
                <a:gd name="T51" fmla="*/ 5 h 26"/>
                <a:gd name="T52" fmla="*/ 3 w 19"/>
                <a:gd name="T53" fmla="*/ 6 h 26"/>
                <a:gd name="T54" fmla="*/ 4 w 19"/>
                <a:gd name="T55" fmla="*/ 9 h 26"/>
                <a:gd name="T56" fmla="*/ 6 w 19"/>
                <a:gd name="T57" fmla="*/ 12 h 26"/>
                <a:gd name="T58" fmla="*/ 6 w 19"/>
                <a:gd name="T59" fmla="*/ 14 h 26"/>
                <a:gd name="T60" fmla="*/ 7 w 19"/>
                <a:gd name="T61" fmla="*/ 17 h 26"/>
                <a:gd name="T62" fmla="*/ 8 w 19"/>
                <a:gd name="T63" fmla="*/ 19 h 26"/>
                <a:gd name="T64" fmla="*/ 11 w 19"/>
                <a:gd name="T65" fmla="*/ 20 h 26"/>
                <a:gd name="T66" fmla="*/ 13 w 19"/>
                <a:gd name="T67" fmla="*/ 21 h 26"/>
                <a:gd name="T68" fmla="*/ 14 w 19"/>
                <a:gd name="T69" fmla="*/ 20 h 26"/>
                <a:gd name="T70" fmla="*/ 14 w 19"/>
                <a:gd name="T71" fmla="*/ 18 h 26"/>
                <a:gd name="T72" fmla="*/ 14 w 19"/>
                <a:gd name="T73" fmla="*/ 17 h 26"/>
                <a:gd name="T74" fmla="*/ 13 w 19"/>
                <a:gd name="T75" fmla="*/ 14 h 26"/>
                <a:gd name="T76" fmla="*/ 11 w 19"/>
                <a:gd name="T77" fmla="*/ 12 h 26"/>
                <a:gd name="T78" fmla="*/ 10 w 19"/>
                <a:gd name="T79" fmla="*/ 10 h 26"/>
                <a:gd name="T80" fmla="*/ 8 w 19"/>
                <a:gd name="T81" fmla="*/ 7 h 26"/>
                <a:gd name="T82" fmla="*/ 6 w 19"/>
                <a:gd name="T83" fmla="*/ 5 h 26"/>
                <a:gd name="T84" fmla="*/ 7 w 19"/>
                <a:gd name="T85" fmla="*/ 0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26">
                  <a:moveTo>
                    <a:pt x="7" y="0"/>
                  </a:moveTo>
                  <a:lnTo>
                    <a:pt x="8" y="1"/>
                  </a:lnTo>
                  <a:lnTo>
                    <a:pt x="10" y="1"/>
                  </a:lnTo>
                  <a:lnTo>
                    <a:pt x="11" y="2"/>
                  </a:lnTo>
                  <a:lnTo>
                    <a:pt x="12" y="3"/>
                  </a:lnTo>
                  <a:lnTo>
                    <a:pt x="13" y="4"/>
                  </a:lnTo>
                  <a:lnTo>
                    <a:pt x="13" y="5"/>
                  </a:lnTo>
                  <a:lnTo>
                    <a:pt x="15" y="7"/>
                  </a:lnTo>
                  <a:lnTo>
                    <a:pt x="16" y="8"/>
                  </a:lnTo>
                  <a:lnTo>
                    <a:pt x="16" y="10"/>
                  </a:lnTo>
                  <a:lnTo>
                    <a:pt x="17" y="11"/>
                  </a:lnTo>
                  <a:lnTo>
                    <a:pt x="18" y="12"/>
                  </a:lnTo>
                  <a:lnTo>
                    <a:pt x="18" y="14"/>
                  </a:lnTo>
                  <a:lnTo>
                    <a:pt x="18" y="15"/>
                  </a:lnTo>
                  <a:lnTo>
                    <a:pt x="19" y="17"/>
                  </a:lnTo>
                  <a:lnTo>
                    <a:pt x="19" y="19"/>
                  </a:lnTo>
                  <a:lnTo>
                    <a:pt x="19" y="20"/>
                  </a:lnTo>
                  <a:lnTo>
                    <a:pt x="19" y="21"/>
                  </a:lnTo>
                  <a:lnTo>
                    <a:pt x="19" y="22"/>
                  </a:lnTo>
                  <a:lnTo>
                    <a:pt x="18" y="23"/>
                  </a:lnTo>
                  <a:lnTo>
                    <a:pt x="18" y="25"/>
                  </a:lnTo>
                  <a:lnTo>
                    <a:pt x="16" y="26"/>
                  </a:lnTo>
                  <a:lnTo>
                    <a:pt x="15" y="26"/>
                  </a:lnTo>
                  <a:lnTo>
                    <a:pt x="13" y="26"/>
                  </a:lnTo>
                  <a:lnTo>
                    <a:pt x="12" y="26"/>
                  </a:lnTo>
                  <a:lnTo>
                    <a:pt x="11" y="26"/>
                  </a:lnTo>
                  <a:lnTo>
                    <a:pt x="10" y="25"/>
                  </a:lnTo>
                  <a:lnTo>
                    <a:pt x="8" y="25"/>
                  </a:lnTo>
                  <a:lnTo>
                    <a:pt x="8" y="24"/>
                  </a:lnTo>
                  <a:lnTo>
                    <a:pt x="7" y="23"/>
                  </a:lnTo>
                  <a:lnTo>
                    <a:pt x="6" y="22"/>
                  </a:lnTo>
                  <a:lnTo>
                    <a:pt x="5" y="21"/>
                  </a:lnTo>
                  <a:lnTo>
                    <a:pt x="4" y="20"/>
                  </a:lnTo>
                  <a:lnTo>
                    <a:pt x="3" y="19"/>
                  </a:lnTo>
                  <a:lnTo>
                    <a:pt x="3" y="17"/>
                  </a:lnTo>
                  <a:lnTo>
                    <a:pt x="3" y="16"/>
                  </a:lnTo>
                  <a:lnTo>
                    <a:pt x="2" y="14"/>
                  </a:lnTo>
                  <a:lnTo>
                    <a:pt x="1" y="12"/>
                  </a:lnTo>
                  <a:lnTo>
                    <a:pt x="1" y="11"/>
                  </a:lnTo>
                  <a:lnTo>
                    <a:pt x="1" y="10"/>
                  </a:lnTo>
                  <a:lnTo>
                    <a:pt x="0" y="9"/>
                  </a:lnTo>
                  <a:lnTo>
                    <a:pt x="0" y="8"/>
                  </a:lnTo>
                  <a:lnTo>
                    <a:pt x="0" y="7"/>
                  </a:lnTo>
                  <a:lnTo>
                    <a:pt x="1" y="6"/>
                  </a:lnTo>
                  <a:lnTo>
                    <a:pt x="1" y="5"/>
                  </a:lnTo>
                  <a:lnTo>
                    <a:pt x="2" y="5"/>
                  </a:lnTo>
                  <a:lnTo>
                    <a:pt x="3" y="5"/>
                  </a:lnTo>
                  <a:lnTo>
                    <a:pt x="3" y="6"/>
                  </a:lnTo>
                  <a:lnTo>
                    <a:pt x="4" y="7"/>
                  </a:lnTo>
                  <a:lnTo>
                    <a:pt x="4" y="9"/>
                  </a:lnTo>
                  <a:lnTo>
                    <a:pt x="5" y="10"/>
                  </a:lnTo>
                  <a:lnTo>
                    <a:pt x="6" y="12"/>
                  </a:lnTo>
                  <a:lnTo>
                    <a:pt x="6" y="13"/>
                  </a:lnTo>
                  <a:lnTo>
                    <a:pt x="6" y="14"/>
                  </a:lnTo>
                  <a:lnTo>
                    <a:pt x="7" y="15"/>
                  </a:lnTo>
                  <a:lnTo>
                    <a:pt x="7" y="17"/>
                  </a:lnTo>
                  <a:lnTo>
                    <a:pt x="8" y="17"/>
                  </a:lnTo>
                  <a:lnTo>
                    <a:pt x="8" y="19"/>
                  </a:lnTo>
                  <a:lnTo>
                    <a:pt x="9" y="20"/>
                  </a:lnTo>
                  <a:lnTo>
                    <a:pt x="11" y="20"/>
                  </a:lnTo>
                  <a:lnTo>
                    <a:pt x="13" y="21"/>
                  </a:lnTo>
                  <a:lnTo>
                    <a:pt x="14" y="20"/>
                  </a:lnTo>
                  <a:lnTo>
                    <a:pt x="14" y="18"/>
                  </a:lnTo>
                  <a:lnTo>
                    <a:pt x="14" y="17"/>
                  </a:lnTo>
                  <a:lnTo>
                    <a:pt x="13" y="15"/>
                  </a:lnTo>
                  <a:lnTo>
                    <a:pt x="13" y="14"/>
                  </a:lnTo>
                  <a:lnTo>
                    <a:pt x="12" y="13"/>
                  </a:lnTo>
                  <a:lnTo>
                    <a:pt x="11" y="12"/>
                  </a:lnTo>
                  <a:lnTo>
                    <a:pt x="11" y="11"/>
                  </a:lnTo>
                  <a:lnTo>
                    <a:pt x="10" y="10"/>
                  </a:lnTo>
                  <a:lnTo>
                    <a:pt x="8" y="8"/>
                  </a:lnTo>
                  <a:lnTo>
                    <a:pt x="8" y="7"/>
                  </a:lnTo>
                  <a:lnTo>
                    <a:pt x="7" y="6"/>
                  </a:lnTo>
                  <a:lnTo>
                    <a:pt x="6" y="5"/>
                  </a:lnTo>
                  <a:lnTo>
                    <a:pt x="7"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8" name="Freeform 634"/>
            <p:cNvSpPr>
              <a:spLocks/>
            </p:cNvSpPr>
            <p:nvPr/>
          </p:nvSpPr>
          <p:spPr bwMode="auto">
            <a:xfrm>
              <a:off x="5141" y="3246"/>
              <a:ext cx="21" cy="30"/>
            </a:xfrm>
            <a:custGeom>
              <a:avLst/>
              <a:gdLst>
                <a:gd name="T0" fmla="*/ 17 w 21"/>
                <a:gd name="T1" fmla="*/ 1 h 30"/>
                <a:gd name="T2" fmla="*/ 18 w 21"/>
                <a:gd name="T3" fmla="*/ 3 h 30"/>
                <a:gd name="T4" fmla="*/ 19 w 21"/>
                <a:gd name="T5" fmla="*/ 5 h 30"/>
                <a:gd name="T6" fmla="*/ 20 w 21"/>
                <a:gd name="T7" fmla="*/ 8 h 30"/>
                <a:gd name="T8" fmla="*/ 20 w 21"/>
                <a:gd name="T9" fmla="*/ 11 h 30"/>
                <a:gd name="T10" fmla="*/ 21 w 21"/>
                <a:gd name="T11" fmla="*/ 14 h 30"/>
                <a:gd name="T12" fmla="*/ 20 w 21"/>
                <a:gd name="T13" fmla="*/ 17 h 30"/>
                <a:gd name="T14" fmla="*/ 20 w 21"/>
                <a:gd name="T15" fmla="*/ 20 h 30"/>
                <a:gd name="T16" fmla="*/ 20 w 21"/>
                <a:gd name="T17" fmla="*/ 22 h 30"/>
                <a:gd name="T18" fmla="*/ 18 w 21"/>
                <a:gd name="T19" fmla="*/ 24 h 30"/>
                <a:gd name="T20" fmla="*/ 17 w 21"/>
                <a:gd name="T21" fmla="*/ 26 h 30"/>
                <a:gd name="T22" fmla="*/ 15 w 21"/>
                <a:gd name="T23" fmla="*/ 28 h 30"/>
                <a:gd name="T24" fmla="*/ 13 w 21"/>
                <a:gd name="T25" fmla="*/ 29 h 30"/>
                <a:gd name="T26" fmla="*/ 11 w 21"/>
                <a:gd name="T27" fmla="*/ 30 h 30"/>
                <a:gd name="T28" fmla="*/ 9 w 21"/>
                <a:gd name="T29" fmla="*/ 30 h 30"/>
                <a:gd name="T30" fmla="*/ 6 w 21"/>
                <a:gd name="T31" fmla="*/ 29 h 30"/>
                <a:gd name="T32" fmla="*/ 3 w 21"/>
                <a:gd name="T33" fmla="*/ 28 h 30"/>
                <a:gd name="T34" fmla="*/ 1 w 21"/>
                <a:gd name="T35" fmla="*/ 25 h 30"/>
                <a:gd name="T36" fmla="*/ 0 w 21"/>
                <a:gd name="T37" fmla="*/ 22 h 30"/>
                <a:gd name="T38" fmla="*/ 0 w 21"/>
                <a:gd name="T39" fmla="*/ 18 h 30"/>
                <a:gd name="T40" fmla="*/ 1 w 21"/>
                <a:gd name="T41" fmla="*/ 14 h 30"/>
                <a:gd name="T42" fmla="*/ 2 w 21"/>
                <a:gd name="T43" fmla="*/ 10 h 30"/>
                <a:gd name="T44" fmla="*/ 3 w 21"/>
                <a:gd name="T45" fmla="*/ 7 h 30"/>
                <a:gd name="T46" fmla="*/ 5 w 21"/>
                <a:gd name="T47" fmla="*/ 5 h 30"/>
                <a:gd name="T48" fmla="*/ 10 w 21"/>
                <a:gd name="T49" fmla="*/ 5 h 30"/>
                <a:gd name="T50" fmla="*/ 9 w 21"/>
                <a:gd name="T51" fmla="*/ 7 h 30"/>
                <a:gd name="T52" fmla="*/ 8 w 21"/>
                <a:gd name="T53" fmla="*/ 10 h 30"/>
                <a:gd name="T54" fmla="*/ 6 w 21"/>
                <a:gd name="T55" fmla="*/ 13 h 30"/>
                <a:gd name="T56" fmla="*/ 5 w 21"/>
                <a:gd name="T57" fmla="*/ 16 h 30"/>
                <a:gd name="T58" fmla="*/ 5 w 21"/>
                <a:gd name="T59" fmla="*/ 19 h 30"/>
                <a:gd name="T60" fmla="*/ 6 w 21"/>
                <a:gd name="T61" fmla="*/ 22 h 30"/>
                <a:gd name="T62" fmla="*/ 8 w 21"/>
                <a:gd name="T63" fmla="*/ 23 h 30"/>
                <a:gd name="T64" fmla="*/ 10 w 21"/>
                <a:gd name="T65" fmla="*/ 25 h 30"/>
                <a:gd name="T66" fmla="*/ 13 w 21"/>
                <a:gd name="T67" fmla="*/ 23 h 30"/>
                <a:gd name="T68" fmla="*/ 14 w 21"/>
                <a:gd name="T69" fmla="*/ 20 h 30"/>
                <a:gd name="T70" fmla="*/ 15 w 21"/>
                <a:gd name="T71" fmla="*/ 18 h 30"/>
                <a:gd name="T72" fmla="*/ 15 w 21"/>
                <a:gd name="T73" fmla="*/ 15 h 30"/>
                <a:gd name="T74" fmla="*/ 15 w 21"/>
                <a:gd name="T75" fmla="*/ 11 h 30"/>
                <a:gd name="T76" fmla="*/ 15 w 21"/>
                <a:gd name="T77" fmla="*/ 8 h 30"/>
                <a:gd name="T78" fmla="*/ 14 w 21"/>
                <a:gd name="T79" fmla="*/ 5 h 30"/>
                <a:gd name="T80" fmla="*/ 13 w 21"/>
                <a:gd name="T81" fmla="*/ 3 h 30"/>
                <a:gd name="T82" fmla="*/ 16 w 21"/>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30">
                  <a:moveTo>
                    <a:pt x="16" y="0"/>
                  </a:moveTo>
                  <a:lnTo>
                    <a:pt x="17" y="1"/>
                  </a:lnTo>
                  <a:lnTo>
                    <a:pt x="18" y="2"/>
                  </a:lnTo>
                  <a:lnTo>
                    <a:pt x="18" y="3"/>
                  </a:lnTo>
                  <a:lnTo>
                    <a:pt x="18" y="5"/>
                  </a:lnTo>
                  <a:lnTo>
                    <a:pt x="19" y="5"/>
                  </a:lnTo>
                  <a:lnTo>
                    <a:pt x="20" y="7"/>
                  </a:lnTo>
                  <a:lnTo>
                    <a:pt x="20" y="8"/>
                  </a:lnTo>
                  <a:lnTo>
                    <a:pt x="20" y="10"/>
                  </a:lnTo>
                  <a:lnTo>
                    <a:pt x="20" y="11"/>
                  </a:lnTo>
                  <a:lnTo>
                    <a:pt x="21" y="13"/>
                  </a:lnTo>
                  <a:lnTo>
                    <a:pt x="21" y="14"/>
                  </a:lnTo>
                  <a:lnTo>
                    <a:pt x="21" y="15"/>
                  </a:lnTo>
                  <a:lnTo>
                    <a:pt x="20" y="17"/>
                  </a:lnTo>
                  <a:lnTo>
                    <a:pt x="20" y="18"/>
                  </a:lnTo>
                  <a:lnTo>
                    <a:pt x="20" y="20"/>
                  </a:lnTo>
                  <a:lnTo>
                    <a:pt x="20" y="21"/>
                  </a:lnTo>
                  <a:lnTo>
                    <a:pt x="20" y="22"/>
                  </a:lnTo>
                  <a:lnTo>
                    <a:pt x="19" y="23"/>
                  </a:lnTo>
                  <a:lnTo>
                    <a:pt x="18" y="24"/>
                  </a:lnTo>
                  <a:lnTo>
                    <a:pt x="18" y="25"/>
                  </a:lnTo>
                  <a:lnTo>
                    <a:pt x="17" y="26"/>
                  </a:lnTo>
                  <a:lnTo>
                    <a:pt x="16" y="28"/>
                  </a:lnTo>
                  <a:lnTo>
                    <a:pt x="15" y="28"/>
                  </a:lnTo>
                  <a:lnTo>
                    <a:pt x="15" y="29"/>
                  </a:lnTo>
                  <a:lnTo>
                    <a:pt x="13" y="29"/>
                  </a:lnTo>
                  <a:lnTo>
                    <a:pt x="13" y="30"/>
                  </a:lnTo>
                  <a:lnTo>
                    <a:pt x="11" y="30"/>
                  </a:lnTo>
                  <a:lnTo>
                    <a:pt x="10" y="30"/>
                  </a:lnTo>
                  <a:lnTo>
                    <a:pt x="9" y="30"/>
                  </a:lnTo>
                  <a:lnTo>
                    <a:pt x="8" y="30"/>
                  </a:lnTo>
                  <a:lnTo>
                    <a:pt x="6" y="29"/>
                  </a:lnTo>
                  <a:lnTo>
                    <a:pt x="5" y="28"/>
                  </a:lnTo>
                  <a:lnTo>
                    <a:pt x="3" y="28"/>
                  </a:lnTo>
                  <a:lnTo>
                    <a:pt x="3" y="26"/>
                  </a:lnTo>
                  <a:lnTo>
                    <a:pt x="1" y="25"/>
                  </a:lnTo>
                  <a:lnTo>
                    <a:pt x="1" y="23"/>
                  </a:lnTo>
                  <a:lnTo>
                    <a:pt x="0" y="22"/>
                  </a:lnTo>
                  <a:lnTo>
                    <a:pt x="0" y="20"/>
                  </a:lnTo>
                  <a:lnTo>
                    <a:pt x="0" y="18"/>
                  </a:lnTo>
                  <a:lnTo>
                    <a:pt x="0" y="16"/>
                  </a:lnTo>
                  <a:lnTo>
                    <a:pt x="1" y="14"/>
                  </a:lnTo>
                  <a:lnTo>
                    <a:pt x="1" y="13"/>
                  </a:lnTo>
                  <a:lnTo>
                    <a:pt x="2" y="10"/>
                  </a:lnTo>
                  <a:lnTo>
                    <a:pt x="3" y="9"/>
                  </a:lnTo>
                  <a:lnTo>
                    <a:pt x="3" y="7"/>
                  </a:lnTo>
                  <a:lnTo>
                    <a:pt x="4" y="6"/>
                  </a:lnTo>
                  <a:lnTo>
                    <a:pt x="5" y="5"/>
                  </a:lnTo>
                  <a:lnTo>
                    <a:pt x="6" y="4"/>
                  </a:lnTo>
                  <a:lnTo>
                    <a:pt x="10" y="5"/>
                  </a:lnTo>
                  <a:lnTo>
                    <a:pt x="9" y="5"/>
                  </a:lnTo>
                  <a:lnTo>
                    <a:pt x="9" y="7"/>
                  </a:lnTo>
                  <a:lnTo>
                    <a:pt x="8" y="8"/>
                  </a:lnTo>
                  <a:lnTo>
                    <a:pt x="8" y="10"/>
                  </a:lnTo>
                  <a:lnTo>
                    <a:pt x="7" y="11"/>
                  </a:lnTo>
                  <a:lnTo>
                    <a:pt x="6" y="13"/>
                  </a:lnTo>
                  <a:lnTo>
                    <a:pt x="6" y="15"/>
                  </a:lnTo>
                  <a:lnTo>
                    <a:pt x="5" y="16"/>
                  </a:lnTo>
                  <a:lnTo>
                    <a:pt x="5" y="18"/>
                  </a:lnTo>
                  <a:lnTo>
                    <a:pt x="5" y="19"/>
                  </a:lnTo>
                  <a:lnTo>
                    <a:pt x="5" y="20"/>
                  </a:lnTo>
                  <a:lnTo>
                    <a:pt x="6" y="22"/>
                  </a:lnTo>
                  <a:lnTo>
                    <a:pt x="7" y="23"/>
                  </a:lnTo>
                  <a:lnTo>
                    <a:pt x="8" y="23"/>
                  </a:lnTo>
                  <a:lnTo>
                    <a:pt x="9" y="24"/>
                  </a:lnTo>
                  <a:lnTo>
                    <a:pt x="10" y="25"/>
                  </a:lnTo>
                  <a:lnTo>
                    <a:pt x="12" y="23"/>
                  </a:lnTo>
                  <a:lnTo>
                    <a:pt x="13" y="23"/>
                  </a:lnTo>
                  <a:lnTo>
                    <a:pt x="13" y="21"/>
                  </a:lnTo>
                  <a:lnTo>
                    <a:pt x="14" y="20"/>
                  </a:lnTo>
                  <a:lnTo>
                    <a:pt x="14" y="18"/>
                  </a:lnTo>
                  <a:lnTo>
                    <a:pt x="15" y="18"/>
                  </a:lnTo>
                  <a:lnTo>
                    <a:pt x="15" y="16"/>
                  </a:lnTo>
                  <a:lnTo>
                    <a:pt x="15" y="15"/>
                  </a:lnTo>
                  <a:lnTo>
                    <a:pt x="15" y="13"/>
                  </a:lnTo>
                  <a:lnTo>
                    <a:pt x="15" y="11"/>
                  </a:lnTo>
                  <a:lnTo>
                    <a:pt x="15" y="10"/>
                  </a:lnTo>
                  <a:lnTo>
                    <a:pt x="15" y="8"/>
                  </a:lnTo>
                  <a:lnTo>
                    <a:pt x="14" y="7"/>
                  </a:lnTo>
                  <a:lnTo>
                    <a:pt x="14" y="5"/>
                  </a:lnTo>
                  <a:lnTo>
                    <a:pt x="13" y="3"/>
                  </a:lnTo>
                  <a:lnTo>
                    <a:pt x="1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9" name="Freeform 635"/>
            <p:cNvSpPr>
              <a:spLocks/>
            </p:cNvSpPr>
            <p:nvPr/>
          </p:nvSpPr>
          <p:spPr bwMode="auto">
            <a:xfrm>
              <a:off x="5166" y="3242"/>
              <a:ext cx="17" cy="27"/>
            </a:xfrm>
            <a:custGeom>
              <a:avLst/>
              <a:gdLst>
                <a:gd name="T0" fmla="*/ 13 w 17"/>
                <a:gd name="T1" fmla="*/ 1 h 27"/>
                <a:gd name="T2" fmla="*/ 15 w 17"/>
                <a:gd name="T3" fmla="*/ 5 h 27"/>
                <a:gd name="T4" fmla="*/ 17 w 17"/>
                <a:gd name="T5" fmla="*/ 10 h 27"/>
                <a:gd name="T6" fmla="*/ 16 w 17"/>
                <a:gd name="T7" fmla="*/ 16 h 27"/>
                <a:gd name="T8" fmla="*/ 15 w 17"/>
                <a:gd name="T9" fmla="*/ 21 h 27"/>
                <a:gd name="T10" fmla="*/ 13 w 17"/>
                <a:gd name="T11" fmla="*/ 25 h 27"/>
                <a:gd name="T12" fmla="*/ 9 w 17"/>
                <a:gd name="T13" fmla="*/ 27 h 27"/>
                <a:gd name="T14" fmla="*/ 4 w 17"/>
                <a:gd name="T15" fmla="*/ 24 h 27"/>
                <a:gd name="T16" fmla="*/ 1 w 17"/>
                <a:gd name="T17" fmla="*/ 22 h 27"/>
                <a:gd name="T18" fmla="*/ 0 w 17"/>
                <a:gd name="T19" fmla="*/ 20 h 27"/>
                <a:gd name="T20" fmla="*/ 0 w 17"/>
                <a:gd name="T21" fmla="*/ 18 h 27"/>
                <a:gd name="T22" fmla="*/ 0 w 17"/>
                <a:gd name="T23" fmla="*/ 16 h 27"/>
                <a:gd name="T24" fmla="*/ 0 w 17"/>
                <a:gd name="T25" fmla="*/ 14 h 27"/>
                <a:gd name="T26" fmla="*/ 0 w 17"/>
                <a:gd name="T27" fmla="*/ 11 h 27"/>
                <a:gd name="T28" fmla="*/ 0 w 17"/>
                <a:gd name="T29" fmla="*/ 9 h 27"/>
                <a:gd name="T30" fmla="*/ 1 w 17"/>
                <a:gd name="T31" fmla="*/ 7 h 27"/>
                <a:gd name="T32" fmla="*/ 5 w 17"/>
                <a:gd name="T33" fmla="*/ 5 h 27"/>
                <a:gd name="T34" fmla="*/ 5 w 17"/>
                <a:gd name="T35" fmla="*/ 6 h 27"/>
                <a:gd name="T36" fmla="*/ 5 w 17"/>
                <a:gd name="T37" fmla="*/ 7 h 27"/>
                <a:gd name="T38" fmla="*/ 5 w 17"/>
                <a:gd name="T39" fmla="*/ 9 h 27"/>
                <a:gd name="T40" fmla="*/ 5 w 17"/>
                <a:gd name="T41" fmla="*/ 12 h 27"/>
                <a:gd name="T42" fmla="*/ 5 w 17"/>
                <a:gd name="T43" fmla="*/ 13 h 27"/>
                <a:gd name="T44" fmla="*/ 5 w 17"/>
                <a:gd name="T45" fmla="*/ 15 h 27"/>
                <a:gd name="T46" fmla="*/ 5 w 17"/>
                <a:gd name="T47" fmla="*/ 17 h 27"/>
                <a:gd name="T48" fmla="*/ 5 w 17"/>
                <a:gd name="T49" fmla="*/ 18 h 27"/>
                <a:gd name="T50" fmla="*/ 6 w 17"/>
                <a:gd name="T51" fmla="*/ 19 h 27"/>
                <a:gd name="T52" fmla="*/ 7 w 17"/>
                <a:gd name="T53" fmla="*/ 21 h 27"/>
                <a:gd name="T54" fmla="*/ 9 w 17"/>
                <a:gd name="T55" fmla="*/ 21 h 27"/>
                <a:gd name="T56" fmla="*/ 10 w 17"/>
                <a:gd name="T57" fmla="*/ 19 h 27"/>
                <a:gd name="T58" fmla="*/ 12 w 17"/>
                <a:gd name="T59" fmla="*/ 18 h 27"/>
                <a:gd name="T60" fmla="*/ 12 w 17"/>
                <a:gd name="T61" fmla="*/ 16 h 27"/>
                <a:gd name="T62" fmla="*/ 12 w 17"/>
                <a:gd name="T63" fmla="*/ 14 h 27"/>
                <a:gd name="T64" fmla="*/ 12 w 17"/>
                <a:gd name="T65" fmla="*/ 12 h 27"/>
                <a:gd name="T66" fmla="*/ 12 w 17"/>
                <a:gd name="T67" fmla="*/ 9 h 27"/>
                <a:gd name="T68" fmla="*/ 10 w 17"/>
                <a:gd name="T69" fmla="*/ 7 h 27"/>
                <a:gd name="T70" fmla="*/ 10 w 17"/>
                <a:gd name="T71" fmla="*/ 5 h 27"/>
                <a:gd name="T72" fmla="*/ 9 w 17"/>
                <a:gd name="T73" fmla="*/ 2 h 27"/>
                <a:gd name="T74" fmla="*/ 8 w 17"/>
                <a:gd name="T75" fmla="*/ 1 h 27"/>
                <a:gd name="T76" fmla="*/ 11 w 17"/>
                <a:gd name="T77" fmla="*/ 0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 h="27">
                  <a:moveTo>
                    <a:pt x="11" y="0"/>
                  </a:moveTo>
                  <a:lnTo>
                    <a:pt x="13" y="1"/>
                  </a:lnTo>
                  <a:lnTo>
                    <a:pt x="14" y="3"/>
                  </a:lnTo>
                  <a:lnTo>
                    <a:pt x="15" y="5"/>
                  </a:lnTo>
                  <a:lnTo>
                    <a:pt x="16" y="7"/>
                  </a:lnTo>
                  <a:lnTo>
                    <a:pt x="17" y="10"/>
                  </a:lnTo>
                  <a:lnTo>
                    <a:pt x="17" y="13"/>
                  </a:lnTo>
                  <a:lnTo>
                    <a:pt x="16" y="16"/>
                  </a:lnTo>
                  <a:lnTo>
                    <a:pt x="16" y="19"/>
                  </a:lnTo>
                  <a:lnTo>
                    <a:pt x="15" y="21"/>
                  </a:lnTo>
                  <a:lnTo>
                    <a:pt x="14" y="23"/>
                  </a:lnTo>
                  <a:lnTo>
                    <a:pt x="13" y="25"/>
                  </a:lnTo>
                  <a:lnTo>
                    <a:pt x="11" y="26"/>
                  </a:lnTo>
                  <a:lnTo>
                    <a:pt x="9" y="27"/>
                  </a:lnTo>
                  <a:lnTo>
                    <a:pt x="7" y="26"/>
                  </a:lnTo>
                  <a:lnTo>
                    <a:pt x="4" y="24"/>
                  </a:lnTo>
                  <a:lnTo>
                    <a:pt x="2" y="22"/>
                  </a:lnTo>
                  <a:lnTo>
                    <a:pt x="1" y="22"/>
                  </a:lnTo>
                  <a:lnTo>
                    <a:pt x="1" y="21"/>
                  </a:lnTo>
                  <a:lnTo>
                    <a:pt x="0" y="20"/>
                  </a:lnTo>
                  <a:lnTo>
                    <a:pt x="0" y="19"/>
                  </a:lnTo>
                  <a:lnTo>
                    <a:pt x="0" y="18"/>
                  </a:lnTo>
                  <a:lnTo>
                    <a:pt x="0" y="17"/>
                  </a:lnTo>
                  <a:lnTo>
                    <a:pt x="0" y="16"/>
                  </a:lnTo>
                  <a:lnTo>
                    <a:pt x="0" y="14"/>
                  </a:lnTo>
                  <a:lnTo>
                    <a:pt x="0" y="12"/>
                  </a:lnTo>
                  <a:lnTo>
                    <a:pt x="0" y="11"/>
                  </a:lnTo>
                  <a:lnTo>
                    <a:pt x="0" y="10"/>
                  </a:lnTo>
                  <a:lnTo>
                    <a:pt x="0" y="9"/>
                  </a:lnTo>
                  <a:lnTo>
                    <a:pt x="1" y="8"/>
                  </a:lnTo>
                  <a:lnTo>
                    <a:pt x="1" y="7"/>
                  </a:lnTo>
                  <a:lnTo>
                    <a:pt x="2" y="6"/>
                  </a:lnTo>
                  <a:lnTo>
                    <a:pt x="5" y="5"/>
                  </a:lnTo>
                  <a:lnTo>
                    <a:pt x="5" y="6"/>
                  </a:lnTo>
                  <a:lnTo>
                    <a:pt x="5" y="7"/>
                  </a:lnTo>
                  <a:lnTo>
                    <a:pt x="5" y="8"/>
                  </a:lnTo>
                  <a:lnTo>
                    <a:pt x="5" y="9"/>
                  </a:lnTo>
                  <a:lnTo>
                    <a:pt x="5" y="10"/>
                  </a:lnTo>
                  <a:lnTo>
                    <a:pt x="5" y="12"/>
                  </a:lnTo>
                  <a:lnTo>
                    <a:pt x="5" y="13"/>
                  </a:lnTo>
                  <a:lnTo>
                    <a:pt x="5" y="14"/>
                  </a:lnTo>
                  <a:lnTo>
                    <a:pt x="5" y="15"/>
                  </a:lnTo>
                  <a:lnTo>
                    <a:pt x="5" y="16"/>
                  </a:lnTo>
                  <a:lnTo>
                    <a:pt x="5" y="17"/>
                  </a:lnTo>
                  <a:lnTo>
                    <a:pt x="5" y="18"/>
                  </a:lnTo>
                  <a:lnTo>
                    <a:pt x="5" y="19"/>
                  </a:lnTo>
                  <a:lnTo>
                    <a:pt x="6" y="19"/>
                  </a:lnTo>
                  <a:lnTo>
                    <a:pt x="6" y="20"/>
                  </a:lnTo>
                  <a:lnTo>
                    <a:pt x="7" y="21"/>
                  </a:lnTo>
                  <a:lnTo>
                    <a:pt x="8" y="21"/>
                  </a:lnTo>
                  <a:lnTo>
                    <a:pt x="9" y="21"/>
                  </a:lnTo>
                  <a:lnTo>
                    <a:pt x="10" y="20"/>
                  </a:lnTo>
                  <a:lnTo>
                    <a:pt x="10" y="19"/>
                  </a:lnTo>
                  <a:lnTo>
                    <a:pt x="11" y="19"/>
                  </a:lnTo>
                  <a:lnTo>
                    <a:pt x="12" y="18"/>
                  </a:lnTo>
                  <a:lnTo>
                    <a:pt x="12" y="17"/>
                  </a:lnTo>
                  <a:lnTo>
                    <a:pt x="12" y="16"/>
                  </a:lnTo>
                  <a:lnTo>
                    <a:pt x="12" y="15"/>
                  </a:lnTo>
                  <a:lnTo>
                    <a:pt x="12" y="14"/>
                  </a:lnTo>
                  <a:lnTo>
                    <a:pt x="12" y="13"/>
                  </a:lnTo>
                  <a:lnTo>
                    <a:pt x="12" y="12"/>
                  </a:lnTo>
                  <a:lnTo>
                    <a:pt x="12" y="11"/>
                  </a:lnTo>
                  <a:lnTo>
                    <a:pt x="12" y="9"/>
                  </a:lnTo>
                  <a:lnTo>
                    <a:pt x="11" y="8"/>
                  </a:lnTo>
                  <a:lnTo>
                    <a:pt x="10" y="7"/>
                  </a:lnTo>
                  <a:lnTo>
                    <a:pt x="10" y="6"/>
                  </a:lnTo>
                  <a:lnTo>
                    <a:pt x="10" y="5"/>
                  </a:lnTo>
                  <a:lnTo>
                    <a:pt x="9" y="4"/>
                  </a:lnTo>
                  <a:lnTo>
                    <a:pt x="9" y="2"/>
                  </a:lnTo>
                  <a:lnTo>
                    <a:pt x="8" y="2"/>
                  </a:lnTo>
                  <a:lnTo>
                    <a:pt x="8" y="1"/>
                  </a:lnTo>
                  <a:lnTo>
                    <a:pt x="1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0" name="Freeform 636"/>
            <p:cNvSpPr>
              <a:spLocks/>
            </p:cNvSpPr>
            <p:nvPr/>
          </p:nvSpPr>
          <p:spPr bwMode="auto">
            <a:xfrm>
              <a:off x="5190" y="3240"/>
              <a:ext cx="18" cy="29"/>
            </a:xfrm>
            <a:custGeom>
              <a:avLst/>
              <a:gdLst>
                <a:gd name="T0" fmla="*/ 4 w 18"/>
                <a:gd name="T1" fmla="*/ 4 h 29"/>
                <a:gd name="T2" fmla="*/ 6 w 18"/>
                <a:gd name="T3" fmla="*/ 4 h 29"/>
                <a:gd name="T4" fmla="*/ 6 w 18"/>
                <a:gd name="T5" fmla="*/ 5 h 29"/>
                <a:gd name="T6" fmla="*/ 5 w 18"/>
                <a:gd name="T7" fmla="*/ 7 h 29"/>
                <a:gd name="T8" fmla="*/ 5 w 18"/>
                <a:gd name="T9" fmla="*/ 9 h 29"/>
                <a:gd name="T10" fmla="*/ 5 w 18"/>
                <a:gd name="T11" fmla="*/ 12 h 29"/>
                <a:gd name="T12" fmla="*/ 5 w 18"/>
                <a:gd name="T13" fmla="*/ 14 h 29"/>
                <a:gd name="T14" fmla="*/ 5 w 18"/>
                <a:gd name="T15" fmla="*/ 16 h 29"/>
                <a:gd name="T16" fmla="*/ 5 w 18"/>
                <a:gd name="T17" fmla="*/ 19 h 29"/>
                <a:gd name="T18" fmla="*/ 6 w 18"/>
                <a:gd name="T19" fmla="*/ 21 h 29"/>
                <a:gd name="T20" fmla="*/ 7 w 18"/>
                <a:gd name="T21" fmla="*/ 23 h 29"/>
                <a:gd name="T22" fmla="*/ 9 w 18"/>
                <a:gd name="T23" fmla="*/ 23 h 29"/>
                <a:gd name="T24" fmla="*/ 11 w 18"/>
                <a:gd name="T25" fmla="*/ 22 h 29"/>
                <a:gd name="T26" fmla="*/ 12 w 18"/>
                <a:gd name="T27" fmla="*/ 20 h 29"/>
                <a:gd name="T28" fmla="*/ 13 w 18"/>
                <a:gd name="T29" fmla="*/ 18 h 29"/>
                <a:gd name="T30" fmla="*/ 13 w 18"/>
                <a:gd name="T31" fmla="*/ 16 h 29"/>
                <a:gd name="T32" fmla="*/ 14 w 18"/>
                <a:gd name="T33" fmla="*/ 13 h 29"/>
                <a:gd name="T34" fmla="*/ 14 w 18"/>
                <a:gd name="T35" fmla="*/ 10 h 29"/>
                <a:gd name="T36" fmla="*/ 13 w 18"/>
                <a:gd name="T37" fmla="*/ 7 h 29"/>
                <a:gd name="T38" fmla="*/ 13 w 18"/>
                <a:gd name="T39" fmla="*/ 4 h 29"/>
                <a:gd name="T40" fmla="*/ 13 w 18"/>
                <a:gd name="T41" fmla="*/ 2 h 29"/>
                <a:gd name="T42" fmla="*/ 14 w 18"/>
                <a:gd name="T43" fmla="*/ 1 h 29"/>
                <a:gd name="T44" fmla="*/ 14 w 18"/>
                <a:gd name="T45" fmla="*/ 0 h 29"/>
                <a:gd name="T46" fmla="*/ 15 w 18"/>
                <a:gd name="T47" fmla="*/ 0 h 29"/>
                <a:gd name="T48" fmla="*/ 16 w 18"/>
                <a:gd name="T49" fmla="*/ 2 h 29"/>
                <a:gd name="T50" fmla="*/ 17 w 18"/>
                <a:gd name="T51" fmla="*/ 6 h 29"/>
                <a:gd name="T52" fmla="*/ 18 w 18"/>
                <a:gd name="T53" fmla="*/ 11 h 29"/>
                <a:gd name="T54" fmla="*/ 18 w 18"/>
                <a:gd name="T55" fmla="*/ 16 h 29"/>
                <a:gd name="T56" fmla="*/ 16 w 18"/>
                <a:gd name="T57" fmla="*/ 21 h 29"/>
                <a:gd name="T58" fmla="*/ 15 w 18"/>
                <a:gd name="T59" fmla="*/ 24 h 29"/>
                <a:gd name="T60" fmla="*/ 12 w 18"/>
                <a:gd name="T61" fmla="*/ 27 h 29"/>
                <a:gd name="T62" fmla="*/ 9 w 18"/>
                <a:gd name="T63" fmla="*/ 29 h 29"/>
                <a:gd name="T64" fmla="*/ 6 w 18"/>
                <a:gd name="T65" fmla="*/ 28 h 29"/>
                <a:gd name="T66" fmla="*/ 4 w 18"/>
                <a:gd name="T67" fmla="*/ 26 h 29"/>
                <a:gd name="T68" fmla="*/ 1 w 18"/>
                <a:gd name="T69" fmla="*/ 24 h 29"/>
                <a:gd name="T70" fmla="*/ 1 w 18"/>
                <a:gd name="T71" fmla="*/ 20 h 29"/>
                <a:gd name="T72" fmla="*/ 0 w 18"/>
                <a:gd name="T73" fmla="*/ 16 h 29"/>
                <a:gd name="T74" fmla="*/ 0 w 18"/>
                <a:gd name="T75" fmla="*/ 13 h 29"/>
                <a:gd name="T76" fmla="*/ 1 w 18"/>
                <a:gd name="T77" fmla="*/ 9 h 29"/>
                <a:gd name="T78" fmla="*/ 2 w 18"/>
                <a:gd name="T79" fmla="*/ 5 h 29"/>
                <a:gd name="T80" fmla="*/ 3 w 18"/>
                <a:gd name="T81" fmla="*/ 4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 h="29">
                  <a:moveTo>
                    <a:pt x="3" y="4"/>
                  </a:moveTo>
                  <a:lnTo>
                    <a:pt x="4" y="4"/>
                  </a:lnTo>
                  <a:lnTo>
                    <a:pt x="5" y="4"/>
                  </a:lnTo>
                  <a:lnTo>
                    <a:pt x="6" y="4"/>
                  </a:lnTo>
                  <a:lnTo>
                    <a:pt x="6" y="5"/>
                  </a:lnTo>
                  <a:lnTo>
                    <a:pt x="6" y="6"/>
                  </a:lnTo>
                  <a:lnTo>
                    <a:pt x="5" y="7"/>
                  </a:lnTo>
                  <a:lnTo>
                    <a:pt x="5" y="8"/>
                  </a:lnTo>
                  <a:lnTo>
                    <a:pt x="5" y="9"/>
                  </a:lnTo>
                  <a:lnTo>
                    <a:pt x="5" y="11"/>
                  </a:lnTo>
                  <a:lnTo>
                    <a:pt x="5" y="12"/>
                  </a:lnTo>
                  <a:lnTo>
                    <a:pt x="5" y="13"/>
                  </a:lnTo>
                  <a:lnTo>
                    <a:pt x="5" y="14"/>
                  </a:lnTo>
                  <a:lnTo>
                    <a:pt x="5" y="16"/>
                  </a:lnTo>
                  <a:lnTo>
                    <a:pt x="5" y="18"/>
                  </a:lnTo>
                  <a:lnTo>
                    <a:pt x="5" y="19"/>
                  </a:lnTo>
                  <a:lnTo>
                    <a:pt x="6" y="20"/>
                  </a:lnTo>
                  <a:lnTo>
                    <a:pt x="6" y="21"/>
                  </a:lnTo>
                  <a:lnTo>
                    <a:pt x="6" y="22"/>
                  </a:lnTo>
                  <a:lnTo>
                    <a:pt x="7" y="23"/>
                  </a:lnTo>
                  <a:lnTo>
                    <a:pt x="9" y="24"/>
                  </a:lnTo>
                  <a:lnTo>
                    <a:pt x="9" y="23"/>
                  </a:lnTo>
                  <a:lnTo>
                    <a:pt x="10" y="23"/>
                  </a:lnTo>
                  <a:lnTo>
                    <a:pt x="11" y="22"/>
                  </a:lnTo>
                  <a:lnTo>
                    <a:pt x="12" y="21"/>
                  </a:lnTo>
                  <a:lnTo>
                    <a:pt x="12" y="20"/>
                  </a:lnTo>
                  <a:lnTo>
                    <a:pt x="13" y="19"/>
                  </a:lnTo>
                  <a:lnTo>
                    <a:pt x="13" y="18"/>
                  </a:lnTo>
                  <a:lnTo>
                    <a:pt x="13" y="17"/>
                  </a:lnTo>
                  <a:lnTo>
                    <a:pt x="13" y="16"/>
                  </a:lnTo>
                  <a:lnTo>
                    <a:pt x="14" y="14"/>
                  </a:lnTo>
                  <a:lnTo>
                    <a:pt x="14" y="13"/>
                  </a:lnTo>
                  <a:lnTo>
                    <a:pt x="14" y="11"/>
                  </a:lnTo>
                  <a:lnTo>
                    <a:pt x="14" y="10"/>
                  </a:lnTo>
                  <a:lnTo>
                    <a:pt x="14" y="9"/>
                  </a:lnTo>
                  <a:lnTo>
                    <a:pt x="13" y="7"/>
                  </a:lnTo>
                  <a:lnTo>
                    <a:pt x="13" y="6"/>
                  </a:lnTo>
                  <a:lnTo>
                    <a:pt x="13" y="4"/>
                  </a:lnTo>
                  <a:lnTo>
                    <a:pt x="13" y="3"/>
                  </a:lnTo>
                  <a:lnTo>
                    <a:pt x="13" y="2"/>
                  </a:lnTo>
                  <a:lnTo>
                    <a:pt x="13" y="1"/>
                  </a:lnTo>
                  <a:lnTo>
                    <a:pt x="14" y="1"/>
                  </a:lnTo>
                  <a:lnTo>
                    <a:pt x="14" y="0"/>
                  </a:lnTo>
                  <a:lnTo>
                    <a:pt x="15" y="0"/>
                  </a:lnTo>
                  <a:lnTo>
                    <a:pt x="16" y="1"/>
                  </a:lnTo>
                  <a:lnTo>
                    <a:pt x="16" y="2"/>
                  </a:lnTo>
                  <a:lnTo>
                    <a:pt x="17" y="4"/>
                  </a:lnTo>
                  <a:lnTo>
                    <a:pt x="17" y="6"/>
                  </a:lnTo>
                  <a:lnTo>
                    <a:pt x="18" y="9"/>
                  </a:lnTo>
                  <a:lnTo>
                    <a:pt x="18" y="11"/>
                  </a:lnTo>
                  <a:lnTo>
                    <a:pt x="18" y="14"/>
                  </a:lnTo>
                  <a:lnTo>
                    <a:pt x="18" y="16"/>
                  </a:lnTo>
                  <a:lnTo>
                    <a:pt x="17" y="19"/>
                  </a:lnTo>
                  <a:lnTo>
                    <a:pt x="16" y="21"/>
                  </a:lnTo>
                  <a:lnTo>
                    <a:pt x="16" y="23"/>
                  </a:lnTo>
                  <a:lnTo>
                    <a:pt x="15" y="24"/>
                  </a:lnTo>
                  <a:lnTo>
                    <a:pt x="14" y="26"/>
                  </a:lnTo>
                  <a:lnTo>
                    <a:pt x="12" y="27"/>
                  </a:lnTo>
                  <a:lnTo>
                    <a:pt x="11" y="28"/>
                  </a:lnTo>
                  <a:lnTo>
                    <a:pt x="9" y="29"/>
                  </a:lnTo>
                  <a:lnTo>
                    <a:pt x="8" y="29"/>
                  </a:lnTo>
                  <a:lnTo>
                    <a:pt x="6" y="28"/>
                  </a:lnTo>
                  <a:lnTo>
                    <a:pt x="4" y="27"/>
                  </a:lnTo>
                  <a:lnTo>
                    <a:pt x="4" y="26"/>
                  </a:lnTo>
                  <a:lnTo>
                    <a:pt x="3" y="25"/>
                  </a:lnTo>
                  <a:lnTo>
                    <a:pt x="1" y="24"/>
                  </a:lnTo>
                  <a:lnTo>
                    <a:pt x="1" y="22"/>
                  </a:lnTo>
                  <a:lnTo>
                    <a:pt x="1" y="20"/>
                  </a:lnTo>
                  <a:lnTo>
                    <a:pt x="1" y="19"/>
                  </a:lnTo>
                  <a:lnTo>
                    <a:pt x="0" y="16"/>
                  </a:lnTo>
                  <a:lnTo>
                    <a:pt x="0" y="15"/>
                  </a:lnTo>
                  <a:lnTo>
                    <a:pt x="0" y="13"/>
                  </a:lnTo>
                  <a:lnTo>
                    <a:pt x="1" y="11"/>
                  </a:lnTo>
                  <a:lnTo>
                    <a:pt x="1" y="9"/>
                  </a:lnTo>
                  <a:lnTo>
                    <a:pt x="1" y="7"/>
                  </a:lnTo>
                  <a:lnTo>
                    <a:pt x="2" y="5"/>
                  </a:lnTo>
                  <a:lnTo>
                    <a:pt x="3" y="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1" name="Freeform 637"/>
            <p:cNvSpPr>
              <a:spLocks/>
            </p:cNvSpPr>
            <p:nvPr/>
          </p:nvSpPr>
          <p:spPr bwMode="auto">
            <a:xfrm>
              <a:off x="5218" y="3240"/>
              <a:ext cx="22" cy="26"/>
            </a:xfrm>
            <a:custGeom>
              <a:avLst/>
              <a:gdLst>
                <a:gd name="T0" fmla="*/ 6 w 22"/>
                <a:gd name="T1" fmla="*/ 1 h 26"/>
                <a:gd name="T2" fmla="*/ 8 w 22"/>
                <a:gd name="T3" fmla="*/ 1 h 26"/>
                <a:gd name="T4" fmla="*/ 9 w 22"/>
                <a:gd name="T5" fmla="*/ 2 h 26"/>
                <a:gd name="T6" fmla="*/ 8 w 22"/>
                <a:gd name="T7" fmla="*/ 4 h 26"/>
                <a:gd name="T8" fmla="*/ 8 w 22"/>
                <a:gd name="T9" fmla="*/ 6 h 26"/>
                <a:gd name="T10" fmla="*/ 7 w 22"/>
                <a:gd name="T11" fmla="*/ 9 h 26"/>
                <a:gd name="T12" fmla="*/ 6 w 22"/>
                <a:gd name="T13" fmla="*/ 11 h 26"/>
                <a:gd name="T14" fmla="*/ 6 w 22"/>
                <a:gd name="T15" fmla="*/ 14 h 26"/>
                <a:gd name="T16" fmla="*/ 5 w 22"/>
                <a:gd name="T17" fmla="*/ 16 h 26"/>
                <a:gd name="T18" fmla="*/ 5 w 22"/>
                <a:gd name="T19" fmla="*/ 18 h 26"/>
                <a:gd name="T20" fmla="*/ 6 w 22"/>
                <a:gd name="T21" fmla="*/ 19 h 26"/>
                <a:gd name="T22" fmla="*/ 7 w 22"/>
                <a:gd name="T23" fmla="*/ 21 h 26"/>
                <a:gd name="T24" fmla="*/ 9 w 22"/>
                <a:gd name="T25" fmla="*/ 21 h 26"/>
                <a:gd name="T26" fmla="*/ 11 w 22"/>
                <a:gd name="T27" fmla="*/ 21 h 26"/>
                <a:gd name="T28" fmla="*/ 12 w 22"/>
                <a:gd name="T29" fmla="*/ 21 h 26"/>
                <a:gd name="T30" fmla="*/ 13 w 22"/>
                <a:gd name="T31" fmla="*/ 19 h 26"/>
                <a:gd name="T32" fmla="*/ 14 w 22"/>
                <a:gd name="T33" fmla="*/ 18 h 26"/>
                <a:gd name="T34" fmla="*/ 15 w 22"/>
                <a:gd name="T35" fmla="*/ 16 h 26"/>
                <a:gd name="T36" fmla="*/ 16 w 22"/>
                <a:gd name="T37" fmla="*/ 14 h 26"/>
                <a:gd name="T38" fmla="*/ 16 w 22"/>
                <a:gd name="T39" fmla="*/ 11 h 26"/>
                <a:gd name="T40" fmla="*/ 17 w 22"/>
                <a:gd name="T41" fmla="*/ 9 h 26"/>
                <a:gd name="T42" fmla="*/ 18 w 22"/>
                <a:gd name="T43" fmla="*/ 6 h 26"/>
                <a:gd name="T44" fmla="*/ 18 w 22"/>
                <a:gd name="T45" fmla="*/ 4 h 26"/>
                <a:gd name="T46" fmla="*/ 20 w 22"/>
                <a:gd name="T47" fmla="*/ 4 h 26"/>
                <a:gd name="T48" fmla="*/ 21 w 22"/>
                <a:gd name="T49" fmla="*/ 3 h 26"/>
                <a:gd name="T50" fmla="*/ 22 w 22"/>
                <a:gd name="T51" fmla="*/ 3 h 26"/>
                <a:gd name="T52" fmla="*/ 22 w 22"/>
                <a:gd name="T53" fmla="*/ 4 h 26"/>
                <a:gd name="T54" fmla="*/ 22 w 22"/>
                <a:gd name="T55" fmla="*/ 7 h 26"/>
                <a:gd name="T56" fmla="*/ 22 w 22"/>
                <a:gd name="T57" fmla="*/ 10 h 26"/>
                <a:gd name="T58" fmla="*/ 21 w 22"/>
                <a:gd name="T59" fmla="*/ 13 h 26"/>
                <a:gd name="T60" fmla="*/ 20 w 22"/>
                <a:gd name="T61" fmla="*/ 16 h 26"/>
                <a:gd name="T62" fmla="*/ 19 w 22"/>
                <a:gd name="T63" fmla="*/ 18 h 26"/>
                <a:gd name="T64" fmla="*/ 18 w 22"/>
                <a:gd name="T65" fmla="*/ 21 h 26"/>
                <a:gd name="T66" fmla="*/ 16 w 22"/>
                <a:gd name="T67" fmla="*/ 23 h 26"/>
                <a:gd name="T68" fmla="*/ 14 w 22"/>
                <a:gd name="T69" fmla="*/ 24 h 26"/>
                <a:gd name="T70" fmla="*/ 12 w 22"/>
                <a:gd name="T71" fmla="*/ 26 h 26"/>
                <a:gd name="T72" fmla="*/ 10 w 22"/>
                <a:gd name="T73" fmla="*/ 26 h 26"/>
                <a:gd name="T74" fmla="*/ 8 w 22"/>
                <a:gd name="T75" fmla="*/ 26 h 26"/>
                <a:gd name="T76" fmla="*/ 6 w 22"/>
                <a:gd name="T77" fmla="*/ 26 h 26"/>
                <a:gd name="T78" fmla="*/ 3 w 22"/>
                <a:gd name="T79" fmla="*/ 25 h 26"/>
                <a:gd name="T80" fmla="*/ 1 w 22"/>
                <a:gd name="T81" fmla="*/ 24 h 26"/>
                <a:gd name="T82" fmla="*/ 0 w 22"/>
                <a:gd name="T83" fmla="*/ 21 h 26"/>
                <a:gd name="T84" fmla="*/ 0 w 22"/>
                <a:gd name="T85" fmla="*/ 18 h 26"/>
                <a:gd name="T86" fmla="*/ 0 w 22"/>
                <a:gd name="T87" fmla="*/ 16 h 26"/>
                <a:gd name="T88" fmla="*/ 0 w 22"/>
                <a:gd name="T89" fmla="*/ 14 h 26"/>
                <a:gd name="T90" fmla="*/ 1 w 22"/>
                <a:gd name="T91" fmla="*/ 11 h 26"/>
                <a:gd name="T92" fmla="*/ 2 w 22"/>
                <a:gd name="T93" fmla="*/ 8 h 26"/>
                <a:gd name="T94" fmla="*/ 3 w 22"/>
                <a:gd name="T95" fmla="*/ 5 h 26"/>
                <a:gd name="T96" fmla="*/ 4 w 22"/>
                <a:gd name="T97" fmla="*/ 2 h 26"/>
                <a:gd name="T98" fmla="*/ 5 w 22"/>
                <a:gd name="T99" fmla="*/ 1 h 26"/>
                <a:gd name="T100" fmla="*/ 6 w 22"/>
                <a:gd name="T101" fmla="*/ 0 h 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 h="26">
                  <a:moveTo>
                    <a:pt x="6" y="0"/>
                  </a:moveTo>
                  <a:lnTo>
                    <a:pt x="6" y="1"/>
                  </a:lnTo>
                  <a:lnTo>
                    <a:pt x="8" y="1"/>
                  </a:lnTo>
                  <a:lnTo>
                    <a:pt x="9" y="2"/>
                  </a:lnTo>
                  <a:lnTo>
                    <a:pt x="9" y="3"/>
                  </a:lnTo>
                  <a:lnTo>
                    <a:pt x="8" y="4"/>
                  </a:lnTo>
                  <a:lnTo>
                    <a:pt x="8" y="5"/>
                  </a:lnTo>
                  <a:lnTo>
                    <a:pt x="8" y="6"/>
                  </a:lnTo>
                  <a:lnTo>
                    <a:pt x="7" y="8"/>
                  </a:lnTo>
                  <a:lnTo>
                    <a:pt x="7" y="9"/>
                  </a:lnTo>
                  <a:lnTo>
                    <a:pt x="6" y="10"/>
                  </a:lnTo>
                  <a:lnTo>
                    <a:pt x="6" y="11"/>
                  </a:lnTo>
                  <a:lnTo>
                    <a:pt x="6" y="13"/>
                  </a:lnTo>
                  <a:lnTo>
                    <a:pt x="6" y="14"/>
                  </a:lnTo>
                  <a:lnTo>
                    <a:pt x="6" y="15"/>
                  </a:lnTo>
                  <a:lnTo>
                    <a:pt x="5" y="16"/>
                  </a:lnTo>
                  <a:lnTo>
                    <a:pt x="5" y="17"/>
                  </a:lnTo>
                  <a:lnTo>
                    <a:pt x="5" y="18"/>
                  </a:lnTo>
                  <a:lnTo>
                    <a:pt x="6" y="19"/>
                  </a:lnTo>
                  <a:lnTo>
                    <a:pt x="6" y="20"/>
                  </a:lnTo>
                  <a:lnTo>
                    <a:pt x="7" y="21"/>
                  </a:lnTo>
                  <a:lnTo>
                    <a:pt x="8" y="21"/>
                  </a:lnTo>
                  <a:lnTo>
                    <a:pt x="9" y="21"/>
                  </a:lnTo>
                  <a:lnTo>
                    <a:pt x="10" y="21"/>
                  </a:lnTo>
                  <a:lnTo>
                    <a:pt x="11" y="21"/>
                  </a:lnTo>
                  <a:lnTo>
                    <a:pt x="12" y="21"/>
                  </a:lnTo>
                  <a:lnTo>
                    <a:pt x="13" y="20"/>
                  </a:lnTo>
                  <a:lnTo>
                    <a:pt x="13" y="19"/>
                  </a:lnTo>
                  <a:lnTo>
                    <a:pt x="14" y="18"/>
                  </a:lnTo>
                  <a:lnTo>
                    <a:pt x="15" y="17"/>
                  </a:lnTo>
                  <a:lnTo>
                    <a:pt x="15" y="16"/>
                  </a:lnTo>
                  <a:lnTo>
                    <a:pt x="15" y="14"/>
                  </a:lnTo>
                  <a:lnTo>
                    <a:pt x="16" y="14"/>
                  </a:lnTo>
                  <a:lnTo>
                    <a:pt x="16" y="12"/>
                  </a:lnTo>
                  <a:lnTo>
                    <a:pt x="16" y="11"/>
                  </a:lnTo>
                  <a:lnTo>
                    <a:pt x="17" y="10"/>
                  </a:lnTo>
                  <a:lnTo>
                    <a:pt x="17" y="9"/>
                  </a:lnTo>
                  <a:lnTo>
                    <a:pt x="18" y="7"/>
                  </a:lnTo>
                  <a:lnTo>
                    <a:pt x="18" y="6"/>
                  </a:lnTo>
                  <a:lnTo>
                    <a:pt x="18" y="5"/>
                  </a:lnTo>
                  <a:lnTo>
                    <a:pt x="18" y="4"/>
                  </a:lnTo>
                  <a:lnTo>
                    <a:pt x="20" y="4"/>
                  </a:lnTo>
                  <a:lnTo>
                    <a:pt x="21" y="4"/>
                  </a:lnTo>
                  <a:lnTo>
                    <a:pt x="21" y="3"/>
                  </a:lnTo>
                  <a:lnTo>
                    <a:pt x="22" y="3"/>
                  </a:lnTo>
                  <a:lnTo>
                    <a:pt x="22" y="4"/>
                  </a:lnTo>
                  <a:lnTo>
                    <a:pt x="22" y="6"/>
                  </a:lnTo>
                  <a:lnTo>
                    <a:pt x="22" y="7"/>
                  </a:lnTo>
                  <a:lnTo>
                    <a:pt x="22" y="9"/>
                  </a:lnTo>
                  <a:lnTo>
                    <a:pt x="22" y="10"/>
                  </a:lnTo>
                  <a:lnTo>
                    <a:pt x="21" y="11"/>
                  </a:lnTo>
                  <a:lnTo>
                    <a:pt x="21" y="13"/>
                  </a:lnTo>
                  <a:lnTo>
                    <a:pt x="21" y="14"/>
                  </a:lnTo>
                  <a:lnTo>
                    <a:pt x="20" y="16"/>
                  </a:lnTo>
                  <a:lnTo>
                    <a:pt x="20" y="17"/>
                  </a:lnTo>
                  <a:lnTo>
                    <a:pt x="19" y="18"/>
                  </a:lnTo>
                  <a:lnTo>
                    <a:pt x="18" y="19"/>
                  </a:lnTo>
                  <a:lnTo>
                    <a:pt x="18" y="21"/>
                  </a:lnTo>
                  <a:lnTo>
                    <a:pt x="17" y="22"/>
                  </a:lnTo>
                  <a:lnTo>
                    <a:pt x="16" y="23"/>
                  </a:lnTo>
                  <a:lnTo>
                    <a:pt x="15" y="24"/>
                  </a:lnTo>
                  <a:lnTo>
                    <a:pt x="14" y="24"/>
                  </a:lnTo>
                  <a:lnTo>
                    <a:pt x="13" y="25"/>
                  </a:lnTo>
                  <a:lnTo>
                    <a:pt x="12" y="26"/>
                  </a:lnTo>
                  <a:lnTo>
                    <a:pt x="11" y="26"/>
                  </a:lnTo>
                  <a:lnTo>
                    <a:pt x="10" y="26"/>
                  </a:lnTo>
                  <a:lnTo>
                    <a:pt x="9" y="26"/>
                  </a:lnTo>
                  <a:lnTo>
                    <a:pt x="8" y="26"/>
                  </a:lnTo>
                  <a:lnTo>
                    <a:pt x="6" y="26"/>
                  </a:lnTo>
                  <a:lnTo>
                    <a:pt x="4" y="26"/>
                  </a:lnTo>
                  <a:lnTo>
                    <a:pt x="3" y="25"/>
                  </a:lnTo>
                  <a:lnTo>
                    <a:pt x="3" y="24"/>
                  </a:lnTo>
                  <a:lnTo>
                    <a:pt x="1" y="24"/>
                  </a:lnTo>
                  <a:lnTo>
                    <a:pt x="1" y="22"/>
                  </a:lnTo>
                  <a:lnTo>
                    <a:pt x="0" y="21"/>
                  </a:lnTo>
                  <a:lnTo>
                    <a:pt x="0" y="19"/>
                  </a:lnTo>
                  <a:lnTo>
                    <a:pt x="0" y="18"/>
                  </a:lnTo>
                  <a:lnTo>
                    <a:pt x="0" y="17"/>
                  </a:lnTo>
                  <a:lnTo>
                    <a:pt x="0" y="16"/>
                  </a:lnTo>
                  <a:lnTo>
                    <a:pt x="0" y="15"/>
                  </a:lnTo>
                  <a:lnTo>
                    <a:pt x="0" y="14"/>
                  </a:lnTo>
                  <a:lnTo>
                    <a:pt x="1" y="12"/>
                  </a:lnTo>
                  <a:lnTo>
                    <a:pt x="1" y="11"/>
                  </a:lnTo>
                  <a:lnTo>
                    <a:pt x="1" y="9"/>
                  </a:lnTo>
                  <a:lnTo>
                    <a:pt x="2" y="8"/>
                  </a:lnTo>
                  <a:lnTo>
                    <a:pt x="2" y="6"/>
                  </a:lnTo>
                  <a:lnTo>
                    <a:pt x="3" y="5"/>
                  </a:lnTo>
                  <a:lnTo>
                    <a:pt x="3" y="4"/>
                  </a:lnTo>
                  <a:lnTo>
                    <a:pt x="4" y="2"/>
                  </a:lnTo>
                  <a:lnTo>
                    <a:pt x="4" y="1"/>
                  </a:lnTo>
                  <a:lnTo>
                    <a:pt x="5" y="1"/>
                  </a:lnTo>
                  <a:lnTo>
                    <a:pt x="6"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2" name="Freeform 638"/>
            <p:cNvSpPr>
              <a:spLocks/>
            </p:cNvSpPr>
            <p:nvPr/>
          </p:nvSpPr>
          <p:spPr bwMode="auto">
            <a:xfrm>
              <a:off x="5348" y="3190"/>
              <a:ext cx="50" cy="15"/>
            </a:xfrm>
            <a:custGeom>
              <a:avLst/>
              <a:gdLst>
                <a:gd name="T0" fmla="*/ 18 w 50"/>
                <a:gd name="T1" fmla="*/ 3 h 15"/>
                <a:gd name="T2" fmla="*/ 19 w 50"/>
                <a:gd name="T3" fmla="*/ 2 h 15"/>
                <a:gd name="T4" fmla="*/ 21 w 50"/>
                <a:gd name="T5" fmla="*/ 2 h 15"/>
                <a:gd name="T6" fmla="*/ 23 w 50"/>
                <a:gd name="T7" fmla="*/ 2 h 15"/>
                <a:gd name="T8" fmla="*/ 25 w 50"/>
                <a:gd name="T9" fmla="*/ 2 h 15"/>
                <a:gd name="T10" fmla="*/ 27 w 50"/>
                <a:gd name="T11" fmla="*/ 1 h 15"/>
                <a:gd name="T12" fmla="*/ 29 w 50"/>
                <a:gd name="T13" fmla="*/ 1 h 15"/>
                <a:gd name="T14" fmla="*/ 31 w 50"/>
                <a:gd name="T15" fmla="*/ 1 h 15"/>
                <a:gd name="T16" fmla="*/ 33 w 50"/>
                <a:gd name="T17" fmla="*/ 1 h 15"/>
                <a:gd name="T18" fmla="*/ 35 w 50"/>
                <a:gd name="T19" fmla="*/ 0 h 15"/>
                <a:gd name="T20" fmla="*/ 37 w 50"/>
                <a:gd name="T21" fmla="*/ 0 h 15"/>
                <a:gd name="T22" fmla="*/ 39 w 50"/>
                <a:gd name="T23" fmla="*/ 0 h 15"/>
                <a:gd name="T24" fmla="*/ 41 w 50"/>
                <a:gd name="T25" fmla="*/ 1 h 15"/>
                <a:gd name="T26" fmla="*/ 43 w 50"/>
                <a:gd name="T27" fmla="*/ 1 h 15"/>
                <a:gd name="T28" fmla="*/ 45 w 50"/>
                <a:gd name="T29" fmla="*/ 2 h 15"/>
                <a:gd name="T30" fmla="*/ 46 w 50"/>
                <a:gd name="T31" fmla="*/ 2 h 15"/>
                <a:gd name="T32" fmla="*/ 48 w 50"/>
                <a:gd name="T33" fmla="*/ 3 h 15"/>
                <a:gd name="T34" fmla="*/ 50 w 50"/>
                <a:gd name="T35" fmla="*/ 4 h 15"/>
                <a:gd name="T36" fmla="*/ 50 w 50"/>
                <a:gd name="T37" fmla="*/ 6 h 15"/>
                <a:gd name="T38" fmla="*/ 50 w 50"/>
                <a:gd name="T39" fmla="*/ 7 h 15"/>
                <a:gd name="T40" fmla="*/ 48 w 50"/>
                <a:gd name="T41" fmla="*/ 8 h 15"/>
                <a:gd name="T42" fmla="*/ 46 w 50"/>
                <a:gd name="T43" fmla="*/ 9 h 15"/>
                <a:gd name="T44" fmla="*/ 43 w 50"/>
                <a:gd name="T45" fmla="*/ 10 h 15"/>
                <a:gd name="T46" fmla="*/ 40 w 50"/>
                <a:gd name="T47" fmla="*/ 11 h 15"/>
                <a:gd name="T48" fmla="*/ 37 w 50"/>
                <a:gd name="T49" fmla="*/ 12 h 15"/>
                <a:gd name="T50" fmla="*/ 33 w 50"/>
                <a:gd name="T51" fmla="*/ 12 h 15"/>
                <a:gd name="T52" fmla="*/ 28 w 50"/>
                <a:gd name="T53" fmla="*/ 12 h 15"/>
                <a:gd name="T54" fmla="*/ 24 w 50"/>
                <a:gd name="T55" fmla="*/ 13 h 15"/>
                <a:gd name="T56" fmla="*/ 20 w 50"/>
                <a:gd name="T57" fmla="*/ 14 h 15"/>
                <a:gd name="T58" fmla="*/ 16 w 50"/>
                <a:gd name="T59" fmla="*/ 14 h 15"/>
                <a:gd name="T60" fmla="*/ 13 w 50"/>
                <a:gd name="T61" fmla="*/ 14 h 15"/>
                <a:gd name="T62" fmla="*/ 9 w 50"/>
                <a:gd name="T63" fmla="*/ 14 h 15"/>
                <a:gd name="T64" fmla="*/ 6 w 50"/>
                <a:gd name="T65" fmla="*/ 15 h 15"/>
                <a:gd name="T66" fmla="*/ 5 w 50"/>
                <a:gd name="T67" fmla="*/ 15 h 15"/>
                <a:gd name="T68" fmla="*/ 5 w 50"/>
                <a:gd name="T69" fmla="*/ 15 h 15"/>
                <a:gd name="T70" fmla="*/ 4 w 50"/>
                <a:gd name="T71" fmla="*/ 15 h 15"/>
                <a:gd name="T72" fmla="*/ 3 w 50"/>
                <a:gd name="T73" fmla="*/ 14 h 15"/>
                <a:gd name="T74" fmla="*/ 2 w 50"/>
                <a:gd name="T75" fmla="*/ 14 h 15"/>
                <a:gd name="T76" fmla="*/ 1 w 50"/>
                <a:gd name="T77" fmla="*/ 13 h 15"/>
                <a:gd name="T78" fmla="*/ 0 w 50"/>
                <a:gd name="T79" fmla="*/ 12 h 15"/>
                <a:gd name="T80" fmla="*/ 0 w 50"/>
                <a:gd name="T81" fmla="*/ 10 h 15"/>
                <a:gd name="T82" fmla="*/ 1 w 50"/>
                <a:gd name="T83" fmla="*/ 9 h 15"/>
                <a:gd name="T84" fmla="*/ 2 w 50"/>
                <a:gd name="T85" fmla="*/ 9 h 15"/>
                <a:gd name="T86" fmla="*/ 3 w 50"/>
                <a:gd name="T87" fmla="*/ 8 h 15"/>
                <a:gd name="T88" fmla="*/ 4 w 50"/>
                <a:gd name="T89" fmla="*/ 7 h 15"/>
                <a:gd name="T90" fmla="*/ 5 w 50"/>
                <a:gd name="T91" fmla="*/ 7 h 15"/>
                <a:gd name="T92" fmla="*/ 6 w 50"/>
                <a:gd name="T93" fmla="*/ 6 h 15"/>
                <a:gd name="T94" fmla="*/ 7 w 50"/>
                <a:gd name="T95" fmla="*/ 6 h 15"/>
                <a:gd name="T96" fmla="*/ 8 w 50"/>
                <a:gd name="T97" fmla="*/ 5 h 15"/>
                <a:gd name="T98" fmla="*/ 8 w 50"/>
                <a:gd name="T99" fmla="*/ 5 h 15"/>
                <a:gd name="T100" fmla="*/ 10 w 50"/>
                <a:gd name="T101" fmla="*/ 5 h 15"/>
                <a:gd name="T102" fmla="*/ 10 w 50"/>
                <a:gd name="T103" fmla="*/ 4 h 15"/>
                <a:gd name="T104" fmla="*/ 11 w 50"/>
                <a:gd name="T105" fmla="*/ 4 h 15"/>
                <a:gd name="T106" fmla="*/ 12 w 50"/>
                <a:gd name="T107" fmla="*/ 4 h 15"/>
                <a:gd name="T108" fmla="*/ 13 w 50"/>
                <a:gd name="T109" fmla="*/ 4 h 15"/>
                <a:gd name="T110" fmla="*/ 14 w 50"/>
                <a:gd name="T111" fmla="*/ 4 h 15"/>
                <a:gd name="T112" fmla="*/ 15 w 50"/>
                <a:gd name="T113" fmla="*/ 4 h 15"/>
                <a:gd name="T114" fmla="*/ 16 w 50"/>
                <a:gd name="T115" fmla="*/ 3 h 15"/>
                <a:gd name="T116" fmla="*/ 18 w 50"/>
                <a:gd name="T117" fmla="*/ 3 h 15"/>
                <a:gd name="T118" fmla="*/ 18 w 50"/>
                <a:gd name="T119" fmla="*/ 3 h 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 h="15">
                  <a:moveTo>
                    <a:pt x="18" y="3"/>
                  </a:moveTo>
                  <a:lnTo>
                    <a:pt x="19" y="2"/>
                  </a:lnTo>
                  <a:lnTo>
                    <a:pt x="21" y="2"/>
                  </a:lnTo>
                  <a:lnTo>
                    <a:pt x="23" y="2"/>
                  </a:lnTo>
                  <a:lnTo>
                    <a:pt x="25" y="2"/>
                  </a:lnTo>
                  <a:lnTo>
                    <a:pt x="27" y="1"/>
                  </a:lnTo>
                  <a:lnTo>
                    <a:pt x="29" y="1"/>
                  </a:lnTo>
                  <a:lnTo>
                    <a:pt x="31" y="1"/>
                  </a:lnTo>
                  <a:lnTo>
                    <a:pt x="33" y="1"/>
                  </a:lnTo>
                  <a:lnTo>
                    <a:pt x="35" y="0"/>
                  </a:lnTo>
                  <a:lnTo>
                    <a:pt x="37" y="0"/>
                  </a:lnTo>
                  <a:lnTo>
                    <a:pt x="39" y="0"/>
                  </a:lnTo>
                  <a:lnTo>
                    <a:pt x="41" y="1"/>
                  </a:lnTo>
                  <a:lnTo>
                    <a:pt x="43" y="1"/>
                  </a:lnTo>
                  <a:lnTo>
                    <a:pt x="45" y="2"/>
                  </a:lnTo>
                  <a:lnTo>
                    <a:pt x="46" y="2"/>
                  </a:lnTo>
                  <a:lnTo>
                    <a:pt x="48" y="3"/>
                  </a:lnTo>
                  <a:lnTo>
                    <a:pt x="50" y="4"/>
                  </a:lnTo>
                  <a:lnTo>
                    <a:pt x="50" y="6"/>
                  </a:lnTo>
                  <a:lnTo>
                    <a:pt x="50" y="7"/>
                  </a:lnTo>
                  <a:lnTo>
                    <a:pt x="48" y="8"/>
                  </a:lnTo>
                  <a:lnTo>
                    <a:pt x="46" y="9"/>
                  </a:lnTo>
                  <a:lnTo>
                    <a:pt x="43" y="10"/>
                  </a:lnTo>
                  <a:lnTo>
                    <a:pt x="40" y="11"/>
                  </a:lnTo>
                  <a:lnTo>
                    <a:pt x="37" y="12"/>
                  </a:lnTo>
                  <a:lnTo>
                    <a:pt x="33" y="12"/>
                  </a:lnTo>
                  <a:lnTo>
                    <a:pt x="28" y="12"/>
                  </a:lnTo>
                  <a:lnTo>
                    <a:pt x="24" y="13"/>
                  </a:lnTo>
                  <a:lnTo>
                    <a:pt x="20" y="14"/>
                  </a:lnTo>
                  <a:lnTo>
                    <a:pt x="16" y="14"/>
                  </a:lnTo>
                  <a:lnTo>
                    <a:pt x="13" y="14"/>
                  </a:lnTo>
                  <a:lnTo>
                    <a:pt x="9" y="14"/>
                  </a:lnTo>
                  <a:lnTo>
                    <a:pt x="6" y="15"/>
                  </a:lnTo>
                  <a:lnTo>
                    <a:pt x="5" y="15"/>
                  </a:lnTo>
                  <a:lnTo>
                    <a:pt x="4" y="15"/>
                  </a:lnTo>
                  <a:lnTo>
                    <a:pt x="3" y="14"/>
                  </a:lnTo>
                  <a:lnTo>
                    <a:pt x="2" y="14"/>
                  </a:lnTo>
                  <a:lnTo>
                    <a:pt x="1" y="13"/>
                  </a:lnTo>
                  <a:lnTo>
                    <a:pt x="0" y="12"/>
                  </a:lnTo>
                  <a:lnTo>
                    <a:pt x="0" y="10"/>
                  </a:lnTo>
                  <a:lnTo>
                    <a:pt x="1" y="9"/>
                  </a:lnTo>
                  <a:lnTo>
                    <a:pt x="2" y="9"/>
                  </a:lnTo>
                  <a:lnTo>
                    <a:pt x="3" y="8"/>
                  </a:lnTo>
                  <a:lnTo>
                    <a:pt x="4" y="7"/>
                  </a:lnTo>
                  <a:lnTo>
                    <a:pt x="5" y="7"/>
                  </a:lnTo>
                  <a:lnTo>
                    <a:pt x="6" y="6"/>
                  </a:lnTo>
                  <a:lnTo>
                    <a:pt x="7" y="6"/>
                  </a:lnTo>
                  <a:lnTo>
                    <a:pt x="8" y="5"/>
                  </a:lnTo>
                  <a:lnTo>
                    <a:pt x="10" y="5"/>
                  </a:lnTo>
                  <a:lnTo>
                    <a:pt x="10" y="4"/>
                  </a:lnTo>
                  <a:lnTo>
                    <a:pt x="11" y="4"/>
                  </a:lnTo>
                  <a:lnTo>
                    <a:pt x="12" y="4"/>
                  </a:lnTo>
                  <a:lnTo>
                    <a:pt x="13" y="4"/>
                  </a:lnTo>
                  <a:lnTo>
                    <a:pt x="14" y="4"/>
                  </a:lnTo>
                  <a:lnTo>
                    <a:pt x="15" y="4"/>
                  </a:lnTo>
                  <a:lnTo>
                    <a:pt x="16" y="3"/>
                  </a:lnTo>
                  <a:lnTo>
                    <a:pt x="18" y="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3" name="Freeform 639"/>
            <p:cNvSpPr>
              <a:spLocks/>
            </p:cNvSpPr>
            <p:nvPr/>
          </p:nvSpPr>
          <p:spPr bwMode="auto">
            <a:xfrm>
              <a:off x="5062" y="3102"/>
              <a:ext cx="28" cy="48"/>
            </a:xfrm>
            <a:custGeom>
              <a:avLst/>
              <a:gdLst>
                <a:gd name="T0" fmla="*/ 2 w 28"/>
                <a:gd name="T1" fmla="*/ 9 h 48"/>
                <a:gd name="T2" fmla="*/ 1 w 28"/>
                <a:gd name="T3" fmla="*/ 7 h 48"/>
                <a:gd name="T4" fmla="*/ 0 w 28"/>
                <a:gd name="T5" fmla="*/ 6 h 48"/>
                <a:gd name="T6" fmla="*/ 0 w 28"/>
                <a:gd name="T7" fmla="*/ 5 h 48"/>
                <a:gd name="T8" fmla="*/ 0 w 28"/>
                <a:gd name="T9" fmla="*/ 5 h 48"/>
                <a:gd name="T10" fmla="*/ 0 w 28"/>
                <a:gd name="T11" fmla="*/ 3 h 48"/>
                <a:gd name="T12" fmla="*/ 1 w 28"/>
                <a:gd name="T13" fmla="*/ 2 h 48"/>
                <a:gd name="T14" fmla="*/ 1 w 28"/>
                <a:gd name="T15" fmla="*/ 2 h 48"/>
                <a:gd name="T16" fmla="*/ 2 w 28"/>
                <a:gd name="T17" fmla="*/ 1 h 48"/>
                <a:gd name="T18" fmla="*/ 2 w 28"/>
                <a:gd name="T19" fmla="*/ 1 h 48"/>
                <a:gd name="T20" fmla="*/ 4 w 28"/>
                <a:gd name="T21" fmla="*/ 0 h 48"/>
                <a:gd name="T22" fmla="*/ 5 w 28"/>
                <a:gd name="T23" fmla="*/ 0 h 48"/>
                <a:gd name="T24" fmla="*/ 6 w 28"/>
                <a:gd name="T25" fmla="*/ 0 h 48"/>
                <a:gd name="T26" fmla="*/ 7 w 28"/>
                <a:gd name="T27" fmla="*/ 1 h 48"/>
                <a:gd name="T28" fmla="*/ 8 w 28"/>
                <a:gd name="T29" fmla="*/ 2 h 48"/>
                <a:gd name="T30" fmla="*/ 10 w 28"/>
                <a:gd name="T31" fmla="*/ 2 h 48"/>
                <a:gd name="T32" fmla="*/ 10 w 28"/>
                <a:gd name="T33" fmla="*/ 4 h 48"/>
                <a:gd name="T34" fmla="*/ 11 w 28"/>
                <a:gd name="T35" fmla="*/ 5 h 48"/>
                <a:gd name="T36" fmla="*/ 12 w 28"/>
                <a:gd name="T37" fmla="*/ 6 h 48"/>
                <a:gd name="T38" fmla="*/ 14 w 28"/>
                <a:gd name="T39" fmla="*/ 8 h 48"/>
                <a:gd name="T40" fmla="*/ 15 w 28"/>
                <a:gd name="T41" fmla="*/ 10 h 48"/>
                <a:gd name="T42" fmla="*/ 16 w 28"/>
                <a:gd name="T43" fmla="*/ 12 h 48"/>
                <a:gd name="T44" fmla="*/ 18 w 28"/>
                <a:gd name="T45" fmla="*/ 15 h 48"/>
                <a:gd name="T46" fmla="*/ 19 w 28"/>
                <a:gd name="T47" fmla="*/ 17 h 48"/>
                <a:gd name="T48" fmla="*/ 20 w 28"/>
                <a:gd name="T49" fmla="*/ 20 h 48"/>
                <a:gd name="T50" fmla="*/ 22 w 28"/>
                <a:gd name="T51" fmla="*/ 23 h 48"/>
                <a:gd name="T52" fmla="*/ 23 w 28"/>
                <a:gd name="T53" fmla="*/ 26 h 48"/>
                <a:gd name="T54" fmla="*/ 25 w 28"/>
                <a:gd name="T55" fmla="*/ 29 h 48"/>
                <a:gd name="T56" fmla="*/ 25 w 28"/>
                <a:gd name="T57" fmla="*/ 32 h 48"/>
                <a:gd name="T58" fmla="*/ 27 w 28"/>
                <a:gd name="T59" fmla="*/ 35 h 48"/>
                <a:gd name="T60" fmla="*/ 27 w 28"/>
                <a:gd name="T61" fmla="*/ 38 h 48"/>
                <a:gd name="T62" fmla="*/ 28 w 28"/>
                <a:gd name="T63" fmla="*/ 40 h 48"/>
                <a:gd name="T64" fmla="*/ 28 w 28"/>
                <a:gd name="T65" fmla="*/ 43 h 48"/>
                <a:gd name="T66" fmla="*/ 28 w 28"/>
                <a:gd name="T67" fmla="*/ 45 h 48"/>
                <a:gd name="T68" fmla="*/ 28 w 28"/>
                <a:gd name="T69" fmla="*/ 45 h 48"/>
                <a:gd name="T70" fmla="*/ 28 w 28"/>
                <a:gd name="T71" fmla="*/ 47 h 48"/>
                <a:gd name="T72" fmla="*/ 27 w 28"/>
                <a:gd name="T73" fmla="*/ 47 h 48"/>
                <a:gd name="T74" fmla="*/ 27 w 28"/>
                <a:gd name="T75" fmla="*/ 48 h 48"/>
                <a:gd name="T76" fmla="*/ 26 w 28"/>
                <a:gd name="T77" fmla="*/ 48 h 48"/>
                <a:gd name="T78" fmla="*/ 25 w 28"/>
                <a:gd name="T79" fmla="*/ 48 h 48"/>
                <a:gd name="T80" fmla="*/ 25 w 28"/>
                <a:gd name="T81" fmla="*/ 48 h 48"/>
                <a:gd name="T82" fmla="*/ 24 w 28"/>
                <a:gd name="T83" fmla="*/ 47 h 48"/>
                <a:gd name="T84" fmla="*/ 23 w 28"/>
                <a:gd name="T85" fmla="*/ 47 h 48"/>
                <a:gd name="T86" fmla="*/ 21 w 28"/>
                <a:gd name="T87" fmla="*/ 45 h 48"/>
                <a:gd name="T88" fmla="*/ 19 w 28"/>
                <a:gd name="T89" fmla="*/ 43 h 48"/>
                <a:gd name="T90" fmla="*/ 17 w 28"/>
                <a:gd name="T91" fmla="*/ 41 h 48"/>
                <a:gd name="T92" fmla="*/ 15 w 28"/>
                <a:gd name="T93" fmla="*/ 39 h 48"/>
                <a:gd name="T94" fmla="*/ 14 w 28"/>
                <a:gd name="T95" fmla="*/ 36 h 48"/>
                <a:gd name="T96" fmla="*/ 13 w 28"/>
                <a:gd name="T97" fmla="*/ 33 h 48"/>
                <a:gd name="T98" fmla="*/ 12 w 28"/>
                <a:gd name="T99" fmla="*/ 31 h 48"/>
                <a:gd name="T100" fmla="*/ 11 w 28"/>
                <a:gd name="T101" fmla="*/ 28 h 48"/>
                <a:gd name="T102" fmla="*/ 10 w 28"/>
                <a:gd name="T103" fmla="*/ 26 h 48"/>
                <a:gd name="T104" fmla="*/ 9 w 28"/>
                <a:gd name="T105" fmla="*/ 23 h 48"/>
                <a:gd name="T106" fmla="*/ 8 w 28"/>
                <a:gd name="T107" fmla="*/ 20 h 48"/>
                <a:gd name="T108" fmla="*/ 7 w 28"/>
                <a:gd name="T109" fmla="*/ 18 h 48"/>
                <a:gd name="T110" fmla="*/ 6 w 28"/>
                <a:gd name="T111" fmla="*/ 15 h 48"/>
                <a:gd name="T112" fmla="*/ 5 w 28"/>
                <a:gd name="T113" fmla="*/ 13 h 48"/>
                <a:gd name="T114" fmla="*/ 3 w 28"/>
                <a:gd name="T115" fmla="*/ 11 h 48"/>
                <a:gd name="T116" fmla="*/ 2 w 28"/>
                <a:gd name="T117" fmla="*/ 9 h 48"/>
                <a:gd name="T118" fmla="*/ 2 w 28"/>
                <a:gd name="T119" fmla="*/ 9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 h="48">
                  <a:moveTo>
                    <a:pt x="2" y="9"/>
                  </a:moveTo>
                  <a:lnTo>
                    <a:pt x="1" y="7"/>
                  </a:lnTo>
                  <a:lnTo>
                    <a:pt x="0" y="6"/>
                  </a:lnTo>
                  <a:lnTo>
                    <a:pt x="0" y="5"/>
                  </a:lnTo>
                  <a:lnTo>
                    <a:pt x="0" y="3"/>
                  </a:lnTo>
                  <a:lnTo>
                    <a:pt x="1" y="2"/>
                  </a:lnTo>
                  <a:lnTo>
                    <a:pt x="2" y="1"/>
                  </a:lnTo>
                  <a:lnTo>
                    <a:pt x="4" y="0"/>
                  </a:lnTo>
                  <a:lnTo>
                    <a:pt x="5" y="0"/>
                  </a:lnTo>
                  <a:lnTo>
                    <a:pt x="6" y="0"/>
                  </a:lnTo>
                  <a:lnTo>
                    <a:pt x="7" y="1"/>
                  </a:lnTo>
                  <a:lnTo>
                    <a:pt x="8" y="2"/>
                  </a:lnTo>
                  <a:lnTo>
                    <a:pt x="10" y="2"/>
                  </a:lnTo>
                  <a:lnTo>
                    <a:pt x="10" y="4"/>
                  </a:lnTo>
                  <a:lnTo>
                    <a:pt x="11" y="5"/>
                  </a:lnTo>
                  <a:lnTo>
                    <a:pt x="12" y="6"/>
                  </a:lnTo>
                  <a:lnTo>
                    <a:pt x="14" y="8"/>
                  </a:lnTo>
                  <a:lnTo>
                    <a:pt x="15" y="10"/>
                  </a:lnTo>
                  <a:lnTo>
                    <a:pt x="16" y="12"/>
                  </a:lnTo>
                  <a:lnTo>
                    <a:pt x="18" y="15"/>
                  </a:lnTo>
                  <a:lnTo>
                    <a:pt x="19" y="17"/>
                  </a:lnTo>
                  <a:lnTo>
                    <a:pt x="20" y="20"/>
                  </a:lnTo>
                  <a:lnTo>
                    <a:pt x="22" y="23"/>
                  </a:lnTo>
                  <a:lnTo>
                    <a:pt x="23" y="26"/>
                  </a:lnTo>
                  <a:lnTo>
                    <a:pt x="25" y="29"/>
                  </a:lnTo>
                  <a:lnTo>
                    <a:pt x="25" y="32"/>
                  </a:lnTo>
                  <a:lnTo>
                    <a:pt x="27" y="35"/>
                  </a:lnTo>
                  <a:lnTo>
                    <a:pt x="27" y="38"/>
                  </a:lnTo>
                  <a:lnTo>
                    <a:pt x="28" y="40"/>
                  </a:lnTo>
                  <a:lnTo>
                    <a:pt x="28" y="43"/>
                  </a:lnTo>
                  <a:lnTo>
                    <a:pt x="28" y="45"/>
                  </a:lnTo>
                  <a:lnTo>
                    <a:pt x="28" y="47"/>
                  </a:lnTo>
                  <a:lnTo>
                    <a:pt x="27" y="47"/>
                  </a:lnTo>
                  <a:lnTo>
                    <a:pt x="27" y="48"/>
                  </a:lnTo>
                  <a:lnTo>
                    <a:pt x="26" y="48"/>
                  </a:lnTo>
                  <a:lnTo>
                    <a:pt x="25" y="48"/>
                  </a:lnTo>
                  <a:lnTo>
                    <a:pt x="24" y="47"/>
                  </a:lnTo>
                  <a:lnTo>
                    <a:pt x="23" y="47"/>
                  </a:lnTo>
                  <a:lnTo>
                    <a:pt x="21" y="45"/>
                  </a:lnTo>
                  <a:lnTo>
                    <a:pt x="19" y="43"/>
                  </a:lnTo>
                  <a:lnTo>
                    <a:pt x="17" y="41"/>
                  </a:lnTo>
                  <a:lnTo>
                    <a:pt x="15" y="39"/>
                  </a:lnTo>
                  <a:lnTo>
                    <a:pt x="14" y="36"/>
                  </a:lnTo>
                  <a:lnTo>
                    <a:pt x="13" y="33"/>
                  </a:lnTo>
                  <a:lnTo>
                    <a:pt x="12" y="31"/>
                  </a:lnTo>
                  <a:lnTo>
                    <a:pt x="11" y="28"/>
                  </a:lnTo>
                  <a:lnTo>
                    <a:pt x="10" y="26"/>
                  </a:lnTo>
                  <a:lnTo>
                    <a:pt x="9" y="23"/>
                  </a:lnTo>
                  <a:lnTo>
                    <a:pt x="8" y="20"/>
                  </a:lnTo>
                  <a:lnTo>
                    <a:pt x="7" y="18"/>
                  </a:lnTo>
                  <a:lnTo>
                    <a:pt x="6" y="15"/>
                  </a:lnTo>
                  <a:lnTo>
                    <a:pt x="5" y="13"/>
                  </a:lnTo>
                  <a:lnTo>
                    <a:pt x="3" y="11"/>
                  </a:lnTo>
                  <a:lnTo>
                    <a:pt x="2" y="9"/>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4" name="Freeform 640"/>
            <p:cNvSpPr>
              <a:spLocks/>
            </p:cNvSpPr>
            <p:nvPr/>
          </p:nvSpPr>
          <p:spPr bwMode="auto">
            <a:xfrm>
              <a:off x="5004" y="3167"/>
              <a:ext cx="41" cy="32"/>
            </a:xfrm>
            <a:custGeom>
              <a:avLst/>
              <a:gdLst>
                <a:gd name="T0" fmla="*/ 22 w 41"/>
                <a:gd name="T1" fmla="*/ 25 h 32"/>
                <a:gd name="T2" fmla="*/ 20 w 41"/>
                <a:gd name="T3" fmla="*/ 24 h 32"/>
                <a:gd name="T4" fmla="*/ 18 w 41"/>
                <a:gd name="T5" fmla="*/ 23 h 32"/>
                <a:gd name="T6" fmla="*/ 17 w 41"/>
                <a:gd name="T7" fmla="*/ 22 h 32"/>
                <a:gd name="T8" fmla="*/ 15 w 41"/>
                <a:gd name="T9" fmla="*/ 21 h 32"/>
                <a:gd name="T10" fmla="*/ 14 w 41"/>
                <a:gd name="T11" fmla="*/ 20 h 32"/>
                <a:gd name="T12" fmla="*/ 12 w 41"/>
                <a:gd name="T13" fmla="*/ 18 h 32"/>
                <a:gd name="T14" fmla="*/ 10 w 41"/>
                <a:gd name="T15" fmla="*/ 17 h 32"/>
                <a:gd name="T16" fmla="*/ 9 w 41"/>
                <a:gd name="T17" fmla="*/ 16 h 32"/>
                <a:gd name="T18" fmla="*/ 8 w 41"/>
                <a:gd name="T19" fmla="*/ 15 h 32"/>
                <a:gd name="T20" fmla="*/ 6 w 41"/>
                <a:gd name="T21" fmla="*/ 13 h 32"/>
                <a:gd name="T22" fmla="*/ 5 w 41"/>
                <a:gd name="T23" fmla="*/ 12 h 32"/>
                <a:gd name="T24" fmla="*/ 3 w 41"/>
                <a:gd name="T25" fmla="*/ 10 h 32"/>
                <a:gd name="T26" fmla="*/ 3 w 41"/>
                <a:gd name="T27" fmla="*/ 9 h 32"/>
                <a:gd name="T28" fmla="*/ 1 w 41"/>
                <a:gd name="T29" fmla="*/ 7 h 32"/>
                <a:gd name="T30" fmla="*/ 0 w 41"/>
                <a:gd name="T31" fmla="*/ 6 h 32"/>
                <a:gd name="T32" fmla="*/ 0 w 41"/>
                <a:gd name="T33" fmla="*/ 4 h 32"/>
                <a:gd name="T34" fmla="*/ 0 w 41"/>
                <a:gd name="T35" fmla="*/ 2 h 32"/>
                <a:gd name="T36" fmla="*/ 0 w 41"/>
                <a:gd name="T37" fmla="*/ 0 h 32"/>
                <a:gd name="T38" fmla="*/ 1 w 41"/>
                <a:gd name="T39" fmla="*/ 0 h 32"/>
                <a:gd name="T40" fmla="*/ 3 w 41"/>
                <a:gd name="T41" fmla="*/ 0 h 32"/>
                <a:gd name="T42" fmla="*/ 5 w 41"/>
                <a:gd name="T43" fmla="*/ 0 h 32"/>
                <a:gd name="T44" fmla="*/ 8 w 41"/>
                <a:gd name="T45" fmla="*/ 2 h 32"/>
                <a:gd name="T46" fmla="*/ 10 w 41"/>
                <a:gd name="T47" fmla="*/ 4 h 32"/>
                <a:gd name="T48" fmla="*/ 14 w 41"/>
                <a:gd name="T49" fmla="*/ 6 h 32"/>
                <a:gd name="T50" fmla="*/ 17 w 41"/>
                <a:gd name="T51" fmla="*/ 8 h 32"/>
                <a:gd name="T52" fmla="*/ 20 w 41"/>
                <a:gd name="T53" fmla="*/ 10 h 32"/>
                <a:gd name="T54" fmla="*/ 24 w 41"/>
                <a:gd name="T55" fmla="*/ 13 h 32"/>
                <a:gd name="T56" fmla="*/ 28 w 41"/>
                <a:gd name="T57" fmla="*/ 16 h 32"/>
                <a:gd name="T58" fmla="*/ 30 w 41"/>
                <a:gd name="T59" fmla="*/ 18 h 32"/>
                <a:gd name="T60" fmla="*/ 33 w 41"/>
                <a:gd name="T61" fmla="*/ 20 h 32"/>
                <a:gd name="T62" fmla="*/ 36 w 41"/>
                <a:gd name="T63" fmla="*/ 22 h 32"/>
                <a:gd name="T64" fmla="*/ 38 w 41"/>
                <a:gd name="T65" fmla="*/ 25 h 32"/>
                <a:gd name="T66" fmla="*/ 40 w 41"/>
                <a:gd name="T67" fmla="*/ 25 h 32"/>
                <a:gd name="T68" fmla="*/ 40 w 41"/>
                <a:gd name="T69" fmla="*/ 27 h 32"/>
                <a:gd name="T70" fmla="*/ 41 w 41"/>
                <a:gd name="T71" fmla="*/ 28 h 32"/>
                <a:gd name="T72" fmla="*/ 41 w 41"/>
                <a:gd name="T73" fmla="*/ 30 h 32"/>
                <a:gd name="T74" fmla="*/ 40 w 41"/>
                <a:gd name="T75" fmla="*/ 30 h 32"/>
                <a:gd name="T76" fmla="*/ 39 w 41"/>
                <a:gd name="T77" fmla="*/ 32 h 32"/>
                <a:gd name="T78" fmla="*/ 38 w 41"/>
                <a:gd name="T79" fmla="*/ 32 h 32"/>
                <a:gd name="T80" fmla="*/ 38 w 41"/>
                <a:gd name="T81" fmla="*/ 32 h 32"/>
                <a:gd name="T82" fmla="*/ 36 w 41"/>
                <a:gd name="T83" fmla="*/ 32 h 32"/>
                <a:gd name="T84" fmla="*/ 35 w 41"/>
                <a:gd name="T85" fmla="*/ 32 h 32"/>
                <a:gd name="T86" fmla="*/ 34 w 41"/>
                <a:gd name="T87" fmla="*/ 31 h 32"/>
                <a:gd name="T88" fmla="*/ 33 w 41"/>
                <a:gd name="T89" fmla="*/ 31 h 32"/>
                <a:gd name="T90" fmla="*/ 31 w 41"/>
                <a:gd name="T91" fmla="*/ 30 h 32"/>
                <a:gd name="T92" fmla="*/ 29 w 41"/>
                <a:gd name="T93" fmla="*/ 30 h 32"/>
                <a:gd name="T94" fmla="*/ 28 w 41"/>
                <a:gd name="T95" fmla="*/ 29 h 32"/>
                <a:gd name="T96" fmla="*/ 28 w 41"/>
                <a:gd name="T97" fmla="*/ 28 h 32"/>
                <a:gd name="T98" fmla="*/ 27 w 41"/>
                <a:gd name="T99" fmla="*/ 28 h 32"/>
                <a:gd name="T100" fmla="*/ 25 w 41"/>
                <a:gd name="T101" fmla="*/ 27 h 32"/>
                <a:gd name="T102" fmla="*/ 25 w 41"/>
                <a:gd name="T103" fmla="*/ 27 h 32"/>
                <a:gd name="T104" fmla="*/ 24 w 41"/>
                <a:gd name="T105" fmla="*/ 27 h 32"/>
                <a:gd name="T106" fmla="*/ 23 w 41"/>
                <a:gd name="T107" fmla="*/ 26 h 32"/>
                <a:gd name="T108" fmla="*/ 22 w 41"/>
                <a:gd name="T109" fmla="*/ 25 h 32"/>
                <a:gd name="T110" fmla="*/ 22 w 41"/>
                <a:gd name="T111" fmla="*/ 25 h 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 h="32">
                  <a:moveTo>
                    <a:pt x="22" y="25"/>
                  </a:moveTo>
                  <a:lnTo>
                    <a:pt x="20" y="24"/>
                  </a:lnTo>
                  <a:lnTo>
                    <a:pt x="18" y="23"/>
                  </a:lnTo>
                  <a:lnTo>
                    <a:pt x="17" y="22"/>
                  </a:lnTo>
                  <a:lnTo>
                    <a:pt x="15" y="21"/>
                  </a:lnTo>
                  <a:lnTo>
                    <a:pt x="14" y="20"/>
                  </a:lnTo>
                  <a:lnTo>
                    <a:pt x="12" y="18"/>
                  </a:lnTo>
                  <a:lnTo>
                    <a:pt x="10" y="17"/>
                  </a:lnTo>
                  <a:lnTo>
                    <a:pt x="9" y="16"/>
                  </a:lnTo>
                  <a:lnTo>
                    <a:pt x="8" y="15"/>
                  </a:lnTo>
                  <a:lnTo>
                    <a:pt x="6" y="13"/>
                  </a:lnTo>
                  <a:lnTo>
                    <a:pt x="5" y="12"/>
                  </a:lnTo>
                  <a:lnTo>
                    <a:pt x="3" y="10"/>
                  </a:lnTo>
                  <a:lnTo>
                    <a:pt x="3" y="9"/>
                  </a:lnTo>
                  <a:lnTo>
                    <a:pt x="1" y="7"/>
                  </a:lnTo>
                  <a:lnTo>
                    <a:pt x="0" y="6"/>
                  </a:lnTo>
                  <a:lnTo>
                    <a:pt x="0" y="4"/>
                  </a:lnTo>
                  <a:lnTo>
                    <a:pt x="0" y="2"/>
                  </a:lnTo>
                  <a:lnTo>
                    <a:pt x="0" y="0"/>
                  </a:lnTo>
                  <a:lnTo>
                    <a:pt x="1" y="0"/>
                  </a:lnTo>
                  <a:lnTo>
                    <a:pt x="3" y="0"/>
                  </a:lnTo>
                  <a:lnTo>
                    <a:pt x="5" y="0"/>
                  </a:lnTo>
                  <a:lnTo>
                    <a:pt x="8" y="2"/>
                  </a:lnTo>
                  <a:lnTo>
                    <a:pt x="10" y="4"/>
                  </a:lnTo>
                  <a:lnTo>
                    <a:pt x="14" y="6"/>
                  </a:lnTo>
                  <a:lnTo>
                    <a:pt x="17" y="8"/>
                  </a:lnTo>
                  <a:lnTo>
                    <a:pt x="20" y="10"/>
                  </a:lnTo>
                  <a:lnTo>
                    <a:pt x="24" y="13"/>
                  </a:lnTo>
                  <a:lnTo>
                    <a:pt x="28" y="16"/>
                  </a:lnTo>
                  <a:lnTo>
                    <a:pt x="30" y="18"/>
                  </a:lnTo>
                  <a:lnTo>
                    <a:pt x="33" y="20"/>
                  </a:lnTo>
                  <a:lnTo>
                    <a:pt x="36" y="22"/>
                  </a:lnTo>
                  <a:lnTo>
                    <a:pt x="38" y="25"/>
                  </a:lnTo>
                  <a:lnTo>
                    <a:pt x="40" y="25"/>
                  </a:lnTo>
                  <a:lnTo>
                    <a:pt x="40" y="27"/>
                  </a:lnTo>
                  <a:lnTo>
                    <a:pt x="41" y="28"/>
                  </a:lnTo>
                  <a:lnTo>
                    <a:pt x="41" y="30"/>
                  </a:lnTo>
                  <a:lnTo>
                    <a:pt x="40" y="30"/>
                  </a:lnTo>
                  <a:lnTo>
                    <a:pt x="39" y="32"/>
                  </a:lnTo>
                  <a:lnTo>
                    <a:pt x="38" y="32"/>
                  </a:lnTo>
                  <a:lnTo>
                    <a:pt x="36" y="32"/>
                  </a:lnTo>
                  <a:lnTo>
                    <a:pt x="35" y="32"/>
                  </a:lnTo>
                  <a:lnTo>
                    <a:pt x="34" y="31"/>
                  </a:lnTo>
                  <a:lnTo>
                    <a:pt x="33" y="31"/>
                  </a:lnTo>
                  <a:lnTo>
                    <a:pt x="31" y="30"/>
                  </a:lnTo>
                  <a:lnTo>
                    <a:pt x="29" y="30"/>
                  </a:lnTo>
                  <a:lnTo>
                    <a:pt x="28" y="29"/>
                  </a:lnTo>
                  <a:lnTo>
                    <a:pt x="28" y="28"/>
                  </a:lnTo>
                  <a:lnTo>
                    <a:pt x="27" y="28"/>
                  </a:lnTo>
                  <a:lnTo>
                    <a:pt x="25" y="27"/>
                  </a:lnTo>
                  <a:lnTo>
                    <a:pt x="24" y="27"/>
                  </a:lnTo>
                  <a:lnTo>
                    <a:pt x="23" y="26"/>
                  </a:lnTo>
                  <a:lnTo>
                    <a:pt x="22" y="2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5" name="Freeform 641"/>
            <p:cNvSpPr>
              <a:spLocks/>
            </p:cNvSpPr>
            <p:nvPr/>
          </p:nvSpPr>
          <p:spPr bwMode="auto">
            <a:xfrm>
              <a:off x="5162" y="3062"/>
              <a:ext cx="11" cy="50"/>
            </a:xfrm>
            <a:custGeom>
              <a:avLst/>
              <a:gdLst>
                <a:gd name="T0" fmla="*/ 1 w 11"/>
                <a:gd name="T1" fmla="*/ 32 h 50"/>
                <a:gd name="T2" fmla="*/ 0 w 11"/>
                <a:gd name="T3" fmla="*/ 30 h 50"/>
                <a:gd name="T4" fmla="*/ 0 w 11"/>
                <a:gd name="T5" fmla="*/ 28 h 50"/>
                <a:gd name="T6" fmla="*/ 0 w 11"/>
                <a:gd name="T7" fmla="*/ 26 h 50"/>
                <a:gd name="T8" fmla="*/ 0 w 11"/>
                <a:gd name="T9" fmla="*/ 24 h 50"/>
                <a:gd name="T10" fmla="*/ 0 w 11"/>
                <a:gd name="T11" fmla="*/ 22 h 50"/>
                <a:gd name="T12" fmla="*/ 0 w 11"/>
                <a:gd name="T13" fmla="*/ 20 h 50"/>
                <a:gd name="T14" fmla="*/ 0 w 11"/>
                <a:gd name="T15" fmla="*/ 17 h 50"/>
                <a:gd name="T16" fmla="*/ 0 w 11"/>
                <a:gd name="T17" fmla="*/ 16 h 50"/>
                <a:gd name="T18" fmla="*/ 0 w 11"/>
                <a:gd name="T19" fmla="*/ 14 h 50"/>
                <a:gd name="T20" fmla="*/ 0 w 11"/>
                <a:gd name="T21" fmla="*/ 12 h 50"/>
                <a:gd name="T22" fmla="*/ 1 w 11"/>
                <a:gd name="T23" fmla="*/ 10 h 50"/>
                <a:gd name="T24" fmla="*/ 1 w 11"/>
                <a:gd name="T25" fmla="*/ 8 h 50"/>
                <a:gd name="T26" fmla="*/ 2 w 11"/>
                <a:gd name="T27" fmla="*/ 6 h 50"/>
                <a:gd name="T28" fmla="*/ 2 w 11"/>
                <a:gd name="T29" fmla="*/ 5 h 50"/>
                <a:gd name="T30" fmla="*/ 3 w 11"/>
                <a:gd name="T31" fmla="*/ 3 h 50"/>
                <a:gd name="T32" fmla="*/ 4 w 11"/>
                <a:gd name="T33" fmla="*/ 2 h 50"/>
                <a:gd name="T34" fmla="*/ 6 w 11"/>
                <a:gd name="T35" fmla="*/ 0 h 50"/>
                <a:gd name="T36" fmla="*/ 7 w 11"/>
                <a:gd name="T37" fmla="*/ 0 h 50"/>
                <a:gd name="T38" fmla="*/ 8 w 11"/>
                <a:gd name="T39" fmla="*/ 0 h 50"/>
                <a:gd name="T40" fmla="*/ 9 w 11"/>
                <a:gd name="T41" fmla="*/ 2 h 50"/>
                <a:gd name="T42" fmla="*/ 10 w 11"/>
                <a:gd name="T43" fmla="*/ 4 h 50"/>
                <a:gd name="T44" fmla="*/ 10 w 11"/>
                <a:gd name="T45" fmla="*/ 7 h 50"/>
                <a:gd name="T46" fmla="*/ 11 w 11"/>
                <a:gd name="T47" fmla="*/ 10 h 50"/>
                <a:gd name="T48" fmla="*/ 11 w 11"/>
                <a:gd name="T49" fmla="*/ 14 h 50"/>
                <a:gd name="T50" fmla="*/ 11 w 11"/>
                <a:gd name="T51" fmla="*/ 17 h 50"/>
                <a:gd name="T52" fmla="*/ 11 w 11"/>
                <a:gd name="T53" fmla="*/ 22 h 50"/>
                <a:gd name="T54" fmla="*/ 11 w 11"/>
                <a:gd name="T55" fmla="*/ 26 h 50"/>
                <a:gd name="T56" fmla="*/ 11 w 11"/>
                <a:gd name="T57" fmla="*/ 30 h 50"/>
                <a:gd name="T58" fmla="*/ 11 w 11"/>
                <a:gd name="T59" fmla="*/ 35 h 50"/>
                <a:gd name="T60" fmla="*/ 11 w 11"/>
                <a:gd name="T61" fmla="*/ 38 h 50"/>
                <a:gd name="T62" fmla="*/ 11 w 11"/>
                <a:gd name="T63" fmla="*/ 42 h 50"/>
                <a:gd name="T64" fmla="*/ 11 w 11"/>
                <a:gd name="T65" fmla="*/ 45 h 50"/>
                <a:gd name="T66" fmla="*/ 11 w 11"/>
                <a:gd name="T67" fmla="*/ 45 h 50"/>
                <a:gd name="T68" fmla="*/ 11 w 11"/>
                <a:gd name="T69" fmla="*/ 46 h 50"/>
                <a:gd name="T70" fmla="*/ 10 w 11"/>
                <a:gd name="T71" fmla="*/ 47 h 50"/>
                <a:gd name="T72" fmla="*/ 10 w 11"/>
                <a:gd name="T73" fmla="*/ 47 h 50"/>
                <a:gd name="T74" fmla="*/ 9 w 11"/>
                <a:gd name="T75" fmla="*/ 49 h 50"/>
                <a:gd name="T76" fmla="*/ 8 w 11"/>
                <a:gd name="T77" fmla="*/ 50 h 50"/>
                <a:gd name="T78" fmla="*/ 7 w 11"/>
                <a:gd name="T79" fmla="*/ 50 h 50"/>
                <a:gd name="T80" fmla="*/ 5 w 11"/>
                <a:gd name="T81" fmla="*/ 49 h 50"/>
                <a:gd name="T82" fmla="*/ 4 w 11"/>
                <a:gd name="T83" fmla="*/ 49 h 50"/>
                <a:gd name="T84" fmla="*/ 4 w 11"/>
                <a:gd name="T85" fmla="*/ 48 h 50"/>
                <a:gd name="T86" fmla="*/ 3 w 11"/>
                <a:gd name="T87" fmla="*/ 47 h 50"/>
                <a:gd name="T88" fmla="*/ 3 w 11"/>
                <a:gd name="T89" fmla="*/ 46 h 50"/>
                <a:gd name="T90" fmla="*/ 2 w 11"/>
                <a:gd name="T91" fmla="*/ 45 h 50"/>
                <a:gd name="T92" fmla="*/ 2 w 11"/>
                <a:gd name="T93" fmla="*/ 43 h 50"/>
                <a:gd name="T94" fmla="*/ 2 w 11"/>
                <a:gd name="T95" fmla="*/ 42 h 50"/>
                <a:gd name="T96" fmla="*/ 2 w 11"/>
                <a:gd name="T97" fmla="*/ 42 h 50"/>
                <a:gd name="T98" fmla="*/ 2 w 11"/>
                <a:gd name="T99" fmla="*/ 41 h 50"/>
                <a:gd name="T100" fmla="*/ 2 w 11"/>
                <a:gd name="T101" fmla="*/ 40 h 50"/>
                <a:gd name="T102" fmla="*/ 1 w 11"/>
                <a:gd name="T103" fmla="*/ 40 h 50"/>
                <a:gd name="T104" fmla="*/ 1 w 11"/>
                <a:gd name="T105" fmla="*/ 38 h 50"/>
                <a:gd name="T106" fmla="*/ 1 w 11"/>
                <a:gd name="T107" fmla="*/ 37 h 50"/>
                <a:gd name="T108" fmla="*/ 1 w 11"/>
                <a:gd name="T109" fmla="*/ 36 h 50"/>
                <a:gd name="T110" fmla="*/ 1 w 11"/>
                <a:gd name="T111" fmla="*/ 35 h 50"/>
                <a:gd name="T112" fmla="*/ 1 w 11"/>
                <a:gd name="T113" fmla="*/ 34 h 50"/>
                <a:gd name="T114" fmla="*/ 1 w 11"/>
                <a:gd name="T115" fmla="*/ 33 h 50"/>
                <a:gd name="T116" fmla="*/ 1 w 11"/>
                <a:gd name="T117" fmla="*/ 32 h 50"/>
                <a:gd name="T118" fmla="*/ 1 w 11"/>
                <a:gd name="T119" fmla="*/ 32 h 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 h="50">
                  <a:moveTo>
                    <a:pt x="1" y="32"/>
                  </a:moveTo>
                  <a:lnTo>
                    <a:pt x="0" y="30"/>
                  </a:lnTo>
                  <a:lnTo>
                    <a:pt x="0" y="28"/>
                  </a:lnTo>
                  <a:lnTo>
                    <a:pt x="0" y="26"/>
                  </a:lnTo>
                  <a:lnTo>
                    <a:pt x="0" y="24"/>
                  </a:lnTo>
                  <a:lnTo>
                    <a:pt x="0" y="22"/>
                  </a:lnTo>
                  <a:lnTo>
                    <a:pt x="0" y="20"/>
                  </a:lnTo>
                  <a:lnTo>
                    <a:pt x="0" y="17"/>
                  </a:lnTo>
                  <a:lnTo>
                    <a:pt x="0" y="16"/>
                  </a:lnTo>
                  <a:lnTo>
                    <a:pt x="0" y="14"/>
                  </a:lnTo>
                  <a:lnTo>
                    <a:pt x="0" y="12"/>
                  </a:lnTo>
                  <a:lnTo>
                    <a:pt x="1" y="10"/>
                  </a:lnTo>
                  <a:lnTo>
                    <a:pt x="1" y="8"/>
                  </a:lnTo>
                  <a:lnTo>
                    <a:pt x="2" y="6"/>
                  </a:lnTo>
                  <a:lnTo>
                    <a:pt x="2" y="5"/>
                  </a:lnTo>
                  <a:lnTo>
                    <a:pt x="3" y="3"/>
                  </a:lnTo>
                  <a:lnTo>
                    <a:pt x="4" y="2"/>
                  </a:lnTo>
                  <a:lnTo>
                    <a:pt x="6" y="0"/>
                  </a:lnTo>
                  <a:lnTo>
                    <a:pt x="7" y="0"/>
                  </a:lnTo>
                  <a:lnTo>
                    <a:pt x="8" y="0"/>
                  </a:lnTo>
                  <a:lnTo>
                    <a:pt x="9" y="2"/>
                  </a:lnTo>
                  <a:lnTo>
                    <a:pt x="10" y="4"/>
                  </a:lnTo>
                  <a:lnTo>
                    <a:pt x="10" y="7"/>
                  </a:lnTo>
                  <a:lnTo>
                    <a:pt x="11" y="10"/>
                  </a:lnTo>
                  <a:lnTo>
                    <a:pt x="11" y="14"/>
                  </a:lnTo>
                  <a:lnTo>
                    <a:pt x="11" y="17"/>
                  </a:lnTo>
                  <a:lnTo>
                    <a:pt x="11" y="22"/>
                  </a:lnTo>
                  <a:lnTo>
                    <a:pt x="11" y="26"/>
                  </a:lnTo>
                  <a:lnTo>
                    <a:pt x="11" y="30"/>
                  </a:lnTo>
                  <a:lnTo>
                    <a:pt x="11" y="35"/>
                  </a:lnTo>
                  <a:lnTo>
                    <a:pt x="11" y="38"/>
                  </a:lnTo>
                  <a:lnTo>
                    <a:pt x="11" y="42"/>
                  </a:lnTo>
                  <a:lnTo>
                    <a:pt x="11" y="45"/>
                  </a:lnTo>
                  <a:lnTo>
                    <a:pt x="11" y="46"/>
                  </a:lnTo>
                  <a:lnTo>
                    <a:pt x="10" y="47"/>
                  </a:lnTo>
                  <a:lnTo>
                    <a:pt x="9" y="49"/>
                  </a:lnTo>
                  <a:lnTo>
                    <a:pt x="8" y="50"/>
                  </a:lnTo>
                  <a:lnTo>
                    <a:pt x="7" y="50"/>
                  </a:lnTo>
                  <a:lnTo>
                    <a:pt x="5" y="49"/>
                  </a:lnTo>
                  <a:lnTo>
                    <a:pt x="4" y="49"/>
                  </a:lnTo>
                  <a:lnTo>
                    <a:pt x="4" y="48"/>
                  </a:lnTo>
                  <a:lnTo>
                    <a:pt x="3" y="47"/>
                  </a:lnTo>
                  <a:lnTo>
                    <a:pt x="3" y="46"/>
                  </a:lnTo>
                  <a:lnTo>
                    <a:pt x="2" y="45"/>
                  </a:lnTo>
                  <a:lnTo>
                    <a:pt x="2" y="43"/>
                  </a:lnTo>
                  <a:lnTo>
                    <a:pt x="2" y="42"/>
                  </a:lnTo>
                  <a:lnTo>
                    <a:pt x="2" y="41"/>
                  </a:lnTo>
                  <a:lnTo>
                    <a:pt x="2" y="40"/>
                  </a:lnTo>
                  <a:lnTo>
                    <a:pt x="1" y="40"/>
                  </a:lnTo>
                  <a:lnTo>
                    <a:pt x="1" y="38"/>
                  </a:lnTo>
                  <a:lnTo>
                    <a:pt x="1" y="37"/>
                  </a:lnTo>
                  <a:lnTo>
                    <a:pt x="1" y="36"/>
                  </a:lnTo>
                  <a:lnTo>
                    <a:pt x="1" y="35"/>
                  </a:lnTo>
                  <a:lnTo>
                    <a:pt x="1" y="34"/>
                  </a:lnTo>
                  <a:lnTo>
                    <a:pt x="1" y="33"/>
                  </a:lnTo>
                  <a:lnTo>
                    <a:pt x="1" y="32"/>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6" name="Freeform 642"/>
            <p:cNvSpPr>
              <a:spLocks/>
            </p:cNvSpPr>
            <p:nvPr/>
          </p:nvSpPr>
          <p:spPr bwMode="auto">
            <a:xfrm>
              <a:off x="4982" y="3329"/>
              <a:ext cx="47" cy="21"/>
            </a:xfrm>
            <a:custGeom>
              <a:avLst/>
              <a:gdLst>
                <a:gd name="T0" fmla="*/ 2 w 47"/>
                <a:gd name="T1" fmla="*/ 13 h 21"/>
                <a:gd name="T2" fmla="*/ 4 w 47"/>
                <a:gd name="T3" fmla="*/ 12 h 21"/>
                <a:gd name="T4" fmla="*/ 5 w 47"/>
                <a:gd name="T5" fmla="*/ 11 h 21"/>
                <a:gd name="T6" fmla="*/ 7 w 47"/>
                <a:gd name="T7" fmla="*/ 10 h 21"/>
                <a:gd name="T8" fmla="*/ 10 w 47"/>
                <a:gd name="T9" fmla="*/ 9 h 21"/>
                <a:gd name="T10" fmla="*/ 12 w 47"/>
                <a:gd name="T11" fmla="*/ 8 h 21"/>
                <a:gd name="T12" fmla="*/ 14 w 47"/>
                <a:gd name="T13" fmla="*/ 7 h 21"/>
                <a:gd name="T14" fmla="*/ 16 w 47"/>
                <a:gd name="T15" fmla="*/ 6 h 21"/>
                <a:gd name="T16" fmla="*/ 19 w 47"/>
                <a:gd name="T17" fmla="*/ 5 h 21"/>
                <a:gd name="T18" fmla="*/ 21 w 47"/>
                <a:gd name="T19" fmla="*/ 4 h 21"/>
                <a:gd name="T20" fmla="*/ 23 w 47"/>
                <a:gd name="T21" fmla="*/ 3 h 21"/>
                <a:gd name="T22" fmla="*/ 26 w 47"/>
                <a:gd name="T23" fmla="*/ 2 h 21"/>
                <a:gd name="T24" fmla="*/ 28 w 47"/>
                <a:gd name="T25" fmla="*/ 2 h 21"/>
                <a:gd name="T26" fmla="*/ 30 w 47"/>
                <a:gd name="T27" fmla="*/ 1 h 21"/>
                <a:gd name="T28" fmla="*/ 33 w 47"/>
                <a:gd name="T29" fmla="*/ 1 h 21"/>
                <a:gd name="T30" fmla="*/ 35 w 47"/>
                <a:gd name="T31" fmla="*/ 0 h 21"/>
                <a:gd name="T32" fmla="*/ 37 w 47"/>
                <a:gd name="T33" fmla="*/ 0 h 21"/>
                <a:gd name="T34" fmla="*/ 39 w 47"/>
                <a:gd name="T35" fmla="*/ 0 h 21"/>
                <a:gd name="T36" fmla="*/ 41 w 47"/>
                <a:gd name="T37" fmla="*/ 0 h 21"/>
                <a:gd name="T38" fmla="*/ 42 w 47"/>
                <a:gd name="T39" fmla="*/ 0 h 21"/>
                <a:gd name="T40" fmla="*/ 43 w 47"/>
                <a:gd name="T41" fmla="*/ 0 h 21"/>
                <a:gd name="T42" fmla="*/ 45 w 47"/>
                <a:gd name="T43" fmla="*/ 0 h 21"/>
                <a:gd name="T44" fmla="*/ 45 w 47"/>
                <a:gd name="T45" fmla="*/ 0 h 21"/>
                <a:gd name="T46" fmla="*/ 46 w 47"/>
                <a:gd name="T47" fmla="*/ 0 h 21"/>
                <a:gd name="T48" fmla="*/ 47 w 47"/>
                <a:gd name="T49" fmla="*/ 1 h 21"/>
                <a:gd name="T50" fmla="*/ 47 w 47"/>
                <a:gd name="T51" fmla="*/ 2 h 21"/>
                <a:gd name="T52" fmla="*/ 47 w 47"/>
                <a:gd name="T53" fmla="*/ 2 h 21"/>
                <a:gd name="T54" fmla="*/ 47 w 47"/>
                <a:gd name="T55" fmla="*/ 4 h 21"/>
                <a:gd name="T56" fmla="*/ 47 w 47"/>
                <a:gd name="T57" fmla="*/ 5 h 21"/>
                <a:gd name="T58" fmla="*/ 44 w 47"/>
                <a:gd name="T59" fmla="*/ 6 h 21"/>
                <a:gd name="T60" fmla="*/ 42 w 47"/>
                <a:gd name="T61" fmla="*/ 7 h 21"/>
                <a:gd name="T62" fmla="*/ 39 w 47"/>
                <a:gd name="T63" fmla="*/ 9 h 21"/>
                <a:gd name="T64" fmla="*/ 37 w 47"/>
                <a:gd name="T65" fmla="*/ 10 h 21"/>
                <a:gd name="T66" fmla="*/ 34 w 47"/>
                <a:gd name="T67" fmla="*/ 11 h 21"/>
                <a:gd name="T68" fmla="*/ 31 w 47"/>
                <a:gd name="T69" fmla="*/ 12 h 21"/>
                <a:gd name="T70" fmla="*/ 29 w 47"/>
                <a:gd name="T71" fmla="*/ 13 h 21"/>
                <a:gd name="T72" fmla="*/ 26 w 47"/>
                <a:gd name="T73" fmla="*/ 14 h 21"/>
                <a:gd name="T74" fmla="*/ 23 w 47"/>
                <a:gd name="T75" fmla="*/ 15 h 21"/>
                <a:gd name="T76" fmla="*/ 20 w 47"/>
                <a:gd name="T77" fmla="*/ 16 h 21"/>
                <a:gd name="T78" fmla="*/ 17 w 47"/>
                <a:gd name="T79" fmla="*/ 17 h 21"/>
                <a:gd name="T80" fmla="*/ 15 w 47"/>
                <a:gd name="T81" fmla="*/ 17 h 21"/>
                <a:gd name="T82" fmla="*/ 12 w 47"/>
                <a:gd name="T83" fmla="*/ 19 h 21"/>
                <a:gd name="T84" fmla="*/ 10 w 47"/>
                <a:gd name="T85" fmla="*/ 19 h 21"/>
                <a:gd name="T86" fmla="*/ 7 w 47"/>
                <a:gd name="T87" fmla="*/ 20 h 21"/>
                <a:gd name="T88" fmla="*/ 5 w 47"/>
                <a:gd name="T89" fmla="*/ 21 h 21"/>
                <a:gd name="T90" fmla="*/ 4 w 47"/>
                <a:gd name="T91" fmla="*/ 21 h 21"/>
                <a:gd name="T92" fmla="*/ 2 w 47"/>
                <a:gd name="T93" fmla="*/ 21 h 21"/>
                <a:gd name="T94" fmla="*/ 2 w 47"/>
                <a:gd name="T95" fmla="*/ 21 h 21"/>
                <a:gd name="T96" fmla="*/ 1 w 47"/>
                <a:gd name="T97" fmla="*/ 21 h 21"/>
                <a:gd name="T98" fmla="*/ 0 w 47"/>
                <a:gd name="T99" fmla="*/ 20 h 21"/>
                <a:gd name="T100" fmla="*/ 0 w 47"/>
                <a:gd name="T101" fmla="*/ 19 h 21"/>
                <a:gd name="T102" fmla="*/ 0 w 47"/>
                <a:gd name="T103" fmla="*/ 19 h 21"/>
                <a:gd name="T104" fmla="*/ 0 w 47"/>
                <a:gd name="T105" fmla="*/ 18 h 21"/>
                <a:gd name="T106" fmla="*/ 0 w 47"/>
                <a:gd name="T107" fmla="*/ 17 h 21"/>
                <a:gd name="T108" fmla="*/ 0 w 47"/>
                <a:gd name="T109" fmla="*/ 16 h 21"/>
                <a:gd name="T110" fmla="*/ 0 w 47"/>
                <a:gd name="T111" fmla="*/ 15 h 21"/>
                <a:gd name="T112" fmla="*/ 0 w 47"/>
                <a:gd name="T113" fmla="*/ 14 h 21"/>
                <a:gd name="T114" fmla="*/ 1 w 47"/>
                <a:gd name="T115" fmla="*/ 13 h 21"/>
                <a:gd name="T116" fmla="*/ 2 w 47"/>
                <a:gd name="T117" fmla="*/ 13 h 21"/>
                <a:gd name="T118" fmla="*/ 2 w 47"/>
                <a:gd name="T119" fmla="*/ 13 h 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 h="21">
                  <a:moveTo>
                    <a:pt x="2" y="13"/>
                  </a:moveTo>
                  <a:lnTo>
                    <a:pt x="4" y="12"/>
                  </a:lnTo>
                  <a:lnTo>
                    <a:pt x="5" y="11"/>
                  </a:lnTo>
                  <a:lnTo>
                    <a:pt x="7" y="10"/>
                  </a:lnTo>
                  <a:lnTo>
                    <a:pt x="10" y="9"/>
                  </a:lnTo>
                  <a:lnTo>
                    <a:pt x="12" y="8"/>
                  </a:lnTo>
                  <a:lnTo>
                    <a:pt x="14" y="7"/>
                  </a:lnTo>
                  <a:lnTo>
                    <a:pt x="16" y="6"/>
                  </a:lnTo>
                  <a:lnTo>
                    <a:pt x="19" y="5"/>
                  </a:lnTo>
                  <a:lnTo>
                    <a:pt x="21" y="4"/>
                  </a:lnTo>
                  <a:lnTo>
                    <a:pt x="23" y="3"/>
                  </a:lnTo>
                  <a:lnTo>
                    <a:pt x="26" y="2"/>
                  </a:lnTo>
                  <a:lnTo>
                    <a:pt x="28" y="2"/>
                  </a:lnTo>
                  <a:lnTo>
                    <a:pt x="30" y="1"/>
                  </a:lnTo>
                  <a:lnTo>
                    <a:pt x="33" y="1"/>
                  </a:lnTo>
                  <a:lnTo>
                    <a:pt x="35" y="0"/>
                  </a:lnTo>
                  <a:lnTo>
                    <a:pt x="37" y="0"/>
                  </a:lnTo>
                  <a:lnTo>
                    <a:pt x="39" y="0"/>
                  </a:lnTo>
                  <a:lnTo>
                    <a:pt x="41" y="0"/>
                  </a:lnTo>
                  <a:lnTo>
                    <a:pt x="42" y="0"/>
                  </a:lnTo>
                  <a:lnTo>
                    <a:pt x="43" y="0"/>
                  </a:lnTo>
                  <a:lnTo>
                    <a:pt x="45" y="0"/>
                  </a:lnTo>
                  <a:lnTo>
                    <a:pt x="46" y="0"/>
                  </a:lnTo>
                  <a:lnTo>
                    <a:pt x="47" y="1"/>
                  </a:lnTo>
                  <a:lnTo>
                    <a:pt x="47" y="2"/>
                  </a:lnTo>
                  <a:lnTo>
                    <a:pt x="47" y="4"/>
                  </a:lnTo>
                  <a:lnTo>
                    <a:pt x="47" y="5"/>
                  </a:lnTo>
                  <a:lnTo>
                    <a:pt x="44" y="6"/>
                  </a:lnTo>
                  <a:lnTo>
                    <a:pt x="42" y="7"/>
                  </a:lnTo>
                  <a:lnTo>
                    <a:pt x="39" y="9"/>
                  </a:lnTo>
                  <a:lnTo>
                    <a:pt x="37" y="10"/>
                  </a:lnTo>
                  <a:lnTo>
                    <a:pt x="34" y="11"/>
                  </a:lnTo>
                  <a:lnTo>
                    <a:pt x="31" y="12"/>
                  </a:lnTo>
                  <a:lnTo>
                    <a:pt x="29" y="13"/>
                  </a:lnTo>
                  <a:lnTo>
                    <a:pt x="26" y="14"/>
                  </a:lnTo>
                  <a:lnTo>
                    <a:pt x="23" y="15"/>
                  </a:lnTo>
                  <a:lnTo>
                    <a:pt x="20" y="16"/>
                  </a:lnTo>
                  <a:lnTo>
                    <a:pt x="17" y="17"/>
                  </a:lnTo>
                  <a:lnTo>
                    <a:pt x="15" y="17"/>
                  </a:lnTo>
                  <a:lnTo>
                    <a:pt x="12" y="19"/>
                  </a:lnTo>
                  <a:lnTo>
                    <a:pt x="10" y="19"/>
                  </a:lnTo>
                  <a:lnTo>
                    <a:pt x="7" y="20"/>
                  </a:lnTo>
                  <a:lnTo>
                    <a:pt x="5" y="21"/>
                  </a:lnTo>
                  <a:lnTo>
                    <a:pt x="4" y="21"/>
                  </a:lnTo>
                  <a:lnTo>
                    <a:pt x="2" y="21"/>
                  </a:lnTo>
                  <a:lnTo>
                    <a:pt x="1" y="21"/>
                  </a:lnTo>
                  <a:lnTo>
                    <a:pt x="0" y="20"/>
                  </a:lnTo>
                  <a:lnTo>
                    <a:pt x="0" y="19"/>
                  </a:lnTo>
                  <a:lnTo>
                    <a:pt x="0" y="18"/>
                  </a:lnTo>
                  <a:lnTo>
                    <a:pt x="0" y="17"/>
                  </a:lnTo>
                  <a:lnTo>
                    <a:pt x="0" y="16"/>
                  </a:lnTo>
                  <a:lnTo>
                    <a:pt x="0" y="15"/>
                  </a:lnTo>
                  <a:lnTo>
                    <a:pt x="0" y="14"/>
                  </a:lnTo>
                  <a:lnTo>
                    <a:pt x="1" y="13"/>
                  </a:lnTo>
                  <a:lnTo>
                    <a:pt x="2" y="1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7" name="Freeform 643"/>
            <p:cNvSpPr>
              <a:spLocks/>
            </p:cNvSpPr>
            <p:nvPr/>
          </p:nvSpPr>
          <p:spPr bwMode="auto">
            <a:xfrm>
              <a:off x="5012" y="3381"/>
              <a:ext cx="37" cy="28"/>
            </a:xfrm>
            <a:custGeom>
              <a:avLst/>
              <a:gdLst>
                <a:gd name="T0" fmla="*/ 2 w 37"/>
                <a:gd name="T1" fmla="*/ 22 h 28"/>
                <a:gd name="T2" fmla="*/ 3 w 37"/>
                <a:gd name="T3" fmla="*/ 21 h 28"/>
                <a:gd name="T4" fmla="*/ 5 w 37"/>
                <a:gd name="T5" fmla="*/ 20 h 28"/>
                <a:gd name="T6" fmla="*/ 6 w 37"/>
                <a:gd name="T7" fmla="*/ 18 h 28"/>
                <a:gd name="T8" fmla="*/ 8 w 37"/>
                <a:gd name="T9" fmla="*/ 17 h 28"/>
                <a:gd name="T10" fmla="*/ 10 w 37"/>
                <a:gd name="T11" fmla="*/ 15 h 28"/>
                <a:gd name="T12" fmla="*/ 12 w 37"/>
                <a:gd name="T13" fmla="*/ 14 h 28"/>
                <a:gd name="T14" fmla="*/ 14 w 37"/>
                <a:gd name="T15" fmla="*/ 12 h 28"/>
                <a:gd name="T16" fmla="*/ 16 w 37"/>
                <a:gd name="T17" fmla="*/ 11 h 28"/>
                <a:gd name="T18" fmla="*/ 18 w 37"/>
                <a:gd name="T19" fmla="*/ 9 h 28"/>
                <a:gd name="T20" fmla="*/ 20 w 37"/>
                <a:gd name="T21" fmla="*/ 7 h 28"/>
                <a:gd name="T22" fmla="*/ 22 w 37"/>
                <a:gd name="T23" fmla="*/ 6 h 28"/>
                <a:gd name="T24" fmla="*/ 25 w 37"/>
                <a:gd name="T25" fmla="*/ 5 h 28"/>
                <a:gd name="T26" fmla="*/ 27 w 37"/>
                <a:gd name="T27" fmla="*/ 3 h 28"/>
                <a:gd name="T28" fmla="*/ 29 w 37"/>
                <a:gd name="T29" fmla="*/ 2 h 28"/>
                <a:gd name="T30" fmla="*/ 30 w 37"/>
                <a:gd name="T31" fmla="*/ 2 h 28"/>
                <a:gd name="T32" fmla="*/ 32 w 37"/>
                <a:gd name="T33" fmla="*/ 1 h 28"/>
                <a:gd name="T34" fmla="*/ 33 w 37"/>
                <a:gd name="T35" fmla="*/ 0 h 28"/>
                <a:gd name="T36" fmla="*/ 35 w 37"/>
                <a:gd name="T37" fmla="*/ 0 h 28"/>
                <a:gd name="T38" fmla="*/ 36 w 37"/>
                <a:gd name="T39" fmla="*/ 1 h 28"/>
                <a:gd name="T40" fmla="*/ 37 w 37"/>
                <a:gd name="T41" fmla="*/ 2 h 28"/>
                <a:gd name="T42" fmla="*/ 37 w 37"/>
                <a:gd name="T43" fmla="*/ 2 h 28"/>
                <a:gd name="T44" fmla="*/ 37 w 37"/>
                <a:gd name="T45" fmla="*/ 3 h 28"/>
                <a:gd name="T46" fmla="*/ 37 w 37"/>
                <a:gd name="T47" fmla="*/ 4 h 28"/>
                <a:gd name="T48" fmla="*/ 37 w 37"/>
                <a:gd name="T49" fmla="*/ 5 h 28"/>
                <a:gd name="T50" fmla="*/ 37 w 37"/>
                <a:gd name="T51" fmla="*/ 6 h 28"/>
                <a:gd name="T52" fmla="*/ 37 w 37"/>
                <a:gd name="T53" fmla="*/ 7 h 28"/>
                <a:gd name="T54" fmla="*/ 35 w 37"/>
                <a:gd name="T55" fmla="*/ 8 h 28"/>
                <a:gd name="T56" fmla="*/ 33 w 37"/>
                <a:gd name="T57" fmla="*/ 10 h 28"/>
                <a:gd name="T58" fmla="*/ 32 w 37"/>
                <a:gd name="T59" fmla="*/ 12 h 28"/>
                <a:gd name="T60" fmla="*/ 30 w 37"/>
                <a:gd name="T61" fmla="*/ 13 h 28"/>
                <a:gd name="T62" fmla="*/ 28 w 37"/>
                <a:gd name="T63" fmla="*/ 15 h 28"/>
                <a:gd name="T64" fmla="*/ 26 w 37"/>
                <a:gd name="T65" fmla="*/ 16 h 28"/>
                <a:gd name="T66" fmla="*/ 25 w 37"/>
                <a:gd name="T67" fmla="*/ 17 h 28"/>
                <a:gd name="T68" fmla="*/ 22 w 37"/>
                <a:gd name="T69" fmla="*/ 20 h 28"/>
                <a:gd name="T70" fmla="*/ 20 w 37"/>
                <a:gd name="T71" fmla="*/ 20 h 28"/>
                <a:gd name="T72" fmla="*/ 18 w 37"/>
                <a:gd name="T73" fmla="*/ 22 h 28"/>
                <a:gd name="T74" fmla="*/ 16 w 37"/>
                <a:gd name="T75" fmla="*/ 23 h 28"/>
                <a:gd name="T76" fmla="*/ 14 w 37"/>
                <a:gd name="T77" fmla="*/ 25 h 28"/>
                <a:gd name="T78" fmla="*/ 11 w 37"/>
                <a:gd name="T79" fmla="*/ 25 h 28"/>
                <a:gd name="T80" fmla="*/ 9 w 37"/>
                <a:gd name="T81" fmla="*/ 27 h 28"/>
                <a:gd name="T82" fmla="*/ 6 w 37"/>
                <a:gd name="T83" fmla="*/ 27 h 28"/>
                <a:gd name="T84" fmla="*/ 4 w 37"/>
                <a:gd name="T85" fmla="*/ 28 h 28"/>
                <a:gd name="T86" fmla="*/ 2 w 37"/>
                <a:gd name="T87" fmla="*/ 28 h 28"/>
                <a:gd name="T88" fmla="*/ 2 w 37"/>
                <a:gd name="T89" fmla="*/ 27 h 28"/>
                <a:gd name="T90" fmla="*/ 1 w 37"/>
                <a:gd name="T91" fmla="*/ 27 h 28"/>
                <a:gd name="T92" fmla="*/ 0 w 37"/>
                <a:gd name="T93" fmla="*/ 25 h 28"/>
                <a:gd name="T94" fmla="*/ 0 w 37"/>
                <a:gd name="T95" fmla="*/ 24 h 28"/>
                <a:gd name="T96" fmla="*/ 1 w 37"/>
                <a:gd name="T97" fmla="*/ 23 h 28"/>
                <a:gd name="T98" fmla="*/ 2 w 37"/>
                <a:gd name="T99" fmla="*/ 22 h 28"/>
                <a:gd name="T100" fmla="*/ 2 w 37"/>
                <a:gd name="T101" fmla="*/ 22 h 28"/>
                <a:gd name="T102" fmla="*/ 2 w 37"/>
                <a:gd name="T103" fmla="*/ 22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 h="28">
                  <a:moveTo>
                    <a:pt x="2" y="22"/>
                  </a:moveTo>
                  <a:lnTo>
                    <a:pt x="3" y="21"/>
                  </a:lnTo>
                  <a:lnTo>
                    <a:pt x="5" y="20"/>
                  </a:lnTo>
                  <a:lnTo>
                    <a:pt x="6" y="18"/>
                  </a:lnTo>
                  <a:lnTo>
                    <a:pt x="8" y="17"/>
                  </a:lnTo>
                  <a:lnTo>
                    <a:pt x="10" y="15"/>
                  </a:lnTo>
                  <a:lnTo>
                    <a:pt x="12" y="14"/>
                  </a:lnTo>
                  <a:lnTo>
                    <a:pt x="14" y="12"/>
                  </a:lnTo>
                  <a:lnTo>
                    <a:pt x="16" y="11"/>
                  </a:lnTo>
                  <a:lnTo>
                    <a:pt x="18" y="9"/>
                  </a:lnTo>
                  <a:lnTo>
                    <a:pt x="20" y="7"/>
                  </a:lnTo>
                  <a:lnTo>
                    <a:pt x="22" y="6"/>
                  </a:lnTo>
                  <a:lnTo>
                    <a:pt x="25" y="5"/>
                  </a:lnTo>
                  <a:lnTo>
                    <a:pt x="27" y="3"/>
                  </a:lnTo>
                  <a:lnTo>
                    <a:pt x="29" y="2"/>
                  </a:lnTo>
                  <a:lnTo>
                    <a:pt x="30" y="2"/>
                  </a:lnTo>
                  <a:lnTo>
                    <a:pt x="32" y="1"/>
                  </a:lnTo>
                  <a:lnTo>
                    <a:pt x="33" y="0"/>
                  </a:lnTo>
                  <a:lnTo>
                    <a:pt x="35" y="0"/>
                  </a:lnTo>
                  <a:lnTo>
                    <a:pt x="36" y="1"/>
                  </a:lnTo>
                  <a:lnTo>
                    <a:pt x="37" y="2"/>
                  </a:lnTo>
                  <a:lnTo>
                    <a:pt x="37" y="3"/>
                  </a:lnTo>
                  <a:lnTo>
                    <a:pt x="37" y="4"/>
                  </a:lnTo>
                  <a:lnTo>
                    <a:pt x="37" y="5"/>
                  </a:lnTo>
                  <a:lnTo>
                    <a:pt x="37" y="6"/>
                  </a:lnTo>
                  <a:lnTo>
                    <a:pt x="37" y="7"/>
                  </a:lnTo>
                  <a:lnTo>
                    <a:pt x="35" y="8"/>
                  </a:lnTo>
                  <a:lnTo>
                    <a:pt x="33" y="10"/>
                  </a:lnTo>
                  <a:lnTo>
                    <a:pt x="32" y="12"/>
                  </a:lnTo>
                  <a:lnTo>
                    <a:pt x="30" y="13"/>
                  </a:lnTo>
                  <a:lnTo>
                    <a:pt x="28" y="15"/>
                  </a:lnTo>
                  <a:lnTo>
                    <a:pt x="26" y="16"/>
                  </a:lnTo>
                  <a:lnTo>
                    <a:pt x="25" y="17"/>
                  </a:lnTo>
                  <a:lnTo>
                    <a:pt x="22" y="20"/>
                  </a:lnTo>
                  <a:lnTo>
                    <a:pt x="20" y="20"/>
                  </a:lnTo>
                  <a:lnTo>
                    <a:pt x="18" y="22"/>
                  </a:lnTo>
                  <a:lnTo>
                    <a:pt x="16" y="23"/>
                  </a:lnTo>
                  <a:lnTo>
                    <a:pt x="14" y="25"/>
                  </a:lnTo>
                  <a:lnTo>
                    <a:pt x="11" y="25"/>
                  </a:lnTo>
                  <a:lnTo>
                    <a:pt x="9" y="27"/>
                  </a:lnTo>
                  <a:lnTo>
                    <a:pt x="6" y="27"/>
                  </a:lnTo>
                  <a:lnTo>
                    <a:pt x="4" y="28"/>
                  </a:lnTo>
                  <a:lnTo>
                    <a:pt x="2" y="28"/>
                  </a:lnTo>
                  <a:lnTo>
                    <a:pt x="2" y="27"/>
                  </a:lnTo>
                  <a:lnTo>
                    <a:pt x="1" y="27"/>
                  </a:lnTo>
                  <a:lnTo>
                    <a:pt x="0" y="25"/>
                  </a:lnTo>
                  <a:lnTo>
                    <a:pt x="0" y="24"/>
                  </a:lnTo>
                  <a:lnTo>
                    <a:pt x="1" y="23"/>
                  </a:lnTo>
                  <a:lnTo>
                    <a:pt x="2" y="22"/>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8" name="Freeform 644"/>
            <p:cNvSpPr>
              <a:spLocks/>
            </p:cNvSpPr>
            <p:nvPr/>
          </p:nvSpPr>
          <p:spPr bwMode="auto">
            <a:xfrm>
              <a:off x="4979" y="3249"/>
              <a:ext cx="50" cy="15"/>
            </a:xfrm>
            <a:custGeom>
              <a:avLst/>
              <a:gdLst>
                <a:gd name="T0" fmla="*/ 18 w 50"/>
                <a:gd name="T1" fmla="*/ 3 h 15"/>
                <a:gd name="T2" fmla="*/ 19 w 50"/>
                <a:gd name="T3" fmla="*/ 2 h 15"/>
                <a:gd name="T4" fmla="*/ 21 w 50"/>
                <a:gd name="T5" fmla="*/ 2 h 15"/>
                <a:gd name="T6" fmla="*/ 23 w 50"/>
                <a:gd name="T7" fmla="*/ 2 h 15"/>
                <a:gd name="T8" fmla="*/ 25 w 50"/>
                <a:gd name="T9" fmla="*/ 2 h 15"/>
                <a:gd name="T10" fmla="*/ 27 w 50"/>
                <a:gd name="T11" fmla="*/ 1 h 15"/>
                <a:gd name="T12" fmla="*/ 29 w 50"/>
                <a:gd name="T13" fmla="*/ 1 h 15"/>
                <a:gd name="T14" fmla="*/ 31 w 50"/>
                <a:gd name="T15" fmla="*/ 1 h 15"/>
                <a:gd name="T16" fmla="*/ 33 w 50"/>
                <a:gd name="T17" fmla="*/ 1 h 15"/>
                <a:gd name="T18" fmla="*/ 35 w 50"/>
                <a:gd name="T19" fmla="*/ 0 h 15"/>
                <a:gd name="T20" fmla="*/ 37 w 50"/>
                <a:gd name="T21" fmla="*/ 0 h 15"/>
                <a:gd name="T22" fmla="*/ 39 w 50"/>
                <a:gd name="T23" fmla="*/ 0 h 15"/>
                <a:gd name="T24" fmla="*/ 41 w 50"/>
                <a:gd name="T25" fmla="*/ 1 h 15"/>
                <a:gd name="T26" fmla="*/ 43 w 50"/>
                <a:gd name="T27" fmla="*/ 1 h 15"/>
                <a:gd name="T28" fmla="*/ 45 w 50"/>
                <a:gd name="T29" fmla="*/ 2 h 15"/>
                <a:gd name="T30" fmla="*/ 46 w 50"/>
                <a:gd name="T31" fmla="*/ 2 h 15"/>
                <a:gd name="T32" fmla="*/ 48 w 50"/>
                <a:gd name="T33" fmla="*/ 3 h 15"/>
                <a:gd name="T34" fmla="*/ 50 w 50"/>
                <a:gd name="T35" fmla="*/ 5 h 15"/>
                <a:gd name="T36" fmla="*/ 50 w 50"/>
                <a:gd name="T37" fmla="*/ 6 h 15"/>
                <a:gd name="T38" fmla="*/ 50 w 50"/>
                <a:gd name="T39" fmla="*/ 7 h 15"/>
                <a:gd name="T40" fmla="*/ 49 w 50"/>
                <a:gd name="T41" fmla="*/ 8 h 15"/>
                <a:gd name="T42" fmla="*/ 47 w 50"/>
                <a:gd name="T43" fmla="*/ 9 h 15"/>
                <a:gd name="T44" fmla="*/ 44 w 50"/>
                <a:gd name="T45" fmla="*/ 10 h 15"/>
                <a:gd name="T46" fmla="*/ 40 w 50"/>
                <a:gd name="T47" fmla="*/ 10 h 15"/>
                <a:gd name="T48" fmla="*/ 37 w 50"/>
                <a:gd name="T49" fmla="*/ 11 h 15"/>
                <a:gd name="T50" fmla="*/ 33 w 50"/>
                <a:gd name="T51" fmla="*/ 12 h 15"/>
                <a:gd name="T52" fmla="*/ 29 w 50"/>
                <a:gd name="T53" fmla="*/ 12 h 15"/>
                <a:gd name="T54" fmla="*/ 25 w 50"/>
                <a:gd name="T55" fmla="*/ 12 h 15"/>
                <a:gd name="T56" fmla="*/ 20 w 50"/>
                <a:gd name="T57" fmla="*/ 13 h 15"/>
                <a:gd name="T58" fmla="*/ 16 w 50"/>
                <a:gd name="T59" fmla="*/ 14 h 15"/>
                <a:gd name="T60" fmla="*/ 13 w 50"/>
                <a:gd name="T61" fmla="*/ 14 h 15"/>
                <a:gd name="T62" fmla="*/ 10 w 50"/>
                <a:gd name="T63" fmla="*/ 15 h 15"/>
                <a:gd name="T64" fmla="*/ 7 w 50"/>
                <a:gd name="T65" fmla="*/ 15 h 15"/>
                <a:gd name="T66" fmla="*/ 6 w 50"/>
                <a:gd name="T67" fmla="*/ 15 h 15"/>
                <a:gd name="T68" fmla="*/ 5 w 50"/>
                <a:gd name="T69" fmla="*/ 15 h 15"/>
                <a:gd name="T70" fmla="*/ 4 w 50"/>
                <a:gd name="T71" fmla="*/ 15 h 15"/>
                <a:gd name="T72" fmla="*/ 3 w 50"/>
                <a:gd name="T73" fmla="*/ 15 h 15"/>
                <a:gd name="T74" fmla="*/ 2 w 50"/>
                <a:gd name="T75" fmla="*/ 14 h 15"/>
                <a:gd name="T76" fmla="*/ 1 w 50"/>
                <a:gd name="T77" fmla="*/ 13 h 15"/>
                <a:gd name="T78" fmla="*/ 0 w 50"/>
                <a:gd name="T79" fmla="*/ 12 h 15"/>
                <a:gd name="T80" fmla="*/ 1 w 50"/>
                <a:gd name="T81" fmla="*/ 10 h 15"/>
                <a:gd name="T82" fmla="*/ 1 w 50"/>
                <a:gd name="T83" fmla="*/ 10 h 15"/>
                <a:gd name="T84" fmla="*/ 2 w 50"/>
                <a:gd name="T85" fmla="*/ 9 h 15"/>
                <a:gd name="T86" fmla="*/ 3 w 50"/>
                <a:gd name="T87" fmla="*/ 8 h 15"/>
                <a:gd name="T88" fmla="*/ 4 w 50"/>
                <a:gd name="T89" fmla="*/ 7 h 15"/>
                <a:gd name="T90" fmla="*/ 5 w 50"/>
                <a:gd name="T91" fmla="*/ 7 h 15"/>
                <a:gd name="T92" fmla="*/ 6 w 50"/>
                <a:gd name="T93" fmla="*/ 6 h 15"/>
                <a:gd name="T94" fmla="*/ 7 w 50"/>
                <a:gd name="T95" fmla="*/ 6 h 15"/>
                <a:gd name="T96" fmla="*/ 8 w 50"/>
                <a:gd name="T97" fmla="*/ 5 h 15"/>
                <a:gd name="T98" fmla="*/ 8 w 50"/>
                <a:gd name="T99" fmla="*/ 5 h 15"/>
                <a:gd name="T100" fmla="*/ 9 w 50"/>
                <a:gd name="T101" fmla="*/ 5 h 15"/>
                <a:gd name="T102" fmla="*/ 10 w 50"/>
                <a:gd name="T103" fmla="*/ 5 h 15"/>
                <a:gd name="T104" fmla="*/ 11 w 50"/>
                <a:gd name="T105" fmla="*/ 5 h 15"/>
                <a:gd name="T106" fmla="*/ 12 w 50"/>
                <a:gd name="T107" fmla="*/ 4 h 15"/>
                <a:gd name="T108" fmla="*/ 13 w 50"/>
                <a:gd name="T109" fmla="*/ 4 h 15"/>
                <a:gd name="T110" fmla="*/ 14 w 50"/>
                <a:gd name="T111" fmla="*/ 3 h 15"/>
                <a:gd name="T112" fmla="*/ 15 w 50"/>
                <a:gd name="T113" fmla="*/ 3 h 15"/>
                <a:gd name="T114" fmla="*/ 16 w 50"/>
                <a:gd name="T115" fmla="*/ 3 h 15"/>
                <a:gd name="T116" fmla="*/ 18 w 50"/>
                <a:gd name="T117" fmla="*/ 3 h 15"/>
                <a:gd name="T118" fmla="*/ 18 w 50"/>
                <a:gd name="T119" fmla="*/ 3 h 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 h="15">
                  <a:moveTo>
                    <a:pt x="18" y="3"/>
                  </a:moveTo>
                  <a:lnTo>
                    <a:pt x="19" y="2"/>
                  </a:lnTo>
                  <a:lnTo>
                    <a:pt x="21" y="2"/>
                  </a:lnTo>
                  <a:lnTo>
                    <a:pt x="23" y="2"/>
                  </a:lnTo>
                  <a:lnTo>
                    <a:pt x="25" y="2"/>
                  </a:lnTo>
                  <a:lnTo>
                    <a:pt x="27" y="1"/>
                  </a:lnTo>
                  <a:lnTo>
                    <a:pt x="29" y="1"/>
                  </a:lnTo>
                  <a:lnTo>
                    <a:pt x="31" y="1"/>
                  </a:lnTo>
                  <a:lnTo>
                    <a:pt x="33" y="1"/>
                  </a:lnTo>
                  <a:lnTo>
                    <a:pt x="35" y="0"/>
                  </a:lnTo>
                  <a:lnTo>
                    <a:pt x="37" y="0"/>
                  </a:lnTo>
                  <a:lnTo>
                    <a:pt x="39" y="0"/>
                  </a:lnTo>
                  <a:lnTo>
                    <a:pt x="41" y="1"/>
                  </a:lnTo>
                  <a:lnTo>
                    <a:pt x="43" y="1"/>
                  </a:lnTo>
                  <a:lnTo>
                    <a:pt x="45" y="2"/>
                  </a:lnTo>
                  <a:lnTo>
                    <a:pt x="46" y="2"/>
                  </a:lnTo>
                  <a:lnTo>
                    <a:pt x="48" y="3"/>
                  </a:lnTo>
                  <a:lnTo>
                    <a:pt x="50" y="5"/>
                  </a:lnTo>
                  <a:lnTo>
                    <a:pt x="50" y="6"/>
                  </a:lnTo>
                  <a:lnTo>
                    <a:pt x="50" y="7"/>
                  </a:lnTo>
                  <a:lnTo>
                    <a:pt x="49" y="8"/>
                  </a:lnTo>
                  <a:lnTo>
                    <a:pt x="47" y="9"/>
                  </a:lnTo>
                  <a:lnTo>
                    <a:pt x="44" y="10"/>
                  </a:lnTo>
                  <a:lnTo>
                    <a:pt x="40" y="10"/>
                  </a:lnTo>
                  <a:lnTo>
                    <a:pt x="37" y="11"/>
                  </a:lnTo>
                  <a:lnTo>
                    <a:pt x="33" y="12"/>
                  </a:lnTo>
                  <a:lnTo>
                    <a:pt x="29" y="12"/>
                  </a:lnTo>
                  <a:lnTo>
                    <a:pt x="25" y="12"/>
                  </a:lnTo>
                  <a:lnTo>
                    <a:pt x="20" y="13"/>
                  </a:lnTo>
                  <a:lnTo>
                    <a:pt x="16" y="14"/>
                  </a:lnTo>
                  <a:lnTo>
                    <a:pt x="13" y="14"/>
                  </a:lnTo>
                  <a:lnTo>
                    <a:pt x="10" y="15"/>
                  </a:lnTo>
                  <a:lnTo>
                    <a:pt x="7" y="15"/>
                  </a:lnTo>
                  <a:lnTo>
                    <a:pt x="6" y="15"/>
                  </a:lnTo>
                  <a:lnTo>
                    <a:pt x="5" y="15"/>
                  </a:lnTo>
                  <a:lnTo>
                    <a:pt x="4" y="15"/>
                  </a:lnTo>
                  <a:lnTo>
                    <a:pt x="3" y="15"/>
                  </a:lnTo>
                  <a:lnTo>
                    <a:pt x="2" y="14"/>
                  </a:lnTo>
                  <a:lnTo>
                    <a:pt x="1" y="13"/>
                  </a:lnTo>
                  <a:lnTo>
                    <a:pt x="0" y="12"/>
                  </a:lnTo>
                  <a:lnTo>
                    <a:pt x="1" y="10"/>
                  </a:lnTo>
                  <a:lnTo>
                    <a:pt x="2" y="9"/>
                  </a:lnTo>
                  <a:lnTo>
                    <a:pt x="3" y="8"/>
                  </a:lnTo>
                  <a:lnTo>
                    <a:pt x="4" y="7"/>
                  </a:lnTo>
                  <a:lnTo>
                    <a:pt x="5" y="7"/>
                  </a:lnTo>
                  <a:lnTo>
                    <a:pt x="6" y="6"/>
                  </a:lnTo>
                  <a:lnTo>
                    <a:pt x="7" y="6"/>
                  </a:lnTo>
                  <a:lnTo>
                    <a:pt x="8" y="5"/>
                  </a:lnTo>
                  <a:lnTo>
                    <a:pt x="9" y="5"/>
                  </a:lnTo>
                  <a:lnTo>
                    <a:pt x="10" y="5"/>
                  </a:lnTo>
                  <a:lnTo>
                    <a:pt x="11" y="5"/>
                  </a:lnTo>
                  <a:lnTo>
                    <a:pt x="12" y="4"/>
                  </a:lnTo>
                  <a:lnTo>
                    <a:pt x="13" y="4"/>
                  </a:lnTo>
                  <a:lnTo>
                    <a:pt x="14" y="3"/>
                  </a:lnTo>
                  <a:lnTo>
                    <a:pt x="15" y="3"/>
                  </a:lnTo>
                  <a:lnTo>
                    <a:pt x="16" y="3"/>
                  </a:lnTo>
                  <a:lnTo>
                    <a:pt x="18" y="3"/>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49" name="Freeform 645"/>
            <p:cNvSpPr>
              <a:spLocks/>
            </p:cNvSpPr>
            <p:nvPr/>
          </p:nvSpPr>
          <p:spPr bwMode="auto">
            <a:xfrm>
              <a:off x="5214" y="3385"/>
              <a:ext cx="37" cy="40"/>
            </a:xfrm>
            <a:custGeom>
              <a:avLst/>
              <a:gdLst>
                <a:gd name="T0" fmla="*/ 0 w 37"/>
                <a:gd name="T1" fmla="*/ 3 h 40"/>
                <a:gd name="T2" fmla="*/ 8 w 37"/>
                <a:gd name="T3" fmla="*/ 1 h 40"/>
                <a:gd name="T4" fmla="*/ 15 w 37"/>
                <a:gd name="T5" fmla="*/ 0 h 40"/>
                <a:gd name="T6" fmla="*/ 21 w 37"/>
                <a:gd name="T7" fmla="*/ 1 h 40"/>
                <a:gd name="T8" fmla="*/ 26 w 37"/>
                <a:gd name="T9" fmla="*/ 3 h 40"/>
                <a:gd name="T10" fmla="*/ 30 w 37"/>
                <a:gd name="T11" fmla="*/ 5 h 40"/>
                <a:gd name="T12" fmla="*/ 33 w 37"/>
                <a:gd name="T13" fmla="*/ 8 h 40"/>
                <a:gd name="T14" fmla="*/ 35 w 37"/>
                <a:gd name="T15" fmla="*/ 11 h 40"/>
                <a:gd name="T16" fmla="*/ 36 w 37"/>
                <a:gd name="T17" fmla="*/ 16 h 40"/>
                <a:gd name="T18" fmla="*/ 37 w 37"/>
                <a:gd name="T19" fmla="*/ 19 h 40"/>
                <a:gd name="T20" fmla="*/ 36 w 37"/>
                <a:gd name="T21" fmla="*/ 23 h 40"/>
                <a:gd name="T22" fmla="*/ 35 w 37"/>
                <a:gd name="T23" fmla="*/ 28 h 40"/>
                <a:gd name="T24" fmla="*/ 33 w 37"/>
                <a:gd name="T25" fmla="*/ 31 h 40"/>
                <a:gd name="T26" fmla="*/ 30 w 37"/>
                <a:gd name="T27" fmla="*/ 34 h 40"/>
                <a:gd name="T28" fmla="*/ 27 w 37"/>
                <a:gd name="T29" fmla="*/ 37 h 40"/>
                <a:gd name="T30" fmla="*/ 23 w 37"/>
                <a:gd name="T31" fmla="*/ 38 h 40"/>
                <a:gd name="T32" fmla="*/ 19 w 37"/>
                <a:gd name="T33" fmla="*/ 40 h 40"/>
                <a:gd name="T34" fmla="*/ 19 w 37"/>
                <a:gd name="T35" fmla="*/ 38 h 40"/>
                <a:gd name="T36" fmla="*/ 18 w 37"/>
                <a:gd name="T37" fmla="*/ 37 h 40"/>
                <a:gd name="T38" fmla="*/ 17 w 37"/>
                <a:gd name="T39" fmla="*/ 36 h 40"/>
                <a:gd name="T40" fmla="*/ 17 w 37"/>
                <a:gd name="T41" fmla="*/ 35 h 40"/>
                <a:gd name="T42" fmla="*/ 16 w 37"/>
                <a:gd name="T43" fmla="*/ 34 h 40"/>
                <a:gd name="T44" fmla="*/ 16 w 37"/>
                <a:gd name="T45" fmla="*/ 33 h 40"/>
                <a:gd name="T46" fmla="*/ 16 w 37"/>
                <a:gd name="T47" fmla="*/ 33 h 40"/>
                <a:gd name="T48" fmla="*/ 17 w 37"/>
                <a:gd name="T49" fmla="*/ 33 h 40"/>
                <a:gd name="T50" fmla="*/ 17 w 37"/>
                <a:gd name="T51" fmla="*/ 32 h 40"/>
                <a:gd name="T52" fmla="*/ 18 w 37"/>
                <a:gd name="T53" fmla="*/ 32 h 40"/>
                <a:gd name="T54" fmla="*/ 21 w 37"/>
                <a:gd name="T55" fmla="*/ 31 h 40"/>
                <a:gd name="T56" fmla="*/ 23 w 37"/>
                <a:gd name="T57" fmla="*/ 30 h 40"/>
                <a:gd name="T58" fmla="*/ 25 w 37"/>
                <a:gd name="T59" fmla="*/ 28 h 40"/>
                <a:gd name="T60" fmla="*/ 27 w 37"/>
                <a:gd name="T61" fmla="*/ 27 h 40"/>
                <a:gd name="T62" fmla="*/ 27 w 37"/>
                <a:gd name="T63" fmla="*/ 25 h 40"/>
                <a:gd name="T64" fmla="*/ 29 w 37"/>
                <a:gd name="T65" fmla="*/ 23 h 40"/>
                <a:gd name="T66" fmla="*/ 29 w 37"/>
                <a:gd name="T67" fmla="*/ 21 h 40"/>
                <a:gd name="T68" fmla="*/ 30 w 37"/>
                <a:gd name="T69" fmla="*/ 19 h 40"/>
                <a:gd name="T70" fmla="*/ 29 w 37"/>
                <a:gd name="T71" fmla="*/ 17 h 40"/>
                <a:gd name="T72" fmla="*/ 29 w 37"/>
                <a:gd name="T73" fmla="*/ 15 h 40"/>
                <a:gd name="T74" fmla="*/ 28 w 37"/>
                <a:gd name="T75" fmla="*/ 13 h 40"/>
                <a:gd name="T76" fmla="*/ 27 w 37"/>
                <a:gd name="T77" fmla="*/ 12 h 40"/>
                <a:gd name="T78" fmla="*/ 25 w 37"/>
                <a:gd name="T79" fmla="*/ 11 h 40"/>
                <a:gd name="T80" fmla="*/ 23 w 37"/>
                <a:gd name="T81" fmla="*/ 9 h 40"/>
                <a:gd name="T82" fmla="*/ 21 w 37"/>
                <a:gd name="T83" fmla="*/ 8 h 40"/>
                <a:gd name="T84" fmla="*/ 18 w 37"/>
                <a:gd name="T85" fmla="*/ 8 h 40"/>
                <a:gd name="T86" fmla="*/ 17 w 37"/>
                <a:gd name="T87" fmla="*/ 8 h 40"/>
                <a:gd name="T88" fmla="*/ 15 w 37"/>
                <a:gd name="T89" fmla="*/ 8 h 40"/>
                <a:gd name="T90" fmla="*/ 14 w 37"/>
                <a:gd name="T91" fmla="*/ 8 h 40"/>
                <a:gd name="T92" fmla="*/ 13 w 37"/>
                <a:gd name="T93" fmla="*/ 9 h 40"/>
                <a:gd name="T94" fmla="*/ 12 w 37"/>
                <a:gd name="T95" fmla="*/ 9 h 40"/>
                <a:gd name="T96" fmla="*/ 10 w 37"/>
                <a:gd name="T97" fmla="*/ 10 h 40"/>
                <a:gd name="T98" fmla="*/ 9 w 37"/>
                <a:gd name="T99" fmla="*/ 10 h 40"/>
                <a:gd name="T100" fmla="*/ 7 w 37"/>
                <a:gd name="T101" fmla="*/ 11 h 40"/>
                <a:gd name="T102" fmla="*/ 7 w 37"/>
                <a:gd name="T103" fmla="*/ 9 h 40"/>
                <a:gd name="T104" fmla="*/ 7 w 37"/>
                <a:gd name="T105" fmla="*/ 8 h 40"/>
                <a:gd name="T106" fmla="*/ 6 w 37"/>
                <a:gd name="T107" fmla="*/ 8 h 40"/>
                <a:gd name="T108" fmla="*/ 5 w 37"/>
                <a:gd name="T109" fmla="*/ 7 h 40"/>
                <a:gd name="T110" fmla="*/ 5 w 37"/>
                <a:gd name="T111" fmla="*/ 6 h 40"/>
                <a:gd name="T112" fmla="*/ 4 w 37"/>
                <a:gd name="T113" fmla="*/ 6 h 40"/>
                <a:gd name="T114" fmla="*/ 2 w 37"/>
                <a:gd name="T115" fmla="*/ 5 h 40"/>
                <a:gd name="T116" fmla="*/ 1 w 37"/>
                <a:gd name="T117" fmla="*/ 4 h 40"/>
                <a:gd name="T118" fmla="*/ 0 w 37"/>
                <a:gd name="T119" fmla="*/ 3 h 40"/>
                <a:gd name="T120" fmla="*/ 0 w 37"/>
                <a:gd name="T121" fmla="*/ 3 h 40"/>
                <a:gd name="T122" fmla="*/ 0 w 37"/>
                <a:gd name="T123" fmla="*/ 3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 h="40">
                  <a:moveTo>
                    <a:pt x="0" y="3"/>
                  </a:moveTo>
                  <a:lnTo>
                    <a:pt x="8" y="1"/>
                  </a:lnTo>
                  <a:lnTo>
                    <a:pt x="15" y="0"/>
                  </a:lnTo>
                  <a:lnTo>
                    <a:pt x="21" y="1"/>
                  </a:lnTo>
                  <a:lnTo>
                    <a:pt x="26" y="3"/>
                  </a:lnTo>
                  <a:lnTo>
                    <a:pt x="30" y="5"/>
                  </a:lnTo>
                  <a:lnTo>
                    <a:pt x="33" y="8"/>
                  </a:lnTo>
                  <a:lnTo>
                    <a:pt x="35" y="11"/>
                  </a:lnTo>
                  <a:lnTo>
                    <a:pt x="36" y="16"/>
                  </a:lnTo>
                  <a:lnTo>
                    <a:pt x="37" y="19"/>
                  </a:lnTo>
                  <a:lnTo>
                    <a:pt x="36" y="23"/>
                  </a:lnTo>
                  <a:lnTo>
                    <a:pt x="35" y="28"/>
                  </a:lnTo>
                  <a:lnTo>
                    <a:pt x="33" y="31"/>
                  </a:lnTo>
                  <a:lnTo>
                    <a:pt x="30" y="34"/>
                  </a:lnTo>
                  <a:lnTo>
                    <a:pt x="27" y="37"/>
                  </a:lnTo>
                  <a:lnTo>
                    <a:pt x="23" y="38"/>
                  </a:lnTo>
                  <a:lnTo>
                    <a:pt x="19" y="40"/>
                  </a:lnTo>
                  <a:lnTo>
                    <a:pt x="19" y="38"/>
                  </a:lnTo>
                  <a:lnTo>
                    <a:pt x="18" y="37"/>
                  </a:lnTo>
                  <a:lnTo>
                    <a:pt x="17" y="36"/>
                  </a:lnTo>
                  <a:lnTo>
                    <a:pt x="17" y="35"/>
                  </a:lnTo>
                  <a:lnTo>
                    <a:pt x="16" y="34"/>
                  </a:lnTo>
                  <a:lnTo>
                    <a:pt x="16" y="33"/>
                  </a:lnTo>
                  <a:lnTo>
                    <a:pt x="17" y="33"/>
                  </a:lnTo>
                  <a:lnTo>
                    <a:pt x="17" y="32"/>
                  </a:lnTo>
                  <a:lnTo>
                    <a:pt x="18" y="32"/>
                  </a:lnTo>
                  <a:lnTo>
                    <a:pt x="21" y="31"/>
                  </a:lnTo>
                  <a:lnTo>
                    <a:pt x="23" y="30"/>
                  </a:lnTo>
                  <a:lnTo>
                    <a:pt x="25" y="28"/>
                  </a:lnTo>
                  <a:lnTo>
                    <a:pt x="27" y="27"/>
                  </a:lnTo>
                  <a:lnTo>
                    <a:pt x="27" y="25"/>
                  </a:lnTo>
                  <a:lnTo>
                    <a:pt x="29" y="23"/>
                  </a:lnTo>
                  <a:lnTo>
                    <a:pt x="29" y="21"/>
                  </a:lnTo>
                  <a:lnTo>
                    <a:pt x="30" y="19"/>
                  </a:lnTo>
                  <a:lnTo>
                    <a:pt x="29" y="17"/>
                  </a:lnTo>
                  <a:lnTo>
                    <a:pt x="29" y="15"/>
                  </a:lnTo>
                  <a:lnTo>
                    <a:pt x="28" y="13"/>
                  </a:lnTo>
                  <a:lnTo>
                    <a:pt x="27" y="12"/>
                  </a:lnTo>
                  <a:lnTo>
                    <a:pt x="25" y="11"/>
                  </a:lnTo>
                  <a:lnTo>
                    <a:pt x="23" y="9"/>
                  </a:lnTo>
                  <a:lnTo>
                    <a:pt x="21" y="8"/>
                  </a:lnTo>
                  <a:lnTo>
                    <a:pt x="18" y="8"/>
                  </a:lnTo>
                  <a:lnTo>
                    <a:pt x="17" y="8"/>
                  </a:lnTo>
                  <a:lnTo>
                    <a:pt x="15" y="8"/>
                  </a:lnTo>
                  <a:lnTo>
                    <a:pt x="14" y="8"/>
                  </a:lnTo>
                  <a:lnTo>
                    <a:pt x="13" y="9"/>
                  </a:lnTo>
                  <a:lnTo>
                    <a:pt x="12" y="9"/>
                  </a:lnTo>
                  <a:lnTo>
                    <a:pt x="10" y="10"/>
                  </a:lnTo>
                  <a:lnTo>
                    <a:pt x="9" y="10"/>
                  </a:lnTo>
                  <a:lnTo>
                    <a:pt x="7" y="11"/>
                  </a:lnTo>
                  <a:lnTo>
                    <a:pt x="7" y="9"/>
                  </a:lnTo>
                  <a:lnTo>
                    <a:pt x="7" y="8"/>
                  </a:lnTo>
                  <a:lnTo>
                    <a:pt x="6" y="8"/>
                  </a:lnTo>
                  <a:lnTo>
                    <a:pt x="5" y="7"/>
                  </a:lnTo>
                  <a:lnTo>
                    <a:pt x="5" y="6"/>
                  </a:lnTo>
                  <a:lnTo>
                    <a:pt x="4" y="6"/>
                  </a:lnTo>
                  <a:lnTo>
                    <a:pt x="2" y="5"/>
                  </a:lnTo>
                  <a:lnTo>
                    <a:pt x="1" y="4"/>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0" name="Freeform 646"/>
            <p:cNvSpPr>
              <a:spLocks/>
            </p:cNvSpPr>
            <p:nvPr/>
          </p:nvSpPr>
          <p:spPr bwMode="auto">
            <a:xfrm>
              <a:off x="5155" y="3387"/>
              <a:ext cx="36" cy="40"/>
            </a:xfrm>
            <a:custGeom>
              <a:avLst/>
              <a:gdLst>
                <a:gd name="T0" fmla="*/ 9 w 36"/>
                <a:gd name="T1" fmla="*/ 1 h 40"/>
                <a:gd name="T2" fmla="*/ 12 w 36"/>
                <a:gd name="T3" fmla="*/ 1 h 40"/>
                <a:gd name="T4" fmla="*/ 16 w 36"/>
                <a:gd name="T5" fmla="*/ 0 h 40"/>
                <a:gd name="T6" fmla="*/ 19 w 36"/>
                <a:gd name="T7" fmla="*/ 0 h 40"/>
                <a:gd name="T8" fmla="*/ 24 w 36"/>
                <a:gd name="T9" fmla="*/ 0 h 40"/>
                <a:gd name="T10" fmla="*/ 27 w 36"/>
                <a:gd name="T11" fmla="*/ 0 h 40"/>
                <a:gd name="T12" fmla="*/ 31 w 36"/>
                <a:gd name="T13" fmla="*/ 1 h 40"/>
                <a:gd name="T14" fmla="*/ 34 w 36"/>
                <a:gd name="T15" fmla="*/ 2 h 40"/>
                <a:gd name="T16" fmla="*/ 35 w 36"/>
                <a:gd name="T17" fmla="*/ 3 h 40"/>
                <a:gd name="T18" fmla="*/ 36 w 36"/>
                <a:gd name="T19" fmla="*/ 4 h 40"/>
                <a:gd name="T20" fmla="*/ 35 w 36"/>
                <a:gd name="T21" fmla="*/ 6 h 40"/>
                <a:gd name="T22" fmla="*/ 34 w 36"/>
                <a:gd name="T23" fmla="*/ 8 h 40"/>
                <a:gd name="T24" fmla="*/ 33 w 36"/>
                <a:gd name="T25" fmla="*/ 9 h 40"/>
                <a:gd name="T26" fmla="*/ 28 w 36"/>
                <a:gd name="T27" fmla="*/ 9 h 40"/>
                <a:gd name="T28" fmla="*/ 23 w 36"/>
                <a:gd name="T29" fmla="*/ 8 h 40"/>
                <a:gd name="T30" fmla="*/ 18 w 36"/>
                <a:gd name="T31" fmla="*/ 9 h 40"/>
                <a:gd name="T32" fmla="*/ 13 w 36"/>
                <a:gd name="T33" fmla="*/ 10 h 40"/>
                <a:gd name="T34" fmla="*/ 10 w 36"/>
                <a:gd name="T35" fmla="*/ 12 h 40"/>
                <a:gd name="T36" fmla="*/ 8 w 36"/>
                <a:gd name="T37" fmla="*/ 16 h 40"/>
                <a:gd name="T38" fmla="*/ 9 w 36"/>
                <a:gd name="T39" fmla="*/ 23 h 40"/>
                <a:gd name="T40" fmla="*/ 11 w 36"/>
                <a:gd name="T41" fmla="*/ 27 h 40"/>
                <a:gd name="T42" fmla="*/ 12 w 36"/>
                <a:gd name="T43" fmla="*/ 29 h 40"/>
                <a:gd name="T44" fmla="*/ 14 w 36"/>
                <a:gd name="T45" fmla="*/ 30 h 40"/>
                <a:gd name="T46" fmla="*/ 16 w 36"/>
                <a:gd name="T47" fmla="*/ 31 h 40"/>
                <a:gd name="T48" fmla="*/ 17 w 36"/>
                <a:gd name="T49" fmla="*/ 31 h 40"/>
                <a:gd name="T50" fmla="*/ 19 w 36"/>
                <a:gd name="T51" fmla="*/ 31 h 40"/>
                <a:gd name="T52" fmla="*/ 21 w 36"/>
                <a:gd name="T53" fmla="*/ 31 h 40"/>
                <a:gd name="T54" fmla="*/ 22 w 36"/>
                <a:gd name="T55" fmla="*/ 31 h 40"/>
                <a:gd name="T56" fmla="*/ 24 w 36"/>
                <a:gd name="T57" fmla="*/ 31 h 40"/>
                <a:gd name="T58" fmla="*/ 24 w 36"/>
                <a:gd name="T59" fmla="*/ 32 h 40"/>
                <a:gd name="T60" fmla="*/ 24 w 36"/>
                <a:gd name="T61" fmla="*/ 34 h 40"/>
                <a:gd name="T62" fmla="*/ 23 w 36"/>
                <a:gd name="T63" fmla="*/ 36 h 40"/>
                <a:gd name="T64" fmla="*/ 21 w 36"/>
                <a:gd name="T65" fmla="*/ 39 h 40"/>
                <a:gd name="T66" fmla="*/ 18 w 36"/>
                <a:gd name="T67" fmla="*/ 40 h 40"/>
                <a:gd name="T68" fmla="*/ 11 w 36"/>
                <a:gd name="T69" fmla="*/ 38 h 40"/>
                <a:gd name="T70" fmla="*/ 6 w 36"/>
                <a:gd name="T71" fmla="*/ 34 h 40"/>
                <a:gd name="T72" fmla="*/ 2 w 36"/>
                <a:gd name="T73" fmla="*/ 29 h 40"/>
                <a:gd name="T74" fmla="*/ 1 w 36"/>
                <a:gd name="T75" fmla="*/ 23 h 40"/>
                <a:gd name="T76" fmla="*/ 0 w 36"/>
                <a:gd name="T77" fmla="*/ 16 h 40"/>
                <a:gd name="T78" fmla="*/ 1 w 36"/>
                <a:gd name="T79" fmla="*/ 10 h 40"/>
                <a:gd name="T80" fmla="*/ 5 w 36"/>
                <a:gd name="T81" fmla="*/ 5 h 40"/>
                <a:gd name="T82" fmla="*/ 8 w 36"/>
                <a:gd name="T83" fmla="*/ 3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 h="40">
                  <a:moveTo>
                    <a:pt x="8" y="3"/>
                  </a:moveTo>
                  <a:lnTo>
                    <a:pt x="9" y="1"/>
                  </a:lnTo>
                  <a:lnTo>
                    <a:pt x="11" y="1"/>
                  </a:lnTo>
                  <a:lnTo>
                    <a:pt x="12" y="1"/>
                  </a:lnTo>
                  <a:lnTo>
                    <a:pt x="14" y="1"/>
                  </a:lnTo>
                  <a:lnTo>
                    <a:pt x="16" y="0"/>
                  </a:lnTo>
                  <a:lnTo>
                    <a:pt x="18" y="0"/>
                  </a:lnTo>
                  <a:lnTo>
                    <a:pt x="19" y="0"/>
                  </a:lnTo>
                  <a:lnTo>
                    <a:pt x="21" y="0"/>
                  </a:lnTo>
                  <a:lnTo>
                    <a:pt x="24" y="0"/>
                  </a:lnTo>
                  <a:lnTo>
                    <a:pt x="25" y="0"/>
                  </a:lnTo>
                  <a:lnTo>
                    <a:pt x="27" y="0"/>
                  </a:lnTo>
                  <a:lnTo>
                    <a:pt x="29" y="1"/>
                  </a:lnTo>
                  <a:lnTo>
                    <a:pt x="31" y="1"/>
                  </a:lnTo>
                  <a:lnTo>
                    <a:pt x="32" y="1"/>
                  </a:lnTo>
                  <a:lnTo>
                    <a:pt x="34" y="2"/>
                  </a:lnTo>
                  <a:lnTo>
                    <a:pt x="34" y="3"/>
                  </a:lnTo>
                  <a:lnTo>
                    <a:pt x="35" y="3"/>
                  </a:lnTo>
                  <a:lnTo>
                    <a:pt x="36" y="4"/>
                  </a:lnTo>
                  <a:lnTo>
                    <a:pt x="35" y="5"/>
                  </a:lnTo>
                  <a:lnTo>
                    <a:pt x="35" y="6"/>
                  </a:lnTo>
                  <a:lnTo>
                    <a:pt x="34" y="7"/>
                  </a:lnTo>
                  <a:lnTo>
                    <a:pt x="34" y="8"/>
                  </a:lnTo>
                  <a:lnTo>
                    <a:pt x="34" y="9"/>
                  </a:lnTo>
                  <a:lnTo>
                    <a:pt x="33" y="9"/>
                  </a:lnTo>
                  <a:lnTo>
                    <a:pt x="31" y="9"/>
                  </a:lnTo>
                  <a:lnTo>
                    <a:pt x="28" y="9"/>
                  </a:lnTo>
                  <a:lnTo>
                    <a:pt x="26" y="9"/>
                  </a:lnTo>
                  <a:lnTo>
                    <a:pt x="23" y="8"/>
                  </a:lnTo>
                  <a:lnTo>
                    <a:pt x="20" y="9"/>
                  </a:lnTo>
                  <a:lnTo>
                    <a:pt x="18" y="9"/>
                  </a:lnTo>
                  <a:lnTo>
                    <a:pt x="15" y="9"/>
                  </a:lnTo>
                  <a:lnTo>
                    <a:pt x="13" y="10"/>
                  </a:lnTo>
                  <a:lnTo>
                    <a:pt x="11" y="11"/>
                  </a:lnTo>
                  <a:lnTo>
                    <a:pt x="10" y="12"/>
                  </a:lnTo>
                  <a:lnTo>
                    <a:pt x="9" y="14"/>
                  </a:lnTo>
                  <a:lnTo>
                    <a:pt x="8" y="16"/>
                  </a:lnTo>
                  <a:lnTo>
                    <a:pt x="9" y="19"/>
                  </a:lnTo>
                  <a:lnTo>
                    <a:pt x="9" y="23"/>
                  </a:lnTo>
                  <a:lnTo>
                    <a:pt x="11" y="26"/>
                  </a:lnTo>
                  <a:lnTo>
                    <a:pt x="11" y="27"/>
                  </a:lnTo>
                  <a:lnTo>
                    <a:pt x="11" y="28"/>
                  </a:lnTo>
                  <a:lnTo>
                    <a:pt x="12" y="29"/>
                  </a:lnTo>
                  <a:lnTo>
                    <a:pt x="13" y="29"/>
                  </a:lnTo>
                  <a:lnTo>
                    <a:pt x="14" y="30"/>
                  </a:lnTo>
                  <a:lnTo>
                    <a:pt x="16" y="31"/>
                  </a:lnTo>
                  <a:lnTo>
                    <a:pt x="17" y="31"/>
                  </a:lnTo>
                  <a:lnTo>
                    <a:pt x="19" y="31"/>
                  </a:lnTo>
                  <a:lnTo>
                    <a:pt x="20" y="31"/>
                  </a:lnTo>
                  <a:lnTo>
                    <a:pt x="21" y="31"/>
                  </a:lnTo>
                  <a:lnTo>
                    <a:pt x="22" y="31"/>
                  </a:lnTo>
                  <a:lnTo>
                    <a:pt x="23" y="32"/>
                  </a:lnTo>
                  <a:lnTo>
                    <a:pt x="24" y="31"/>
                  </a:lnTo>
                  <a:lnTo>
                    <a:pt x="24" y="32"/>
                  </a:lnTo>
                  <a:lnTo>
                    <a:pt x="24" y="33"/>
                  </a:lnTo>
                  <a:lnTo>
                    <a:pt x="24" y="34"/>
                  </a:lnTo>
                  <a:lnTo>
                    <a:pt x="24" y="35"/>
                  </a:lnTo>
                  <a:lnTo>
                    <a:pt x="23" y="36"/>
                  </a:lnTo>
                  <a:lnTo>
                    <a:pt x="22" y="38"/>
                  </a:lnTo>
                  <a:lnTo>
                    <a:pt x="21" y="39"/>
                  </a:lnTo>
                  <a:lnTo>
                    <a:pt x="22" y="40"/>
                  </a:lnTo>
                  <a:lnTo>
                    <a:pt x="18" y="40"/>
                  </a:lnTo>
                  <a:lnTo>
                    <a:pt x="14" y="39"/>
                  </a:lnTo>
                  <a:lnTo>
                    <a:pt x="11" y="38"/>
                  </a:lnTo>
                  <a:lnTo>
                    <a:pt x="9" y="36"/>
                  </a:lnTo>
                  <a:lnTo>
                    <a:pt x="6" y="34"/>
                  </a:lnTo>
                  <a:lnTo>
                    <a:pt x="4" y="31"/>
                  </a:lnTo>
                  <a:lnTo>
                    <a:pt x="2" y="29"/>
                  </a:lnTo>
                  <a:lnTo>
                    <a:pt x="1" y="26"/>
                  </a:lnTo>
                  <a:lnTo>
                    <a:pt x="1" y="23"/>
                  </a:lnTo>
                  <a:lnTo>
                    <a:pt x="0" y="20"/>
                  </a:lnTo>
                  <a:lnTo>
                    <a:pt x="0" y="16"/>
                  </a:lnTo>
                  <a:lnTo>
                    <a:pt x="1" y="14"/>
                  </a:lnTo>
                  <a:lnTo>
                    <a:pt x="1" y="10"/>
                  </a:lnTo>
                  <a:lnTo>
                    <a:pt x="4" y="7"/>
                  </a:lnTo>
                  <a:lnTo>
                    <a:pt x="5" y="5"/>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651" name="Group 647"/>
          <p:cNvGrpSpPr>
            <a:grpSpLocks/>
          </p:cNvGrpSpPr>
          <p:nvPr/>
        </p:nvGrpSpPr>
        <p:grpSpPr bwMode="auto">
          <a:xfrm>
            <a:off x="4061047" y="4256688"/>
            <a:ext cx="583952" cy="618814"/>
            <a:chOff x="3705" y="1204"/>
            <a:chExt cx="698" cy="674"/>
          </a:xfrm>
        </p:grpSpPr>
        <p:sp>
          <p:nvSpPr>
            <p:cNvPr id="652" name="Freeform 648"/>
            <p:cNvSpPr>
              <a:spLocks/>
            </p:cNvSpPr>
            <p:nvPr/>
          </p:nvSpPr>
          <p:spPr bwMode="auto">
            <a:xfrm>
              <a:off x="3746" y="1243"/>
              <a:ext cx="544" cy="544"/>
            </a:xfrm>
            <a:custGeom>
              <a:avLst/>
              <a:gdLst>
                <a:gd name="T0" fmla="*/ 0 w 544"/>
                <a:gd name="T1" fmla="*/ 13 h 544"/>
                <a:gd name="T2" fmla="*/ 5 w 544"/>
                <a:gd name="T3" fmla="*/ 544 h 544"/>
                <a:gd name="T4" fmla="*/ 544 w 544"/>
                <a:gd name="T5" fmla="*/ 514 h 544"/>
                <a:gd name="T6" fmla="*/ 494 w 544"/>
                <a:gd name="T7" fmla="*/ 0 h 544"/>
                <a:gd name="T8" fmla="*/ 0 w 544"/>
                <a:gd name="T9" fmla="*/ 13 h 544"/>
                <a:gd name="T10" fmla="*/ 0 w 544"/>
                <a:gd name="T11" fmla="*/ 13 h 5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544">
                  <a:moveTo>
                    <a:pt x="0" y="13"/>
                  </a:moveTo>
                  <a:lnTo>
                    <a:pt x="5" y="544"/>
                  </a:lnTo>
                  <a:lnTo>
                    <a:pt x="544" y="514"/>
                  </a:lnTo>
                  <a:lnTo>
                    <a:pt x="494" y="0"/>
                  </a:lnTo>
                  <a:lnTo>
                    <a:pt x="0" y="13"/>
                  </a:lnTo>
                  <a:close/>
                </a:path>
              </a:pathLst>
            </a:custGeom>
            <a:solidFill>
              <a:srgbClr val="BD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3" name="Freeform 649"/>
            <p:cNvSpPr>
              <a:spLocks/>
            </p:cNvSpPr>
            <p:nvPr/>
          </p:nvSpPr>
          <p:spPr bwMode="auto">
            <a:xfrm>
              <a:off x="3757" y="1560"/>
              <a:ext cx="502" cy="269"/>
            </a:xfrm>
            <a:custGeom>
              <a:avLst/>
              <a:gdLst>
                <a:gd name="T0" fmla="*/ 0 w 502"/>
                <a:gd name="T1" fmla="*/ 220 h 269"/>
                <a:gd name="T2" fmla="*/ 502 w 502"/>
                <a:gd name="T3" fmla="*/ 0 h 269"/>
                <a:gd name="T4" fmla="*/ 490 w 502"/>
                <a:gd name="T5" fmla="*/ 269 h 269"/>
                <a:gd name="T6" fmla="*/ 7 w 502"/>
                <a:gd name="T7" fmla="*/ 265 h 269"/>
                <a:gd name="T8" fmla="*/ 0 w 502"/>
                <a:gd name="T9" fmla="*/ 220 h 269"/>
                <a:gd name="T10" fmla="*/ 0 w 502"/>
                <a:gd name="T11" fmla="*/ 22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2" h="269">
                  <a:moveTo>
                    <a:pt x="0" y="220"/>
                  </a:moveTo>
                  <a:lnTo>
                    <a:pt x="502" y="0"/>
                  </a:lnTo>
                  <a:lnTo>
                    <a:pt x="490" y="269"/>
                  </a:lnTo>
                  <a:lnTo>
                    <a:pt x="7" y="265"/>
                  </a:lnTo>
                  <a:lnTo>
                    <a:pt x="0" y="22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4" name="Freeform 650"/>
            <p:cNvSpPr>
              <a:spLocks/>
            </p:cNvSpPr>
            <p:nvPr/>
          </p:nvSpPr>
          <p:spPr bwMode="auto">
            <a:xfrm>
              <a:off x="3812" y="1668"/>
              <a:ext cx="69" cy="86"/>
            </a:xfrm>
            <a:custGeom>
              <a:avLst/>
              <a:gdLst>
                <a:gd name="T0" fmla="*/ 0 w 69"/>
                <a:gd name="T1" fmla="*/ 0 h 86"/>
                <a:gd name="T2" fmla="*/ 5 w 69"/>
                <a:gd name="T3" fmla="*/ 86 h 86"/>
                <a:gd name="T4" fmla="*/ 69 w 69"/>
                <a:gd name="T5" fmla="*/ 57 h 86"/>
                <a:gd name="T6" fmla="*/ 0 w 69"/>
                <a:gd name="T7" fmla="*/ 0 h 86"/>
                <a:gd name="T8" fmla="*/ 0 w 69"/>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86">
                  <a:moveTo>
                    <a:pt x="0" y="0"/>
                  </a:moveTo>
                  <a:lnTo>
                    <a:pt x="5" y="86"/>
                  </a:lnTo>
                  <a:lnTo>
                    <a:pt x="69" y="57"/>
                  </a:lnTo>
                  <a:lnTo>
                    <a:pt x="0" y="0"/>
                  </a:lnTo>
                  <a:close/>
                </a:path>
              </a:pathLst>
            </a:custGeom>
            <a:solidFill>
              <a:srgbClr val="898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5" name="Freeform 651"/>
            <p:cNvSpPr>
              <a:spLocks/>
            </p:cNvSpPr>
            <p:nvPr/>
          </p:nvSpPr>
          <p:spPr bwMode="auto">
            <a:xfrm>
              <a:off x="4111" y="1263"/>
              <a:ext cx="225" cy="86"/>
            </a:xfrm>
            <a:custGeom>
              <a:avLst/>
              <a:gdLst>
                <a:gd name="T0" fmla="*/ 5 w 225"/>
                <a:gd name="T1" fmla="*/ 0 h 86"/>
                <a:gd name="T2" fmla="*/ 0 w 225"/>
                <a:gd name="T3" fmla="*/ 86 h 86"/>
                <a:gd name="T4" fmla="*/ 225 w 225"/>
                <a:gd name="T5" fmla="*/ 75 h 86"/>
                <a:gd name="T6" fmla="*/ 222 w 225"/>
                <a:gd name="T7" fmla="*/ 2 h 86"/>
                <a:gd name="T8" fmla="*/ 5 w 225"/>
                <a:gd name="T9" fmla="*/ 0 h 86"/>
                <a:gd name="T10" fmla="*/ 5 w 22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 h="86">
                  <a:moveTo>
                    <a:pt x="5" y="0"/>
                  </a:moveTo>
                  <a:lnTo>
                    <a:pt x="0" y="86"/>
                  </a:lnTo>
                  <a:lnTo>
                    <a:pt x="225" y="75"/>
                  </a:lnTo>
                  <a:lnTo>
                    <a:pt x="222" y="2"/>
                  </a:lnTo>
                  <a:lnTo>
                    <a:pt x="5" y="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6" name="Freeform 652"/>
            <p:cNvSpPr>
              <a:spLocks/>
            </p:cNvSpPr>
            <p:nvPr/>
          </p:nvSpPr>
          <p:spPr bwMode="auto">
            <a:xfrm>
              <a:off x="3960" y="1263"/>
              <a:ext cx="157" cy="84"/>
            </a:xfrm>
            <a:custGeom>
              <a:avLst/>
              <a:gdLst>
                <a:gd name="T0" fmla="*/ 14 w 157"/>
                <a:gd name="T1" fmla="*/ 3 h 84"/>
                <a:gd name="T2" fmla="*/ 0 w 157"/>
                <a:gd name="T3" fmla="*/ 80 h 84"/>
                <a:gd name="T4" fmla="*/ 151 w 157"/>
                <a:gd name="T5" fmla="*/ 84 h 84"/>
                <a:gd name="T6" fmla="*/ 157 w 157"/>
                <a:gd name="T7" fmla="*/ 0 h 84"/>
                <a:gd name="T8" fmla="*/ 14 w 157"/>
                <a:gd name="T9" fmla="*/ 3 h 84"/>
                <a:gd name="T10" fmla="*/ 14 w 157"/>
                <a:gd name="T11" fmla="*/ 3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84">
                  <a:moveTo>
                    <a:pt x="14" y="3"/>
                  </a:moveTo>
                  <a:lnTo>
                    <a:pt x="0" y="80"/>
                  </a:lnTo>
                  <a:lnTo>
                    <a:pt x="151" y="84"/>
                  </a:lnTo>
                  <a:lnTo>
                    <a:pt x="157" y="0"/>
                  </a:lnTo>
                  <a:lnTo>
                    <a:pt x="14" y="3"/>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7" name="Freeform 653"/>
            <p:cNvSpPr>
              <a:spLocks/>
            </p:cNvSpPr>
            <p:nvPr/>
          </p:nvSpPr>
          <p:spPr bwMode="auto">
            <a:xfrm>
              <a:off x="3999" y="1343"/>
              <a:ext cx="126" cy="44"/>
            </a:xfrm>
            <a:custGeom>
              <a:avLst/>
              <a:gdLst>
                <a:gd name="T0" fmla="*/ 0 w 126"/>
                <a:gd name="T1" fmla="*/ 0 h 44"/>
                <a:gd name="T2" fmla="*/ 2 w 126"/>
                <a:gd name="T3" fmla="*/ 37 h 44"/>
                <a:gd name="T4" fmla="*/ 126 w 126"/>
                <a:gd name="T5" fmla="*/ 44 h 44"/>
                <a:gd name="T6" fmla="*/ 122 w 126"/>
                <a:gd name="T7" fmla="*/ 2 h 44"/>
                <a:gd name="T8" fmla="*/ 0 w 126"/>
                <a:gd name="T9" fmla="*/ 0 h 44"/>
                <a:gd name="T10" fmla="*/ 0 w 126"/>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44">
                  <a:moveTo>
                    <a:pt x="0" y="0"/>
                  </a:moveTo>
                  <a:lnTo>
                    <a:pt x="2" y="37"/>
                  </a:lnTo>
                  <a:lnTo>
                    <a:pt x="126" y="44"/>
                  </a:lnTo>
                  <a:lnTo>
                    <a:pt x="122" y="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8" name="Freeform 654"/>
            <p:cNvSpPr>
              <a:spLocks/>
            </p:cNvSpPr>
            <p:nvPr/>
          </p:nvSpPr>
          <p:spPr bwMode="auto">
            <a:xfrm>
              <a:off x="4251" y="1430"/>
              <a:ext cx="97" cy="341"/>
            </a:xfrm>
            <a:custGeom>
              <a:avLst/>
              <a:gdLst>
                <a:gd name="T0" fmla="*/ 0 w 97"/>
                <a:gd name="T1" fmla="*/ 6 h 341"/>
                <a:gd name="T2" fmla="*/ 12 w 97"/>
                <a:gd name="T3" fmla="*/ 341 h 341"/>
                <a:gd name="T4" fmla="*/ 94 w 97"/>
                <a:gd name="T5" fmla="*/ 339 h 341"/>
                <a:gd name="T6" fmla="*/ 97 w 97"/>
                <a:gd name="T7" fmla="*/ 0 h 341"/>
                <a:gd name="T8" fmla="*/ 0 w 97"/>
                <a:gd name="T9" fmla="*/ 6 h 341"/>
                <a:gd name="T10" fmla="*/ 0 w 97"/>
                <a:gd name="T11" fmla="*/ 6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341">
                  <a:moveTo>
                    <a:pt x="0" y="6"/>
                  </a:moveTo>
                  <a:lnTo>
                    <a:pt x="12" y="341"/>
                  </a:lnTo>
                  <a:lnTo>
                    <a:pt x="94" y="339"/>
                  </a:lnTo>
                  <a:lnTo>
                    <a:pt x="97" y="0"/>
                  </a:lnTo>
                  <a:lnTo>
                    <a:pt x="0" y="6"/>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59" name="Freeform 655"/>
            <p:cNvSpPr>
              <a:spLocks/>
            </p:cNvSpPr>
            <p:nvPr/>
          </p:nvSpPr>
          <p:spPr bwMode="auto">
            <a:xfrm>
              <a:off x="4283" y="1283"/>
              <a:ext cx="22" cy="23"/>
            </a:xfrm>
            <a:custGeom>
              <a:avLst/>
              <a:gdLst>
                <a:gd name="T0" fmla="*/ 0 w 22"/>
                <a:gd name="T1" fmla="*/ 11 h 23"/>
                <a:gd name="T2" fmla="*/ 3 w 22"/>
                <a:gd name="T3" fmla="*/ 20 h 23"/>
                <a:gd name="T4" fmla="*/ 12 w 22"/>
                <a:gd name="T5" fmla="*/ 23 h 23"/>
                <a:gd name="T6" fmla="*/ 21 w 22"/>
                <a:gd name="T7" fmla="*/ 18 h 23"/>
                <a:gd name="T8" fmla="*/ 22 w 22"/>
                <a:gd name="T9" fmla="*/ 6 h 23"/>
                <a:gd name="T10" fmla="*/ 11 w 22"/>
                <a:gd name="T11" fmla="*/ 0 h 23"/>
                <a:gd name="T12" fmla="*/ 0 w 22"/>
                <a:gd name="T13" fmla="*/ 11 h 23"/>
                <a:gd name="T14" fmla="*/ 0 w 22"/>
                <a:gd name="T15" fmla="*/ 1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3">
                  <a:moveTo>
                    <a:pt x="0" y="11"/>
                  </a:moveTo>
                  <a:lnTo>
                    <a:pt x="3" y="20"/>
                  </a:lnTo>
                  <a:lnTo>
                    <a:pt x="12" y="23"/>
                  </a:lnTo>
                  <a:lnTo>
                    <a:pt x="21" y="18"/>
                  </a:lnTo>
                  <a:lnTo>
                    <a:pt x="22" y="6"/>
                  </a:lnTo>
                  <a:lnTo>
                    <a:pt x="11" y="0"/>
                  </a:lnTo>
                  <a:lnTo>
                    <a:pt x="0" y="11"/>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0" name="Freeform 656"/>
            <p:cNvSpPr>
              <a:spLocks/>
            </p:cNvSpPr>
            <p:nvPr/>
          </p:nvSpPr>
          <p:spPr bwMode="auto">
            <a:xfrm>
              <a:off x="4204" y="1286"/>
              <a:ext cx="22" cy="23"/>
            </a:xfrm>
            <a:custGeom>
              <a:avLst/>
              <a:gdLst>
                <a:gd name="T0" fmla="*/ 0 w 22"/>
                <a:gd name="T1" fmla="*/ 11 h 23"/>
                <a:gd name="T2" fmla="*/ 3 w 22"/>
                <a:gd name="T3" fmla="*/ 20 h 23"/>
                <a:gd name="T4" fmla="*/ 12 w 22"/>
                <a:gd name="T5" fmla="*/ 23 h 23"/>
                <a:gd name="T6" fmla="*/ 21 w 22"/>
                <a:gd name="T7" fmla="*/ 18 h 23"/>
                <a:gd name="T8" fmla="*/ 22 w 22"/>
                <a:gd name="T9" fmla="*/ 6 h 23"/>
                <a:gd name="T10" fmla="*/ 10 w 22"/>
                <a:gd name="T11" fmla="*/ 0 h 23"/>
                <a:gd name="T12" fmla="*/ 0 w 22"/>
                <a:gd name="T13" fmla="*/ 11 h 23"/>
                <a:gd name="T14" fmla="*/ 0 w 22"/>
                <a:gd name="T15" fmla="*/ 1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23">
                  <a:moveTo>
                    <a:pt x="0" y="11"/>
                  </a:moveTo>
                  <a:lnTo>
                    <a:pt x="3" y="20"/>
                  </a:lnTo>
                  <a:lnTo>
                    <a:pt x="12" y="23"/>
                  </a:lnTo>
                  <a:lnTo>
                    <a:pt x="21" y="18"/>
                  </a:lnTo>
                  <a:lnTo>
                    <a:pt x="22" y="6"/>
                  </a:lnTo>
                  <a:lnTo>
                    <a:pt x="10" y="0"/>
                  </a:lnTo>
                  <a:lnTo>
                    <a:pt x="0" y="11"/>
                  </a:lnTo>
                  <a:close/>
                </a:path>
              </a:pathLst>
            </a:custGeom>
            <a:solidFill>
              <a:srgbClr val="78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1" name="Freeform 657"/>
            <p:cNvSpPr>
              <a:spLocks/>
            </p:cNvSpPr>
            <p:nvPr/>
          </p:nvSpPr>
          <p:spPr bwMode="auto">
            <a:xfrm>
              <a:off x="4274" y="1645"/>
              <a:ext cx="70" cy="180"/>
            </a:xfrm>
            <a:custGeom>
              <a:avLst/>
              <a:gdLst>
                <a:gd name="T0" fmla="*/ 0 w 70"/>
                <a:gd name="T1" fmla="*/ 12 h 180"/>
                <a:gd name="T2" fmla="*/ 4 w 70"/>
                <a:gd name="T3" fmla="*/ 180 h 180"/>
                <a:gd name="T4" fmla="*/ 68 w 70"/>
                <a:gd name="T5" fmla="*/ 180 h 180"/>
                <a:gd name="T6" fmla="*/ 70 w 70"/>
                <a:gd name="T7" fmla="*/ 0 h 180"/>
                <a:gd name="T8" fmla="*/ 0 w 70"/>
                <a:gd name="T9" fmla="*/ 12 h 180"/>
                <a:gd name="T10" fmla="*/ 0 w 70"/>
                <a:gd name="T11" fmla="*/ 12 h 1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180">
                  <a:moveTo>
                    <a:pt x="0" y="12"/>
                  </a:moveTo>
                  <a:lnTo>
                    <a:pt x="4" y="180"/>
                  </a:lnTo>
                  <a:lnTo>
                    <a:pt x="68" y="180"/>
                  </a:lnTo>
                  <a:lnTo>
                    <a:pt x="70" y="0"/>
                  </a:lnTo>
                  <a:lnTo>
                    <a:pt x="0" y="12"/>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2" name="Freeform 658"/>
            <p:cNvSpPr>
              <a:spLocks/>
            </p:cNvSpPr>
            <p:nvPr/>
          </p:nvSpPr>
          <p:spPr bwMode="auto">
            <a:xfrm>
              <a:off x="4217" y="1545"/>
              <a:ext cx="63" cy="229"/>
            </a:xfrm>
            <a:custGeom>
              <a:avLst/>
              <a:gdLst>
                <a:gd name="T0" fmla="*/ 4 w 63"/>
                <a:gd name="T1" fmla="*/ 7 h 229"/>
                <a:gd name="T2" fmla="*/ 0 w 63"/>
                <a:gd name="T3" fmla="*/ 198 h 229"/>
                <a:gd name="T4" fmla="*/ 37 w 63"/>
                <a:gd name="T5" fmla="*/ 228 h 229"/>
                <a:gd name="T6" fmla="*/ 63 w 63"/>
                <a:gd name="T7" fmla="*/ 229 h 229"/>
                <a:gd name="T8" fmla="*/ 55 w 63"/>
                <a:gd name="T9" fmla="*/ 0 h 229"/>
                <a:gd name="T10" fmla="*/ 4 w 63"/>
                <a:gd name="T11" fmla="*/ 7 h 229"/>
                <a:gd name="T12" fmla="*/ 4 w 63"/>
                <a:gd name="T13" fmla="*/ 7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229">
                  <a:moveTo>
                    <a:pt x="4" y="7"/>
                  </a:moveTo>
                  <a:lnTo>
                    <a:pt x="0" y="198"/>
                  </a:lnTo>
                  <a:lnTo>
                    <a:pt x="37" y="228"/>
                  </a:lnTo>
                  <a:lnTo>
                    <a:pt x="63" y="229"/>
                  </a:lnTo>
                  <a:lnTo>
                    <a:pt x="55" y="0"/>
                  </a:lnTo>
                  <a:lnTo>
                    <a:pt x="4"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3" name="Freeform 659"/>
            <p:cNvSpPr>
              <a:spLocks/>
            </p:cNvSpPr>
            <p:nvPr/>
          </p:nvSpPr>
          <p:spPr bwMode="auto">
            <a:xfrm>
              <a:off x="4118" y="1334"/>
              <a:ext cx="223" cy="53"/>
            </a:xfrm>
            <a:custGeom>
              <a:avLst/>
              <a:gdLst>
                <a:gd name="T0" fmla="*/ 0 w 223"/>
                <a:gd name="T1" fmla="*/ 14 h 53"/>
                <a:gd name="T2" fmla="*/ 5 w 223"/>
                <a:gd name="T3" fmla="*/ 53 h 53"/>
                <a:gd name="T4" fmla="*/ 223 w 223"/>
                <a:gd name="T5" fmla="*/ 36 h 53"/>
                <a:gd name="T6" fmla="*/ 221 w 223"/>
                <a:gd name="T7" fmla="*/ 0 h 53"/>
                <a:gd name="T8" fmla="*/ 32 w 223"/>
                <a:gd name="T9" fmla="*/ 12 h 53"/>
                <a:gd name="T10" fmla="*/ 0 w 223"/>
                <a:gd name="T11" fmla="*/ 14 h 53"/>
                <a:gd name="T12" fmla="*/ 0 w 223"/>
                <a:gd name="T13" fmla="*/ 14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53">
                  <a:moveTo>
                    <a:pt x="0" y="14"/>
                  </a:moveTo>
                  <a:lnTo>
                    <a:pt x="5" y="53"/>
                  </a:lnTo>
                  <a:lnTo>
                    <a:pt x="223" y="36"/>
                  </a:lnTo>
                  <a:lnTo>
                    <a:pt x="221" y="0"/>
                  </a:lnTo>
                  <a:lnTo>
                    <a:pt x="32" y="12"/>
                  </a:lnTo>
                  <a:lnTo>
                    <a:pt x="0" y="1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4" name="Freeform 660"/>
            <p:cNvSpPr>
              <a:spLocks/>
            </p:cNvSpPr>
            <p:nvPr/>
          </p:nvSpPr>
          <p:spPr bwMode="auto">
            <a:xfrm>
              <a:off x="4106" y="1369"/>
              <a:ext cx="238" cy="186"/>
            </a:xfrm>
            <a:custGeom>
              <a:avLst/>
              <a:gdLst>
                <a:gd name="T0" fmla="*/ 0 w 238"/>
                <a:gd name="T1" fmla="*/ 17 h 186"/>
                <a:gd name="T2" fmla="*/ 2 w 238"/>
                <a:gd name="T3" fmla="*/ 186 h 186"/>
                <a:gd name="T4" fmla="*/ 200 w 238"/>
                <a:gd name="T5" fmla="*/ 171 h 186"/>
                <a:gd name="T6" fmla="*/ 202 w 238"/>
                <a:gd name="T7" fmla="*/ 80 h 186"/>
                <a:gd name="T8" fmla="*/ 238 w 238"/>
                <a:gd name="T9" fmla="*/ 77 h 186"/>
                <a:gd name="T10" fmla="*/ 233 w 238"/>
                <a:gd name="T11" fmla="*/ 0 h 186"/>
                <a:gd name="T12" fmla="*/ 164 w 238"/>
                <a:gd name="T13" fmla="*/ 7 h 186"/>
                <a:gd name="T14" fmla="*/ 78 w 238"/>
                <a:gd name="T15" fmla="*/ 14 h 186"/>
                <a:gd name="T16" fmla="*/ 0 w 238"/>
                <a:gd name="T17" fmla="*/ 17 h 186"/>
                <a:gd name="T18" fmla="*/ 0 w 238"/>
                <a:gd name="T19" fmla="*/ 17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86">
                  <a:moveTo>
                    <a:pt x="0" y="17"/>
                  </a:moveTo>
                  <a:lnTo>
                    <a:pt x="2" y="186"/>
                  </a:lnTo>
                  <a:lnTo>
                    <a:pt x="200" y="171"/>
                  </a:lnTo>
                  <a:lnTo>
                    <a:pt x="202" y="80"/>
                  </a:lnTo>
                  <a:lnTo>
                    <a:pt x="238" y="77"/>
                  </a:lnTo>
                  <a:lnTo>
                    <a:pt x="233" y="0"/>
                  </a:lnTo>
                  <a:lnTo>
                    <a:pt x="164" y="7"/>
                  </a:lnTo>
                  <a:lnTo>
                    <a:pt x="78" y="14"/>
                  </a:lnTo>
                  <a:lnTo>
                    <a:pt x="0" y="1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5" name="Freeform 661"/>
            <p:cNvSpPr>
              <a:spLocks/>
            </p:cNvSpPr>
            <p:nvPr/>
          </p:nvSpPr>
          <p:spPr bwMode="auto">
            <a:xfrm>
              <a:off x="3869" y="1615"/>
              <a:ext cx="454" cy="215"/>
            </a:xfrm>
            <a:custGeom>
              <a:avLst/>
              <a:gdLst>
                <a:gd name="T0" fmla="*/ 5 w 454"/>
                <a:gd name="T1" fmla="*/ 102 h 215"/>
                <a:gd name="T2" fmla="*/ 91 w 454"/>
                <a:gd name="T3" fmla="*/ 215 h 215"/>
                <a:gd name="T4" fmla="*/ 454 w 454"/>
                <a:gd name="T5" fmla="*/ 209 h 215"/>
                <a:gd name="T6" fmla="*/ 218 w 454"/>
                <a:gd name="T7" fmla="*/ 0 h 215"/>
                <a:gd name="T8" fmla="*/ 0 w 454"/>
                <a:gd name="T9" fmla="*/ 91 h 215"/>
                <a:gd name="T10" fmla="*/ 5 w 454"/>
                <a:gd name="T11" fmla="*/ 102 h 215"/>
                <a:gd name="T12" fmla="*/ 5 w 454"/>
                <a:gd name="T13" fmla="*/ 102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4" h="215">
                  <a:moveTo>
                    <a:pt x="5" y="102"/>
                  </a:moveTo>
                  <a:lnTo>
                    <a:pt x="91" y="215"/>
                  </a:lnTo>
                  <a:lnTo>
                    <a:pt x="454" y="209"/>
                  </a:lnTo>
                  <a:lnTo>
                    <a:pt x="218" y="0"/>
                  </a:lnTo>
                  <a:lnTo>
                    <a:pt x="0" y="91"/>
                  </a:lnTo>
                  <a:lnTo>
                    <a:pt x="5" y="10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6" name="Freeform 662"/>
            <p:cNvSpPr>
              <a:spLocks/>
            </p:cNvSpPr>
            <p:nvPr/>
          </p:nvSpPr>
          <p:spPr bwMode="auto">
            <a:xfrm>
              <a:off x="4153" y="1472"/>
              <a:ext cx="115" cy="68"/>
            </a:xfrm>
            <a:custGeom>
              <a:avLst/>
              <a:gdLst>
                <a:gd name="T0" fmla="*/ 10 w 115"/>
                <a:gd name="T1" fmla="*/ 19 h 68"/>
                <a:gd name="T2" fmla="*/ 45 w 115"/>
                <a:gd name="T3" fmla="*/ 12 h 68"/>
                <a:gd name="T4" fmla="*/ 59 w 115"/>
                <a:gd name="T5" fmla="*/ 0 h 68"/>
                <a:gd name="T6" fmla="*/ 109 w 115"/>
                <a:gd name="T7" fmla="*/ 9 h 68"/>
                <a:gd name="T8" fmla="*/ 115 w 115"/>
                <a:gd name="T9" fmla="*/ 24 h 68"/>
                <a:gd name="T10" fmla="*/ 112 w 115"/>
                <a:gd name="T11" fmla="*/ 43 h 68"/>
                <a:gd name="T12" fmla="*/ 101 w 115"/>
                <a:gd name="T13" fmla="*/ 54 h 68"/>
                <a:gd name="T14" fmla="*/ 75 w 115"/>
                <a:gd name="T15" fmla="*/ 68 h 68"/>
                <a:gd name="T16" fmla="*/ 50 w 115"/>
                <a:gd name="T17" fmla="*/ 58 h 68"/>
                <a:gd name="T18" fmla="*/ 12 w 115"/>
                <a:gd name="T19" fmla="*/ 57 h 68"/>
                <a:gd name="T20" fmla="*/ 0 w 115"/>
                <a:gd name="T21" fmla="*/ 40 h 68"/>
                <a:gd name="T22" fmla="*/ 10 w 115"/>
                <a:gd name="T23" fmla="*/ 19 h 68"/>
                <a:gd name="T24" fmla="*/ 10 w 115"/>
                <a:gd name="T25" fmla="*/ 19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68">
                  <a:moveTo>
                    <a:pt x="10" y="19"/>
                  </a:moveTo>
                  <a:lnTo>
                    <a:pt x="45" y="12"/>
                  </a:lnTo>
                  <a:lnTo>
                    <a:pt x="59" y="0"/>
                  </a:lnTo>
                  <a:lnTo>
                    <a:pt x="109" y="9"/>
                  </a:lnTo>
                  <a:lnTo>
                    <a:pt x="115" y="24"/>
                  </a:lnTo>
                  <a:lnTo>
                    <a:pt x="112" y="43"/>
                  </a:lnTo>
                  <a:lnTo>
                    <a:pt x="101" y="54"/>
                  </a:lnTo>
                  <a:lnTo>
                    <a:pt x="75" y="68"/>
                  </a:lnTo>
                  <a:lnTo>
                    <a:pt x="50" y="58"/>
                  </a:lnTo>
                  <a:lnTo>
                    <a:pt x="12" y="57"/>
                  </a:lnTo>
                  <a:lnTo>
                    <a:pt x="0" y="40"/>
                  </a:lnTo>
                  <a:lnTo>
                    <a:pt x="10" y="1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7" name="Freeform 663"/>
            <p:cNvSpPr>
              <a:spLocks/>
            </p:cNvSpPr>
            <p:nvPr/>
          </p:nvSpPr>
          <p:spPr bwMode="auto">
            <a:xfrm>
              <a:off x="3937" y="1699"/>
              <a:ext cx="41" cy="51"/>
            </a:xfrm>
            <a:custGeom>
              <a:avLst/>
              <a:gdLst>
                <a:gd name="T0" fmla="*/ 5 w 41"/>
                <a:gd name="T1" fmla="*/ 0 h 51"/>
                <a:gd name="T2" fmla="*/ 0 w 41"/>
                <a:gd name="T3" fmla="*/ 42 h 51"/>
                <a:gd name="T4" fmla="*/ 26 w 41"/>
                <a:gd name="T5" fmla="*/ 51 h 51"/>
                <a:gd name="T6" fmla="*/ 26 w 41"/>
                <a:gd name="T7" fmla="*/ 40 h 51"/>
                <a:gd name="T8" fmla="*/ 35 w 41"/>
                <a:gd name="T9" fmla="*/ 40 h 51"/>
                <a:gd name="T10" fmla="*/ 34 w 41"/>
                <a:gd name="T11" fmla="*/ 30 h 51"/>
                <a:gd name="T12" fmla="*/ 41 w 41"/>
                <a:gd name="T13" fmla="*/ 31 h 51"/>
                <a:gd name="T14" fmla="*/ 40 w 41"/>
                <a:gd name="T15" fmla="*/ 19 h 51"/>
                <a:gd name="T16" fmla="*/ 5 w 41"/>
                <a:gd name="T17" fmla="*/ 0 h 51"/>
                <a:gd name="T18" fmla="*/ 5 w 41"/>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51">
                  <a:moveTo>
                    <a:pt x="5" y="0"/>
                  </a:moveTo>
                  <a:lnTo>
                    <a:pt x="0" y="42"/>
                  </a:lnTo>
                  <a:lnTo>
                    <a:pt x="26" y="51"/>
                  </a:lnTo>
                  <a:lnTo>
                    <a:pt x="26" y="40"/>
                  </a:lnTo>
                  <a:lnTo>
                    <a:pt x="35" y="40"/>
                  </a:lnTo>
                  <a:lnTo>
                    <a:pt x="34" y="30"/>
                  </a:lnTo>
                  <a:lnTo>
                    <a:pt x="41" y="31"/>
                  </a:lnTo>
                  <a:lnTo>
                    <a:pt x="40" y="19"/>
                  </a:lnTo>
                  <a:lnTo>
                    <a:pt x="5"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8" name="Freeform 664"/>
            <p:cNvSpPr>
              <a:spLocks/>
            </p:cNvSpPr>
            <p:nvPr/>
          </p:nvSpPr>
          <p:spPr bwMode="auto">
            <a:xfrm>
              <a:off x="3798" y="1444"/>
              <a:ext cx="316" cy="298"/>
            </a:xfrm>
            <a:custGeom>
              <a:avLst/>
              <a:gdLst>
                <a:gd name="T0" fmla="*/ 74 w 316"/>
                <a:gd name="T1" fmla="*/ 26 h 298"/>
                <a:gd name="T2" fmla="*/ 42 w 316"/>
                <a:gd name="T3" fmla="*/ 61 h 298"/>
                <a:gd name="T4" fmla="*/ 10 w 316"/>
                <a:gd name="T5" fmla="*/ 115 h 298"/>
                <a:gd name="T6" fmla="*/ 0 w 316"/>
                <a:gd name="T7" fmla="*/ 162 h 298"/>
                <a:gd name="T8" fmla="*/ 9 w 316"/>
                <a:gd name="T9" fmla="*/ 207 h 298"/>
                <a:gd name="T10" fmla="*/ 40 w 316"/>
                <a:gd name="T11" fmla="*/ 253 h 298"/>
                <a:gd name="T12" fmla="*/ 90 w 316"/>
                <a:gd name="T13" fmla="*/ 285 h 298"/>
                <a:gd name="T14" fmla="*/ 139 w 316"/>
                <a:gd name="T15" fmla="*/ 298 h 298"/>
                <a:gd name="T16" fmla="*/ 152 w 316"/>
                <a:gd name="T17" fmla="*/ 260 h 298"/>
                <a:gd name="T18" fmla="*/ 129 w 316"/>
                <a:gd name="T19" fmla="*/ 234 h 298"/>
                <a:gd name="T20" fmla="*/ 300 w 316"/>
                <a:gd name="T21" fmla="*/ 178 h 298"/>
                <a:gd name="T22" fmla="*/ 315 w 316"/>
                <a:gd name="T23" fmla="*/ 154 h 298"/>
                <a:gd name="T24" fmla="*/ 316 w 316"/>
                <a:gd name="T25" fmla="*/ 131 h 298"/>
                <a:gd name="T26" fmla="*/ 273 w 316"/>
                <a:gd name="T27" fmla="*/ 67 h 298"/>
                <a:gd name="T28" fmla="*/ 215 w 316"/>
                <a:gd name="T29" fmla="*/ 8 h 298"/>
                <a:gd name="T30" fmla="*/ 159 w 316"/>
                <a:gd name="T31" fmla="*/ 0 h 298"/>
                <a:gd name="T32" fmla="*/ 139 w 316"/>
                <a:gd name="T33" fmla="*/ 0 h 298"/>
                <a:gd name="T34" fmla="*/ 74 w 316"/>
                <a:gd name="T35" fmla="*/ 26 h 298"/>
                <a:gd name="T36" fmla="*/ 74 w 316"/>
                <a:gd name="T37" fmla="*/ 26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6" h="298">
                  <a:moveTo>
                    <a:pt x="74" y="26"/>
                  </a:moveTo>
                  <a:lnTo>
                    <a:pt x="42" y="61"/>
                  </a:lnTo>
                  <a:lnTo>
                    <a:pt x="10" y="115"/>
                  </a:lnTo>
                  <a:lnTo>
                    <a:pt x="0" y="162"/>
                  </a:lnTo>
                  <a:lnTo>
                    <a:pt x="9" y="207"/>
                  </a:lnTo>
                  <a:lnTo>
                    <a:pt x="40" y="253"/>
                  </a:lnTo>
                  <a:lnTo>
                    <a:pt x="90" y="285"/>
                  </a:lnTo>
                  <a:lnTo>
                    <a:pt x="139" y="298"/>
                  </a:lnTo>
                  <a:lnTo>
                    <a:pt x="152" y="260"/>
                  </a:lnTo>
                  <a:lnTo>
                    <a:pt x="129" y="234"/>
                  </a:lnTo>
                  <a:lnTo>
                    <a:pt x="300" y="178"/>
                  </a:lnTo>
                  <a:lnTo>
                    <a:pt x="315" y="154"/>
                  </a:lnTo>
                  <a:lnTo>
                    <a:pt x="316" y="131"/>
                  </a:lnTo>
                  <a:lnTo>
                    <a:pt x="273" y="67"/>
                  </a:lnTo>
                  <a:lnTo>
                    <a:pt x="215" y="8"/>
                  </a:lnTo>
                  <a:lnTo>
                    <a:pt x="159" y="0"/>
                  </a:lnTo>
                  <a:lnTo>
                    <a:pt x="139" y="0"/>
                  </a:lnTo>
                  <a:lnTo>
                    <a:pt x="74" y="26"/>
                  </a:lnTo>
                  <a:close/>
                </a:path>
              </a:pathLst>
            </a:custGeom>
            <a:solidFill>
              <a:srgbClr val="8A8F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69" name="Freeform 665"/>
            <p:cNvSpPr>
              <a:spLocks/>
            </p:cNvSpPr>
            <p:nvPr/>
          </p:nvSpPr>
          <p:spPr bwMode="auto">
            <a:xfrm>
              <a:off x="4264" y="1475"/>
              <a:ext cx="82" cy="36"/>
            </a:xfrm>
            <a:custGeom>
              <a:avLst/>
              <a:gdLst>
                <a:gd name="T0" fmla="*/ 0 w 82"/>
                <a:gd name="T1" fmla="*/ 14 h 36"/>
                <a:gd name="T2" fmla="*/ 82 w 82"/>
                <a:gd name="T3" fmla="*/ 0 h 36"/>
                <a:gd name="T4" fmla="*/ 80 w 82"/>
                <a:gd name="T5" fmla="*/ 24 h 36"/>
                <a:gd name="T6" fmla="*/ 3 w 82"/>
                <a:gd name="T7" fmla="*/ 36 h 36"/>
                <a:gd name="T8" fmla="*/ 0 w 82"/>
                <a:gd name="T9" fmla="*/ 14 h 36"/>
                <a:gd name="T10" fmla="*/ 0 w 82"/>
                <a:gd name="T11" fmla="*/ 1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36">
                  <a:moveTo>
                    <a:pt x="0" y="14"/>
                  </a:moveTo>
                  <a:lnTo>
                    <a:pt x="82" y="0"/>
                  </a:lnTo>
                  <a:lnTo>
                    <a:pt x="80" y="24"/>
                  </a:lnTo>
                  <a:lnTo>
                    <a:pt x="3" y="36"/>
                  </a:lnTo>
                  <a:lnTo>
                    <a:pt x="0" y="1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0" name="Freeform 666"/>
            <p:cNvSpPr>
              <a:spLocks/>
            </p:cNvSpPr>
            <p:nvPr/>
          </p:nvSpPr>
          <p:spPr bwMode="auto">
            <a:xfrm>
              <a:off x="4016" y="1383"/>
              <a:ext cx="96" cy="174"/>
            </a:xfrm>
            <a:custGeom>
              <a:avLst/>
              <a:gdLst>
                <a:gd name="T0" fmla="*/ 0 w 96"/>
                <a:gd name="T1" fmla="*/ 0 h 174"/>
                <a:gd name="T2" fmla="*/ 4 w 96"/>
                <a:gd name="T3" fmla="*/ 166 h 174"/>
                <a:gd name="T4" fmla="*/ 96 w 96"/>
                <a:gd name="T5" fmla="*/ 174 h 174"/>
                <a:gd name="T6" fmla="*/ 91 w 96"/>
                <a:gd name="T7" fmla="*/ 3 h 174"/>
                <a:gd name="T8" fmla="*/ 0 w 96"/>
                <a:gd name="T9" fmla="*/ 0 h 174"/>
                <a:gd name="T10" fmla="*/ 0 w 96"/>
                <a:gd name="T11" fmla="*/ 0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174">
                  <a:moveTo>
                    <a:pt x="0" y="0"/>
                  </a:moveTo>
                  <a:lnTo>
                    <a:pt x="4" y="166"/>
                  </a:lnTo>
                  <a:lnTo>
                    <a:pt x="96" y="174"/>
                  </a:lnTo>
                  <a:lnTo>
                    <a:pt x="91" y="3"/>
                  </a:lnTo>
                  <a:lnTo>
                    <a:pt x="0" y="0"/>
                  </a:lnTo>
                  <a:close/>
                </a:path>
              </a:pathLst>
            </a:custGeom>
            <a:solidFill>
              <a:srgbClr val="D4EB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1" name="Freeform 667"/>
            <p:cNvSpPr>
              <a:spLocks/>
            </p:cNvSpPr>
            <p:nvPr/>
          </p:nvSpPr>
          <p:spPr bwMode="auto">
            <a:xfrm>
              <a:off x="4044" y="1555"/>
              <a:ext cx="50" cy="144"/>
            </a:xfrm>
            <a:custGeom>
              <a:avLst/>
              <a:gdLst>
                <a:gd name="T0" fmla="*/ 12 w 50"/>
                <a:gd name="T1" fmla="*/ 0 h 144"/>
                <a:gd name="T2" fmla="*/ 13 w 50"/>
                <a:gd name="T3" fmla="*/ 55 h 144"/>
                <a:gd name="T4" fmla="*/ 0 w 50"/>
                <a:gd name="T5" fmla="*/ 59 h 144"/>
                <a:gd name="T6" fmla="*/ 5 w 50"/>
                <a:gd name="T7" fmla="*/ 107 h 144"/>
                <a:gd name="T8" fmla="*/ 10 w 50"/>
                <a:gd name="T9" fmla="*/ 113 h 144"/>
                <a:gd name="T10" fmla="*/ 18 w 50"/>
                <a:gd name="T11" fmla="*/ 144 h 144"/>
                <a:gd name="T12" fmla="*/ 35 w 50"/>
                <a:gd name="T13" fmla="*/ 142 h 144"/>
                <a:gd name="T14" fmla="*/ 41 w 50"/>
                <a:gd name="T15" fmla="*/ 108 h 144"/>
                <a:gd name="T16" fmla="*/ 49 w 50"/>
                <a:gd name="T17" fmla="*/ 106 h 144"/>
                <a:gd name="T18" fmla="*/ 50 w 50"/>
                <a:gd name="T19" fmla="*/ 54 h 144"/>
                <a:gd name="T20" fmla="*/ 35 w 50"/>
                <a:gd name="T21" fmla="*/ 53 h 144"/>
                <a:gd name="T22" fmla="*/ 35 w 50"/>
                <a:gd name="T23" fmla="*/ 0 h 144"/>
                <a:gd name="T24" fmla="*/ 12 w 50"/>
                <a:gd name="T25" fmla="*/ 0 h 144"/>
                <a:gd name="T26" fmla="*/ 12 w 50"/>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44">
                  <a:moveTo>
                    <a:pt x="12" y="0"/>
                  </a:moveTo>
                  <a:lnTo>
                    <a:pt x="13" y="55"/>
                  </a:lnTo>
                  <a:lnTo>
                    <a:pt x="0" y="59"/>
                  </a:lnTo>
                  <a:lnTo>
                    <a:pt x="5" y="107"/>
                  </a:lnTo>
                  <a:lnTo>
                    <a:pt x="10" y="113"/>
                  </a:lnTo>
                  <a:lnTo>
                    <a:pt x="18" y="144"/>
                  </a:lnTo>
                  <a:lnTo>
                    <a:pt x="35" y="142"/>
                  </a:lnTo>
                  <a:lnTo>
                    <a:pt x="41" y="108"/>
                  </a:lnTo>
                  <a:lnTo>
                    <a:pt x="49" y="106"/>
                  </a:lnTo>
                  <a:lnTo>
                    <a:pt x="50" y="54"/>
                  </a:lnTo>
                  <a:lnTo>
                    <a:pt x="35" y="53"/>
                  </a:lnTo>
                  <a:lnTo>
                    <a:pt x="35"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2" name="Freeform 668"/>
            <p:cNvSpPr>
              <a:spLocks/>
            </p:cNvSpPr>
            <p:nvPr/>
          </p:nvSpPr>
          <p:spPr bwMode="auto">
            <a:xfrm>
              <a:off x="4134" y="1319"/>
              <a:ext cx="56" cy="76"/>
            </a:xfrm>
            <a:custGeom>
              <a:avLst/>
              <a:gdLst>
                <a:gd name="T0" fmla="*/ 56 w 56"/>
                <a:gd name="T1" fmla="*/ 63 h 76"/>
                <a:gd name="T2" fmla="*/ 41 w 56"/>
                <a:gd name="T3" fmla="*/ 4 h 76"/>
                <a:gd name="T4" fmla="*/ 34 w 56"/>
                <a:gd name="T5" fmla="*/ 0 h 76"/>
                <a:gd name="T6" fmla="*/ 13 w 56"/>
                <a:gd name="T7" fmla="*/ 6 h 76"/>
                <a:gd name="T8" fmla="*/ 0 w 56"/>
                <a:gd name="T9" fmla="*/ 24 h 76"/>
                <a:gd name="T10" fmla="*/ 39 w 56"/>
                <a:gd name="T11" fmla="*/ 76 h 76"/>
                <a:gd name="T12" fmla="*/ 56 w 56"/>
                <a:gd name="T13" fmla="*/ 63 h 76"/>
                <a:gd name="T14" fmla="*/ 56 w 56"/>
                <a:gd name="T15" fmla="*/ 63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76">
                  <a:moveTo>
                    <a:pt x="56" y="63"/>
                  </a:moveTo>
                  <a:lnTo>
                    <a:pt x="41" y="4"/>
                  </a:lnTo>
                  <a:lnTo>
                    <a:pt x="34" y="0"/>
                  </a:lnTo>
                  <a:lnTo>
                    <a:pt x="13" y="6"/>
                  </a:lnTo>
                  <a:lnTo>
                    <a:pt x="0" y="24"/>
                  </a:lnTo>
                  <a:lnTo>
                    <a:pt x="39" y="76"/>
                  </a:lnTo>
                  <a:lnTo>
                    <a:pt x="56" y="63"/>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3" name="Freeform 669"/>
            <p:cNvSpPr>
              <a:spLocks/>
            </p:cNvSpPr>
            <p:nvPr/>
          </p:nvSpPr>
          <p:spPr bwMode="auto">
            <a:xfrm>
              <a:off x="4172" y="1382"/>
              <a:ext cx="66" cy="109"/>
            </a:xfrm>
            <a:custGeom>
              <a:avLst/>
              <a:gdLst>
                <a:gd name="T0" fmla="*/ 66 w 66"/>
                <a:gd name="T1" fmla="*/ 101 h 109"/>
                <a:gd name="T2" fmla="*/ 20 w 66"/>
                <a:gd name="T3" fmla="*/ 0 h 109"/>
                <a:gd name="T4" fmla="*/ 0 w 66"/>
                <a:gd name="T5" fmla="*/ 11 h 109"/>
                <a:gd name="T6" fmla="*/ 50 w 66"/>
                <a:gd name="T7" fmla="*/ 109 h 109"/>
                <a:gd name="T8" fmla="*/ 60 w 66"/>
                <a:gd name="T9" fmla="*/ 107 h 109"/>
                <a:gd name="T10" fmla="*/ 66 w 66"/>
                <a:gd name="T11" fmla="*/ 101 h 109"/>
                <a:gd name="T12" fmla="*/ 66 w 66"/>
                <a:gd name="T13" fmla="*/ 101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09">
                  <a:moveTo>
                    <a:pt x="66" y="101"/>
                  </a:moveTo>
                  <a:lnTo>
                    <a:pt x="20" y="0"/>
                  </a:lnTo>
                  <a:lnTo>
                    <a:pt x="0" y="11"/>
                  </a:lnTo>
                  <a:lnTo>
                    <a:pt x="50" y="109"/>
                  </a:lnTo>
                  <a:lnTo>
                    <a:pt x="60" y="107"/>
                  </a:lnTo>
                  <a:lnTo>
                    <a:pt x="66" y="10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4" name="Freeform 670"/>
            <p:cNvSpPr>
              <a:spLocks/>
            </p:cNvSpPr>
            <p:nvPr/>
          </p:nvSpPr>
          <p:spPr bwMode="auto">
            <a:xfrm>
              <a:off x="3884" y="1456"/>
              <a:ext cx="68" cy="46"/>
            </a:xfrm>
            <a:custGeom>
              <a:avLst/>
              <a:gdLst>
                <a:gd name="T0" fmla="*/ 0 w 68"/>
                <a:gd name="T1" fmla="*/ 19 h 46"/>
                <a:gd name="T2" fmla="*/ 18 w 68"/>
                <a:gd name="T3" fmla="*/ 36 h 46"/>
                <a:gd name="T4" fmla="*/ 47 w 68"/>
                <a:gd name="T5" fmla="*/ 46 h 46"/>
                <a:gd name="T6" fmla="*/ 59 w 68"/>
                <a:gd name="T7" fmla="*/ 38 h 46"/>
                <a:gd name="T8" fmla="*/ 68 w 68"/>
                <a:gd name="T9" fmla="*/ 22 h 46"/>
                <a:gd name="T10" fmla="*/ 66 w 68"/>
                <a:gd name="T11" fmla="*/ 0 h 46"/>
                <a:gd name="T12" fmla="*/ 0 w 68"/>
                <a:gd name="T13" fmla="*/ 19 h 46"/>
                <a:gd name="T14" fmla="*/ 0 w 68"/>
                <a:gd name="T15" fmla="*/ 19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6">
                  <a:moveTo>
                    <a:pt x="0" y="19"/>
                  </a:moveTo>
                  <a:lnTo>
                    <a:pt x="18" y="36"/>
                  </a:lnTo>
                  <a:lnTo>
                    <a:pt x="47" y="46"/>
                  </a:lnTo>
                  <a:lnTo>
                    <a:pt x="59" y="38"/>
                  </a:lnTo>
                  <a:lnTo>
                    <a:pt x="68" y="22"/>
                  </a:lnTo>
                  <a:lnTo>
                    <a:pt x="66" y="0"/>
                  </a:lnTo>
                  <a:lnTo>
                    <a:pt x="0" y="19"/>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5" name="Freeform 671"/>
            <p:cNvSpPr>
              <a:spLocks/>
            </p:cNvSpPr>
            <p:nvPr/>
          </p:nvSpPr>
          <p:spPr bwMode="auto">
            <a:xfrm>
              <a:off x="3872" y="1410"/>
              <a:ext cx="79" cy="68"/>
            </a:xfrm>
            <a:custGeom>
              <a:avLst/>
              <a:gdLst>
                <a:gd name="T0" fmla="*/ 0 w 79"/>
                <a:gd name="T1" fmla="*/ 31 h 68"/>
                <a:gd name="T2" fmla="*/ 2 w 79"/>
                <a:gd name="T3" fmla="*/ 48 h 68"/>
                <a:gd name="T4" fmla="*/ 0 w 79"/>
                <a:gd name="T5" fmla="*/ 60 h 68"/>
                <a:gd name="T6" fmla="*/ 27 w 79"/>
                <a:gd name="T7" fmla="*/ 68 h 68"/>
                <a:gd name="T8" fmla="*/ 61 w 79"/>
                <a:gd name="T9" fmla="*/ 64 h 68"/>
                <a:gd name="T10" fmla="*/ 79 w 79"/>
                <a:gd name="T11" fmla="*/ 45 h 68"/>
                <a:gd name="T12" fmla="*/ 77 w 79"/>
                <a:gd name="T13" fmla="*/ 28 h 68"/>
                <a:gd name="T14" fmla="*/ 55 w 79"/>
                <a:gd name="T15" fmla="*/ 3 h 68"/>
                <a:gd name="T16" fmla="*/ 27 w 79"/>
                <a:gd name="T17" fmla="*/ 0 h 68"/>
                <a:gd name="T18" fmla="*/ 5 w 79"/>
                <a:gd name="T19" fmla="*/ 13 h 68"/>
                <a:gd name="T20" fmla="*/ 0 w 79"/>
                <a:gd name="T21" fmla="*/ 31 h 68"/>
                <a:gd name="T22" fmla="*/ 0 w 79"/>
                <a:gd name="T23" fmla="*/ 31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68">
                  <a:moveTo>
                    <a:pt x="0" y="31"/>
                  </a:moveTo>
                  <a:lnTo>
                    <a:pt x="2" y="48"/>
                  </a:lnTo>
                  <a:lnTo>
                    <a:pt x="0" y="60"/>
                  </a:lnTo>
                  <a:lnTo>
                    <a:pt x="27" y="68"/>
                  </a:lnTo>
                  <a:lnTo>
                    <a:pt x="61" y="64"/>
                  </a:lnTo>
                  <a:lnTo>
                    <a:pt x="79" y="45"/>
                  </a:lnTo>
                  <a:lnTo>
                    <a:pt x="77" y="28"/>
                  </a:lnTo>
                  <a:lnTo>
                    <a:pt x="55" y="3"/>
                  </a:lnTo>
                  <a:lnTo>
                    <a:pt x="27" y="0"/>
                  </a:lnTo>
                  <a:lnTo>
                    <a:pt x="5" y="13"/>
                  </a:lnTo>
                  <a:lnTo>
                    <a:pt x="0" y="3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6" name="Freeform 672"/>
            <p:cNvSpPr>
              <a:spLocks/>
            </p:cNvSpPr>
            <p:nvPr/>
          </p:nvSpPr>
          <p:spPr bwMode="auto">
            <a:xfrm>
              <a:off x="4127" y="1629"/>
              <a:ext cx="58" cy="69"/>
            </a:xfrm>
            <a:custGeom>
              <a:avLst/>
              <a:gdLst>
                <a:gd name="T0" fmla="*/ 38 w 58"/>
                <a:gd name="T1" fmla="*/ 0 h 69"/>
                <a:gd name="T2" fmla="*/ 0 w 58"/>
                <a:gd name="T3" fmla="*/ 48 h 69"/>
                <a:gd name="T4" fmla="*/ 2 w 58"/>
                <a:gd name="T5" fmla="*/ 56 h 69"/>
                <a:gd name="T6" fmla="*/ 25 w 58"/>
                <a:gd name="T7" fmla="*/ 69 h 69"/>
                <a:gd name="T8" fmla="*/ 41 w 58"/>
                <a:gd name="T9" fmla="*/ 69 h 69"/>
                <a:gd name="T10" fmla="*/ 58 w 58"/>
                <a:gd name="T11" fmla="*/ 6 h 69"/>
                <a:gd name="T12" fmla="*/ 38 w 58"/>
                <a:gd name="T13" fmla="*/ 0 h 69"/>
                <a:gd name="T14" fmla="*/ 38 w 58"/>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69">
                  <a:moveTo>
                    <a:pt x="38" y="0"/>
                  </a:moveTo>
                  <a:lnTo>
                    <a:pt x="0" y="48"/>
                  </a:lnTo>
                  <a:lnTo>
                    <a:pt x="2" y="56"/>
                  </a:lnTo>
                  <a:lnTo>
                    <a:pt x="25" y="69"/>
                  </a:lnTo>
                  <a:lnTo>
                    <a:pt x="41" y="69"/>
                  </a:lnTo>
                  <a:lnTo>
                    <a:pt x="58" y="6"/>
                  </a:lnTo>
                  <a:lnTo>
                    <a:pt x="38"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7" name="Freeform 673"/>
            <p:cNvSpPr>
              <a:spLocks/>
            </p:cNvSpPr>
            <p:nvPr/>
          </p:nvSpPr>
          <p:spPr bwMode="auto">
            <a:xfrm>
              <a:off x="4164" y="1529"/>
              <a:ext cx="68" cy="107"/>
            </a:xfrm>
            <a:custGeom>
              <a:avLst/>
              <a:gdLst>
                <a:gd name="T0" fmla="*/ 51 w 68"/>
                <a:gd name="T1" fmla="*/ 0 h 107"/>
                <a:gd name="T2" fmla="*/ 0 w 68"/>
                <a:gd name="T3" fmla="*/ 99 h 107"/>
                <a:gd name="T4" fmla="*/ 21 w 68"/>
                <a:gd name="T5" fmla="*/ 107 h 107"/>
                <a:gd name="T6" fmla="*/ 68 w 68"/>
                <a:gd name="T7" fmla="*/ 8 h 107"/>
                <a:gd name="T8" fmla="*/ 60 w 68"/>
                <a:gd name="T9" fmla="*/ 1 h 107"/>
                <a:gd name="T10" fmla="*/ 51 w 68"/>
                <a:gd name="T11" fmla="*/ 0 h 107"/>
                <a:gd name="T12" fmla="*/ 51 w 68"/>
                <a:gd name="T13" fmla="*/ 0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7">
                  <a:moveTo>
                    <a:pt x="51" y="0"/>
                  </a:moveTo>
                  <a:lnTo>
                    <a:pt x="0" y="99"/>
                  </a:lnTo>
                  <a:lnTo>
                    <a:pt x="21" y="107"/>
                  </a:lnTo>
                  <a:lnTo>
                    <a:pt x="68" y="8"/>
                  </a:lnTo>
                  <a:lnTo>
                    <a:pt x="60" y="1"/>
                  </a:lnTo>
                  <a:lnTo>
                    <a:pt x="5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8" name="Freeform 674"/>
            <p:cNvSpPr>
              <a:spLocks/>
            </p:cNvSpPr>
            <p:nvPr/>
          </p:nvSpPr>
          <p:spPr bwMode="auto">
            <a:xfrm>
              <a:off x="3731" y="1440"/>
              <a:ext cx="18" cy="18"/>
            </a:xfrm>
            <a:custGeom>
              <a:avLst/>
              <a:gdLst>
                <a:gd name="T0" fmla="*/ 9 w 18"/>
                <a:gd name="T1" fmla="*/ 18 h 18"/>
                <a:gd name="T2" fmla="*/ 11 w 18"/>
                <a:gd name="T3" fmla="*/ 17 h 18"/>
                <a:gd name="T4" fmla="*/ 13 w 18"/>
                <a:gd name="T5" fmla="*/ 17 h 18"/>
                <a:gd name="T6" fmla="*/ 14 w 18"/>
                <a:gd name="T7" fmla="*/ 16 h 18"/>
                <a:gd name="T8" fmla="*/ 16 w 18"/>
                <a:gd name="T9" fmla="*/ 15 h 18"/>
                <a:gd name="T10" fmla="*/ 17 w 18"/>
                <a:gd name="T11" fmla="*/ 14 h 18"/>
                <a:gd name="T12" fmla="*/ 17 w 18"/>
                <a:gd name="T13" fmla="*/ 12 h 18"/>
                <a:gd name="T14" fmla="*/ 18 w 18"/>
                <a:gd name="T15" fmla="*/ 10 h 18"/>
                <a:gd name="T16" fmla="*/ 18 w 18"/>
                <a:gd name="T17" fmla="*/ 8 h 18"/>
                <a:gd name="T18" fmla="*/ 18 w 18"/>
                <a:gd name="T19" fmla="*/ 7 h 18"/>
                <a:gd name="T20" fmla="*/ 17 w 18"/>
                <a:gd name="T21" fmla="*/ 5 h 18"/>
                <a:gd name="T22" fmla="*/ 17 w 18"/>
                <a:gd name="T23" fmla="*/ 4 h 18"/>
                <a:gd name="T24" fmla="*/ 16 w 18"/>
                <a:gd name="T25" fmla="*/ 2 h 18"/>
                <a:gd name="T26" fmla="*/ 14 w 18"/>
                <a:gd name="T27" fmla="*/ 1 h 18"/>
                <a:gd name="T28" fmla="*/ 13 w 18"/>
                <a:gd name="T29" fmla="*/ 0 h 18"/>
                <a:gd name="T30" fmla="*/ 11 w 18"/>
                <a:gd name="T31" fmla="*/ 0 h 18"/>
                <a:gd name="T32" fmla="*/ 9 w 18"/>
                <a:gd name="T33" fmla="*/ 0 h 18"/>
                <a:gd name="T34" fmla="*/ 7 w 18"/>
                <a:gd name="T35" fmla="*/ 0 h 18"/>
                <a:gd name="T36" fmla="*/ 5 w 18"/>
                <a:gd name="T37" fmla="*/ 0 h 18"/>
                <a:gd name="T38" fmla="*/ 4 w 18"/>
                <a:gd name="T39" fmla="*/ 1 h 18"/>
                <a:gd name="T40" fmla="*/ 3 w 18"/>
                <a:gd name="T41" fmla="*/ 2 h 18"/>
                <a:gd name="T42" fmla="*/ 1 w 18"/>
                <a:gd name="T43" fmla="*/ 4 h 18"/>
                <a:gd name="T44" fmla="*/ 1 w 18"/>
                <a:gd name="T45" fmla="*/ 5 h 18"/>
                <a:gd name="T46" fmla="*/ 0 w 18"/>
                <a:gd name="T47" fmla="*/ 7 h 18"/>
                <a:gd name="T48" fmla="*/ 0 w 18"/>
                <a:gd name="T49" fmla="*/ 8 h 18"/>
                <a:gd name="T50" fmla="*/ 0 w 18"/>
                <a:gd name="T51" fmla="*/ 10 h 18"/>
                <a:gd name="T52" fmla="*/ 1 w 18"/>
                <a:gd name="T53" fmla="*/ 12 h 18"/>
                <a:gd name="T54" fmla="*/ 1 w 18"/>
                <a:gd name="T55" fmla="*/ 14 h 18"/>
                <a:gd name="T56" fmla="*/ 3 w 18"/>
                <a:gd name="T57" fmla="*/ 15 h 18"/>
                <a:gd name="T58" fmla="*/ 4 w 18"/>
                <a:gd name="T59" fmla="*/ 16 h 18"/>
                <a:gd name="T60" fmla="*/ 5 w 18"/>
                <a:gd name="T61" fmla="*/ 17 h 18"/>
                <a:gd name="T62" fmla="*/ 7 w 18"/>
                <a:gd name="T63" fmla="*/ 17 h 18"/>
                <a:gd name="T64" fmla="*/ 9 w 18"/>
                <a:gd name="T65" fmla="*/ 18 h 18"/>
                <a:gd name="T66" fmla="*/ 9 w 18"/>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8">
                  <a:moveTo>
                    <a:pt x="9" y="18"/>
                  </a:moveTo>
                  <a:lnTo>
                    <a:pt x="11" y="17"/>
                  </a:lnTo>
                  <a:lnTo>
                    <a:pt x="13" y="17"/>
                  </a:lnTo>
                  <a:lnTo>
                    <a:pt x="14" y="16"/>
                  </a:lnTo>
                  <a:lnTo>
                    <a:pt x="16" y="15"/>
                  </a:lnTo>
                  <a:lnTo>
                    <a:pt x="17" y="14"/>
                  </a:lnTo>
                  <a:lnTo>
                    <a:pt x="17" y="12"/>
                  </a:lnTo>
                  <a:lnTo>
                    <a:pt x="18" y="10"/>
                  </a:lnTo>
                  <a:lnTo>
                    <a:pt x="18" y="8"/>
                  </a:lnTo>
                  <a:lnTo>
                    <a:pt x="18" y="7"/>
                  </a:lnTo>
                  <a:lnTo>
                    <a:pt x="17" y="5"/>
                  </a:lnTo>
                  <a:lnTo>
                    <a:pt x="17" y="4"/>
                  </a:lnTo>
                  <a:lnTo>
                    <a:pt x="16" y="2"/>
                  </a:lnTo>
                  <a:lnTo>
                    <a:pt x="14" y="1"/>
                  </a:lnTo>
                  <a:lnTo>
                    <a:pt x="13" y="0"/>
                  </a:lnTo>
                  <a:lnTo>
                    <a:pt x="11" y="0"/>
                  </a:lnTo>
                  <a:lnTo>
                    <a:pt x="9" y="0"/>
                  </a:lnTo>
                  <a:lnTo>
                    <a:pt x="7" y="0"/>
                  </a:lnTo>
                  <a:lnTo>
                    <a:pt x="5" y="0"/>
                  </a:lnTo>
                  <a:lnTo>
                    <a:pt x="4" y="1"/>
                  </a:lnTo>
                  <a:lnTo>
                    <a:pt x="3" y="2"/>
                  </a:lnTo>
                  <a:lnTo>
                    <a:pt x="1" y="4"/>
                  </a:lnTo>
                  <a:lnTo>
                    <a:pt x="1" y="5"/>
                  </a:lnTo>
                  <a:lnTo>
                    <a:pt x="0" y="7"/>
                  </a:lnTo>
                  <a:lnTo>
                    <a:pt x="0" y="8"/>
                  </a:lnTo>
                  <a:lnTo>
                    <a:pt x="0" y="10"/>
                  </a:lnTo>
                  <a:lnTo>
                    <a:pt x="1" y="12"/>
                  </a:lnTo>
                  <a:lnTo>
                    <a:pt x="1" y="14"/>
                  </a:lnTo>
                  <a:lnTo>
                    <a:pt x="3" y="15"/>
                  </a:lnTo>
                  <a:lnTo>
                    <a:pt x="4" y="16"/>
                  </a:lnTo>
                  <a:lnTo>
                    <a:pt x="5" y="17"/>
                  </a:lnTo>
                  <a:lnTo>
                    <a:pt x="7"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79" name="Freeform 675"/>
            <p:cNvSpPr>
              <a:spLocks/>
            </p:cNvSpPr>
            <p:nvPr/>
          </p:nvSpPr>
          <p:spPr bwMode="auto">
            <a:xfrm>
              <a:off x="3731" y="1643"/>
              <a:ext cx="18" cy="19"/>
            </a:xfrm>
            <a:custGeom>
              <a:avLst/>
              <a:gdLst>
                <a:gd name="T0" fmla="*/ 9 w 18"/>
                <a:gd name="T1" fmla="*/ 19 h 19"/>
                <a:gd name="T2" fmla="*/ 11 w 18"/>
                <a:gd name="T3" fmla="*/ 18 h 19"/>
                <a:gd name="T4" fmla="*/ 13 w 18"/>
                <a:gd name="T5" fmla="*/ 18 h 19"/>
                <a:gd name="T6" fmla="*/ 14 w 18"/>
                <a:gd name="T7" fmla="*/ 17 h 19"/>
                <a:gd name="T8" fmla="*/ 16 w 18"/>
                <a:gd name="T9" fmla="*/ 16 h 19"/>
                <a:gd name="T10" fmla="*/ 17 w 18"/>
                <a:gd name="T11" fmla="*/ 14 h 19"/>
                <a:gd name="T12" fmla="*/ 17 w 18"/>
                <a:gd name="T13" fmla="*/ 13 h 19"/>
                <a:gd name="T14" fmla="*/ 18 w 18"/>
                <a:gd name="T15" fmla="*/ 11 h 19"/>
                <a:gd name="T16" fmla="*/ 18 w 18"/>
                <a:gd name="T17" fmla="*/ 9 h 19"/>
                <a:gd name="T18" fmla="*/ 18 w 18"/>
                <a:gd name="T19" fmla="*/ 7 h 19"/>
                <a:gd name="T20" fmla="*/ 17 w 18"/>
                <a:gd name="T21" fmla="*/ 6 h 19"/>
                <a:gd name="T22" fmla="*/ 17 w 18"/>
                <a:gd name="T23" fmla="*/ 4 h 19"/>
                <a:gd name="T24" fmla="*/ 16 w 18"/>
                <a:gd name="T25" fmla="*/ 3 h 19"/>
                <a:gd name="T26" fmla="*/ 14 w 18"/>
                <a:gd name="T27" fmla="*/ 1 h 19"/>
                <a:gd name="T28" fmla="*/ 13 w 18"/>
                <a:gd name="T29" fmla="*/ 1 h 19"/>
                <a:gd name="T30" fmla="*/ 11 w 18"/>
                <a:gd name="T31" fmla="*/ 0 h 19"/>
                <a:gd name="T32" fmla="*/ 9 w 18"/>
                <a:gd name="T33" fmla="*/ 0 h 19"/>
                <a:gd name="T34" fmla="*/ 7 w 18"/>
                <a:gd name="T35" fmla="*/ 0 h 19"/>
                <a:gd name="T36" fmla="*/ 5 w 18"/>
                <a:gd name="T37" fmla="*/ 1 h 19"/>
                <a:gd name="T38" fmla="*/ 4 w 18"/>
                <a:gd name="T39" fmla="*/ 1 h 19"/>
                <a:gd name="T40" fmla="*/ 3 w 18"/>
                <a:gd name="T41" fmla="*/ 3 h 19"/>
                <a:gd name="T42" fmla="*/ 1 w 18"/>
                <a:gd name="T43" fmla="*/ 4 h 19"/>
                <a:gd name="T44" fmla="*/ 1 w 18"/>
                <a:gd name="T45" fmla="*/ 6 h 19"/>
                <a:gd name="T46" fmla="*/ 0 w 18"/>
                <a:gd name="T47" fmla="*/ 7 h 19"/>
                <a:gd name="T48" fmla="*/ 0 w 18"/>
                <a:gd name="T49" fmla="*/ 9 h 19"/>
                <a:gd name="T50" fmla="*/ 0 w 18"/>
                <a:gd name="T51" fmla="*/ 11 h 19"/>
                <a:gd name="T52" fmla="*/ 1 w 18"/>
                <a:gd name="T53" fmla="*/ 13 h 19"/>
                <a:gd name="T54" fmla="*/ 1 w 18"/>
                <a:gd name="T55" fmla="*/ 14 h 19"/>
                <a:gd name="T56" fmla="*/ 3 w 18"/>
                <a:gd name="T57" fmla="*/ 16 h 19"/>
                <a:gd name="T58" fmla="*/ 4 w 18"/>
                <a:gd name="T59" fmla="*/ 17 h 19"/>
                <a:gd name="T60" fmla="*/ 5 w 18"/>
                <a:gd name="T61" fmla="*/ 18 h 19"/>
                <a:gd name="T62" fmla="*/ 7 w 18"/>
                <a:gd name="T63" fmla="*/ 18 h 19"/>
                <a:gd name="T64" fmla="*/ 9 w 18"/>
                <a:gd name="T65" fmla="*/ 19 h 19"/>
                <a:gd name="T66" fmla="*/ 9 w 18"/>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9">
                  <a:moveTo>
                    <a:pt x="9" y="19"/>
                  </a:moveTo>
                  <a:lnTo>
                    <a:pt x="11" y="18"/>
                  </a:lnTo>
                  <a:lnTo>
                    <a:pt x="13" y="18"/>
                  </a:lnTo>
                  <a:lnTo>
                    <a:pt x="14" y="17"/>
                  </a:lnTo>
                  <a:lnTo>
                    <a:pt x="16" y="16"/>
                  </a:lnTo>
                  <a:lnTo>
                    <a:pt x="17" y="14"/>
                  </a:lnTo>
                  <a:lnTo>
                    <a:pt x="17" y="13"/>
                  </a:lnTo>
                  <a:lnTo>
                    <a:pt x="18" y="11"/>
                  </a:lnTo>
                  <a:lnTo>
                    <a:pt x="18" y="9"/>
                  </a:lnTo>
                  <a:lnTo>
                    <a:pt x="18" y="7"/>
                  </a:lnTo>
                  <a:lnTo>
                    <a:pt x="17" y="6"/>
                  </a:lnTo>
                  <a:lnTo>
                    <a:pt x="17" y="4"/>
                  </a:lnTo>
                  <a:lnTo>
                    <a:pt x="16" y="3"/>
                  </a:lnTo>
                  <a:lnTo>
                    <a:pt x="14" y="1"/>
                  </a:lnTo>
                  <a:lnTo>
                    <a:pt x="13" y="1"/>
                  </a:lnTo>
                  <a:lnTo>
                    <a:pt x="11" y="0"/>
                  </a:lnTo>
                  <a:lnTo>
                    <a:pt x="9" y="0"/>
                  </a:lnTo>
                  <a:lnTo>
                    <a:pt x="7" y="0"/>
                  </a:lnTo>
                  <a:lnTo>
                    <a:pt x="5" y="1"/>
                  </a:lnTo>
                  <a:lnTo>
                    <a:pt x="4" y="1"/>
                  </a:lnTo>
                  <a:lnTo>
                    <a:pt x="3" y="3"/>
                  </a:lnTo>
                  <a:lnTo>
                    <a:pt x="1" y="4"/>
                  </a:lnTo>
                  <a:lnTo>
                    <a:pt x="1" y="6"/>
                  </a:lnTo>
                  <a:lnTo>
                    <a:pt x="0" y="7"/>
                  </a:lnTo>
                  <a:lnTo>
                    <a:pt x="0" y="9"/>
                  </a:lnTo>
                  <a:lnTo>
                    <a:pt x="0" y="11"/>
                  </a:lnTo>
                  <a:lnTo>
                    <a:pt x="1" y="13"/>
                  </a:lnTo>
                  <a:lnTo>
                    <a:pt x="1" y="14"/>
                  </a:lnTo>
                  <a:lnTo>
                    <a:pt x="3" y="16"/>
                  </a:lnTo>
                  <a:lnTo>
                    <a:pt x="4" y="17"/>
                  </a:lnTo>
                  <a:lnTo>
                    <a:pt x="5" y="18"/>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0" name="Freeform 676"/>
            <p:cNvSpPr>
              <a:spLocks/>
            </p:cNvSpPr>
            <p:nvPr/>
          </p:nvSpPr>
          <p:spPr bwMode="auto">
            <a:xfrm>
              <a:off x="3709" y="1210"/>
              <a:ext cx="685" cy="663"/>
            </a:xfrm>
            <a:custGeom>
              <a:avLst/>
              <a:gdLst>
                <a:gd name="T0" fmla="*/ 58 w 685"/>
                <a:gd name="T1" fmla="*/ 63 h 663"/>
                <a:gd name="T2" fmla="*/ 339 w 685"/>
                <a:gd name="T3" fmla="*/ 53 h 663"/>
                <a:gd name="T4" fmla="*/ 623 w 685"/>
                <a:gd name="T5" fmla="*/ 59 h 663"/>
                <a:gd name="T6" fmla="*/ 636 w 685"/>
                <a:gd name="T7" fmla="*/ 331 h 663"/>
                <a:gd name="T8" fmla="*/ 626 w 685"/>
                <a:gd name="T9" fmla="*/ 612 h 663"/>
                <a:gd name="T10" fmla="*/ 367 w 685"/>
                <a:gd name="T11" fmla="*/ 614 h 663"/>
                <a:gd name="T12" fmla="*/ 61 w 685"/>
                <a:gd name="T13" fmla="*/ 613 h 663"/>
                <a:gd name="T14" fmla="*/ 57 w 685"/>
                <a:gd name="T15" fmla="*/ 72 h 663"/>
                <a:gd name="T16" fmla="*/ 6 w 685"/>
                <a:gd name="T17" fmla="*/ 70 h 663"/>
                <a:gd name="T18" fmla="*/ 0 w 685"/>
                <a:gd name="T19" fmla="*/ 360 h 663"/>
                <a:gd name="T20" fmla="*/ 11 w 685"/>
                <a:gd name="T21" fmla="*/ 653 h 663"/>
                <a:gd name="T22" fmla="*/ 397 w 685"/>
                <a:gd name="T23" fmla="*/ 663 h 663"/>
                <a:gd name="T24" fmla="*/ 683 w 685"/>
                <a:gd name="T25" fmla="*/ 660 h 663"/>
                <a:gd name="T26" fmla="*/ 685 w 685"/>
                <a:gd name="T27" fmla="*/ 287 h 663"/>
                <a:gd name="T28" fmla="*/ 677 w 685"/>
                <a:gd name="T29" fmla="*/ 10 h 663"/>
                <a:gd name="T30" fmla="*/ 312 w 685"/>
                <a:gd name="T31" fmla="*/ 0 h 663"/>
                <a:gd name="T32" fmla="*/ 7 w 685"/>
                <a:gd name="T33" fmla="*/ 11 h 663"/>
                <a:gd name="T34" fmla="*/ 6 w 685"/>
                <a:gd name="T35" fmla="*/ 63 h 663"/>
                <a:gd name="T36" fmla="*/ 58 w 685"/>
                <a:gd name="T37" fmla="*/ 63 h 663"/>
                <a:gd name="T38" fmla="*/ 58 w 685"/>
                <a:gd name="T39" fmla="*/ 63 h 6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5" h="663">
                  <a:moveTo>
                    <a:pt x="58" y="63"/>
                  </a:moveTo>
                  <a:lnTo>
                    <a:pt x="339" y="53"/>
                  </a:lnTo>
                  <a:lnTo>
                    <a:pt x="623" y="59"/>
                  </a:lnTo>
                  <a:lnTo>
                    <a:pt x="636" y="331"/>
                  </a:lnTo>
                  <a:lnTo>
                    <a:pt x="626" y="612"/>
                  </a:lnTo>
                  <a:lnTo>
                    <a:pt x="367" y="614"/>
                  </a:lnTo>
                  <a:lnTo>
                    <a:pt x="61" y="613"/>
                  </a:lnTo>
                  <a:lnTo>
                    <a:pt x="57" y="72"/>
                  </a:lnTo>
                  <a:lnTo>
                    <a:pt x="6" y="70"/>
                  </a:lnTo>
                  <a:lnTo>
                    <a:pt x="0" y="360"/>
                  </a:lnTo>
                  <a:lnTo>
                    <a:pt x="11" y="653"/>
                  </a:lnTo>
                  <a:lnTo>
                    <a:pt x="397" y="663"/>
                  </a:lnTo>
                  <a:lnTo>
                    <a:pt x="683" y="660"/>
                  </a:lnTo>
                  <a:lnTo>
                    <a:pt x="685" y="287"/>
                  </a:lnTo>
                  <a:lnTo>
                    <a:pt x="677" y="10"/>
                  </a:lnTo>
                  <a:lnTo>
                    <a:pt x="312" y="0"/>
                  </a:lnTo>
                  <a:lnTo>
                    <a:pt x="7" y="11"/>
                  </a:lnTo>
                  <a:lnTo>
                    <a:pt x="6" y="63"/>
                  </a:lnTo>
                  <a:lnTo>
                    <a:pt x="58" y="6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1" name="Freeform 677"/>
            <p:cNvSpPr>
              <a:spLocks/>
            </p:cNvSpPr>
            <p:nvPr/>
          </p:nvSpPr>
          <p:spPr bwMode="auto">
            <a:xfrm>
              <a:off x="3727" y="1220"/>
              <a:ext cx="659" cy="639"/>
            </a:xfrm>
            <a:custGeom>
              <a:avLst/>
              <a:gdLst>
                <a:gd name="T0" fmla="*/ 18 w 659"/>
                <a:gd name="T1" fmla="*/ 11 h 639"/>
                <a:gd name="T2" fmla="*/ 97 w 659"/>
                <a:gd name="T3" fmla="*/ 7 h 639"/>
                <a:gd name="T4" fmla="*/ 224 w 659"/>
                <a:gd name="T5" fmla="*/ 3 h 639"/>
                <a:gd name="T6" fmla="*/ 378 w 659"/>
                <a:gd name="T7" fmla="*/ 0 h 639"/>
                <a:gd name="T8" fmla="*/ 541 w 659"/>
                <a:gd name="T9" fmla="*/ 1 h 639"/>
                <a:gd name="T10" fmla="*/ 645 w 659"/>
                <a:gd name="T11" fmla="*/ 10 h 639"/>
                <a:gd name="T12" fmla="*/ 649 w 659"/>
                <a:gd name="T13" fmla="*/ 69 h 639"/>
                <a:gd name="T14" fmla="*/ 653 w 659"/>
                <a:gd name="T15" fmla="*/ 183 h 639"/>
                <a:gd name="T16" fmla="*/ 658 w 659"/>
                <a:gd name="T17" fmla="*/ 329 h 639"/>
                <a:gd name="T18" fmla="*/ 659 w 659"/>
                <a:gd name="T19" fmla="*/ 485 h 639"/>
                <a:gd name="T20" fmla="*/ 655 w 659"/>
                <a:gd name="T21" fmla="*/ 631 h 639"/>
                <a:gd name="T22" fmla="*/ 601 w 659"/>
                <a:gd name="T23" fmla="*/ 635 h 639"/>
                <a:gd name="T24" fmla="*/ 468 w 659"/>
                <a:gd name="T25" fmla="*/ 638 h 639"/>
                <a:gd name="T26" fmla="*/ 300 w 659"/>
                <a:gd name="T27" fmla="*/ 639 h 639"/>
                <a:gd name="T28" fmla="*/ 138 w 659"/>
                <a:gd name="T29" fmla="*/ 637 h 639"/>
                <a:gd name="T30" fmla="*/ 25 w 659"/>
                <a:gd name="T31" fmla="*/ 631 h 639"/>
                <a:gd name="T32" fmla="*/ 3 w 659"/>
                <a:gd name="T33" fmla="*/ 602 h 639"/>
                <a:gd name="T34" fmla="*/ 1 w 659"/>
                <a:gd name="T35" fmla="*/ 491 h 639"/>
                <a:gd name="T36" fmla="*/ 0 w 659"/>
                <a:gd name="T37" fmla="*/ 333 h 639"/>
                <a:gd name="T38" fmla="*/ 0 w 659"/>
                <a:gd name="T39" fmla="*/ 171 h 639"/>
                <a:gd name="T40" fmla="*/ 1 w 659"/>
                <a:gd name="T41" fmla="*/ 49 h 639"/>
                <a:gd name="T42" fmla="*/ 27 w 659"/>
                <a:gd name="T43" fmla="*/ 46 h 639"/>
                <a:gd name="T44" fmla="*/ 25 w 659"/>
                <a:gd name="T45" fmla="*/ 103 h 639"/>
                <a:gd name="T46" fmla="*/ 23 w 659"/>
                <a:gd name="T47" fmla="*/ 210 h 639"/>
                <a:gd name="T48" fmla="*/ 21 w 659"/>
                <a:gd name="T49" fmla="*/ 345 h 639"/>
                <a:gd name="T50" fmla="*/ 23 w 659"/>
                <a:gd name="T51" fmla="*/ 486 h 639"/>
                <a:gd name="T52" fmla="*/ 30 w 659"/>
                <a:gd name="T53" fmla="*/ 611 h 639"/>
                <a:gd name="T54" fmla="*/ 71 w 659"/>
                <a:gd name="T55" fmla="*/ 616 h 639"/>
                <a:gd name="T56" fmla="*/ 179 w 659"/>
                <a:gd name="T57" fmla="*/ 620 h 639"/>
                <a:gd name="T58" fmla="*/ 321 w 659"/>
                <a:gd name="T59" fmla="*/ 621 h 639"/>
                <a:gd name="T60" fmla="*/ 467 w 659"/>
                <a:gd name="T61" fmla="*/ 619 h 639"/>
                <a:gd name="T62" fmla="*/ 589 w 659"/>
                <a:gd name="T63" fmla="*/ 612 h 639"/>
                <a:gd name="T64" fmla="*/ 622 w 659"/>
                <a:gd name="T65" fmla="*/ 591 h 639"/>
                <a:gd name="T66" fmla="*/ 628 w 659"/>
                <a:gd name="T67" fmla="*/ 508 h 639"/>
                <a:gd name="T68" fmla="*/ 633 w 659"/>
                <a:gd name="T69" fmla="*/ 381 h 639"/>
                <a:gd name="T70" fmla="*/ 633 w 659"/>
                <a:gd name="T71" fmla="*/ 238 h 639"/>
                <a:gd name="T72" fmla="*/ 625 w 659"/>
                <a:gd name="T73" fmla="*/ 105 h 639"/>
                <a:gd name="T74" fmla="*/ 610 w 659"/>
                <a:gd name="T75" fmla="*/ 33 h 639"/>
                <a:gd name="T76" fmla="*/ 567 w 659"/>
                <a:gd name="T77" fmla="*/ 29 h 639"/>
                <a:gd name="T78" fmla="*/ 479 w 659"/>
                <a:gd name="T79" fmla="*/ 25 h 639"/>
                <a:gd name="T80" fmla="*/ 355 w 659"/>
                <a:gd name="T81" fmla="*/ 23 h 639"/>
                <a:gd name="T82" fmla="*/ 202 w 659"/>
                <a:gd name="T83" fmla="*/ 28 h 639"/>
                <a:gd name="T84" fmla="*/ 28 w 659"/>
                <a:gd name="T85" fmla="*/ 42 h 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59" h="639">
                  <a:moveTo>
                    <a:pt x="1" y="12"/>
                  </a:moveTo>
                  <a:lnTo>
                    <a:pt x="5" y="11"/>
                  </a:lnTo>
                  <a:lnTo>
                    <a:pt x="18" y="11"/>
                  </a:lnTo>
                  <a:lnTo>
                    <a:pt x="38" y="10"/>
                  </a:lnTo>
                  <a:lnTo>
                    <a:pt x="64" y="9"/>
                  </a:lnTo>
                  <a:lnTo>
                    <a:pt x="97" y="7"/>
                  </a:lnTo>
                  <a:lnTo>
                    <a:pt x="135" y="5"/>
                  </a:lnTo>
                  <a:lnTo>
                    <a:pt x="177" y="4"/>
                  </a:lnTo>
                  <a:lnTo>
                    <a:pt x="224" y="3"/>
                  </a:lnTo>
                  <a:lnTo>
                    <a:pt x="273" y="1"/>
                  </a:lnTo>
                  <a:lnTo>
                    <a:pt x="325" y="1"/>
                  </a:lnTo>
                  <a:lnTo>
                    <a:pt x="378" y="0"/>
                  </a:lnTo>
                  <a:lnTo>
                    <a:pt x="433" y="0"/>
                  </a:lnTo>
                  <a:lnTo>
                    <a:pt x="487" y="0"/>
                  </a:lnTo>
                  <a:lnTo>
                    <a:pt x="541" y="1"/>
                  </a:lnTo>
                  <a:lnTo>
                    <a:pt x="594" y="2"/>
                  </a:lnTo>
                  <a:lnTo>
                    <a:pt x="645" y="5"/>
                  </a:lnTo>
                  <a:lnTo>
                    <a:pt x="645" y="10"/>
                  </a:lnTo>
                  <a:lnTo>
                    <a:pt x="646" y="22"/>
                  </a:lnTo>
                  <a:lnTo>
                    <a:pt x="647" y="42"/>
                  </a:lnTo>
                  <a:lnTo>
                    <a:pt x="649" y="69"/>
                  </a:lnTo>
                  <a:lnTo>
                    <a:pt x="650" y="102"/>
                  </a:lnTo>
                  <a:lnTo>
                    <a:pt x="652" y="140"/>
                  </a:lnTo>
                  <a:lnTo>
                    <a:pt x="653" y="183"/>
                  </a:lnTo>
                  <a:lnTo>
                    <a:pt x="655" y="229"/>
                  </a:lnTo>
                  <a:lnTo>
                    <a:pt x="656" y="278"/>
                  </a:lnTo>
                  <a:lnTo>
                    <a:pt x="658" y="329"/>
                  </a:lnTo>
                  <a:lnTo>
                    <a:pt x="658" y="381"/>
                  </a:lnTo>
                  <a:lnTo>
                    <a:pt x="659" y="433"/>
                  </a:lnTo>
                  <a:lnTo>
                    <a:pt x="659" y="485"/>
                  </a:lnTo>
                  <a:lnTo>
                    <a:pt x="658" y="536"/>
                  </a:lnTo>
                  <a:lnTo>
                    <a:pt x="657" y="585"/>
                  </a:lnTo>
                  <a:lnTo>
                    <a:pt x="655" y="631"/>
                  </a:lnTo>
                  <a:lnTo>
                    <a:pt x="648" y="633"/>
                  </a:lnTo>
                  <a:lnTo>
                    <a:pt x="630" y="634"/>
                  </a:lnTo>
                  <a:lnTo>
                    <a:pt x="601" y="635"/>
                  </a:lnTo>
                  <a:lnTo>
                    <a:pt x="563" y="636"/>
                  </a:lnTo>
                  <a:lnTo>
                    <a:pt x="518" y="637"/>
                  </a:lnTo>
                  <a:lnTo>
                    <a:pt x="468" y="638"/>
                  </a:lnTo>
                  <a:lnTo>
                    <a:pt x="414" y="638"/>
                  </a:lnTo>
                  <a:lnTo>
                    <a:pt x="358" y="639"/>
                  </a:lnTo>
                  <a:lnTo>
                    <a:pt x="300" y="639"/>
                  </a:lnTo>
                  <a:lnTo>
                    <a:pt x="243" y="639"/>
                  </a:lnTo>
                  <a:lnTo>
                    <a:pt x="189" y="638"/>
                  </a:lnTo>
                  <a:lnTo>
                    <a:pt x="138" y="637"/>
                  </a:lnTo>
                  <a:lnTo>
                    <a:pt x="93" y="635"/>
                  </a:lnTo>
                  <a:lnTo>
                    <a:pt x="55" y="633"/>
                  </a:lnTo>
                  <a:lnTo>
                    <a:pt x="25" y="631"/>
                  </a:lnTo>
                  <a:lnTo>
                    <a:pt x="6" y="628"/>
                  </a:lnTo>
                  <a:lnTo>
                    <a:pt x="4" y="621"/>
                  </a:lnTo>
                  <a:lnTo>
                    <a:pt x="3" y="602"/>
                  </a:lnTo>
                  <a:lnTo>
                    <a:pt x="2" y="573"/>
                  </a:lnTo>
                  <a:lnTo>
                    <a:pt x="2" y="536"/>
                  </a:lnTo>
                  <a:lnTo>
                    <a:pt x="1" y="491"/>
                  </a:lnTo>
                  <a:lnTo>
                    <a:pt x="0" y="442"/>
                  </a:lnTo>
                  <a:lnTo>
                    <a:pt x="0" y="389"/>
                  </a:lnTo>
                  <a:lnTo>
                    <a:pt x="0" y="333"/>
                  </a:lnTo>
                  <a:lnTo>
                    <a:pt x="0" y="277"/>
                  </a:lnTo>
                  <a:lnTo>
                    <a:pt x="0" y="223"/>
                  </a:lnTo>
                  <a:lnTo>
                    <a:pt x="0" y="171"/>
                  </a:lnTo>
                  <a:lnTo>
                    <a:pt x="0" y="124"/>
                  </a:lnTo>
                  <a:lnTo>
                    <a:pt x="0" y="82"/>
                  </a:lnTo>
                  <a:lnTo>
                    <a:pt x="1" y="49"/>
                  </a:lnTo>
                  <a:lnTo>
                    <a:pt x="1" y="25"/>
                  </a:lnTo>
                  <a:lnTo>
                    <a:pt x="28" y="42"/>
                  </a:lnTo>
                  <a:lnTo>
                    <a:pt x="27" y="46"/>
                  </a:lnTo>
                  <a:lnTo>
                    <a:pt x="27" y="58"/>
                  </a:lnTo>
                  <a:lnTo>
                    <a:pt x="26" y="77"/>
                  </a:lnTo>
                  <a:lnTo>
                    <a:pt x="25" y="103"/>
                  </a:lnTo>
                  <a:lnTo>
                    <a:pt x="25" y="135"/>
                  </a:lnTo>
                  <a:lnTo>
                    <a:pt x="24" y="170"/>
                  </a:lnTo>
                  <a:lnTo>
                    <a:pt x="23" y="210"/>
                  </a:lnTo>
                  <a:lnTo>
                    <a:pt x="22" y="253"/>
                  </a:lnTo>
                  <a:lnTo>
                    <a:pt x="22" y="299"/>
                  </a:lnTo>
                  <a:lnTo>
                    <a:pt x="21" y="345"/>
                  </a:lnTo>
                  <a:lnTo>
                    <a:pt x="21" y="392"/>
                  </a:lnTo>
                  <a:lnTo>
                    <a:pt x="22" y="440"/>
                  </a:lnTo>
                  <a:lnTo>
                    <a:pt x="23" y="486"/>
                  </a:lnTo>
                  <a:lnTo>
                    <a:pt x="25" y="530"/>
                  </a:lnTo>
                  <a:lnTo>
                    <a:pt x="26" y="572"/>
                  </a:lnTo>
                  <a:lnTo>
                    <a:pt x="30" y="611"/>
                  </a:lnTo>
                  <a:lnTo>
                    <a:pt x="34" y="612"/>
                  </a:lnTo>
                  <a:lnTo>
                    <a:pt x="49" y="614"/>
                  </a:lnTo>
                  <a:lnTo>
                    <a:pt x="71" y="616"/>
                  </a:lnTo>
                  <a:lnTo>
                    <a:pt x="102" y="617"/>
                  </a:lnTo>
                  <a:lnTo>
                    <a:pt x="138" y="619"/>
                  </a:lnTo>
                  <a:lnTo>
                    <a:pt x="179" y="620"/>
                  </a:lnTo>
                  <a:lnTo>
                    <a:pt x="224" y="621"/>
                  </a:lnTo>
                  <a:lnTo>
                    <a:pt x="271" y="621"/>
                  </a:lnTo>
                  <a:lnTo>
                    <a:pt x="321" y="621"/>
                  </a:lnTo>
                  <a:lnTo>
                    <a:pt x="371" y="621"/>
                  </a:lnTo>
                  <a:lnTo>
                    <a:pt x="420" y="620"/>
                  </a:lnTo>
                  <a:lnTo>
                    <a:pt x="467" y="619"/>
                  </a:lnTo>
                  <a:lnTo>
                    <a:pt x="512" y="617"/>
                  </a:lnTo>
                  <a:lnTo>
                    <a:pt x="553" y="615"/>
                  </a:lnTo>
                  <a:lnTo>
                    <a:pt x="589" y="612"/>
                  </a:lnTo>
                  <a:lnTo>
                    <a:pt x="620" y="609"/>
                  </a:lnTo>
                  <a:lnTo>
                    <a:pt x="621" y="604"/>
                  </a:lnTo>
                  <a:lnTo>
                    <a:pt x="622" y="591"/>
                  </a:lnTo>
                  <a:lnTo>
                    <a:pt x="624" y="569"/>
                  </a:lnTo>
                  <a:lnTo>
                    <a:pt x="627" y="541"/>
                  </a:lnTo>
                  <a:lnTo>
                    <a:pt x="628" y="508"/>
                  </a:lnTo>
                  <a:lnTo>
                    <a:pt x="630" y="469"/>
                  </a:lnTo>
                  <a:lnTo>
                    <a:pt x="632" y="426"/>
                  </a:lnTo>
                  <a:lnTo>
                    <a:pt x="633" y="381"/>
                  </a:lnTo>
                  <a:lnTo>
                    <a:pt x="634" y="334"/>
                  </a:lnTo>
                  <a:lnTo>
                    <a:pt x="634" y="286"/>
                  </a:lnTo>
                  <a:lnTo>
                    <a:pt x="633" y="238"/>
                  </a:lnTo>
                  <a:lnTo>
                    <a:pt x="632" y="192"/>
                  </a:lnTo>
                  <a:lnTo>
                    <a:pt x="629" y="147"/>
                  </a:lnTo>
                  <a:lnTo>
                    <a:pt x="625" y="105"/>
                  </a:lnTo>
                  <a:lnTo>
                    <a:pt x="620" y="68"/>
                  </a:lnTo>
                  <a:lnTo>
                    <a:pt x="613" y="35"/>
                  </a:lnTo>
                  <a:lnTo>
                    <a:pt x="610" y="33"/>
                  </a:lnTo>
                  <a:lnTo>
                    <a:pt x="601" y="32"/>
                  </a:lnTo>
                  <a:lnTo>
                    <a:pt x="586" y="31"/>
                  </a:lnTo>
                  <a:lnTo>
                    <a:pt x="567" y="29"/>
                  </a:lnTo>
                  <a:lnTo>
                    <a:pt x="542" y="28"/>
                  </a:lnTo>
                  <a:lnTo>
                    <a:pt x="513" y="26"/>
                  </a:lnTo>
                  <a:lnTo>
                    <a:pt x="479" y="25"/>
                  </a:lnTo>
                  <a:lnTo>
                    <a:pt x="442" y="24"/>
                  </a:lnTo>
                  <a:lnTo>
                    <a:pt x="400" y="23"/>
                  </a:lnTo>
                  <a:lnTo>
                    <a:pt x="355" y="23"/>
                  </a:lnTo>
                  <a:lnTo>
                    <a:pt x="307" y="24"/>
                  </a:lnTo>
                  <a:lnTo>
                    <a:pt x="256" y="26"/>
                  </a:lnTo>
                  <a:lnTo>
                    <a:pt x="202" y="28"/>
                  </a:lnTo>
                  <a:lnTo>
                    <a:pt x="146" y="32"/>
                  </a:lnTo>
                  <a:lnTo>
                    <a:pt x="88" y="36"/>
                  </a:lnTo>
                  <a:lnTo>
                    <a:pt x="28" y="42"/>
                  </a:lnTo>
                  <a:lnTo>
                    <a:pt x="1"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2" name="Freeform 678"/>
            <p:cNvSpPr>
              <a:spLocks/>
            </p:cNvSpPr>
            <p:nvPr/>
          </p:nvSpPr>
          <p:spPr bwMode="auto">
            <a:xfrm>
              <a:off x="3754" y="1254"/>
              <a:ext cx="598" cy="580"/>
            </a:xfrm>
            <a:custGeom>
              <a:avLst/>
              <a:gdLst>
                <a:gd name="T0" fmla="*/ 16 w 598"/>
                <a:gd name="T1" fmla="*/ 29 h 580"/>
                <a:gd name="T2" fmla="*/ 16 w 598"/>
                <a:gd name="T3" fmla="*/ 75 h 580"/>
                <a:gd name="T4" fmla="*/ 15 w 598"/>
                <a:gd name="T5" fmla="*/ 159 h 580"/>
                <a:gd name="T6" fmla="*/ 15 w 598"/>
                <a:gd name="T7" fmla="*/ 280 h 580"/>
                <a:gd name="T8" fmla="*/ 16 w 598"/>
                <a:gd name="T9" fmla="*/ 439 h 580"/>
                <a:gd name="T10" fmla="*/ 20 w 598"/>
                <a:gd name="T11" fmla="*/ 565 h 580"/>
                <a:gd name="T12" fmla="*/ 60 w 598"/>
                <a:gd name="T13" fmla="*/ 565 h 580"/>
                <a:gd name="T14" fmla="*/ 141 w 598"/>
                <a:gd name="T15" fmla="*/ 565 h 580"/>
                <a:gd name="T16" fmla="*/ 258 w 598"/>
                <a:gd name="T17" fmla="*/ 565 h 580"/>
                <a:gd name="T18" fmla="*/ 406 w 598"/>
                <a:gd name="T19" fmla="*/ 565 h 580"/>
                <a:gd name="T20" fmla="*/ 578 w 598"/>
                <a:gd name="T21" fmla="*/ 564 h 580"/>
                <a:gd name="T22" fmla="*/ 581 w 598"/>
                <a:gd name="T23" fmla="*/ 528 h 580"/>
                <a:gd name="T24" fmla="*/ 584 w 598"/>
                <a:gd name="T25" fmla="*/ 435 h 580"/>
                <a:gd name="T26" fmla="*/ 585 w 598"/>
                <a:gd name="T27" fmla="*/ 310 h 580"/>
                <a:gd name="T28" fmla="*/ 583 w 598"/>
                <a:gd name="T29" fmla="*/ 174 h 580"/>
                <a:gd name="T30" fmla="*/ 577 w 598"/>
                <a:gd name="T31" fmla="*/ 51 h 580"/>
                <a:gd name="T32" fmla="*/ 556 w 598"/>
                <a:gd name="T33" fmla="*/ 16 h 580"/>
                <a:gd name="T34" fmla="*/ 477 w 598"/>
                <a:gd name="T35" fmla="*/ 16 h 580"/>
                <a:gd name="T36" fmla="*/ 356 w 598"/>
                <a:gd name="T37" fmla="*/ 15 h 580"/>
                <a:gd name="T38" fmla="*/ 218 w 598"/>
                <a:gd name="T39" fmla="*/ 15 h 580"/>
                <a:gd name="T40" fmla="*/ 87 w 598"/>
                <a:gd name="T41" fmla="*/ 18 h 580"/>
                <a:gd name="T42" fmla="*/ 10 w 598"/>
                <a:gd name="T43" fmla="*/ 12 h 580"/>
                <a:gd name="T44" fmla="*/ 59 w 598"/>
                <a:gd name="T45" fmla="*/ 9 h 580"/>
                <a:gd name="T46" fmla="*/ 154 w 598"/>
                <a:gd name="T47" fmla="*/ 4 h 580"/>
                <a:gd name="T48" fmla="*/ 283 w 598"/>
                <a:gd name="T49" fmla="*/ 1 h 580"/>
                <a:gd name="T50" fmla="*/ 430 w 598"/>
                <a:gd name="T51" fmla="*/ 1 h 580"/>
                <a:gd name="T52" fmla="*/ 584 w 598"/>
                <a:gd name="T53" fmla="*/ 7 h 580"/>
                <a:gd name="T54" fmla="*/ 588 w 598"/>
                <a:gd name="T55" fmla="*/ 31 h 580"/>
                <a:gd name="T56" fmla="*/ 593 w 598"/>
                <a:gd name="T57" fmla="*/ 99 h 580"/>
                <a:gd name="T58" fmla="*/ 597 w 598"/>
                <a:gd name="T59" fmla="*/ 206 h 580"/>
                <a:gd name="T60" fmla="*/ 597 w 598"/>
                <a:gd name="T61" fmla="*/ 346 h 580"/>
                <a:gd name="T62" fmla="*/ 592 w 598"/>
                <a:gd name="T63" fmla="*/ 513 h 580"/>
                <a:gd name="T64" fmla="*/ 569 w 598"/>
                <a:gd name="T65" fmla="*/ 577 h 580"/>
                <a:gd name="T66" fmla="*/ 481 w 598"/>
                <a:gd name="T67" fmla="*/ 579 h 580"/>
                <a:gd name="T68" fmla="*/ 349 w 598"/>
                <a:gd name="T69" fmla="*/ 580 h 580"/>
                <a:gd name="T70" fmla="*/ 203 w 598"/>
                <a:gd name="T71" fmla="*/ 579 h 580"/>
                <a:gd name="T72" fmla="*/ 75 w 598"/>
                <a:gd name="T73" fmla="*/ 577 h 580"/>
                <a:gd name="T74" fmla="*/ 12 w 598"/>
                <a:gd name="T75" fmla="*/ 569 h 580"/>
                <a:gd name="T76" fmla="*/ 8 w 598"/>
                <a:gd name="T77" fmla="*/ 509 h 580"/>
                <a:gd name="T78" fmla="*/ 4 w 598"/>
                <a:gd name="T79" fmla="*/ 399 h 580"/>
                <a:gd name="T80" fmla="*/ 1 w 598"/>
                <a:gd name="T81" fmla="*/ 263 h 580"/>
                <a:gd name="T82" fmla="*/ 1 w 598"/>
                <a:gd name="T83" fmla="*/ 126 h 580"/>
                <a:gd name="T84" fmla="*/ 7 w 598"/>
                <a:gd name="T85" fmla="*/ 12 h 5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8" h="580">
                  <a:moveTo>
                    <a:pt x="16" y="21"/>
                  </a:moveTo>
                  <a:lnTo>
                    <a:pt x="16" y="23"/>
                  </a:lnTo>
                  <a:lnTo>
                    <a:pt x="16" y="29"/>
                  </a:lnTo>
                  <a:lnTo>
                    <a:pt x="16" y="40"/>
                  </a:lnTo>
                  <a:lnTo>
                    <a:pt x="16" y="56"/>
                  </a:lnTo>
                  <a:lnTo>
                    <a:pt x="16" y="75"/>
                  </a:lnTo>
                  <a:lnTo>
                    <a:pt x="15" y="99"/>
                  </a:lnTo>
                  <a:lnTo>
                    <a:pt x="15" y="127"/>
                  </a:lnTo>
                  <a:lnTo>
                    <a:pt x="15" y="159"/>
                  </a:lnTo>
                  <a:lnTo>
                    <a:pt x="15" y="195"/>
                  </a:lnTo>
                  <a:lnTo>
                    <a:pt x="15" y="235"/>
                  </a:lnTo>
                  <a:lnTo>
                    <a:pt x="15" y="280"/>
                  </a:lnTo>
                  <a:lnTo>
                    <a:pt x="16" y="329"/>
                  </a:lnTo>
                  <a:lnTo>
                    <a:pt x="16" y="382"/>
                  </a:lnTo>
                  <a:lnTo>
                    <a:pt x="16" y="439"/>
                  </a:lnTo>
                  <a:lnTo>
                    <a:pt x="16" y="500"/>
                  </a:lnTo>
                  <a:lnTo>
                    <a:pt x="18" y="565"/>
                  </a:lnTo>
                  <a:lnTo>
                    <a:pt x="20" y="565"/>
                  </a:lnTo>
                  <a:lnTo>
                    <a:pt x="28" y="565"/>
                  </a:lnTo>
                  <a:lnTo>
                    <a:pt x="41" y="565"/>
                  </a:lnTo>
                  <a:lnTo>
                    <a:pt x="60" y="565"/>
                  </a:lnTo>
                  <a:lnTo>
                    <a:pt x="82" y="565"/>
                  </a:lnTo>
                  <a:lnTo>
                    <a:pt x="110" y="565"/>
                  </a:lnTo>
                  <a:lnTo>
                    <a:pt x="141" y="565"/>
                  </a:lnTo>
                  <a:lnTo>
                    <a:pt x="176" y="566"/>
                  </a:lnTo>
                  <a:lnTo>
                    <a:pt x="216" y="565"/>
                  </a:lnTo>
                  <a:lnTo>
                    <a:pt x="258" y="565"/>
                  </a:lnTo>
                  <a:lnTo>
                    <a:pt x="305" y="565"/>
                  </a:lnTo>
                  <a:lnTo>
                    <a:pt x="354" y="565"/>
                  </a:lnTo>
                  <a:lnTo>
                    <a:pt x="406" y="565"/>
                  </a:lnTo>
                  <a:lnTo>
                    <a:pt x="461" y="564"/>
                  </a:lnTo>
                  <a:lnTo>
                    <a:pt x="518" y="564"/>
                  </a:lnTo>
                  <a:lnTo>
                    <a:pt x="578" y="564"/>
                  </a:lnTo>
                  <a:lnTo>
                    <a:pt x="579" y="560"/>
                  </a:lnTo>
                  <a:lnTo>
                    <a:pt x="580" y="547"/>
                  </a:lnTo>
                  <a:lnTo>
                    <a:pt x="581" y="528"/>
                  </a:lnTo>
                  <a:lnTo>
                    <a:pt x="582" y="502"/>
                  </a:lnTo>
                  <a:lnTo>
                    <a:pt x="583" y="471"/>
                  </a:lnTo>
                  <a:lnTo>
                    <a:pt x="584" y="435"/>
                  </a:lnTo>
                  <a:lnTo>
                    <a:pt x="584" y="396"/>
                  </a:lnTo>
                  <a:lnTo>
                    <a:pt x="585" y="354"/>
                  </a:lnTo>
                  <a:lnTo>
                    <a:pt x="585" y="310"/>
                  </a:lnTo>
                  <a:lnTo>
                    <a:pt x="585" y="264"/>
                  </a:lnTo>
                  <a:lnTo>
                    <a:pt x="584" y="218"/>
                  </a:lnTo>
                  <a:lnTo>
                    <a:pt x="583" y="174"/>
                  </a:lnTo>
                  <a:lnTo>
                    <a:pt x="582" y="130"/>
                  </a:lnTo>
                  <a:lnTo>
                    <a:pt x="579" y="89"/>
                  </a:lnTo>
                  <a:lnTo>
                    <a:pt x="577" y="51"/>
                  </a:lnTo>
                  <a:lnTo>
                    <a:pt x="573" y="17"/>
                  </a:lnTo>
                  <a:lnTo>
                    <a:pt x="569" y="16"/>
                  </a:lnTo>
                  <a:lnTo>
                    <a:pt x="556" y="16"/>
                  </a:lnTo>
                  <a:lnTo>
                    <a:pt x="536" y="16"/>
                  </a:lnTo>
                  <a:lnTo>
                    <a:pt x="509" y="16"/>
                  </a:lnTo>
                  <a:lnTo>
                    <a:pt x="477" y="16"/>
                  </a:lnTo>
                  <a:lnTo>
                    <a:pt x="440" y="16"/>
                  </a:lnTo>
                  <a:lnTo>
                    <a:pt x="399" y="15"/>
                  </a:lnTo>
                  <a:lnTo>
                    <a:pt x="356" y="15"/>
                  </a:lnTo>
                  <a:lnTo>
                    <a:pt x="311" y="15"/>
                  </a:lnTo>
                  <a:lnTo>
                    <a:pt x="264" y="15"/>
                  </a:lnTo>
                  <a:lnTo>
                    <a:pt x="218" y="15"/>
                  </a:lnTo>
                  <a:lnTo>
                    <a:pt x="172" y="16"/>
                  </a:lnTo>
                  <a:lnTo>
                    <a:pt x="128" y="16"/>
                  </a:lnTo>
                  <a:lnTo>
                    <a:pt x="87" y="18"/>
                  </a:lnTo>
                  <a:lnTo>
                    <a:pt x="49" y="19"/>
                  </a:lnTo>
                  <a:lnTo>
                    <a:pt x="7" y="12"/>
                  </a:lnTo>
                  <a:lnTo>
                    <a:pt x="10" y="12"/>
                  </a:lnTo>
                  <a:lnTo>
                    <a:pt x="20" y="11"/>
                  </a:lnTo>
                  <a:lnTo>
                    <a:pt x="37" y="10"/>
                  </a:lnTo>
                  <a:lnTo>
                    <a:pt x="59" y="9"/>
                  </a:lnTo>
                  <a:lnTo>
                    <a:pt x="86" y="7"/>
                  </a:lnTo>
                  <a:lnTo>
                    <a:pt x="118" y="6"/>
                  </a:lnTo>
                  <a:lnTo>
                    <a:pt x="154" y="4"/>
                  </a:lnTo>
                  <a:lnTo>
                    <a:pt x="194" y="3"/>
                  </a:lnTo>
                  <a:lnTo>
                    <a:pt x="237" y="2"/>
                  </a:lnTo>
                  <a:lnTo>
                    <a:pt x="283" y="1"/>
                  </a:lnTo>
                  <a:lnTo>
                    <a:pt x="330" y="0"/>
                  </a:lnTo>
                  <a:lnTo>
                    <a:pt x="380" y="0"/>
                  </a:lnTo>
                  <a:lnTo>
                    <a:pt x="430" y="1"/>
                  </a:lnTo>
                  <a:lnTo>
                    <a:pt x="482" y="2"/>
                  </a:lnTo>
                  <a:lnTo>
                    <a:pt x="533" y="4"/>
                  </a:lnTo>
                  <a:lnTo>
                    <a:pt x="584" y="7"/>
                  </a:lnTo>
                  <a:lnTo>
                    <a:pt x="585" y="10"/>
                  </a:lnTo>
                  <a:lnTo>
                    <a:pt x="586" y="18"/>
                  </a:lnTo>
                  <a:lnTo>
                    <a:pt x="588" y="31"/>
                  </a:lnTo>
                  <a:lnTo>
                    <a:pt x="590" y="49"/>
                  </a:lnTo>
                  <a:lnTo>
                    <a:pt x="591" y="72"/>
                  </a:lnTo>
                  <a:lnTo>
                    <a:pt x="593" y="99"/>
                  </a:lnTo>
                  <a:lnTo>
                    <a:pt x="595" y="131"/>
                  </a:lnTo>
                  <a:lnTo>
                    <a:pt x="596" y="166"/>
                  </a:lnTo>
                  <a:lnTo>
                    <a:pt x="597" y="206"/>
                  </a:lnTo>
                  <a:lnTo>
                    <a:pt x="598" y="249"/>
                  </a:lnTo>
                  <a:lnTo>
                    <a:pt x="598" y="296"/>
                  </a:lnTo>
                  <a:lnTo>
                    <a:pt x="597" y="346"/>
                  </a:lnTo>
                  <a:lnTo>
                    <a:pt x="596" y="399"/>
                  </a:lnTo>
                  <a:lnTo>
                    <a:pt x="595" y="455"/>
                  </a:lnTo>
                  <a:lnTo>
                    <a:pt x="592" y="513"/>
                  </a:lnTo>
                  <a:lnTo>
                    <a:pt x="588" y="575"/>
                  </a:lnTo>
                  <a:lnTo>
                    <a:pt x="583" y="576"/>
                  </a:lnTo>
                  <a:lnTo>
                    <a:pt x="569" y="577"/>
                  </a:lnTo>
                  <a:lnTo>
                    <a:pt x="546" y="578"/>
                  </a:lnTo>
                  <a:lnTo>
                    <a:pt x="516" y="578"/>
                  </a:lnTo>
                  <a:lnTo>
                    <a:pt x="481" y="579"/>
                  </a:lnTo>
                  <a:lnTo>
                    <a:pt x="440" y="580"/>
                  </a:lnTo>
                  <a:lnTo>
                    <a:pt x="396" y="580"/>
                  </a:lnTo>
                  <a:lnTo>
                    <a:pt x="349" y="580"/>
                  </a:lnTo>
                  <a:lnTo>
                    <a:pt x="300" y="580"/>
                  </a:lnTo>
                  <a:lnTo>
                    <a:pt x="252" y="580"/>
                  </a:lnTo>
                  <a:lnTo>
                    <a:pt x="203" y="579"/>
                  </a:lnTo>
                  <a:lnTo>
                    <a:pt x="157" y="579"/>
                  </a:lnTo>
                  <a:lnTo>
                    <a:pt x="114" y="578"/>
                  </a:lnTo>
                  <a:lnTo>
                    <a:pt x="75" y="577"/>
                  </a:lnTo>
                  <a:lnTo>
                    <a:pt x="40" y="575"/>
                  </a:lnTo>
                  <a:lnTo>
                    <a:pt x="12" y="574"/>
                  </a:lnTo>
                  <a:lnTo>
                    <a:pt x="12" y="569"/>
                  </a:lnTo>
                  <a:lnTo>
                    <a:pt x="11" y="557"/>
                  </a:lnTo>
                  <a:lnTo>
                    <a:pt x="9" y="536"/>
                  </a:lnTo>
                  <a:lnTo>
                    <a:pt x="8" y="509"/>
                  </a:lnTo>
                  <a:lnTo>
                    <a:pt x="7" y="477"/>
                  </a:lnTo>
                  <a:lnTo>
                    <a:pt x="5" y="440"/>
                  </a:lnTo>
                  <a:lnTo>
                    <a:pt x="4" y="399"/>
                  </a:lnTo>
                  <a:lnTo>
                    <a:pt x="3" y="355"/>
                  </a:lnTo>
                  <a:lnTo>
                    <a:pt x="2" y="310"/>
                  </a:lnTo>
                  <a:lnTo>
                    <a:pt x="1" y="263"/>
                  </a:lnTo>
                  <a:lnTo>
                    <a:pt x="0" y="216"/>
                  </a:lnTo>
                  <a:lnTo>
                    <a:pt x="1" y="170"/>
                  </a:lnTo>
                  <a:lnTo>
                    <a:pt x="1" y="126"/>
                  </a:lnTo>
                  <a:lnTo>
                    <a:pt x="3" y="84"/>
                  </a:lnTo>
                  <a:lnTo>
                    <a:pt x="4" y="46"/>
                  </a:lnTo>
                  <a:lnTo>
                    <a:pt x="7" y="12"/>
                  </a:lnTo>
                  <a:lnTo>
                    <a:pt x="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3" name="Freeform 679"/>
            <p:cNvSpPr>
              <a:spLocks/>
            </p:cNvSpPr>
            <p:nvPr/>
          </p:nvSpPr>
          <p:spPr bwMode="auto">
            <a:xfrm>
              <a:off x="3731" y="1440"/>
              <a:ext cx="18" cy="18"/>
            </a:xfrm>
            <a:custGeom>
              <a:avLst/>
              <a:gdLst>
                <a:gd name="T0" fmla="*/ 9 w 18"/>
                <a:gd name="T1" fmla="*/ 18 h 18"/>
                <a:gd name="T2" fmla="*/ 11 w 18"/>
                <a:gd name="T3" fmla="*/ 17 h 18"/>
                <a:gd name="T4" fmla="*/ 13 w 18"/>
                <a:gd name="T5" fmla="*/ 17 h 18"/>
                <a:gd name="T6" fmla="*/ 14 w 18"/>
                <a:gd name="T7" fmla="*/ 16 h 18"/>
                <a:gd name="T8" fmla="*/ 16 w 18"/>
                <a:gd name="T9" fmla="*/ 15 h 18"/>
                <a:gd name="T10" fmla="*/ 17 w 18"/>
                <a:gd name="T11" fmla="*/ 14 h 18"/>
                <a:gd name="T12" fmla="*/ 17 w 18"/>
                <a:gd name="T13" fmla="*/ 12 h 18"/>
                <a:gd name="T14" fmla="*/ 18 w 18"/>
                <a:gd name="T15" fmla="*/ 10 h 18"/>
                <a:gd name="T16" fmla="*/ 18 w 18"/>
                <a:gd name="T17" fmla="*/ 8 h 18"/>
                <a:gd name="T18" fmla="*/ 18 w 18"/>
                <a:gd name="T19" fmla="*/ 6 h 18"/>
                <a:gd name="T20" fmla="*/ 17 w 18"/>
                <a:gd name="T21" fmla="*/ 5 h 18"/>
                <a:gd name="T22" fmla="*/ 17 w 18"/>
                <a:gd name="T23" fmla="*/ 3 h 18"/>
                <a:gd name="T24" fmla="*/ 16 w 18"/>
                <a:gd name="T25" fmla="*/ 2 h 18"/>
                <a:gd name="T26" fmla="*/ 14 w 18"/>
                <a:gd name="T27" fmla="*/ 1 h 18"/>
                <a:gd name="T28" fmla="*/ 13 w 18"/>
                <a:gd name="T29" fmla="*/ 0 h 18"/>
                <a:gd name="T30" fmla="*/ 11 w 18"/>
                <a:gd name="T31" fmla="*/ 0 h 18"/>
                <a:gd name="T32" fmla="*/ 9 w 18"/>
                <a:gd name="T33" fmla="*/ 0 h 18"/>
                <a:gd name="T34" fmla="*/ 7 w 18"/>
                <a:gd name="T35" fmla="*/ 0 h 18"/>
                <a:gd name="T36" fmla="*/ 5 w 18"/>
                <a:gd name="T37" fmla="*/ 0 h 18"/>
                <a:gd name="T38" fmla="*/ 4 w 18"/>
                <a:gd name="T39" fmla="*/ 1 h 18"/>
                <a:gd name="T40" fmla="*/ 3 w 18"/>
                <a:gd name="T41" fmla="*/ 2 h 18"/>
                <a:gd name="T42" fmla="*/ 1 w 18"/>
                <a:gd name="T43" fmla="*/ 3 h 18"/>
                <a:gd name="T44" fmla="*/ 1 w 18"/>
                <a:gd name="T45" fmla="*/ 5 h 18"/>
                <a:gd name="T46" fmla="*/ 0 w 18"/>
                <a:gd name="T47" fmla="*/ 6 h 18"/>
                <a:gd name="T48" fmla="*/ 0 w 18"/>
                <a:gd name="T49" fmla="*/ 8 h 18"/>
                <a:gd name="T50" fmla="*/ 0 w 18"/>
                <a:gd name="T51" fmla="*/ 10 h 18"/>
                <a:gd name="T52" fmla="*/ 1 w 18"/>
                <a:gd name="T53" fmla="*/ 12 h 18"/>
                <a:gd name="T54" fmla="*/ 1 w 18"/>
                <a:gd name="T55" fmla="*/ 14 h 18"/>
                <a:gd name="T56" fmla="*/ 3 w 18"/>
                <a:gd name="T57" fmla="*/ 15 h 18"/>
                <a:gd name="T58" fmla="*/ 4 w 18"/>
                <a:gd name="T59" fmla="*/ 16 h 18"/>
                <a:gd name="T60" fmla="*/ 5 w 18"/>
                <a:gd name="T61" fmla="*/ 17 h 18"/>
                <a:gd name="T62" fmla="*/ 7 w 18"/>
                <a:gd name="T63" fmla="*/ 17 h 18"/>
                <a:gd name="T64" fmla="*/ 9 w 18"/>
                <a:gd name="T65" fmla="*/ 18 h 18"/>
                <a:gd name="T66" fmla="*/ 9 w 18"/>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8">
                  <a:moveTo>
                    <a:pt x="9" y="18"/>
                  </a:moveTo>
                  <a:lnTo>
                    <a:pt x="11" y="17"/>
                  </a:lnTo>
                  <a:lnTo>
                    <a:pt x="13" y="17"/>
                  </a:lnTo>
                  <a:lnTo>
                    <a:pt x="14" y="16"/>
                  </a:lnTo>
                  <a:lnTo>
                    <a:pt x="16" y="15"/>
                  </a:lnTo>
                  <a:lnTo>
                    <a:pt x="17" y="14"/>
                  </a:lnTo>
                  <a:lnTo>
                    <a:pt x="17" y="12"/>
                  </a:lnTo>
                  <a:lnTo>
                    <a:pt x="18" y="10"/>
                  </a:lnTo>
                  <a:lnTo>
                    <a:pt x="18" y="8"/>
                  </a:lnTo>
                  <a:lnTo>
                    <a:pt x="18" y="6"/>
                  </a:lnTo>
                  <a:lnTo>
                    <a:pt x="17" y="5"/>
                  </a:lnTo>
                  <a:lnTo>
                    <a:pt x="17" y="3"/>
                  </a:lnTo>
                  <a:lnTo>
                    <a:pt x="16" y="2"/>
                  </a:lnTo>
                  <a:lnTo>
                    <a:pt x="14" y="1"/>
                  </a:lnTo>
                  <a:lnTo>
                    <a:pt x="13" y="0"/>
                  </a:lnTo>
                  <a:lnTo>
                    <a:pt x="11" y="0"/>
                  </a:lnTo>
                  <a:lnTo>
                    <a:pt x="9" y="0"/>
                  </a:lnTo>
                  <a:lnTo>
                    <a:pt x="7" y="0"/>
                  </a:lnTo>
                  <a:lnTo>
                    <a:pt x="5" y="0"/>
                  </a:lnTo>
                  <a:lnTo>
                    <a:pt x="4" y="1"/>
                  </a:lnTo>
                  <a:lnTo>
                    <a:pt x="3" y="2"/>
                  </a:lnTo>
                  <a:lnTo>
                    <a:pt x="1" y="3"/>
                  </a:lnTo>
                  <a:lnTo>
                    <a:pt x="1" y="5"/>
                  </a:lnTo>
                  <a:lnTo>
                    <a:pt x="0" y="6"/>
                  </a:lnTo>
                  <a:lnTo>
                    <a:pt x="0" y="8"/>
                  </a:lnTo>
                  <a:lnTo>
                    <a:pt x="0" y="10"/>
                  </a:lnTo>
                  <a:lnTo>
                    <a:pt x="1" y="12"/>
                  </a:lnTo>
                  <a:lnTo>
                    <a:pt x="1" y="14"/>
                  </a:lnTo>
                  <a:lnTo>
                    <a:pt x="3" y="15"/>
                  </a:lnTo>
                  <a:lnTo>
                    <a:pt x="4" y="16"/>
                  </a:lnTo>
                  <a:lnTo>
                    <a:pt x="5" y="17"/>
                  </a:lnTo>
                  <a:lnTo>
                    <a:pt x="7" y="17"/>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4" name="Freeform 680"/>
            <p:cNvSpPr>
              <a:spLocks/>
            </p:cNvSpPr>
            <p:nvPr/>
          </p:nvSpPr>
          <p:spPr bwMode="auto">
            <a:xfrm>
              <a:off x="4140" y="1840"/>
              <a:ext cx="18" cy="18"/>
            </a:xfrm>
            <a:custGeom>
              <a:avLst/>
              <a:gdLst>
                <a:gd name="T0" fmla="*/ 9 w 18"/>
                <a:gd name="T1" fmla="*/ 18 h 18"/>
                <a:gd name="T2" fmla="*/ 11 w 18"/>
                <a:gd name="T3" fmla="*/ 18 h 18"/>
                <a:gd name="T4" fmla="*/ 12 w 18"/>
                <a:gd name="T5" fmla="*/ 17 h 18"/>
                <a:gd name="T6" fmla="*/ 14 w 18"/>
                <a:gd name="T7" fmla="*/ 16 h 18"/>
                <a:gd name="T8" fmla="*/ 15 w 18"/>
                <a:gd name="T9" fmla="*/ 15 h 18"/>
                <a:gd name="T10" fmla="*/ 16 w 18"/>
                <a:gd name="T11" fmla="*/ 14 h 18"/>
                <a:gd name="T12" fmla="*/ 17 w 18"/>
                <a:gd name="T13" fmla="*/ 13 h 18"/>
                <a:gd name="T14" fmla="*/ 18 w 18"/>
                <a:gd name="T15" fmla="*/ 11 h 18"/>
                <a:gd name="T16" fmla="*/ 18 w 18"/>
                <a:gd name="T17" fmla="*/ 9 h 18"/>
                <a:gd name="T18" fmla="*/ 18 w 18"/>
                <a:gd name="T19" fmla="*/ 7 h 18"/>
                <a:gd name="T20" fmla="*/ 17 w 18"/>
                <a:gd name="T21" fmla="*/ 5 h 18"/>
                <a:gd name="T22" fmla="*/ 16 w 18"/>
                <a:gd name="T23" fmla="*/ 4 h 18"/>
                <a:gd name="T24" fmla="*/ 15 w 18"/>
                <a:gd name="T25" fmla="*/ 2 h 18"/>
                <a:gd name="T26" fmla="*/ 14 w 18"/>
                <a:gd name="T27" fmla="*/ 1 h 18"/>
                <a:gd name="T28" fmla="*/ 12 w 18"/>
                <a:gd name="T29" fmla="*/ 0 h 18"/>
                <a:gd name="T30" fmla="*/ 11 w 18"/>
                <a:gd name="T31" fmla="*/ 0 h 18"/>
                <a:gd name="T32" fmla="*/ 9 w 18"/>
                <a:gd name="T33" fmla="*/ 0 h 18"/>
                <a:gd name="T34" fmla="*/ 7 w 18"/>
                <a:gd name="T35" fmla="*/ 0 h 18"/>
                <a:gd name="T36" fmla="*/ 5 w 18"/>
                <a:gd name="T37" fmla="*/ 0 h 18"/>
                <a:gd name="T38" fmla="*/ 3 w 18"/>
                <a:gd name="T39" fmla="*/ 1 h 18"/>
                <a:gd name="T40" fmla="*/ 2 w 18"/>
                <a:gd name="T41" fmla="*/ 2 h 18"/>
                <a:gd name="T42" fmla="*/ 1 w 18"/>
                <a:gd name="T43" fmla="*/ 4 h 18"/>
                <a:gd name="T44" fmla="*/ 0 w 18"/>
                <a:gd name="T45" fmla="*/ 5 h 18"/>
                <a:gd name="T46" fmla="*/ 0 w 18"/>
                <a:gd name="T47" fmla="*/ 7 h 18"/>
                <a:gd name="T48" fmla="*/ 0 w 18"/>
                <a:gd name="T49" fmla="*/ 9 h 18"/>
                <a:gd name="T50" fmla="*/ 0 w 18"/>
                <a:gd name="T51" fmla="*/ 11 h 18"/>
                <a:gd name="T52" fmla="*/ 0 w 18"/>
                <a:gd name="T53" fmla="*/ 13 h 18"/>
                <a:gd name="T54" fmla="*/ 1 w 18"/>
                <a:gd name="T55" fmla="*/ 14 h 18"/>
                <a:gd name="T56" fmla="*/ 2 w 18"/>
                <a:gd name="T57" fmla="*/ 15 h 18"/>
                <a:gd name="T58" fmla="*/ 3 w 18"/>
                <a:gd name="T59" fmla="*/ 16 h 18"/>
                <a:gd name="T60" fmla="*/ 5 w 18"/>
                <a:gd name="T61" fmla="*/ 17 h 18"/>
                <a:gd name="T62" fmla="*/ 7 w 18"/>
                <a:gd name="T63" fmla="*/ 18 h 18"/>
                <a:gd name="T64" fmla="*/ 9 w 18"/>
                <a:gd name="T65" fmla="*/ 18 h 18"/>
                <a:gd name="T66" fmla="*/ 9 w 18"/>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8">
                  <a:moveTo>
                    <a:pt x="9" y="18"/>
                  </a:moveTo>
                  <a:lnTo>
                    <a:pt x="11" y="18"/>
                  </a:lnTo>
                  <a:lnTo>
                    <a:pt x="12" y="17"/>
                  </a:lnTo>
                  <a:lnTo>
                    <a:pt x="14" y="16"/>
                  </a:lnTo>
                  <a:lnTo>
                    <a:pt x="15" y="15"/>
                  </a:lnTo>
                  <a:lnTo>
                    <a:pt x="16" y="14"/>
                  </a:lnTo>
                  <a:lnTo>
                    <a:pt x="17" y="13"/>
                  </a:lnTo>
                  <a:lnTo>
                    <a:pt x="18" y="11"/>
                  </a:lnTo>
                  <a:lnTo>
                    <a:pt x="18" y="9"/>
                  </a:lnTo>
                  <a:lnTo>
                    <a:pt x="18" y="7"/>
                  </a:lnTo>
                  <a:lnTo>
                    <a:pt x="17" y="5"/>
                  </a:lnTo>
                  <a:lnTo>
                    <a:pt x="16" y="4"/>
                  </a:lnTo>
                  <a:lnTo>
                    <a:pt x="15" y="2"/>
                  </a:lnTo>
                  <a:lnTo>
                    <a:pt x="14" y="1"/>
                  </a:lnTo>
                  <a:lnTo>
                    <a:pt x="12" y="0"/>
                  </a:lnTo>
                  <a:lnTo>
                    <a:pt x="11" y="0"/>
                  </a:lnTo>
                  <a:lnTo>
                    <a:pt x="9" y="0"/>
                  </a:lnTo>
                  <a:lnTo>
                    <a:pt x="7" y="0"/>
                  </a:lnTo>
                  <a:lnTo>
                    <a:pt x="5" y="0"/>
                  </a:lnTo>
                  <a:lnTo>
                    <a:pt x="3" y="1"/>
                  </a:lnTo>
                  <a:lnTo>
                    <a:pt x="2" y="2"/>
                  </a:lnTo>
                  <a:lnTo>
                    <a:pt x="1" y="4"/>
                  </a:lnTo>
                  <a:lnTo>
                    <a:pt x="0" y="5"/>
                  </a:lnTo>
                  <a:lnTo>
                    <a:pt x="0" y="7"/>
                  </a:lnTo>
                  <a:lnTo>
                    <a:pt x="0" y="9"/>
                  </a:lnTo>
                  <a:lnTo>
                    <a:pt x="0" y="11"/>
                  </a:lnTo>
                  <a:lnTo>
                    <a:pt x="0" y="13"/>
                  </a:lnTo>
                  <a:lnTo>
                    <a:pt x="1" y="14"/>
                  </a:lnTo>
                  <a:lnTo>
                    <a:pt x="2" y="15"/>
                  </a:lnTo>
                  <a:lnTo>
                    <a:pt x="3" y="16"/>
                  </a:lnTo>
                  <a:lnTo>
                    <a:pt x="5" y="17"/>
                  </a:lnTo>
                  <a:lnTo>
                    <a:pt x="7" y="18"/>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5" name="Freeform 681"/>
            <p:cNvSpPr>
              <a:spLocks/>
            </p:cNvSpPr>
            <p:nvPr/>
          </p:nvSpPr>
          <p:spPr bwMode="auto">
            <a:xfrm>
              <a:off x="4368" y="1432"/>
              <a:ext cx="19" cy="19"/>
            </a:xfrm>
            <a:custGeom>
              <a:avLst/>
              <a:gdLst>
                <a:gd name="T0" fmla="*/ 9 w 19"/>
                <a:gd name="T1" fmla="*/ 19 h 19"/>
                <a:gd name="T2" fmla="*/ 11 w 19"/>
                <a:gd name="T3" fmla="*/ 18 h 19"/>
                <a:gd name="T4" fmla="*/ 13 w 19"/>
                <a:gd name="T5" fmla="*/ 18 h 19"/>
                <a:gd name="T6" fmla="*/ 14 w 19"/>
                <a:gd name="T7" fmla="*/ 17 h 19"/>
                <a:gd name="T8" fmla="*/ 16 w 19"/>
                <a:gd name="T9" fmla="*/ 16 h 19"/>
                <a:gd name="T10" fmla="*/ 17 w 19"/>
                <a:gd name="T11" fmla="*/ 14 h 19"/>
                <a:gd name="T12" fmla="*/ 18 w 19"/>
                <a:gd name="T13" fmla="*/ 13 h 19"/>
                <a:gd name="T14" fmla="*/ 18 w 19"/>
                <a:gd name="T15" fmla="*/ 11 h 19"/>
                <a:gd name="T16" fmla="*/ 19 w 19"/>
                <a:gd name="T17" fmla="*/ 10 h 19"/>
                <a:gd name="T18" fmla="*/ 18 w 19"/>
                <a:gd name="T19" fmla="*/ 7 h 19"/>
                <a:gd name="T20" fmla="*/ 18 w 19"/>
                <a:gd name="T21" fmla="*/ 6 h 19"/>
                <a:gd name="T22" fmla="*/ 17 w 19"/>
                <a:gd name="T23" fmla="*/ 4 h 19"/>
                <a:gd name="T24" fmla="*/ 16 w 19"/>
                <a:gd name="T25" fmla="*/ 3 h 19"/>
                <a:gd name="T26" fmla="*/ 14 w 19"/>
                <a:gd name="T27" fmla="*/ 1 h 19"/>
                <a:gd name="T28" fmla="*/ 13 w 19"/>
                <a:gd name="T29" fmla="*/ 1 h 19"/>
                <a:gd name="T30" fmla="*/ 11 w 19"/>
                <a:gd name="T31" fmla="*/ 0 h 19"/>
                <a:gd name="T32" fmla="*/ 9 w 19"/>
                <a:gd name="T33" fmla="*/ 0 h 19"/>
                <a:gd name="T34" fmla="*/ 7 w 19"/>
                <a:gd name="T35" fmla="*/ 0 h 19"/>
                <a:gd name="T36" fmla="*/ 5 w 19"/>
                <a:gd name="T37" fmla="*/ 1 h 19"/>
                <a:gd name="T38" fmla="*/ 4 w 19"/>
                <a:gd name="T39" fmla="*/ 1 h 19"/>
                <a:gd name="T40" fmla="*/ 3 w 19"/>
                <a:gd name="T41" fmla="*/ 3 h 19"/>
                <a:gd name="T42" fmla="*/ 1 w 19"/>
                <a:gd name="T43" fmla="*/ 4 h 19"/>
                <a:gd name="T44" fmla="*/ 0 w 19"/>
                <a:gd name="T45" fmla="*/ 6 h 19"/>
                <a:gd name="T46" fmla="*/ 0 w 19"/>
                <a:gd name="T47" fmla="*/ 7 h 19"/>
                <a:gd name="T48" fmla="*/ 0 w 19"/>
                <a:gd name="T49" fmla="*/ 10 h 19"/>
                <a:gd name="T50" fmla="*/ 0 w 19"/>
                <a:gd name="T51" fmla="*/ 11 h 19"/>
                <a:gd name="T52" fmla="*/ 0 w 19"/>
                <a:gd name="T53" fmla="*/ 13 h 19"/>
                <a:gd name="T54" fmla="*/ 1 w 19"/>
                <a:gd name="T55" fmla="*/ 14 h 19"/>
                <a:gd name="T56" fmla="*/ 3 w 19"/>
                <a:gd name="T57" fmla="*/ 16 h 19"/>
                <a:gd name="T58" fmla="*/ 4 w 19"/>
                <a:gd name="T59" fmla="*/ 17 h 19"/>
                <a:gd name="T60" fmla="*/ 5 w 19"/>
                <a:gd name="T61" fmla="*/ 18 h 19"/>
                <a:gd name="T62" fmla="*/ 7 w 19"/>
                <a:gd name="T63" fmla="*/ 18 h 19"/>
                <a:gd name="T64" fmla="*/ 9 w 19"/>
                <a:gd name="T65" fmla="*/ 19 h 19"/>
                <a:gd name="T66" fmla="*/ 9 w 19"/>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9">
                  <a:moveTo>
                    <a:pt x="9" y="19"/>
                  </a:moveTo>
                  <a:lnTo>
                    <a:pt x="11" y="18"/>
                  </a:lnTo>
                  <a:lnTo>
                    <a:pt x="13" y="18"/>
                  </a:lnTo>
                  <a:lnTo>
                    <a:pt x="14" y="17"/>
                  </a:lnTo>
                  <a:lnTo>
                    <a:pt x="16" y="16"/>
                  </a:lnTo>
                  <a:lnTo>
                    <a:pt x="17" y="14"/>
                  </a:lnTo>
                  <a:lnTo>
                    <a:pt x="18" y="13"/>
                  </a:lnTo>
                  <a:lnTo>
                    <a:pt x="18" y="11"/>
                  </a:lnTo>
                  <a:lnTo>
                    <a:pt x="19" y="10"/>
                  </a:lnTo>
                  <a:lnTo>
                    <a:pt x="18" y="7"/>
                  </a:lnTo>
                  <a:lnTo>
                    <a:pt x="18" y="6"/>
                  </a:lnTo>
                  <a:lnTo>
                    <a:pt x="17" y="4"/>
                  </a:lnTo>
                  <a:lnTo>
                    <a:pt x="16" y="3"/>
                  </a:lnTo>
                  <a:lnTo>
                    <a:pt x="14" y="1"/>
                  </a:lnTo>
                  <a:lnTo>
                    <a:pt x="13" y="1"/>
                  </a:lnTo>
                  <a:lnTo>
                    <a:pt x="11" y="0"/>
                  </a:lnTo>
                  <a:lnTo>
                    <a:pt x="9" y="0"/>
                  </a:lnTo>
                  <a:lnTo>
                    <a:pt x="7" y="0"/>
                  </a:lnTo>
                  <a:lnTo>
                    <a:pt x="5" y="1"/>
                  </a:lnTo>
                  <a:lnTo>
                    <a:pt x="4" y="1"/>
                  </a:lnTo>
                  <a:lnTo>
                    <a:pt x="3" y="3"/>
                  </a:lnTo>
                  <a:lnTo>
                    <a:pt x="1" y="4"/>
                  </a:lnTo>
                  <a:lnTo>
                    <a:pt x="0" y="6"/>
                  </a:lnTo>
                  <a:lnTo>
                    <a:pt x="0" y="7"/>
                  </a:lnTo>
                  <a:lnTo>
                    <a:pt x="0" y="10"/>
                  </a:lnTo>
                  <a:lnTo>
                    <a:pt x="0" y="11"/>
                  </a:lnTo>
                  <a:lnTo>
                    <a:pt x="0" y="13"/>
                  </a:lnTo>
                  <a:lnTo>
                    <a:pt x="1" y="14"/>
                  </a:lnTo>
                  <a:lnTo>
                    <a:pt x="3" y="16"/>
                  </a:lnTo>
                  <a:lnTo>
                    <a:pt x="4" y="17"/>
                  </a:lnTo>
                  <a:lnTo>
                    <a:pt x="5" y="18"/>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6" name="Freeform 682"/>
            <p:cNvSpPr>
              <a:spLocks/>
            </p:cNvSpPr>
            <p:nvPr/>
          </p:nvSpPr>
          <p:spPr bwMode="auto">
            <a:xfrm>
              <a:off x="4368" y="1636"/>
              <a:ext cx="19" cy="18"/>
            </a:xfrm>
            <a:custGeom>
              <a:avLst/>
              <a:gdLst>
                <a:gd name="T0" fmla="*/ 9 w 19"/>
                <a:gd name="T1" fmla="*/ 18 h 18"/>
                <a:gd name="T2" fmla="*/ 11 w 19"/>
                <a:gd name="T3" fmla="*/ 18 h 18"/>
                <a:gd name="T4" fmla="*/ 13 w 19"/>
                <a:gd name="T5" fmla="*/ 17 h 18"/>
                <a:gd name="T6" fmla="*/ 14 w 19"/>
                <a:gd name="T7" fmla="*/ 17 h 18"/>
                <a:gd name="T8" fmla="*/ 16 w 19"/>
                <a:gd name="T9" fmla="*/ 16 h 18"/>
                <a:gd name="T10" fmla="*/ 17 w 19"/>
                <a:gd name="T11" fmla="*/ 14 h 18"/>
                <a:gd name="T12" fmla="*/ 18 w 19"/>
                <a:gd name="T13" fmla="*/ 13 h 18"/>
                <a:gd name="T14" fmla="*/ 18 w 19"/>
                <a:gd name="T15" fmla="*/ 11 h 18"/>
                <a:gd name="T16" fmla="*/ 19 w 19"/>
                <a:gd name="T17" fmla="*/ 9 h 18"/>
                <a:gd name="T18" fmla="*/ 18 w 19"/>
                <a:gd name="T19" fmla="*/ 7 h 18"/>
                <a:gd name="T20" fmla="*/ 18 w 19"/>
                <a:gd name="T21" fmla="*/ 5 h 18"/>
                <a:gd name="T22" fmla="*/ 17 w 19"/>
                <a:gd name="T23" fmla="*/ 4 h 18"/>
                <a:gd name="T24" fmla="*/ 16 w 19"/>
                <a:gd name="T25" fmla="*/ 2 h 18"/>
                <a:gd name="T26" fmla="*/ 14 w 19"/>
                <a:gd name="T27" fmla="*/ 1 h 18"/>
                <a:gd name="T28" fmla="*/ 13 w 19"/>
                <a:gd name="T29" fmla="*/ 0 h 18"/>
                <a:gd name="T30" fmla="*/ 11 w 19"/>
                <a:gd name="T31" fmla="*/ 0 h 18"/>
                <a:gd name="T32" fmla="*/ 9 w 19"/>
                <a:gd name="T33" fmla="*/ 0 h 18"/>
                <a:gd name="T34" fmla="*/ 7 w 19"/>
                <a:gd name="T35" fmla="*/ 0 h 18"/>
                <a:gd name="T36" fmla="*/ 5 w 19"/>
                <a:gd name="T37" fmla="*/ 0 h 18"/>
                <a:gd name="T38" fmla="*/ 4 w 19"/>
                <a:gd name="T39" fmla="*/ 1 h 18"/>
                <a:gd name="T40" fmla="*/ 3 w 19"/>
                <a:gd name="T41" fmla="*/ 2 h 18"/>
                <a:gd name="T42" fmla="*/ 1 w 19"/>
                <a:gd name="T43" fmla="*/ 4 h 18"/>
                <a:gd name="T44" fmla="*/ 0 w 19"/>
                <a:gd name="T45" fmla="*/ 5 h 18"/>
                <a:gd name="T46" fmla="*/ 0 w 19"/>
                <a:gd name="T47" fmla="*/ 7 h 18"/>
                <a:gd name="T48" fmla="*/ 0 w 19"/>
                <a:gd name="T49" fmla="*/ 9 h 18"/>
                <a:gd name="T50" fmla="*/ 0 w 19"/>
                <a:gd name="T51" fmla="*/ 11 h 18"/>
                <a:gd name="T52" fmla="*/ 0 w 19"/>
                <a:gd name="T53" fmla="*/ 13 h 18"/>
                <a:gd name="T54" fmla="*/ 1 w 19"/>
                <a:gd name="T55" fmla="*/ 14 h 18"/>
                <a:gd name="T56" fmla="*/ 3 w 19"/>
                <a:gd name="T57" fmla="*/ 16 h 18"/>
                <a:gd name="T58" fmla="*/ 4 w 19"/>
                <a:gd name="T59" fmla="*/ 17 h 18"/>
                <a:gd name="T60" fmla="*/ 5 w 19"/>
                <a:gd name="T61" fmla="*/ 17 h 18"/>
                <a:gd name="T62" fmla="*/ 7 w 19"/>
                <a:gd name="T63" fmla="*/ 18 h 18"/>
                <a:gd name="T64" fmla="*/ 9 w 19"/>
                <a:gd name="T65" fmla="*/ 18 h 18"/>
                <a:gd name="T66" fmla="*/ 9 w 19"/>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8">
                  <a:moveTo>
                    <a:pt x="9" y="18"/>
                  </a:moveTo>
                  <a:lnTo>
                    <a:pt x="11" y="18"/>
                  </a:lnTo>
                  <a:lnTo>
                    <a:pt x="13" y="17"/>
                  </a:lnTo>
                  <a:lnTo>
                    <a:pt x="14" y="17"/>
                  </a:lnTo>
                  <a:lnTo>
                    <a:pt x="16" y="16"/>
                  </a:lnTo>
                  <a:lnTo>
                    <a:pt x="17" y="14"/>
                  </a:lnTo>
                  <a:lnTo>
                    <a:pt x="18" y="13"/>
                  </a:lnTo>
                  <a:lnTo>
                    <a:pt x="18" y="11"/>
                  </a:lnTo>
                  <a:lnTo>
                    <a:pt x="19" y="9"/>
                  </a:lnTo>
                  <a:lnTo>
                    <a:pt x="18" y="7"/>
                  </a:lnTo>
                  <a:lnTo>
                    <a:pt x="18" y="5"/>
                  </a:lnTo>
                  <a:lnTo>
                    <a:pt x="17" y="4"/>
                  </a:lnTo>
                  <a:lnTo>
                    <a:pt x="16" y="2"/>
                  </a:lnTo>
                  <a:lnTo>
                    <a:pt x="14" y="1"/>
                  </a:lnTo>
                  <a:lnTo>
                    <a:pt x="13" y="0"/>
                  </a:lnTo>
                  <a:lnTo>
                    <a:pt x="11" y="0"/>
                  </a:lnTo>
                  <a:lnTo>
                    <a:pt x="9" y="0"/>
                  </a:lnTo>
                  <a:lnTo>
                    <a:pt x="7" y="0"/>
                  </a:lnTo>
                  <a:lnTo>
                    <a:pt x="5" y="0"/>
                  </a:lnTo>
                  <a:lnTo>
                    <a:pt x="4" y="1"/>
                  </a:lnTo>
                  <a:lnTo>
                    <a:pt x="3" y="2"/>
                  </a:lnTo>
                  <a:lnTo>
                    <a:pt x="1" y="4"/>
                  </a:lnTo>
                  <a:lnTo>
                    <a:pt x="0" y="5"/>
                  </a:lnTo>
                  <a:lnTo>
                    <a:pt x="0" y="7"/>
                  </a:lnTo>
                  <a:lnTo>
                    <a:pt x="0" y="9"/>
                  </a:lnTo>
                  <a:lnTo>
                    <a:pt x="0" y="11"/>
                  </a:lnTo>
                  <a:lnTo>
                    <a:pt x="0" y="13"/>
                  </a:lnTo>
                  <a:lnTo>
                    <a:pt x="1" y="14"/>
                  </a:lnTo>
                  <a:lnTo>
                    <a:pt x="3" y="16"/>
                  </a:lnTo>
                  <a:lnTo>
                    <a:pt x="4" y="17"/>
                  </a:lnTo>
                  <a:lnTo>
                    <a:pt x="5" y="17"/>
                  </a:lnTo>
                  <a:lnTo>
                    <a:pt x="7" y="18"/>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7" name="Freeform 683"/>
            <p:cNvSpPr>
              <a:spLocks/>
            </p:cNvSpPr>
            <p:nvPr/>
          </p:nvSpPr>
          <p:spPr bwMode="auto">
            <a:xfrm>
              <a:off x="3731" y="1643"/>
              <a:ext cx="18" cy="19"/>
            </a:xfrm>
            <a:custGeom>
              <a:avLst/>
              <a:gdLst>
                <a:gd name="T0" fmla="*/ 9 w 18"/>
                <a:gd name="T1" fmla="*/ 19 h 19"/>
                <a:gd name="T2" fmla="*/ 11 w 18"/>
                <a:gd name="T3" fmla="*/ 18 h 19"/>
                <a:gd name="T4" fmla="*/ 13 w 18"/>
                <a:gd name="T5" fmla="*/ 18 h 19"/>
                <a:gd name="T6" fmla="*/ 14 w 18"/>
                <a:gd name="T7" fmla="*/ 17 h 19"/>
                <a:gd name="T8" fmla="*/ 16 w 18"/>
                <a:gd name="T9" fmla="*/ 16 h 19"/>
                <a:gd name="T10" fmla="*/ 17 w 18"/>
                <a:gd name="T11" fmla="*/ 14 h 19"/>
                <a:gd name="T12" fmla="*/ 17 w 18"/>
                <a:gd name="T13" fmla="*/ 13 h 19"/>
                <a:gd name="T14" fmla="*/ 18 w 18"/>
                <a:gd name="T15" fmla="*/ 11 h 19"/>
                <a:gd name="T16" fmla="*/ 18 w 18"/>
                <a:gd name="T17" fmla="*/ 9 h 19"/>
                <a:gd name="T18" fmla="*/ 18 w 18"/>
                <a:gd name="T19" fmla="*/ 7 h 19"/>
                <a:gd name="T20" fmla="*/ 17 w 18"/>
                <a:gd name="T21" fmla="*/ 6 h 19"/>
                <a:gd name="T22" fmla="*/ 17 w 18"/>
                <a:gd name="T23" fmla="*/ 4 h 19"/>
                <a:gd name="T24" fmla="*/ 16 w 18"/>
                <a:gd name="T25" fmla="*/ 3 h 19"/>
                <a:gd name="T26" fmla="*/ 14 w 18"/>
                <a:gd name="T27" fmla="*/ 1 h 19"/>
                <a:gd name="T28" fmla="*/ 13 w 18"/>
                <a:gd name="T29" fmla="*/ 1 h 19"/>
                <a:gd name="T30" fmla="*/ 11 w 18"/>
                <a:gd name="T31" fmla="*/ 0 h 19"/>
                <a:gd name="T32" fmla="*/ 9 w 18"/>
                <a:gd name="T33" fmla="*/ 0 h 19"/>
                <a:gd name="T34" fmla="*/ 7 w 18"/>
                <a:gd name="T35" fmla="*/ 0 h 19"/>
                <a:gd name="T36" fmla="*/ 5 w 18"/>
                <a:gd name="T37" fmla="*/ 1 h 19"/>
                <a:gd name="T38" fmla="*/ 4 w 18"/>
                <a:gd name="T39" fmla="*/ 1 h 19"/>
                <a:gd name="T40" fmla="*/ 3 w 18"/>
                <a:gd name="T41" fmla="*/ 3 h 19"/>
                <a:gd name="T42" fmla="*/ 1 w 18"/>
                <a:gd name="T43" fmla="*/ 4 h 19"/>
                <a:gd name="T44" fmla="*/ 1 w 18"/>
                <a:gd name="T45" fmla="*/ 6 h 19"/>
                <a:gd name="T46" fmla="*/ 0 w 18"/>
                <a:gd name="T47" fmla="*/ 7 h 19"/>
                <a:gd name="T48" fmla="*/ 0 w 18"/>
                <a:gd name="T49" fmla="*/ 9 h 19"/>
                <a:gd name="T50" fmla="*/ 0 w 18"/>
                <a:gd name="T51" fmla="*/ 11 h 19"/>
                <a:gd name="T52" fmla="*/ 1 w 18"/>
                <a:gd name="T53" fmla="*/ 13 h 19"/>
                <a:gd name="T54" fmla="*/ 1 w 18"/>
                <a:gd name="T55" fmla="*/ 14 h 19"/>
                <a:gd name="T56" fmla="*/ 3 w 18"/>
                <a:gd name="T57" fmla="*/ 16 h 19"/>
                <a:gd name="T58" fmla="*/ 4 w 18"/>
                <a:gd name="T59" fmla="*/ 17 h 19"/>
                <a:gd name="T60" fmla="*/ 5 w 18"/>
                <a:gd name="T61" fmla="*/ 18 h 19"/>
                <a:gd name="T62" fmla="*/ 7 w 18"/>
                <a:gd name="T63" fmla="*/ 18 h 19"/>
                <a:gd name="T64" fmla="*/ 9 w 18"/>
                <a:gd name="T65" fmla="*/ 19 h 19"/>
                <a:gd name="T66" fmla="*/ 9 w 18"/>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9">
                  <a:moveTo>
                    <a:pt x="9" y="19"/>
                  </a:moveTo>
                  <a:lnTo>
                    <a:pt x="11" y="18"/>
                  </a:lnTo>
                  <a:lnTo>
                    <a:pt x="13" y="18"/>
                  </a:lnTo>
                  <a:lnTo>
                    <a:pt x="14" y="17"/>
                  </a:lnTo>
                  <a:lnTo>
                    <a:pt x="16" y="16"/>
                  </a:lnTo>
                  <a:lnTo>
                    <a:pt x="17" y="14"/>
                  </a:lnTo>
                  <a:lnTo>
                    <a:pt x="17" y="13"/>
                  </a:lnTo>
                  <a:lnTo>
                    <a:pt x="18" y="11"/>
                  </a:lnTo>
                  <a:lnTo>
                    <a:pt x="18" y="9"/>
                  </a:lnTo>
                  <a:lnTo>
                    <a:pt x="18" y="7"/>
                  </a:lnTo>
                  <a:lnTo>
                    <a:pt x="17" y="6"/>
                  </a:lnTo>
                  <a:lnTo>
                    <a:pt x="17" y="4"/>
                  </a:lnTo>
                  <a:lnTo>
                    <a:pt x="16" y="3"/>
                  </a:lnTo>
                  <a:lnTo>
                    <a:pt x="14" y="1"/>
                  </a:lnTo>
                  <a:lnTo>
                    <a:pt x="13" y="1"/>
                  </a:lnTo>
                  <a:lnTo>
                    <a:pt x="11" y="0"/>
                  </a:lnTo>
                  <a:lnTo>
                    <a:pt x="9" y="0"/>
                  </a:lnTo>
                  <a:lnTo>
                    <a:pt x="7" y="0"/>
                  </a:lnTo>
                  <a:lnTo>
                    <a:pt x="5" y="1"/>
                  </a:lnTo>
                  <a:lnTo>
                    <a:pt x="4" y="1"/>
                  </a:lnTo>
                  <a:lnTo>
                    <a:pt x="3" y="3"/>
                  </a:lnTo>
                  <a:lnTo>
                    <a:pt x="1" y="4"/>
                  </a:lnTo>
                  <a:lnTo>
                    <a:pt x="1" y="6"/>
                  </a:lnTo>
                  <a:lnTo>
                    <a:pt x="0" y="7"/>
                  </a:lnTo>
                  <a:lnTo>
                    <a:pt x="0" y="9"/>
                  </a:lnTo>
                  <a:lnTo>
                    <a:pt x="0" y="11"/>
                  </a:lnTo>
                  <a:lnTo>
                    <a:pt x="1" y="13"/>
                  </a:lnTo>
                  <a:lnTo>
                    <a:pt x="1" y="14"/>
                  </a:lnTo>
                  <a:lnTo>
                    <a:pt x="3" y="16"/>
                  </a:lnTo>
                  <a:lnTo>
                    <a:pt x="4" y="17"/>
                  </a:lnTo>
                  <a:lnTo>
                    <a:pt x="5" y="18"/>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8" name="Freeform 684"/>
            <p:cNvSpPr>
              <a:spLocks/>
            </p:cNvSpPr>
            <p:nvPr/>
          </p:nvSpPr>
          <p:spPr bwMode="auto">
            <a:xfrm>
              <a:off x="3939" y="1839"/>
              <a:ext cx="18" cy="19"/>
            </a:xfrm>
            <a:custGeom>
              <a:avLst/>
              <a:gdLst>
                <a:gd name="T0" fmla="*/ 9 w 18"/>
                <a:gd name="T1" fmla="*/ 19 h 19"/>
                <a:gd name="T2" fmla="*/ 11 w 18"/>
                <a:gd name="T3" fmla="*/ 18 h 19"/>
                <a:gd name="T4" fmla="*/ 13 w 18"/>
                <a:gd name="T5" fmla="*/ 18 h 19"/>
                <a:gd name="T6" fmla="*/ 14 w 18"/>
                <a:gd name="T7" fmla="*/ 17 h 19"/>
                <a:gd name="T8" fmla="*/ 16 w 18"/>
                <a:gd name="T9" fmla="*/ 16 h 19"/>
                <a:gd name="T10" fmla="*/ 17 w 18"/>
                <a:gd name="T11" fmla="*/ 14 h 19"/>
                <a:gd name="T12" fmla="*/ 18 w 18"/>
                <a:gd name="T13" fmla="*/ 13 h 19"/>
                <a:gd name="T14" fmla="*/ 18 w 18"/>
                <a:gd name="T15" fmla="*/ 11 h 19"/>
                <a:gd name="T16" fmla="*/ 18 w 18"/>
                <a:gd name="T17" fmla="*/ 9 h 19"/>
                <a:gd name="T18" fmla="*/ 18 w 18"/>
                <a:gd name="T19" fmla="*/ 7 h 19"/>
                <a:gd name="T20" fmla="*/ 18 w 18"/>
                <a:gd name="T21" fmla="*/ 6 h 19"/>
                <a:gd name="T22" fmla="*/ 17 w 18"/>
                <a:gd name="T23" fmla="*/ 4 h 19"/>
                <a:gd name="T24" fmla="*/ 16 w 18"/>
                <a:gd name="T25" fmla="*/ 3 h 19"/>
                <a:gd name="T26" fmla="*/ 14 w 18"/>
                <a:gd name="T27" fmla="*/ 1 h 19"/>
                <a:gd name="T28" fmla="*/ 13 w 18"/>
                <a:gd name="T29" fmla="*/ 1 h 19"/>
                <a:gd name="T30" fmla="*/ 11 w 18"/>
                <a:gd name="T31" fmla="*/ 0 h 19"/>
                <a:gd name="T32" fmla="*/ 9 w 18"/>
                <a:gd name="T33" fmla="*/ 0 h 19"/>
                <a:gd name="T34" fmla="*/ 7 w 18"/>
                <a:gd name="T35" fmla="*/ 0 h 19"/>
                <a:gd name="T36" fmla="*/ 5 w 18"/>
                <a:gd name="T37" fmla="*/ 1 h 19"/>
                <a:gd name="T38" fmla="*/ 4 w 18"/>
                <a:gd name="T39" fmla="*/ 1 h 19"/>
                <a:gd name="T40" fmla="*/ 2 w 18"/>
                <a:gd name="T41" fmla="*/ 3 h 19"/>
                <a:gd name="T42" fmla="*/ 1 w 18"/>
                <a:gd name="T43" fmla="*/ 4 h 19"/>
                <a:gd name="T44" fmla="*/ 0 w 18"/>
                <a:gd name="T45" fmla="*/ 6 h 19"/>
                <a:gd name="T46" fmla="*/ 0 w 18"/>
                <a:gd name="T47" fmla="*/ 7 h 19"/>
                <a:gd name="T48" fmla="*/ 0 w 18"/>
                <a:gd name="T49" fmla="*/ 9 h 19"/>
                <a:gd name="T50" fmla="*/ 0 w 18"/>
                <a:gd name="T51" fmla="*/ 11 h 19"/>
                <a:gd name="T52" fmla="*/ 0 w 18"/>
                <a:gd name="T53" fmla="*/ 13 h 19"/>
                <a:gd name="T54" fmla="*/ 1 w 18"/>
                <a:gd name="T55" fmla="*/ 14 h 19"/>
                <a:gd name="T56" fmla="*/ 2 w 18"/>
                <a:gd name="T57" fmla="*/ 16 h 19"/>
                <a:gd name="T58" fmla="*/ 4 w 18"/>
                <a:gd name="T59" fmla="*/ 17 h 19"/>
                <a:gd name="T60" fmla="*/ 5 w 18"/>
                <a:gd name="T61" fmla="*/ 18 h 19"/>
                <a:gd name="T62" fmla="*/ 7 w 18"/>
                <a:gd name="T63" fmla="*/ 18 h 19"/>
                <a:gd name="T64" fmla="*/ 9 w 18"/>
                <a:gd name="T65" fmla="*/ 19 h 19"/>
                <a:gd name="T66" fmla="*/ 9 w 18"/>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9">
                  <a:moveTo>
                    <a:pt x="9" y="19"/>
                  </a:moveTo>
                  <a:lnTo>
                    <a:pt x="11" y="18"/>
                  </a:lnTo>
                  <a:lnTo>
                    <a:pt x="13" y="18"/>
                  </a:lnTo>
                  <a:lnTo>
                    <a:pt x="14" y="17"/>
                  </a:lnTo>
                  <a:lnTo>
                    <a:pt x="16" y="16"/>
                  </a:lnTo>
                  <a:lnTo>
                    <a:pt x="17" y="14"/>
                  </a:lnTo>
                  <a:lnTo>
                    <a:pt x="18" y="13"/>
                  </a:lnTo>
                  <a:lnTo>
                    <a:pt x="18" y="11"/>
                  </a:lnTo>
                  <a:lnTo>
                    <a:pt x="18" y="9"/>
                  </a:lnTo>
                  <a:lnTo>
                    <a:pt x="18" y="7"/>
                  </a:lnTo>
                  <a:lnTo>
                    <a:pt x="18" y="6"/>
                  </a:lnTo>
                  <a:lnTo>
                    <a:pt x="17" y="4"/>
                  </a:lnTo>
                  <a:lnTo>
                    <a:pt x="16" y="3"/>
                  </a:lnTo>
                  <a:lnTo>
                    <a:pt x="14" y="1"/>
                  </a:lnTo>
                  <a:lnTo>
                    <a:pt x="13" y="1"/>
                  </a:lnTo>
                  <a:lnTo>
                    <a:pt x="11" y="0"/>
                  </a:lnTo>
                  <a:lnTo>
                    <a:pt x="9" y="0"/>
                  </a:lnTo>
                  <a:lnTo>
                    <a:pt x="7" y="0"/>
                  </a:lnTo>
                  <a:lnTo>
                    <a:pt x="5" y="1"/>
                  </a:lnTo>
                  <a:lnTo>
                    <a:pt x="4" y="1"/>
                  </a:lnTo>
                  <a:lnTo>
                    <a:pt x="2" y="3"/>
                  </a:lnTo>
                  <a:lnTo>
                    <a:pt x="1" y="4"/>
                  </a:lnTo>
                  <a:lnTo>
                    <a:pt x="0" y="6"/>
                  </a:lnTo>
                  <a:lnTo>
                    <a:pt x="0" y="7"/>
                  </a:lnTo>
                  <a:lnTo>
                    <a:pt x="0" y="9"/>
                  </a:lnTo>
                  <a:lnTo>
                    <a:pt x="0" y="11"/>
                  </a:lnTo>
                  <a:lnTo>
                    <a:pt x="0" y="13"/>
                  </a:lnTo>
                  <a:lnTo>
                    <a:pt x="1" y="14"/>
                  </a:lnTo>
                  <a:lnTo>
                    <a:pt x="2" y="16"/>
                  </a:lnTo>
                  <a:lnTo>
                    <a:pt x="4" y="17"/>
                  </a:lnTo>
                  <a:lnTo>
                    <a:pt x="5" y="18"/>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89" name="Freeform 685"/>
            <p:cNvSpPr>
              <a:spLocks/>
            </p:cNvSpPr>
            <p:nvPr/>
          </p:nvSpPr>
          <p:spPr bwMode="auto">
            <a:xfrm>
              <a:off x="3737" y="1236"/>
              <a:ext cx="19" cy="18"/>
            </a:xfrm>
            <a:custGeom>
              <a:avLst/>
              <a:gdLst>
                <a:gd name="T0" fmla="*/ 10 w 19"/>
                <a:gd name="T1" fmla="*/ 18 h 18"/>
                <a:gd name="T2" fmla="*/ 11 w 19"/>
                <a:gd name="T3" fmla="*/ 18 h 18"/>
                <a:gd name="T4" fmla="*/ 13 w 19"/>
                <a:gd name="T5" fmla="*/ 17 h 18"/>
                <a:gd name="T6" fmla="*/ 15 w 19"/>
                <a:gd name="T7" fmla="*/ 16 h 18"/>
                <a:gd name="T8" fmla="*/ 16 w 19"/>
                <a:gd name="T9" fmla="*/ 15 h 18"/>
                <a:gd name="T10" fmla="*/ 17 w 19"/>
                <a:gd name="T11" fmla="*/ 14 h 18"/>
                <a:gd name="T12" fmla="*/ 18 w 19"/>
                <a:gd name="T13" fmla="*/ 12 h 18"/>
                <a:gd name="T14" fmla="*/ 18 w 19"/>
                <a:gd name="T15" fmla="*/ 11 h 18"/>
                <a:gd name="T16" fmla="*/ 19 w 19"/>
                <a:gd name="T17" fmla="*/ 9 h 18"/>
                <a:gd name="T18" fmla="*/ 18 w 19"/>
                <a:gd name="T19" fmla="*/ 7 h 18"/>
                <a:gd name="T20" fmla="*/ 18 w 19"/>
                <a:gd name="T21" fmla="*/ 5 h 18"/>
                <a:gd name="T22" fmla="*/ 17 w 19"/>
                <a:gd name="T23" fmla="*/ 4 h 18"/>
                <a:gd name="T24" fmla="*/ 16 w 19"/>
                <a:gd name="T25" fmla="*/ 3 h 18"/>
                <a:gd name="T26" fmla="*/ 15 w 19"/>
                <a:gd name="T27" fmla="*/ 1 h 18"/>
                <a:gd name="T28" fmla="*/ 13 w 19"/>
                <a:gd name="T29" fmla="*/ 0 h 18"/>
                <a:gd name="T30" fmla="*/ 11 w 19"/>
                <a:gd name="T31" fmla="*/ 0 h 18"/>
                <a:gd name="T32" fmla="*/ 10 w 19"/>
                <a:gd name="T33" fmla="*/ 0 h 18"/>
                <a:gd name="T34" fmla="*/ 8 w 19"/>
                <a:gd name="T35" fmla="*/ 0 h 18"/>
                <a:gd name="T36" fmla="*/ 6 w 19"/>
                <a:gd name="T37" fmla="*/ 0 h 18"/>
                <a:gd name="T38" fmla="*/ 4 w 19"/>
                <a:gd name="T39" fmla="*/ 1 h 18"/>
                <a:gd name="T40" fmla="*/ 3 w 19"/>
                <a:gd name="T41" fmla="*/ 3 h 18"/>
                <a:gd name="T42" fmla="*/ 1 w 19"/>
                <a:gd name="T43" fmla="*/ 4 h 18"/>
                <a:gd name="T44" fmla="*/ 1 w 19"/>
                <a:gd name="T45" fmla="*/ 5 h 18"/>
                <a:gd name="T46" fmla="*/ 0 w 19"/>
                <a:gd name="T47" fmla="*/ 7 h 18"/>
                <a:gd name="T48" fmla="*/ 0 w 19"/>
                <a:gd name="T49" fmla="*/ 9 h 18"/>
                <a:gd name="T50" fmla="*/ 0 w 19"/>
                <a:gd name="T51" fmla="*/ 11 h 18"/>
                <a:gd name="T52" fmla="*/ 1 w 19"/>
                <a:gd name="T53" fmla="*/ 12 h 18"/>
                <a:gd name="T54" fmla="*/ 1 w 19"/>
                <a:gd name="T55" fmla="*/ 14 h 18"/>
                <a:gd name="T56" fmla="*/ 3 w 19"/>
                <a:gd name="T57" fmla="*/ 15 h 18"/>
                <a:gd name="T58" fmla="*/ 4 w 19"/>
                <a:gd name="T59" fmla="*/ 16 h 18"/>
                <a:gd name="T60" fmla="*/ 6 w 19"/>
                <a:gd name="T61" fmla="*/ 17 h 18"/>
                <a:gd name="T62" fmla="*/ 8 w 19"/>
                <a:gd name="T63" fmla="*/ 18 h 18"/>
                <a:gd name="T64" fmla="*/ 10 w 19"/>
                <a:gd name="T65" fmla="*/ 18 h 18"/>
                <a:gd name="T66" fmla="*/ 10 w 19"/>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8">
                  <a:moveTo>
                    <a:pt x="10" y="18"/>
                  </a:moveTo>
                  <a:lnTo>
                    <a:pt x="11" y="18"/>
                  </a:lnTo>
                  <a:lnTo>
                    <a:pt x="13" y="17"/>
                  </a:lnTo>
                  <a:lnTo>
                    <a:pt x="15" y="16"/>
                  </a:lnTo>
                  <a:lnTo>
                    <a:pt x="16" y="15"/>
                  </a:lnTo>
                  <a:lnTo>
                    <a:pt x="17" y="14"/>
                  </a:lnTo>
                  <a:lnTo>
                    <a:pt x="18" y="12"/>
                  </a:lnTo>
                  <a:lnTo>
                    <a:pt x="18" y="11"/>
                  </a:lnTo>
                  <a:lnTo>
                    <a:pt x="19" y="9"/>
                  </a:lnTo>
                  <a:lnTo>
                    <a:pt x="18" y="7"/>
                  </a:lnTo>
                  <a:lnTo>
                    <a:pt x="18" y="5"/>
                  </a:lnTo>
                  <a:lnTo>
                    <a:pt x="17" y="4"/>
                  </a:lnTo>
                  <a:lnTo>
                    <a:pt x="16" y="3"/>
                  </a:lnTo>
                  <a:lnTo>
                    <a:pt x="15" y="1"/>
                  </a:lnTo>
                  <a:lnTo>
                    <a:pt x="13" y="0"/>
                  </a:lnTo>
                  <a:lnTo>
                    <a:pt x="11" y="0"/>
                  </a:lnTo>
                  <a:lnTo>
                    <a:pt x="10" y="0"/>
                  </a:lnTo>
                  <a:lnTo>
                    <a:pt x="8" y="0"/>
                  </a:lnTo>
                  <a:lnTo>
                    <a:pt x="6" y="0"/>
                  </a:lnTo>
                  <a:lnTo>
                    <a:pt x="4" y="1"/>
                  </a:lnTo>
                  <a:lnTo>
                    <a:pt x="3" y="3"/>
                  </a:lnTo>
                  <a:lnTo>
                    <a:pt x="1" y="4"/>
                  </a:lnTo>
                  <a:lnTo>
                    <a:pt x="1" y="5"/>
                  </a:lnTo>
                  <a:lnTo>
                    <a:pt x="0" y="7"/>
                  </a:lnTo>
                  <a:lnTo>
                    <a:pt x="0" y="9"/>
                  </a:lnTo>
                  <a:lnTo>
                    <a:pt x="0" y="11"/>
                  </a:lnTo>
                  <a:lnTo>
                    <a:pt x="1" y="12"/>
                  </a:lnTo>
                  <a:lnTo>
                    <a:pt x="1" y="14"/>
                  </a:lnTo>
                  <a:lnTo>
                    <a:pt x="3" y="15"/>
                  </a:lnTo>
                  <a:lnTo>
                    <a:pt x="4" y="16"/>
                  </a:lnTo>
                  <a:lnTo>
                    <a:pt x="6" y="17"/>
                  </a:lnTo>
                  <a:lnTo>
                    <a:pt x="8" y="18"/>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0" name="Freeform 686"/>
            <p:cNvSpPr>
              <a:spLocks/>
            </p:cNvSpPr>
            <p:nvPr/>
          </p:nvSpPr>
          <p:spPr bwMode="auto">
            <a:xfrm>
              <a:off x="3739" y="1835"/>
              <a:ext cx="19" cy="18"/>
            </a:xfrm>
            <a:custGeom>
              <a:avLst/>
              <a:gdLst>
                <a:gd name="T0" fmla="*/ 9 w 19"/>
                <a:gd name="T1" fmla="*/ 18 h 18"/>
                <a:gd name="T2" fmla="*/ 11 w 19"/>
                <a:gd name="T3" fmla="*/ 18 h 18"/>
                <a:gd name="T4" fmla="*/ 13 w 19"/>
                <a:gd name="T5" fmla="*/ 17 h 18"/>
                <a:gd name="T6" fmla="*/ 14 w 19"/>
                <a:gd name="T7" fmla="*/ 16 h 18"/>
                <a:gd name="T8" fmla="*/ 16 w 19"/>
                <a:gd name="T9" fmla="*/ 15 h 18"/>
                <a:gd name="T10" fmla="*/ 17 w 19"/>
                <a:gd name="T11" fmla="*/ 14 h 18"/>
                <a:gd name="T12" fmla="*/ 18 w 19"/>
                <a:gd name="T13" fmla="*/ 12 h 18"/>
                <a:gd name="T14" fmla="*/ 18 w 19"/>
                <a:gd name="T15" fmla="*/ 10 h 18"/>
                <a:gd name="T16" fmla="*/ 19 w 19"/>
                <a:gd name="T17" fmla="*/ 9 h 18"/>
                <a:gd name="T18" fmla="*/ 18 w 19"/>
                <a:gd name="T19" fmla="*/ 6 h 18"/>
                <a:gd name="T20" fmla="*/ 18 w 19"/>
                <a:gd name="T21" fmla="*/ 5 h 18"/>
                <a:gd name="T22" fmla="*/ 17 w 19"/>
                <a:gd name="T23" fmla="*/ 3 h 18"/>
                <a:gd name="T24" fmla="*/ 16 w 19"/>
                <a:gd name="T25" fmla="*/ 2 h 18"/>
                <a:gd name="T26" fmla="*/ 14 w 19"/>
                <a:gd name="T27" fmla="*/ 1 h 18"/>
                <a:gd name="T28" fmla="*/ 13 w 19"/>
                <a:gd name="T29" fmla="*/ 0 h 18"/>
                <a:gd name="T30" fmla="*/ 11 w 19"/>
                <a:gd name="T31" fmla="*/ 0 h 18"/>
                <a:gd name="T32" fmla="*/ 9 w 19"/>
                <a:gd name="T33" fmla="*/ 0 h 18"/>
                <a:gd name="T34" fmla="*/ 8 w 19"/>
                <a:gd name="T35" fmla="*/ 0 h 18"/>
                <a:gd name="T36" fmla="*/ 6 w 19"/>
                <a:gd name="T37" fmla="*/ 0 h 18"/>
                <a:gd name="T38" fmla="*/ 4 w 19"/>
                <a:gd name="T39" fmla="*/ 1 h 18"/>
                <a:gd name="T40" fmla="*/ 3 w 19"/>
                <a:gd name="T41" fmla="*/ 2 h 18"/>
                <a:gd name="T42" fmla="*/ 1 w 19"/>
                <a:gd name="T43" fmla="*/ 3 h 18"/>
                <a:gd name="T44" fmla="*/ 1 w 19"/>
                <a:gd name="T45" fmla="*/ 5 h 18"/>
                <a:gd name="T46" fmla="*/ 0 w 19"/>
                <a:gd name="T47" fmla="*/ 6 h 18"/>
                <a:gd name="T48" fmla="*/ 0 w 19"/>
                <a:gd name="T49" fmla="*/ 9 h 18"/>
                <a:gd name="T50" fmla="*/ 0 w 19"/>
                <a:gd name="T51" fmla="*/ 10 h 18"/>
                <a:gd name="T52" fmla="*/ 1 w 19"/>
                <a:gd name="T53" fmla="*/ 12 h 18"/>
                <a:gd name="T54" fmla="*/ 1 w 19"/>
                <a:gd name="T55" fmla="*/ 14 h 18"/>
                <a:gd name="T56" fmla="*/ 3 w 19"/>
                <a:gd name="T57" fmla="*/ 15 h 18"/>
                <a:gd name="T58" fmla="*/ 4 w 19"/>
                <a:gd name="T59" fmla="*/ 16 h 18"/>
                <a:gd name="T60" fmla="*/ 6 w 19"/>
                <a:gd name="T61" fmla="*/ 17 h 18"/>
                <a:gd name="T62" fmla="*/ 8 w 19"/>
                <a:gd name="T63" fmla="*/ 18 h 18"/>
                <a:gd name="T64" fmla="*/ 9 w 19"/>
                <a:gd name="T65" fmla="*/ 18 h 18"/>
                <a:gd name="T66" fmla="*/ 9 w 19"/>
                <a:gd name="T67" fmla="*/ 18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8">
                  <a:moveTo>
                    <a:pt x="9" y="18"/>
                  </a:moveTo>
                  <a:lnTo>
                    <a:pt x="11" y="18"/>
                  </a:lnTo>
                  <a:lnTo>
                    <a:pt x="13" y="17"/>
                  </a:lnTo>
                  <a:lnTo>
                    <a:pt x="14" y="16"/>
                  </a:lnTo>
                  <a:lnTo>
                    <a:pt x="16" y="15"/>
                  </a:lnTo>
                  <a:lnTo>
                    <a:pt x="17" y="14"/>
                  </a:lnTo>
                  <a:lnTo>
                    <a:pt x="18" y="12"/>
                  </a:lnTo>
                  <a:lnTo>
                    <a:pt x="18" y="10"/>
                  </a:lnTo>
                  <a:lnTo>
                    <a:pt x="19" y="9"/>
                  </a:lnTo>
                  <a:lnTo>
                    <a:pt x="18" y="6"/>
                  </a:lnTo>
                  <a:lnTo>
                    <a:pt x="18" y="5"/>
                  </a:lnTo>
                  <a:lnTo>
                    <a:pt x="17" y="3"/>
                  </a:lnTo>
                  <a:lnTo>
                    <a:pt x="16" y="2"/>
                  </a:lnTo>
                  <a:lnTo>
                    <a:pt x="14" y="1"/>
                  </a:lnTo>
                  <a:lnTo>
                    <a:pt x="13" y="0"/>
                  </a:lnTo>
                  <a:lnTo>
                    <a:pt x="11" y="0"/>
                  </a:lnTo>
                  <a:lnTo>
                    <a:pt x="9" y="0"/>
                  </a:lnTo>
                  <a:lnTo>
                    <a:pt x="8" y="0"/>
                  </a:lnTo>
                  <a:lnTo>
                    <a:pt x="6" y="0"/>
                  </a:lnTo>
                  <a:lnTo>
                    <a:pt x="4" y="1"/>
                  </a:lnTo>
                  <a:lnTo>
                    <a:pt x="3" y="2"/>
                  </a:lnTo>
                  <a:lnTo>
                    <a:pt x="1" y="3"/>
                  </a:lnTo>
                  <a:lnTo>
                    <a:pt x="1" y="5"/>
                  </a:lnTo>
                  <a:lnTo>
                    <a:pt x="0" y="6"/>
                  </a:lnTo>
                  <a:lnTo>
                    <a:pt x="0" y="9"/>
                  </a:lnTo>
                  <a:lnTo>
                    <a:pt x="0" y="10"/>
                  </a:lnTo>
                  <a:lnTo>
                    <a:pt x="1" y="12"/>
                  </a:lnTo>
                  <a:lnTo>
                    <a:pt x="1" y="14"/>
                  </a:lnTo>
                  <a:lnTo>
                    <a:pt x="3" y="15"/>
                  </a:lnTo>
                  <a:lnTo>
                    <a:pt x="4" y="16"/>
                  </a:lnTo>
                  <a:lnTo>
                    <a:pt x="6" y="17"/>
                  </a:lnTo>
                  <a:lnTo>
                    <a:pt x="8" y="18"/>
                  </a:lnTo>
                  <a:lnTo>
                    <a:pt x="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1" name="Freeform 687"/>
            <p:cNvSpPr>
              <a:spLocks/>
            </p:cNvSpPr>
            <p:nvPr/>
          </p:nvSpPr>
          <p:spPr bwMode="auto">
            <a:xfrm>
              <a:off x="4356" y="1833"/>
              <a:ext cx="19" cy="19"/>
            </a:xfrm>
            <a:custGeom>
              <a:avLst/>
              <a:gdLst>
                <a:gd name="T0" fmla="*/ 10 w 19"/>
                <a:gd name="T1" fmla="*/ 19 h 19"/>
                <a:gd name="T2" fmla="*/ 11 w 19"/>
                <a:gd name="T3" fmla="*/ 19 h 19"/>
                <a:gd name="T4" fmla="*/ 13 w 19"/>
                <a:gd name="T5" fmla="*/ 18 h 19"/>
                <a:gd name="T6" fmla="*/ 14 w 19"/>
                <a:gd name="T7" fmla="*/ 17 h 19"/>
                <a:gd name="T8" fmla="*/ 16 w 19"/>
                <a:gd name="T9" fmla="*/ 16 h 19"/>
                <a:gd name="T10" fmla="*/ 17 w 19"/>
                <a:gd name="T11" fmla="*/ 15 h 19"/>
                <a:gd name="T12" fmla="*/ 18 w 19"/>
                <a:gd name="T13" fmla="*/ 13 h 19"/>
                <a:gd name="T14" fmla="*/ 18 w 19"/>
                <a:gd name="T15" fmla="*/ 11 h 19"/>
                <a:gd name="T16" fmla="*/ 19 w 19"/>
                <a:gd name="T17" fmla="*/ 10 h 19"/>
                <a:gd name="T18" fmla="*/ 18 w 19"/>
                <a:gd name="T19" fmla="*/ 8 h 19"/>
                <a:gd name="T20" fmla="*/ 18 w 19"/>
                <a:gd name="T21" fmla="*/ 6 h 19"/>
                <a:gd name="T22" fmla="*/ 17 w 19"/>
                <a:gd name="T23" fmla="*/ 4 h 19"/>
                <a:gd name="T24" fmla="*/ 16 w 19"/>
                <a:gd name="T25" fmla="*/ 3 h 19"/>
                <a:gd name="T26" fmla="*/ 14 w 19"/>
                <a:gd name="T27" fmla="*/ 2 h 19"/>
                <a:gd name="T28" fmla="*/ 13 w 19"/>
                <a:gd name="T29" fmla="*/ 1 h 19"/>
                <a:gd name="T30" fmla="*/ 11 w 19"/>
                <a:gd name="T31" fmla="*/ 0 h 19"/>
                <a:gd name="T32" fmla="*/ 10 w 19"/>
                <a:gd name="T33" fmla="*/ 0 h 19"/>
                <a:gd name="T34" fmla="*/ 7 w 19"/>
                <a:gd name="T35" fmla="*/ 0 h 19"/>
                <a:gd name="T36" fmla="*/ 6 w 19"/>
                <a:gd name="T37" fmla="*/ 1 h 19"/>
                <a:gd name="T38" fmla="*/ 4 w 19"/>
                <a:gd name="T39" fmla="*/ 2 h 19"/>
                <a:gd name="T40" fmla="*/ 3 w 19"/>
                <a:gd name="T41" fmla="*/ 3 h 19"/>
                <a:gd name="T42" fmla="*/ 1 w 19"/>
                <a:gd name="T43" fmla="*/ 4 h 19"/>
                <a:gd name="T44" fmla="*/ 1 w 19"/>
                <a:gd name="T45" fmla="*/ 6 h 19"/>
                <a:gd name="T46" fmla="*/ 0 w 19"/>
                <a:gd name="T47" fmla="*/ 8 h 19"/>
                <a:gd name="T48" fmla="*/ 0 w 19"/>
                <a:gd name="T49" fmla="*/ 10 h 19"/>
                <a:gd name="T50" fmla="*/ 0 w 19"/>
                <a:gd name="T51" fmla="*/ 11 h 19"/>
                <a:gd name="T52" fmla="*/ 1 w 19"/>
                <a:gd name="T53" fmla="*/ 13 h 19"/>
                <a:gd name="T54" fmla="*/ 1 w 19"/>
                <a:gd name="T55" fmla="*/ 15 h 19"/>
                <a:gd name="T56" fmla="*/ 3 w 19"/>
                <a:gd name="T57" fmla="*/ 16 h 19"/>
                <a:gd name="T58" fmla="*/ 4 w 19"/>
                <a:gd name="T59" fmla="*/ 17 h 19"/>
                <a:gd name="T60" fmla="*/ 6 w 19"/>
                <a:gd name="T61" fmla="*/ 18 h 19"/>
                <a:gd name="T62" fmla="*/ 7 w 19"/>
                <a:gd name="T63" fmla="*/ 19 h 19"/>
                <a:gd name="T64" fmla="*/ 10 w 19"/>
                <a:gd name="T65" fmla="*/ 19 h 19"/>
                <a:gd name="T66" fmla="*/ 10 w 19"/>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9">
                  <a:moveTo>
                    <a:pt x="10" y="19"/>
                  </a:moveTo>
                  <a:lnTo>
                    <a:pt x="11" y="19"/>
                  </a:lnTo>
                  <a:lnTo>
                    <a:pt x="13" y="18"/>
                  </a:lnTo>
                  <a:lnTo>
                    <a:pt x="14" y="17"/>
                  </a:lnTo>
                  <a:lnTo>
                    <a:pt x="16" y="16"/>
                  </a:lnTo>
                  <a:lnTo>
                    <a:pt x="17" y="15"/>
                  </a:lnTo>
                  <a:lnTo>
                    <a:pt x="18" y="13"/>
                  </a:lnTo>
                  <a:lnTo>
                    <a:pt x="18" y="11"/>
                  </a:lnTo>
                  <a:lnTo>
                    <a:pt x="19" y="10"/>
                  </a:lnTo>
                  <a:lnTo>
                    <a:pt x="18" y="8"/>
                  </a:lnTo>
                  <a:lnTo>
                    <a:pt x="18" y="6"/>
                  </a:lnTo>
                  <a:lnTo>
                    <a:pt x="17" y="4"/>
                  </a:lnTo>
                  <a:lnTo>
                    <a:pt x="16" y="3"/>
                  </a:lnTo>
                  <a:lnTo>
                    <a:pt x="14" y="2"/>
                  </a:lnTo>
                  <a:lnTo>
                    <a:pt x="13" y="1"/>
                  </a:lnTo>
                  <a:lnTo>
                    <a:pt x="11" y="0"/>
                  </a:lnTo>
                  <a:lnTo>
                    <a:pt x="10" y="0"/>
                  </a:lnTo>
                  <a:lnTo>
                    <a:pt x="7" y="0"/>
                  </a:lnTo>
                  <a:lnTo>
                    <a:pt x="6" y="1"/>
                  </a:lnTo>
                  <a:lnTo>
                    <a:pt x="4" y="2"/>
                  </a:lnTo>
                  <a:lnTo>
                    <a:pt x="3" y="3"/>
                  </a:lnTo>
                  <a:lnTo>
                    <a:pt x="1" y="4"/>
                  </a:lnTo>
                  <a:lnTo>
                    <a:pt x="1" y="6"/>
                  </a:lnTo>
                  <a:lnTo>
                    <a:pt x="0" y="8"/>
                  </a:lnTo>
                  <a:lnTo>
                    <a:pt x="0" y="10"/>
                  </a:lnTo>
                  <a:lnTo>
                    <a:pt x="0" y="11"/>
                  </a:lnTo>
                  <a:lnTo>
                    <a:pt x="1" y="13"/>
                  </a:lnTo>
                  <a:lnTo>
                    <a:pt x="1" y="15"/>
                  </a:lnTo>
                  <a:lnTo>
                    <a:pt x="3" y="16"/>
                  </a:lnTo>
                  <a:lnTo>
                    <a:pt x="4" y="17"/>
                  </a:lnTo>
                  <a:lnTo>
                    <a:pt x="6" y="18"/>
                  </a:lnTo>
                  <a:lnTo>
                    <a:pt x="7" y="19"/>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2" name="Freeform 688"/>
            <p:cNvSpPr>
              <a:spLocks/>
            </p:cNvSpPr>
            <p:nvPr/>
          </p:nvSpPr>
          <p:spPr bwMode="auto">
            <a:xfrm>
              <a:off x="3955" y="1226"/>
              <a:ext cx="18" cy="19"/>
            </a:xfrm>
            <a:custGeom>
              <a:avLst/>
              <a:gdLst>
                <a:gd name="T0" fmla="*/ 9 w 18"/>
                <a:gd name="T1" fmla="*/ 19 h 19"/>
                <a:gd name="T2" fmla="*/ 11 w 18"/>
                <a:gd name="T3" fmla="*/ 18 h 19"/>
                <a:gd name="T4" fmla="*/ 12 w 18"/>
                <a:gd name="T5" fmla="*/ 17 h 19"/>
                <a:gd name="T6" fmla="*/ 14 w 18"/>
                <a:gd name="T7" fmla="*/ 17 h 19"/>
                <a:gd name="T8" fmla="*/ 16 w 18"/>
                <a:gd name="T9" fmla="*/ 16 h 19"/>
                <a:gd name="T10" fmla="*/ 16 w 18"/>
                <a:gd name="T11" fmla="*/ 14 h 19"/>
                <a:gd name="T12" fmla="*/ 17 w 18"/>
                <a:gd name="T13" fmla="*/ 13 h 19"/>
                <a:gd name="T14" fmla="*/ 18 w 18"/>
                <a:gd name="T15" fmla="*/ 11 h 19"/>
                <a:gd name="T16" fmla="*/ 18 w 18"/>
                <a:gd name="T17" fmla="*/ 9 h 19"/>
                <a:gd name="T18" fmla="*/ 18 w 18"/>
                <a:gd name="T19" fmla="*/ 7 h 19"/>
                <a:gd name="T20" fmla="*/ 17 w 18"/>
                <a:gd name="T21" fmla="*/ 6 h 19"/>
                <a:gd name="T22" fmla="*/ 16 w 18"/>
                <a:gd name="T23" fmla="*/ 4 h 19"/>
                <a:gd name="T24" fmla="*/ 16 w 18"/>
                <a:gd name="T25" fmla="*/ 3 h 19"/>
                <a:gd name="T26" fmla="*/ 14 w 18"/>
                <a:gd name="T27" fmla="*/ 1 h 19"/>
                <a:gd name="T28" fmla="*/ 12 w 18"/>
                <a:gd name="T29" fmla="*/ 0 h 19"/>
                <a:gd name="T30" fmla="*/ 11 w 18"/>
                <a:gd name="T31" fmla="*/ 0 h 19"/>
                <a:gd name="T32" fmla="*/ 9 w 18"/>
                <a:gd name="T33" fmla="*/ 0 h 19"/>
                <a:gd name="T34" fmla="*/ 7 w 18"/>
                <a:gd name="T35" fmla="*/ 0 h 19"/>
                <a:gd name="T36" fmla="*/ 5 w 18"/>
                <a:gd name="T37" fmla="*/ 0 h 19"/>
                <a:gd name="T38" fmla="*/ 4 w 18"/>
                <a:gd name="T39" fmla="*/ 1 h 19"/>
                <a:gd name="T40" fmla="*/ 2 w 18"/>
                <a:gd name="T41" fmla="*/ 3 h 19"/>
                <a:gd name="T42" fmla="*/ 1 w 18"/>
                <a:gd name="T43" fmla="*/ 4 h 19"/>
                <a:gd name="T44" fmla="*/ 0 w 18"/>
                <a:gd name="T45" fmla="*/ 6 h 19"/>
                <a:gd name="T46" fmla="*/ 0 w 18"/>
                <a:gd name="T47" fmla="*/ 7 h 19"/>
                <a:gd name="T48" fmla="*/ 0 w 18"/>
                <a:gd name="T49" fmla="*/ 9 h 19"/>
                <a:gd name="T50" fmla="*/ 0 w 18"/>
                <a:gd name="T51" fmla="*/ 11 h 19"/>
                <a:gd name="T52" fmla="*/ 0 w 18"/>
                <a:gd name="T53" fmla="*/ 13 h 19"/>
                <a:gd name="T54" fmla="*/ 1 w 18"/>
                <a:gd name="T55" fmla="*/ 14 h 19"/>
                <a:gd name="T56" fmla="*/ 2 w 18"/>
                <a:gd name="T57" fmla="*/ 16 h 19"/>
                <a:gd name="T58" fmla="*/ 4 w 18"/>
                <a:gd name="T59" fmla="*/ 17 h 19"/>
                <a:gd name="T60" fmla="*/ 5 w 18"/>
                <a:gd name="T61" fmla="*/ 17 h 19"/>
                <a:gd name="T62" fmla="*/ 7 w 18"/>
                <a:gd name="T63" fmla="*/ 18 h 19"/>
                <a:gd name="T64" fmla="*/ 9 w 18"/>
                <a:gd name="T65" fmla="*/ 19 h 19"/>
                <a:gd name="T66" fmla="*/ 9 w 18"/>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9">
                  <a:moveTo>
                    <a:pt x="9" y="19"/>
                  </a:moveTo>
                  <a:lnTo>
                    <a:pt x="11" y="18"/>
                  </a:lnTo>
                  <a:lnTo>
                    <a:pt x="12" y="17"/>
                  </a:lnTo>
                  <a:lnTo>
                    <a:pt x="14" y="17"/>
                  </a:lnTo>
                  <a:lnTo>
                    <a:pt x="16" y="16"/>
                  </a:lnTo>
                  <a:lnTo>
                    <a:pt x="16" y="14"/>
                  </a:lnTo>
                  <a:lnTo>
                    <a:pt x="17" y="13"/>
                  </a:lnTo>
                  <a:lnTo>
                    <a:pt x="18" y="11"/>
                  </a:lnTo>
                  <a:lnTo>
                    <a:pt x="18" y="9"/>
                  </a:lnTo>
                  <a:lnTo>
                    <a:pt x="18" y="7"/>
                  </a:lnTo>
                  <a:lnTo>
                    <a:pt x="17" y="6"/>
                  </a:lnTo>
                  <a:lnTo>
                    <a:pt x="16" y="4"/>
                  </a:lnTo>
                  <a:lnTo>
                    <a:pt x="16" y="3"/>
                  </a:lnTo>
                  <a:lnTo>
                    <a:pt x="14" y="1"/>
                  </a:lnTo>
                  <a:lnTo>
                    <a:pt x="12" y="0"/>
                  </a:lnTo>
                  <a:lnTo>
                    <a:pt x="11" y="0"/>
                  </a:lnTo>
                  <a:lnTo>
                    <a:pt x="9" y="0"/>
                  </a:lnTo>
                  <a:lnTo>
                    <a:pt x="7" y="0"/>
                  </a:lnTo>
                  <a:lnTo>
                    <a:pt x="5" y="0"/>
                  </a:lnTo>
                  <a:lnTo>
                    <a:pt x="4" y="1"/>
                  </a:lnTo>
                  <a:lnTo>
                    <a:pt x="2" y="3"/>
                  </a:lnTo>
                  <a:lnTo>
                    <a:pt x="1" y="4"/>
                  </a:lnTo>
                  <a:lnTo>
                    <a:pt x="0" y="6"/>
                  </a:lnTo>
                  <a:lnTo>
                    <a:pt x="0" y="7"/>
                  </a:lnTo>
                  <a:lnTo>
                    <a:pt x="0" y="9"/>
                  </a:lnTo>
                  <a:lnTo>
                    <a:pt x="0" y="11"/>
                  </a:lnTo>
                  <a:lnTo>
                    <a:pt x="0" y="13"/>
                  </a:lnTo>
                  <a:lnTo>
                    <a:pt x="1" y="14"/>
                  </a:lnTo>
                  <a:lnTo>
                    <a:pt x="2" y="16"/>
                  </a:lnTo>
                  <a:lnTo>
                    <a:pt x="4" y="17"/>
                  </a:lnTo>
                  <a:lnTo>
                    <a:pt x="5" y="17"/>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3" name="Freeform 689"/>
            <p:cNvSpPr>
              <a:spLocks/>
            </p:cNvSpPr>
            <p:nvPr/>
          </p:nvSpPr>
          <p:spPr bwMode="auto">
            <a:xfrm>
              <a:off x="4158" y="1223"/>
              <a:ext cx="19" cy="19"/>
            </a:xfrm>
            <a:custGeom>
              <a:avLst/>
              <a:gdLst>
                <a:gd name="T0" fmla="*/ 10 w 19"/>
                <a:gd name="T1" fmla="*/ 19 h 19"/>
                <a:gd name="T2" fmla="*/ 12 w 19"/>
                <a:gd name="T3" fmla="*/ 18 h 19"/>
                <a:gd name="T4" fmla="*/ 13 w 19"/>
                <a:gd name="T5" fmla="*/ 18 h 19"/>
                <a:gd name="T6" fmla="*/ 15 w 19"/>
                <a:gd name="T7" fmla="*/ 17 h 19"/>
                <a:gd name="T8" fmla="*/ 17 w 19"/>
                <a:gd name="T9" fmla="*/ 16 h 19"/>
                <a:gd name="T10" fmla="*/ 18 w 19"/>
                <a:gd name="T11" fmla="*/ 14 h 19"/>
                <a:gd name="T12" fmla="*/ 18 w 19"/>
                <a:gd name="T13" fmla="*/ 13 h 19"/>
                <a:gd name="T14" fmla="*/ 19 w 19"/>
                <a:gd name="T15" fmla="*/ 11 h 19"/>
                <a:gd name="T16" fmla="*/ 19 w 19"/>
                <a:gd name="T17" fmla="*/ 9 h 19"/>
                <a:gd name="T18" fmla="*/ 19 w 19"/>
                <a:gd name="T19" fmla="*/ 7 h 19"/>
                <a:gd name="T20" fmla="*/ 18 w 19"/>
                <a:gd name="T21" fmla="*/ 6 h 19"/>
                <a:gd name="T22" fmla="*/ 18 w 19"/>
                <a:gd name="T23" fmla="*/ 4 h 19"/>
                <a:gd name="T24" fmla="*/ 17 w 19"/>
                <a:gd name="T25" fmla="*/ 2 h 19"/>
                <a:gd name="T26" fmla="*/ 15 w 19"/>
                <a:gd name="T27" fmla="*/ 1 h 19"/>
                <a:gd name="T28" fmla="*/ 13 w 19"/>
                <a:gd name="T29" fmla="*/ 0 h 19"/>
                <a:gd name="T30" fmla="*/ 12 w 19"/>
                <a:gd name="T31" fmla="*/ 0 h 19"/>
                <a:gd name="T32" fmla="*/ 10 w 19"/>
                <a:gd name="T33" fmla="*/ 0 h 19"/>
                <a:gd name="T34" fmla="*/ 8 w 19"/>
                <a:gd name="T35" fmla="*/ 0 h 19"/>
                <a:gd name="T36" fmla="*/ 6 w 19"/>
                <a:gd name="T37" fmla="*/ 0 h 19"/>
                <a:gd name="T38" fmla="*/ 4 w 19"/>
                <a:gd name="T39" fmla="*/ 1 h 19"/>
                <a:gd name="T40" fmla="*/ 3 w 19"/>
                <a:gd name="T41" fmla="*/ 2 h 19"/>
                <a:gd name="T42" fmla="*/ 2 w 19"/>
                <a:gd name="T43" fmla="*/ 4 h 19"/>
                <a:gd name="T44" fmla="*/ 1 w 19"/>
                <a:gd name="T45" fmla="*/ 6 h 19"/>
                <a:gd name="T46" fmla="*/ 0 w 19"/>
                <a:gd name="T47" fmla="*/ 7 h 19"/>
                <a:gd name="T48" fmla="*/ 0 w 19"/>
                <a:gd name="T49" fmla="*/ 9 h 19"/>
                <a:gd name="T50" fmla="*/ 0 w 19"/>
                <a:gd name="T51" fmla="*/ 11 h 19"/>
                <a:gd name="T52" fmla="*/ 1 w 19"/>
                <a:gd name="T53" fmla="*/ 13 h 19"/>
                <a:gd name="T54" fmla="*/ 2 w 19"/>
                <a:gd name="T55" fmla="*/ 14 h 19"/>
                <a:gd name="T56" fmla="*/ 3 w 19"/>
                <a:gd name="T57" fmla="*/ 16 h 19"/>
                <a:gd name="T58" fmla="*/ 4 w 19"/>
                <a:gd name="T59" fmla="*/ 17 h 19"/>
                <a:gd name="T60" fmla="*/ 6 w 19"/>
                <a:gd name="T61" fmla="*/ 18 h 19"/>
                <a:gd name="T62" fmla="*/ 8 w 19"/>
                <a:gd name="T63" fmla="*/ 18 h 19"/>
                <a:gd name="T64" fmla="*/ 10 w 19"/>
                <a:gd name="T65" fmla="*/ 19 h 19"/>
                <a:gd name="T66" fmla="*/ 10 w 19"/>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19">
                  <a:moveTo>
                    <a:pt x="10" y="19"/>
                  </a:moveTo>
                  <a:lnTo>
                    <a:pt x="12" y="18"/>
                  </a:lnTo>
                  <a:lnTo>
                    <a:pt x="13" y="18"/>
                  </a:lnTo>
                  <a:lnTo>
                    <a:pt x="15" y="17"/>
                  </a:lnTo>
                  <a:lnTo>
                    <a:pt x="17" y="16"/>
                  </a:lnTo>
                  <a:lnTo>
                    <a:pt x="18" y="14"/>
                  </a:lnTo>
                  <a:lnTo>
                    <a:pt x="18" y="13"/>
                  </a:lnTo>
                  <a:lnTo>
                    <a:pt x="19" y="11"/>
                  </a:lnTo>
                  <a:lnTo>
                    <a:pt x="19" y="9"/>
                  </a:lnTo>
                  <a:lnTo>
                    <a:pt x="19" y="7"/>
                  </a:lnTo>
                  <a:lnTo>
                    <a:pt x="18" y="6"/>
                  </a:lnTo>
                  <a:lnTo>
                    <a:pt x="18" y="4"/>
                  </a:lnTo>
                  <a:lnTo>
                    <a:pt x="17" y="2"/>
                  </a:lnTo>
                  <a:lnTo>
                    <a:pt x="15" y="1"/>
                  </a:lnTo>
                  <a:lnTo>
                    <a:pt x="13" y="0"/>
                  </a:lnTo>
                  <a:lnTo>
                    <a:pt x="12" y="0"/>
                  </a:lnTo>
                  <a:lnTo>
                    <a:pt x="10" y="0"/>
                  </a:lnTo>
                  <a:lnTo>
                    <a:pt x="8" y="0"/>
                  </a:lnTo>
                  <a:lnTo>
                    <a:pt x="6" y="0"/>
                  </a:lnTo>
                  <a:lnTo>
                    <a:pt x="4" y="1"/>
                  </a:lnTo>
                  <a:lnTo>
                    <a:pt x="3" y="2"/>
                  </a:lnTo>
                  <a:lnTo>
                    <a:pt x="2" y="4"/>
                  </a:lnTo>
                  <a:lnTo>
                    <a:pt x="1" y="6"/>
                  </a:lnTo>
                  <a:lnTo>
                    <a:pt x="0" y="7"/>
                  </a:lnTo>
                  <a:lnTo>
                    <a:pt x="0" y="9"/>
                  </a:lnTo>
                  <a:lnTo>
                    <a:pt x="0" y="11"/>
                  </a:lnTo>
                  <a:lnTo>
                    <a:pt x="1" y="13"/>
                  </a:lnTo>
                  <a:lnTo>
                    <a:pt x="2" y="14"/>
                  </a:lnTo>
                  <a:lnTo>
                    <a:pt x="3" y="16"/>
                  </a:lnTo>
                  <a:lnTo>
                    <a:pt x="4" y="17"/>
                  </a:lnTo>
                  <a:lnTo>
                    <a:pt x="6" y="18"/>
                  </a:lnTo>
                  <a:lnTo>
                    <a:pt x="8" y="18"/>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4" name="Freeform 690"/>
            <p:cNvSpPr>
              <a:spLocks/>
            </p:cNvSpPr>
            <p:nvPr/>
          </p:nvSpPr>
          <p:spPr bwMode="auto">
            <a:xfrm>
              <a:off x="3951" y="1226"/>
              <a:ext cx="21" cy="21"/>
            </a:xfrm>
            <a:custGeom>
              <a:avLst/>
              <a:gdLst>
                <a:gd name="T0" fmla="*/ 10 w 21"/>
                <a:gd name="T1" fmla="*/ 3 h 21"/>
                <a:gd name="T2" fmla="*/ 10 w 21"/>
                <a:gd name="T3" fmla="*/ 3 h 21"/>
                <a:gd name="T4" fmla="*/ 9 w 21"/>
                <a:gd name="T5" fmla="*/ 4 h 21"/>
                <a:gd name="T6" fmla="*/ 8 w 21"/>
                <a:gd name="T7" fmla="*/ 4 h 21"/>
                <a:gd name="T8" fmla="*/ 7 w 21"/>
                <a:gd name="T9" fmla="*/ 6 h 21"/>
                <a:gd name="T10" fmla="*/ 6 w 21"/>
                <a:gd name="T11" fmla="*/ 7 h 21"/>
                <a:gd name="T12" fmla="*/ 6 w 21"/>
                <a:gd name="T13" fmla="*/ 9 h 21"/>
                <a:gd name="T14" fmla="*/ 6 w 21"/>
                <a:gd name="T15" fmla="*/ 11 h 21"/>
                <a:gd name="T16" fmla="*/ 7 w 21"/>
                <a:gd name="T17" fmla="*/ 13 h 21"/>
                <a:gd name="T18" fmla="*/ 8 w 21"/>
                <a:gd name="T19" fmla="*/ 14 h 21"/>
                <a:gd name="T20" fmla="*/ 9 w 21"/>
                <a:gd name="T21" fmla="*/ 15 h 21"/>
                <a:gd name="T22" fmla="*/ 10 w 21"/>
                <a:gd name="T23" fmla="*/ 16 h 21"/>
                <a:gd name="T24" fmla="*/ 11 w 21"/>
                <a:gd name="T25" fmla="*/ 16 h 21"/>
                <a:gd name="T26" fmla="*/ 13 w 21"/>
                <a:gd name="T27" fmla="*/ 16 h 21"/>
                <a:gd name="T28" fmla="*/ 15 w 21"/>
                <a:gd name="T29" fmla="*/ 15 h 21"/>
                <a:gd name="T30" fmla="*/ 18 w 21"/>
                <a:gd name="T31" fmla="*/ 13 h 21"/>
                <a:gd name="T32" fmla="*/ 21 w 21"/>
                <a:gd name="T33" fmla="*/ 17 h 21"/>
                <a:gd name="T34" fmla="*/ 20 w 21"/>
                <a:gd name="T35" fmla="*/ 17 h 21"/>
                <a:gd name="T36" fmla="*/ 19 w 21"/>
                <a:gd name="T37" fmla="*/ 18 h 21"/>
                <a:gd name="T38" fmla="*/ 17 w 21"/>
                <a:gd name="T39" fmla="*/ 19 h 21"/>
                <a:gd name="T40" fmla="*/ 15 w 21"/>
                <a:gd name="T41" fmla="*/ 21 h 21"/>
                <a:gd name="T42" fmla="*/ 13 w 21"/>
                <a:gd name="T43" fmla="*/ 21 h 21"/>
                <a:gd name="T44" fmla="*/ 12 w 21"/>
                <a:gd name="T45" fmla="*/ 21 h 21"/>
                <a:gd name="T46" fmla="*/ 11 w 21"/>
                <a:gd name="T47" fmla="*/ 21 h 21"/>
                <a:gd name="T48" fmla="*/ 9 w 21"/>
                <a:gd name="T49" fmla="*/ 21 h 21"/>
                <a:gd name="T50" fmla="*/ 7 w 21"/>
                <a:gd name="T51" fmla="*/ 21 h 21"/>
                <a:gd name="T52" fmla="*/ 6 w 21"/>
                <a:gd name="T53" fmla="*/ 20 h 21"/>
                <a:gd name="T54" fmla="*/ 4 w 21"/>
                <a:gd name="T55" fmla="*/ 19 h 21"/>
                <a:gd name="T56" fmla="*/ 3 w 21"/>
                <a:gd name="T57" fmla="*/ 18 h 21"/>
                <a:gd name="T58" fmla="*/ 1 w 21"/>
                <a:gd name="T59" fmla="*/ 16 h 21"/>
                <a:gd name="T60" fmla="*/ 1 w 21"/>
                <a:gd name="T61" fmla="*/ 14 h 21"/>
                <a:gd name="T62" fmla="*/ 0 w 21"/>
                <a:gd name="T63" fmla="*/ 12 h 21"/>
                <a:gd name="T64" fmla="*/ 0 w 21"/>
                <a:gd name="T65" fmla="*/ 11 h 21"/>
                <a:gd name="T66" fmla="*/ 0 w 21"/>
                <a:gd name="T67" fmla="*/ 9 h 21"/>
                <a:gd name="T68" fmla="*/ 1 w 21"/>
                <a:gd name="T69" fmla="*/ 8 h 21"/>
                <a:gd name="T70" fmla="*/ 1 w 21"/>
                <a:gd name="T71" fmla="*/ 6 h 21"/>
                <a:gd name="T72" fmla="*/ 2 w 21"/>
                <a:gd name="T73" fmla="*/ 5 h 21"/>
                <a:gd name="T74" fmla="*/ 3 w 21"/>
                <a:gd name="T75" fmla="*/ 3 h 21"/>
                <a:gd name="T76" fmla="*/ 5 w 21"/>
                <a:gd name="T77" fmla="*/ 1 h 21"/>
                <a:gd name="T78" fmla="*/ 6 w 21"/>
                <a:gd name="T79" fmla="*/ 0 h 21"/>
                <a:gd name="T80" fmla="*/ 6 w 21"/>
                <a:gd name="T81" fmla="*/ 0 h 21"/>
                <a:gd name="T82" fmla="*/ 10 w 21"/>
                <a:gd name="T83" fmla="*/ 3 h 21"/>
                <a:gd name="T84" fmla="*/ 10 w 21"/>
                <a:gd name="T85" fmla="*/ 3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1">
                  <a:moveTo>
                    <a:pt x="10" y="3"/>
                  </a:moveTo>
                  <a:lnTo>
                    <a:pt x="10" y="3"/>
                  </a:lnTo>
                  <a:lnTo>
                    <a:pt x="9" y="4"/>
                  </a:lnTo>
                  <a:lnTo>
                    <a:pt x="8" y="4"/>
                  </a:lnTo>
                  <a:lnTo>
                    <a:pt x="7" y="6"/>
                  </a:lnTo>
                  <a:lnTo>
                    <a:pt x="6" y="7"/>
                  </a:lnTo>
                  <a:lnTo>
                    <a:pt x="6" y="9"/>
                  </a:lnTo>
                  <a:lnTo>
                    <a:pt x="6" y="11"/>
                  </a:lnTo>
                  <a:lnTo>
                    <a:pt x="7" y="13"/>
                  </a:lnTo>
                  <a:lnTo>
                    <a:pt x="8" y="14"/>
                  </a:lnTo>
                  <a:lnTo>
                    <a:pt x="9" y="15"/>
                  </a:lnTo>
                  <a:lnTo>
                    <a:pt x="10" y="16"/>
                  </a:lnTo>
                  <a:lnTo>
                    <a:pt x="11" y="16"/>
                  </a:lnTo>
                  <a:lnTo>
                    <a:pt x="13" y="16"/>
                  </a:lnTo>
                  <a:lnTo>
                    <a:pt x="15" y="15"/>
                  </a:lnTo>
                  <a:lnTo>
                    <a:pt x="18" y="13"/>
                  </a:lnTo>
                  <a:lnTo>
                    <a:pt x="21" y="17"/>
                  </a:lnTo>
                  <a:lnTo>
                    <a:pt x="20" y="17"/>
                  </a:lnTo>
                  <a:lnTo>
                    <a:pt x="19" y="18"/>
                  </a:lnTo>
                  <a:lnTo>
                    <a:pt x="17" y="19"/>
                  </a:lnTo>
                  <a:lnTo>
                    <a:pt x="15" y="21"/>
                  </a:lnTo>
                  <a:lnTo>
                    <a:pt x="13" y="21"/>
                  </a:lnTo>
                  <a:lnTo>
                    <a:pt x="12" y="21"/>
                  </a:lnTo>
                  <a:lnTo>
                    <a:pt x="11" y="21"/>
                  </a:lnTo>
                  <a:lnTo>
                    <a:pt x="9" y="21"/>
                  </a:lnTo>
                  <a:lnTo>
                    <a:pt x="7" y="21"/>
                  </a:lnTo>
                  <a:lnTo>
                    <a:pt x="6" y="20"/>
                  </a:lnTo>
                  <a:lnTo>
                    <a:pt x="4" y="19"/>
                  </a:lnTo>
                  <a:lnTo>
                    <a:pt x="3" y="18"/>
                  </a:lnTo>
                  <a:lnTo>
                    <a:pt x="1" y="16"/>
                  </a:lnTo>
                  <a:lnTo>
                    <a:pt x="1" y="14"/>
                  </a:lnTo>
                  <a:lnTo>
                    <a:pt x="0" y="12"/>
                  </a:lnTo>
                  <a:lnTo>
                    <a:pt x="0" y="11"/>
                  </a:lnTo>
                  <a:lnTo>
                    <a:pt x="0" y="9"/>
                  </a:lnTo>
                  <a:lnTo>
                    <a:pt x="1" y="8"/>
                  </a:lnTo>
                  <a:lnTo>
                    <a:pt x="1" y="6"/>
                  </a:lnTo>
                  <a:lnTo>
                    <a:pt x="2" y="5"/>
                  </a:lnTo>
                  <a:lnTo>
                    <a:pt x="3" y="3"/>
                  </a:lnTo>
                  <a:lnTo>
                    <a:pt x="5" y="1"/>
                  </a:lnTo>
                  <a:lnTo>
                    <a:pt x="6"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5" name="Freeform 691"/>
            <p:cNvSpPr>
              <a:spLocks/>
            </p:cNvSpPr>
            <p:nvPr/>
          </p:nvSpPr>
          <p:spPr bwMode="auto">
            <a:xfrm>
              <a:off x="4358" y="1227"/>
              <a:ext cx="18" cy="19"/>
            </a:xfrm>
            <a:custGeom>
              <a:avLst/>
              <a:gdLst>
                <a:gd name="T0" fmla="*/ 9 w 18"/>
                <a:gd name="T1" fmla="*/ 19 h 19"/>
                <a:gd name="T2" fmla="*/ 11 w 18"/>
                <a:gd name="T3" fmla="*/ 18 h 19"/>
                <a:gd name="T4" fmla="*/ 12 w 18"/>
                <a:gd name="T5" fmla="*/ 18 h 19"/>
                <a:gd name="T6" fmla="*/ 14 w 18"/>
                <a:gd name="T7" fmla="*/ 16 h 19"/>
                <a:gd name="T8" fmla="*/ 15 w 18"/>
                <a:gd name="T9" fmla="*/ 16 h 19"/>
                <a:gd name="T10" fmla="*/ 16 w 18"/>
                <a:gd name="T11" fmla="*/ 14 h 19"/>
                <a:gd name="T12" fmla="*/ 17 w 18"/>
                <a:gd name="T13" fmla="*/ 13 h 19"/>
                <a:gd name="T14" fmla="*/ 18 w 18"/>
                <a:gd name="T15" fmla="*/ 11 h 19"/>
                <a:gd name="T16" fmla="*/ 18 w 18"/>
                <a:gd name="T17" fmla="*/ 9 h 19"/>
                <a:gd name="T18" fmla="*/ 18 w 18"/>
                <a:gd name="T19" fmla="*/ 7 h 19"/>
                <a:gd name="T20" fmla="*/ 17 w 18"/>
                <a:gd name="T21" fmla="*/ 5 h 19"/>
                <a:gd name="T22" fmla="*/ 16 w 18"/>
                <a:gd name="T23" fmla="*/ 4 h 19"/>
                <a:gd name="T24" fmla="*/ 15 w 18"/>
                <a:gd name="T25" fmla="*/ 3 h 19"/>
                <a:gd name="T26" fmla="*/ 14 w 18"/>
                <a:gd name="T27" fmla="*/ 1 h 19"/>
                <a:gd name="T28" fmla="*/ 12 w 18"/>
                <a:gd name="T29" fmla="*/ 0 h 19"/>
                <a:gd name="T30" fmla="*/ 11 w 18"/>
                <a:gd name="T31" fmla="*/ 0 h 19"/>
                <a:gd name="T32" fmla="*/ 9 w 18"/>
                <a:gd name="T33" fmla="*/ 0 h 19"/>
                <a:gd name="T34" fmla="*/ 7 w 18"/>
                <a:gd name="T35" fmla="*/ 0 h 19"/>
                <a:gd name="T36" fmla="*/ 5 w 18"/>
                <a:gd name="T37" fmla="*/ 0 h 19"/>
                <a:gd name="T38" fmla="*/ 4 w 18"/>
                <a:gd name="T39" fmla="*/ 1 h 19"/>
                <a:gd name="T40" fmla="*/ 2 w 18"/>
                <a:gd name="T41" fmla="*/ 3 h 19"/>
                <a:gd name="T42" fmla="*/ 1 w 18"/>
                <a:gd name="T43" fmla="*/ 4 h 19"/>
                <a:gd name="T44" fmla="*/ 0 w 18"/>
                <a:gd name="T45" fmla="*/ 5 h 19"/>
                <a:gd name="T46" fmla="*/ 0 w 18"/>
                <a:gd name="T47" fmla="*/ 7 h 19"/>
                <a:gd name="T48" fmla="*/ 0 w 18"/>
                <a:gd name="T49" fmla="*/ 9 h 19"/>
                <a:gd name="T50" fmla="*/ 0 w 18"/>
                <a:gd name="T51" fmla="*/ 11 h 19"/>
                <a:gd name="T52" fmla="*/ 0 w 18"/>
                <a:gd name="T53" fmla="*/ 13 h 19"/>
                <a:gd name="T54" fmla="*/ 1 w 18"/>
                <a:gd name="T55" fmla="*/ 14 h 19"/>
                <a:gd name="T56" fmla="*/ 2 w 18"/>
                <a:gd name="T57" fmla="*/ 16 h 19"/>
                <a:gd name="T58" fmla="*/ 4 w 18"/>
                <a:gd name="T59" fmla="*/ 16 h 19"/>
                <a:gd name="T60" fmla="*/ 5 w 18"/>
                <a:gd name="T61" fmla="*/ 18 h 19"/>
                <a:gd name="T62" fmla="*/ 7 w 18"/>
                <a:gd name="T63" fmla="*/ 18 h 19"/>
                <a:gd name="T64" fmla="*/ 9 w 18"/>
                <a:gd name="T65" fmla="*/ 19 h 19"/>
                <a:gd name="T66" fmla="*/ 9 w 18"/>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19">
                  <a:moveTo>
                    <a:pt x="9" y="19"/>
                  </a:moveTo>
                  <a:lnTo>
                    <a:pt x="11" y="18"/>
                  </a:lnTo>
                  <a:lnTo>
                    <a:pt x="12" y="18"/>
                  </a:lnTo>
                  <a:lnTo>
                    <a:pt x="14" y="16"/>
                  </a:lnTo>
                  <a:lnTo>
                    <a:pt x="15" y="16"/>
                  </a:lnTo>
                  <a:lnTo>
                    <a:pt x="16" y="14"/>
                  </a:lnTo>
                  <a:lnTo>
                    <a:pt x="17" y="13"/>
                  </a:lnTo>
                  <a:lnTo>
                    <a:pt x="18" y="11"/>
                  </a:lnTo>
                  <a:lnTo>
                    <a:pt x="18" y="9"/>
                  </a:lnTo>
                  <a:lnTo>
                    <a:pt x="18" y="7"/>
                  </a:lnTo>
                  <a:lnTo>
                    <a:pt x="17" y="5"/>
                  </a:lnTo>
                  <a:lnTo>
                    <a:pt x="16" y="4"/>
                  </a:lnTo>
                  <a:lnTo>
                    <a:pt x="15" y="3"/>
                  </a:lnTo>
                  <a:lnTo>
                    <a:pt x="14" y="1"/>
                  </a:lnTo>
                  <a:lnTo>
                    <a:pt x="12" y="0"/>
                  </a:lnTo>
                  <a:lnTo>
                    <a:pt x="11" y="0"/>
                  </a:lnTo>
                  <a:lnTo>
                    <a:pt x="9" y="0"/>
                  </a:lnTo>
                  <a:lnTo>
                    <a:pt x="7" y="0"/>
                  </a:lnTo>
                  <a:lnTo>
                    <a:pt x="5" y="0"/>
                  </a:lnTo>
                  <a:lnTo>
                    <a:pt x="4" y="1"/>
                  </a:lnTo>
                  <a:lnTo>
                    <a:pt x="2" y="3"/>
                  </a:lnTo>
                  <a:lnTo>
                    <a:pt x="1" y="4"/>
                  </a:lnTo>
                  <a:lnTo>
                    <a:pt x="0" y="5"/>
                  </a:lnTo>
                  <a:lnTo>
                    <a:pt x="0" y="7"/>
                  </a:lnTo>
                  <a:lnTo>
                    <a:pt x="0" y="9"/>
                  </a:lnTo>
                  <a:lnTo>
                    <a:pt x="0" y="11"/>
                  </a:lnTo>
                  <a:lnTo>
                    <a:pt x="0" y="13"/>
                  </a:lnTo>
                  <a:lnTo>
                    <a:pt x="1" y="14"/>
                  </a:lnTo>
                  <a:lnTo>
                    <a:pt x="2" y="16"/>
                  </a:lnTo>
                  <a:lnTo>
                    <a:pt x="4" y="16"/>
                  </a:lnTo>
                  <a:lnTo>
                    <a:pt x="5" y="18"/>
                  </a:lnTo>
                  <a:lnTo>
                    <a:pt x="7" y="18"/>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6" name="Freeform 692"/>
            <p:cNvSpPr>
              <a:spLocks/>
            </p:cNvSpPr>
            <p:nvPr/>
          </p:nvSpPr>
          <p:spPr bwMode="auto">
            <a:xfrm>
              <a:off x="4155" y="1224"/>
              <a:ext cx="20" cy="22"/>
            </a:xfrm>
            <a:custGeom>
              <a:avLst/>
              <a:gdLst>
                <a:gd name="T0" fmla="*/ 10 w 20"/>
                <a:gd name="T1" fmla="*/ 3 h 22"/>
                <a:gd name="T2" fmla="*/ 9 w 20"/>
                <a:gd name="T3" fmla="*/ 3 h 22"/>
                <a:gd name="T4" fmla="*/ 8 w 20"/>
                <a:gd name="T5" fmla="*/ 4 h 22"/>
                <a:gd name="T6" fmla="*/ 7 w 20"/>
                <a:gd name="T7" fmla="*/ 5 h 22"/>
                <a:gd name="T8" fmla="*/ 7 w 20"/>
                <a:gd name="T9" fmla="*/ 6 h 22"/>
                <a:gd name="T10" fmla="*/ 6 w 20"/>
                <a:gd name="T11" fmla="*/ 7 h 22"/>
                <a:gd name="T12" fmla="*/ 5 w 20"/>
                <a:gd name="T13" fmla="*/ 9 h 22"/>
                <a:gd name="T14" fmla="*/ 5 w 20"/>
                <a:gd name="T15" fmla="*/ 11 h 22"/>
                <a:gd name="T16" fmla="*/ 7 w 20"/>
                <a:gd name="T17" fmla="*/ 14 h 22"/>
                <a:gd name="T18" fmla="*/ 7 w 20"/>
                <a:gd name="T19" fmla="*/ 15 h 22"/>
                <a:gd name="T20" fmla="*/ 8 w 20"/>
                <a:gd name="T21" fmla="*/ 15 h 22"/>
                <a:gd name="T22" fmla="*/ 10 w 20"/>
                <a:gd name="T23" fmla="*/ 16 h 22"/>
                <a:gd name="T24" fmla="*/ 11 w 20"/>
                <a:gd name="T25" fmla="*/ 16 h 22"/>
                <a:gd name="T26" fmla="*/ 13 w 20"/>
                <a:gd name="T27" fmla="*/ 16 h 22"/>
                <a:gd name="T28" fmla="*/ 15 w 20"/>
                <a:gd name="T29" fmla="*/ 15 h 22"/>
                <a:gd name="T30" fmla="*/ 18 w 20"/>
                <a:gd name="T31" fmla="*/ 14 h 22"/>
                <a:gd name="T32" fmla="*/ 20 w 20"/>
                <a:gd name="T33" fmla="*/ 17 h 22"/>
                <a:gd name="T34" fmla="*/ 20 w 20"/>
                <a:gd name="T35" fmla="*/ 17 h 22"/>
                <a:gd name="T36" fmla="*/ 18 w 20"/>
                <a:gd name="T37" fmla="*/ 18 h 22"/>
                <a:gd name="T38" fmla="*/ 16 w 20"/>
                <a:gd name="T39" fmla="*/ 19 h 22"/>
                <a:gd name="T40" fmla="*/ 14 w 20"/>
                <a:gd name="T41" fmla="*/ 21 h 22"/>
                <a:gd name="T42" fmla="*/ 13 w 20"/>
                <a:gd name="T43" fmla="*/ 21 h 22"/>
                <a:gd name="T44" fmla="*/ 12 w 20"/>
                <a:gd name="T45" fmla="*/ 22 h 22"/>
                <a:gd name="T46" fmla="*/ 10 w 20"/>
                <a:gd name="T47" fmla="*/ 22 h 22"/>
                <a:gd name="T48" fmla="*/ 9 w 20"/>
                <a:gd name="T49" fmla="*/ 22 h 22"/>
                <a:gd name="T50" fmla="*/ 7 w 20"/>
                <a:gd name="T51" fmla="*/ 21 h 22"/>
                <a:gd name="T52" fmla="*/ 6 w 20"/>
                <a:gd name="T53" fmla="*/ 20 h 22"/>
                <a:gd name="T54" fmla="*/ 4 w 20"/>
                <a:gd name="T55" fmla="*/ 19 h 22"/>
                <a:gd name="T56" fmla="*/ 3 w 20"/>
                <a:gd name="T57" fmla="*/ 18 h 22"/>
                <a:gd name="T58" fmla="*/ 1 w 20"/>
                <a:gd name="T59" fmla="*/ 16 h 22"/>
                <a:gd name="T60" fmla="*/ 0 w 20"/>
                <a:gd name="T61" fmla="*/ 14 h 22"/>
                <a:gd name="T62" fmla="*/ 0 w 20"/>
                <a:gd name="T63" fmla="*/ 13 h 22"/>
                <a:gd name="T64" fmla="*/ 0 w 20"/>
                <a:gd name="T65" fmla="*/ 11 h 22"/>
                <a:gd name="T66" fmla="*/ 0 w 20"/>
                <a:gd name="T67" fmla="*/ 10 h 22"/>
                <a:gd name="T68" fmla="*/ 0 w 20"/>
                <a:gd name="T69" fmla="*/ 8 h 22"/>
                <a:gd name="T70" fmla="*/ 1 w 20"/>
                <a:gd name="T71" fmla="*/ 7 h 22"/>
                <a:gd name="T72" fmla="*/ 2 w 20"/>
                <a:gd name="T73" fmla="*/ 6 h 22"/>
                <a:gd name="T74" fmla="*/ 3 w 20"/>
                <a:gd name="T75" fmla="*/ 3 h 22"/>
                <a:gd name="T76" fmla="*/ 5 w 20"/>
                <a:gd name="T77" fmla="*/ 1 h 22"/>
                <a:gd name="T78" fmla="*/ 6 w 20"/>
                <a:gd name="T79" fmla="*/ 0 h 22"/>
                <a:gd name="T80" fmla="*/ 7 w 20"/>
                <a:gd name="T81" fmla="*/ 0 h 22"/>
                <a:gd name="T82" fmla="*/ 10 w 20"/>
                <a:gd name="T83" fmla="*/ 3 h 22"/>
                <a:gd name="T84" fmla="*/ 10 w 20"/>
                <a:gd name="T85" fmla="*/ 3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22">
                  <a:moveTo>
                    <a:pt x="10" y="3"/>
                  </a:moveTo>
                  <a:lnTo>
                    <a:pt x="9" y="3"/>
                  </a:lnTo>
                  <a:lnTo>
                    <a:pt x="8" y="4"/>
                  </a:lnTo>
                  <a:lnTo>
                    <a:pt x="7" y="5"/>
                  </a:lnTo>
                  <a:lnTo>
                    <a:pt x="7" y="6"/>
                  </a:lnTo>
                  <a:lnTo>
                    <a:pt x="6" y="7"/>
                  </a:lnTo>
                  <a:lnTo>
                    <a:pt x="5" y="9"/>
                  </a:lnTo>
                  <a:lnTo>
                    <a:pt x="5" y="11"/>
                  </a:lnTo>
                  <a:lnTo>
                    <a:pt x="7" y="14"/>
                  </a:lnTo>
                  <a:lnTo>
                    <a:pt x="7" y="15"/>
                  </a:lnTo>
                  <a:lnTo>
                    <a:pt x="8" y="15"/>
                  </a:lnTo>
                  <a:lnTo>
                    <a:pt x="10" y="16"/>
                  </a:lnTo>
                  <a:lnTo>
                    <a:pt x="11" y="16"/>
                  </a:lnTo>
                  <a:lnTo>
                    <a:pt x="13" y="16"/>
                  </a:lnTo>
                  <a:lnTo>
                    <a:pt x="15" y="15"/>
                  </a:lnTo>
                  <a:lnTo>
                    <a:pt x="18" y="14"/>
                  </a:lnTo>
                  <a:lnTo>
                    <a:pt x="20" y="17"/>
                  </a:lnTo>
                  <a:lnTo>
                    <a:pt x="18" y="18"/>
                  </a:lnTo>
                  <a:lnTo>
                    <a:pt x="16" y="19"/>
                  </a:lnTo>
                  <a:lnTo>
                    <a:pt x="14" y="21"/>
                  </a:lnTo>
                  <a:lnTo>
                    <a:pt x="13" y="21"/>
                  </a:lnTo>
                  <a:lnTo>
                    <a:pt x="12" y="22"/>
                  </a:lnTo>
                  <a:lnTo>
                    <a:pt x="10" y="22"/>
                  </a:lnTo>
                  <a:lnTo>
                    <a:pt x="9" y="22"/>
                  </a:lnTo>
                  <a:lnTo>
                    <a:pt x="7" y="21"/>
                  </a:lnTo>
                  <a:lnTo>
                    <a:pt x="6" y="20"/>
                  </a:lnTo>
                  <a:lnTo>
                    <a:pt x="4" y="19"/>
                  </a:lnTo>
                  <a:lnTo>
                    <a:pt x="3" y="18"/>
                  </a:lnTo>
                  <a:lnTo>
                    <a:pt x="1" y="16"/>
                  </a:lnTo>
                  <a:lnTo>
                    <a:pt x="0" y="14"/>
                  </a:lnTo>
                  <a:lnTo>
                    <a:pt x="0" y="13"/>
                  </a:lnTo>
                  <a:lnTo>
                    <a:pt x="0" y="11"/>
                  </a:lnTo>
                  <a:lnTo>
                    <a:pt x="0" y="10"/>
                  </a:lnTo>
                  <a:lnTo>
                    <a:pt x="0" y="8"/>
                  </a:lnTo>
                  <a:lnTo>
                    <a:pt x="1" y="7"/>
                  </a:lnTo>
                  <a:lnTo>
                    <a:pt x="2" y="6"/>
                  </a:lnTo>
                  <a:lnTo>
                    <a:pt x="3" y="3"/>
                  </a:lnTo>
                  <a:lnTo>
                    <a:pt x="5" y="1"/>
                  </a:lnTo>
                  <a:lnTo>
                    <a:pt x="6" y="0"/>
                  </a:lnTo>
                  <a:lnTo>
                    <a:pt x="7"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7" name="Freeform 693"/>
            <p:cNvSpPr>
              <a:spLocks/>
            </p:cNvSpPr>
            <p:nvPr/>
          </p:nvSpPr>
          <p:spPr bwMode="auto">
            <a:xfrm>
              <a:off x="4349" y="1230"/>
              <a:ext cx="21" cy="22"/>
            </a:xfrm>
            <a:custGeom>
              <a:avLst/>
              <a:gdLst>
                <a:gd name="T0" fmla="*/ 11 w 21"/>
                <a:gd name="T1" fmla="*/ 4 h 22"/>
                <a:gd name="T2" fmla="*/ 10 w 21"/>
                <a:gd name="T3" fmla="*/ 4 h 22"/>
                <a:gd name="T4" fmla="*/ 9 w 21"/>
                <a:gd name="T5" fmla="*/ 4 h 22"/>
                <a:gd name="T6" fmla="*/ 8 w 21"/>
                <a:gd name="T7" fmla="*/ 5 h 22"/>
                <a:gd name="T8" fmla="*/ 8 w 21"/>
                <a:gd name="T9" fmla="*/ 6 h 22"/>
                <a:gd name="T10" fmla="*/ 7 w 21"/>
                <a:gd name="T11" fmla="*/ 8 h 22"/>
                <a:gd name="T12" fmla="*/ 6 w 21"/>
                <a:gd name="T13" fmla="*/ 9 h 22"/>
                <a:gd name="T14" fmla="*/ 6 w 21"/>
                <a:gd name="T15" fmla="*/ 11 h 22"/>
                <a:gd name="T16" fmla="*/ 8 w 21"/>
                <a:gd name="T17" fmla="*/ 14 h 22"/>
                <a:gd name="T18" fmla="*/ 8 w 21"/>
                <a:gd name="T19" fmla="*/ 15 h 22"/>
                <a:gd name="T20" fmla="*/ 9 w 21"/>
                <a:gd name="T21" fmla="*/ 16 h 22"/>
                <a:gd name="T22" fmla="*/ 11 w 21"/>
                <a:gd name="T23" fmla="*/ 16 h 22"/>
                <a:gd name="T24" fmla="*/ 12 w 21"/>
                <a:gd name="T25" fmla="*/ 17 h 22"/>
                <a:gd name="T26" fmla="*/ 14 w 21"/>
                <a:gd name="T27" fmla="*/ 17 h 22"/>
                <a:gd name="T28" fmla="*/ 16 w 21"/>
                <a:gd name="T29" fmla="*/ 16 h 22"/>
                <a:gd name="T30" fmla="*/ 19 w 21"/>
                <a:gd name="T31" fmla="*/ 14 h 22"/>
                <a:gd name="T32" fmla="*/ 21 w 21"/>
                <a:gd name="T33" fmla="*/ 17 h 22"/>
                <a:gd name="T34" fmla="*/ 21 w 21"/>
                <a:gd name="T35" fmla="*/ 18 h 22"/>
                <a:gd name="T36" fmla="*/ 20 w 21"/>
                <a:gd name="T37" fmla="*/ 18 h 22"/>
                <a:gd name="T38" fmla="*/ 18 w 21"/>
                <a:gd name="T39" fmla="*/ 20 h 22"/>
                <a:gd name="T40" fmla="*/ 15 w 21"/>
                <a:gd name="T41" fmla="*/ 21 h 22"/>
                <a:gd name="T42" fmla="*/ 14 w 21"/>
                <a:gd name="T43" fmla="*/ 21 h 22"/>
                <a:gd name="T44" fmla="*/ 13 w 21"/>
                <a:gd name="T45" fmla="*/ 22 h 22"/>
                <a:gd name="T46" fmla="*/ 11 w 21"/>
                <a:gd name="T47" fmla="*/ 22 h 22"/>
                <a:gd name="T48" fmla="*/ 9 w 21"/>
                <a:gd name="T49" fmla="*/ 22 h 22"/>
                <a:gd name="T50" fmla="*/ 8 w 21"/>
                <a:gd name="T51" fmla="*/ 21 h 22"/>
                <a:gd name="T52" fmla="*/ 7 w 21"/>
                <a:gd name="T53" fmla="*/ 21 h 22"/>
                <a:gd name="T54" fmla="*/ 5 w 21"/>
                <a:gd name="T55" fmla="*/ 19 h 22"/>
                <a:gd name="T56" fmla="*/ 4 w 21"/>
                <a:gd name="T57" fmla="*/ 18 h 22"/>
                <a:gd name="T58" fmla="*/ 2 w 21"/>
                <a:gd name="T59" fmla="*/ 16 h 22"/>
                <a:gd name="T60" fmla="*/ 1 w 21"/>
                <a:gd name="T61" fmla="*/ 15 h 22"/>
                <a:gd name="T62" fmla="*/ 1 w 21"/>
                <a:gd name="T63" fmla="*/ 13 h 22"/>
                <a:gd name="T64" fmla="*/ 1 w 21"/>
                <a:gd name="T65" fmla="*/ 11 h 22"/>
                <a:gd name="T66" fmla="*/ 0 w 21"/>
                <a:gd name="T67" fmla="*/ 10 h 22"/>
                <a:gd name="T68" fmla="*/ 1 w 21"/>
                <a:gd name="T69" fmla="*/ 8 h 22"/>
                <a:gd name="T70" fmla="*/ 2 w 21"/>
                <a:gd name="T71" fmla="*/ 7 h 22"/>
                <a:gd name="T72" fmla="*/ 2 w 21"/>
                <a:gd name="T73" fmla="*/ 6 h 22"/>
                <a:gd name="T74" fmla="*/ 4 w 21"/>
                <a:gd name="T75" fmla="*/ 3 h 22"/>
                <a:gd name="T76" fmla="*/ 5 w 21"/>
                <a:gd name="T77" fmla="*/ 2 h 22"/>
                <a:gd name="T78" fmla="*/ 7 w 21"/>
                <a:gd name="T79" fmla="*/ 0 h 22"/>
                <a:gd name="T80" fmla="*/ 7 w 21"/>
                <a:gd name="T81" fmla="*/ 0 h 22"/>
                <a:gd name="T82" fmla="*/ 11 w 21"/>
                <a:gd name="T83" fmla="*/ 4 h 22"/>
                <a:gd name="T84" fmla="*/ 11 w 21"/>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1" y="4"/>
                  </a:moveTo>
                  <a:lnTo>
                    <a:pt x="10" y="4"/>
                  </a:lnTo>
                  <a:lnTo>
                    <a:pt x="9" y="4"/>
                  </a:lnTo>
                  <a:lnTo>
                    <a:pt x="8" y="5"/>
                  </a:lnTo>
                  <a:lnTo>
                    <a:pt x="8" y="6"/>
                  </a:lnTo>
                  <a:lnTo>
                    <a:pt x="7" y="8"/>
                  </a:lnTo>
                  <a:lnTo>
                    <a:pt x="6" y="9"/>
                  </a:lnTo>
                  <a:lnTo>
                    <a:pt x="6" y="11"/>
                  </a:lnTo>
                  <a:lnTo>
                    <a:pt x="8" y="14"/>
                  </a:lnTo>
                  <a:lnTo>
                    <a:pt x="8" y="15"/>
                  </a:lnTo>
                  <a:lnTo>
                    <a:pt x="9" y="16"/>
                  </a:lnTo>
                  <a:lnTo>
                    <a:pt x="11" y="16"/>
                  </a:lnTo>
                  <a:lnTo>
                    <a:pt x="12" y="17"/>
                  </a:lnTo>
                  <a:lnTo>
                    <a:pt x="14" y="17"/>
                  </a:lnTo>
                  <a:lnTo>
                    <a:pt x="16" y="16"/>
                  </a:lnTo>
                  <a:lnTo>
                    <a:pt x="19" y="14"/>
                  </a:lnTo>
                  <a:lnTo>
                    <a:pt x="21" y="17"/>
                  </a:lnTo>
                  <a:lnTo>
                    <a:pt x="21" y="18"/>
                  </a:lnTo>
                  <a:lnTo>
                    <a:pt x="20" y="18"/>
                  </a:lnTo>
                  <a:lnTo>
                    <a:pt x="18" y="20"/>
                  </a:lnTo>
                  <a:lnTo>
                    <a:pt x="15" y="21"/>
                  </a:lnTo>
                  <a:lnTo>
                    <a:pt x="14" y="21"/>
                  </a:lnTo>
                  <a:lnTo>
                    <a:pt x="13" y="22"/>
                  </a:lnTo>
                  <a:lnTo>
                    <a:pt x="11" y="22"/>
                  </a:lnTo>
                  <a:lnTo>
                    <a:pt x="9" y="22"/>
                  </a:lnTo>
                  <a:lnTo>
                    <a:pt x="8" y="21"/>
                  </a:lnTo>
                  <a:lnTo>
                    <a:pt x="7" y="21"/>
                  </a:lnTo>
                  <a:lnTo>
                    <a:pt x="5" y="19"/>
                  </a:lnTo>
                  <a:lnTo>
                    <a:pt x="4" y="18"/>
                  </a:lnTo>
                  <a:lnTo>
                    <a:pt x="2" y="16"/>
                  </a:lnTo>
                  <a:lnTo>
                    <a:pt x="1" y="15"/>
                  </a:lnTo>
                  <a:lnTo>
                    <a:pt x="1" y="13"/>
                  </a:lnTo>
                  <a:lnTo>
                    <a:pt x="1" y="11"/>
                  </a:lnTo>
                  <a:lnTo>
                    <a:pt x="0" y="10"/>
                  </a:lnTo>
                  <a:lnTo>
                    <a:pt x="1" y="8"/>
                  </a:lnTo>
                  <a:lnTo>
                    <a:pt x="2" y="7"/>
                  </a:lnTo>
                  <a:lnTo>
                    <a:pt x="2" y="6"/>
                  </a:lnTo>
                  <a:lnTo>
                    <a:pt x="4" y="3"/>
                  </a:lnTo>
                  <a:lnTo>
                    <a:pt x="5" y="2"/>
                  </a:lnTo>
                  <a:lnTo>
                    <a:pt x="7" y="0"/>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8" name="Freeform 694"/>
            <p:cNvSpPr>
              <a:spLocks/>
            </p:cNvSpPr>
            <p:nvPr/>
          </p:nvSpPr>
          <p:spPr bwMode="auto">
            <a:xfrm>
              <a:off x="3728" y="1438"/>
              <a:ext cx="21" cy="21"/>
            </a:xfrm>
            <a:custGeom>
              <a:avLst/>
              <a:gdLst>
                <a:gd name="T0" fmla="*/ 10 w 21"/>
                <a:gd name="T1" fmla="*/ 3 h 21"/>
                <a:gd name="T2" fmla="*/ 10 w 21"/>
                <a:gd name="T3" fmla="*/ 3 h 21"/>
                <a:gd name="T4" fmla="*/ 9 w 21"/>
                <a:gd name="T5" fmla="*/ 4 h 21"/>
                <a:gd name="T6" fmla="*/ 8 w 21"/>
                <a:gd name="T7" fmla="*/ 5 h 21"/>
                <a:gd name="T8" fmla="*/ 7 w 21"/>
                <a:gd name="T9" fmla="*/ 6 h 21"/>
                <a:gd name="T10" fmla="*/ 6 w 21"/>
                <a:gd name="T11" fmla="*/ 7 h 21"/>
                <a:gd name="T12" fmla="*/ 6 w 21"/>
                <a:gd name="T13" fmla="*/ 9 h 21"/>
                <a:gd name="T14" fmla="*/ 6 w 21"/>
                <a:gd name="T15" fmla="*/ 11 h 21"/>
                <a:gd name="T16" fmla="*/ 7 w 21"/>
                <a:gd name="T17" fmla="*/ 14 h 21"/>
                <a:gd name="T18" fmla="*/ 8 w 21"/>
                <a:gd name="T19" fmla="*/ 14 h 21"/>
                <a:gd name="T20" fmla="*/ 9 w 21"/>
                <a:gd name="T21" fmla="*/ 15 h 21"/>
                <a:gd name="T22" fmla="*/ 10 w 21"/>
                <a:gd name="T23" fmla="*/ 16 h 21"/>
                <a:gd name="T24" fmla="*/ 11 w 21"/>
                <a:gd name="T25" fmla="*/ 16 h 21"/>
                <a:gd name="T26" fmla="*/ 14 w 21"/>
                <a:gd name="T27" fmla="*/ 16 h 21"/>
                <a:gd name="T28" fmla="*/ 16 w 21"/>
                <a:gd name="T29" fmla="*/ 15 h 21"/>
                <a:gd name="T30" fmla="*/ 18 w 21"/>
                <a:gd name="T31" fmla="*/ 14 h 21"/>
                <a:gd name="T32" fmla="*/ 21 w 21"/>
                <a:gd name="T33" fmla="*/ 17 h 21"/>
                <a:gd name="T34" fmla="*/ 20 w 21"/>
                <a:gd name="T35" fmla="*/ 17 h 21"/>
                <a:gd name="T36" fmla="*/ 19 w 21"/>
                <a:gd name="T37" fmla="*/ 18 h 21"/>
                <a:gd name="T38" fmla="*/ 17 w 21"/>
                <a:gd name="T39" fmla="*/ 19 h 21"/>
                <a:gd name="T40" fmla="*/ 15 w 21"/>
                <a:gd name="T41" fmla="*/ 20 h 21"/>
                <a:gd name="T42" fmla="*/ 13 w 21"/>
                <a:gd name="T43" fmla="*/ 21 h 21"/>
                <a:gd name="T44" fmla="*/ 12 w 21"/>
                <a:gd name="T45" fmla="*/ 21 h 21"/>
                <a:gd name="T46" fmla="*/ 10 w 21"/>
                <a:gd name="T47" fmla="*/ 21 h 21"/>
                <a:gd name="T48" fmla="*/ 9 w 21"/>
                <a:gd name="T49" fmla="*/ 21 h 21"/>
                <a:gd name="T50" fmla="*/ 7 w 21"/>
                <a:gd name="T51" fmla="*/ 21 h 21"/>
                <a:gd name="T52" fmla="*/ 6 w 21"/>
                <a:gd name="T53" fmla="*/ 20 h 21"/>
                <a:gd name="T54" fmla="*/ 5 w 21"/>
                <a:gd name="T55" fmla="*/ 19 h 21"/>
                <a:gd name="T56" fmla="*/ 3 w 21"/>
                <a:gd name="T57" fmla="*/ 18 h 21"/>
                <a:gd name="T58" fmla="*/ 1 w 21"/>
                <a:gd name="T59" fmla="*/ 16 h 21"/>
                <a:gd name="T60" fmla="*/ 1 w 21"/>
                <a:gd name="T61" fmla="*/ 14 h 21"/>
                <a:gd name="T62" fmla="*/ 0 w 21"/>
                <a:gd name="T63" fmla="*/ 12 h 21"/>
                <a:gd name="T64" fmla="*/ 0 w 21"/>
                <a:gd name="T65" fmla="*/ 11 h 21"/>
                <a:gd name="T66" fmla="*/ 0 w 21"/>
                <a:gd name="T67" fmla="*/ 9 h 21"/>
                <a:gd name="T68" fmla="*/ 1 w 21"/>
                <a:gd name="T69" fmla="*/ 8 h 21"/>
                <a:gd name="T70" fmla="*/ 1 w 21"/>
                <a:gd name="T71" fmla="*/ 6 h 21"/>
                <a:gd name="T72" fmla="*/ 2 w 21"/>
                <a:gd name="T73" fmla="*/ 5 h 21"/>
                <a:gd name="T74" fmla="*/ 3 w 21"/>
                <a:gd name="T75" fmla="*/ 3 h 21"/>
                <a:gd name="T76" fmla="*/ 5 w 21"/>
                <a:gd name="T77" fmla="*/ 1 h 21"/>
                <a:gd name="T78" fmla="*/ 6 w 21"/>
                <a:gd name="T79" fmla="*/ 0 h 21"/>
                <a:gd name="T80" fmla="*/ 6 w 21"/>
                <a:gd name="T81" fmla="*/ 0 h 21"/>
                <a:gd name="T82" fmla="*/ 10 w 21"/>
                <a:gd name="T83" fmla="*/ 3 h 21"/>
                <a:gd name="T84" fmla="*/ 10 w 21"/>
                <a:gd name="T85" fmla="*/ 3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1">
                  <a:moveTo>
                    <a:pt x="10" y="3"/>
                  </a:moveTo>
                  <a:lnTo>
                    <a:pt x="10" y="3"/>
                  </a:lnTo>
                  <a:lnTo>
                    <a:pt x="9" y="4"/>
                  </a:lnTo>
                  <a:lnTo>
                    <a:pt x="8" y="5"/>
                  </a:lnTo>
                  <a:lnTo>
                    <a:pt x="7" y="6"/>
                  </a:lnTo>
                  <a:lnTo>
                    <a:pt x="6" y="7"/>
                  </a:lnTo>
                  <a:lnTo>
                    <a:pt x="6" y="9"/>
                  </a:lnTo>
                  <a:lnTo>
                    <a:pt x="6" y="11"/>
                  </a:lnTo>
                  <a:lnTo>
                    <a:pt x="7" y="14"/>
                  </a:lnTo>
                  <a:lnTo>
                    <a:pt x="8" y="14"/>
                  </a:lnTo>
                  <a:lnTo>
                    <a:pt x="9" y="15"/>
                  </a:lnTo>
                  <a:lnTo>
                    <a:pt x="10" y="16"/>
                  </a:lnTo>
                  <a:lnTo>
                    <a:pt x="11" y="16"/>
                  </a:lnTo>
                  <a:lnTo>
                    <a:pt x="14" y="16"/>
                  </a:lnTo>
                  <a:lnTo>
                    <a:pt x="16" y="15"/>
                  </a:lnTo>
                  <a:lnTo>
                    <a:pt x="18" y="14"/>
                  </a:lnTo>
                  <a:lnTo>
                    <a:pt x="21" y="17"/>
                  </a:lnTo>
                  <a:lnTo>
                    <a:pt x="20" y="17"/>
                  </a:lnTo>
                  <a:lnTo>
                    <a:pt x="19" y="18"/>
                  </a:lnTo>
                  <a:lnTo>
                    <a:pt x="17" y="19"/>
                  </a:lnTo>
                  <a:lnTo>
                    <a:pt x="15" y="20"/>
                  </a:lnTo>
                  <a:lnTo>
                    <a:pt x="13" y="21"/>
                  </a:lnTo>
                  <a:lnTo>
                    <a:pt x="12" y="21"/>
                  </a:lnTo>
                  <a:lnTo>
                    <a:pt x="10" y="21"/>
                  </a:lnTo>
                  <a:lnTo>
                    <a:pt x="9" y="21"/>
                  </a:lnTo>
                  <a:lnTo>
                    <a:pt x="7" y="21"/>
                  </a:lnTo>
                  <a:lnTo>
                    <a:pt x="6" y="20"/>
                  </a:lnTo>
                  <a:lnTo>
                    <a:pt x="5" y="19"/>
                  </a:lnTo>
                  <a:lnTo>
                    <a:pt x="3" y="18"/>
                  </a:lnTo>
                  <a:lnTo>
                    <a:pt x="1" y="16"/>
                  </a:lnTo>
                  <a:lnTo>
                    <a:pt x="1" y="14"/>
                  </a:lnTo>
                  <a:lnTo>
                    <a:pt x="0" y="12"/>
                  </a:lnTo>
                  <a:lnTo>
                    <a:pt x="0" y="11"/>
                  </a:lnTo>
                  <a:lnTo>
                    <a:pt x="0" y="9"/>
                  </a:lnTo>
                  <a:lnTo>
                    <a:pt x="1" y="8"/>
                  </a:lnTo>
                  <a:lnTo>
                    <a:pt x="1" y="6"/>
                  </a:lnTo>
                  <a:lnTo>
                    <a:pt x="2" y="5"/>
                  </a:lnTo>
                  <a:lnTo>
                    <a:pt x="3" y="3"/>
                  </a:lnTo>
                  <a:lnTo>
                    <a:pt x="5" y="1"/>
                  </a:lnTo>
                  <a:lnTo>
                    <a:pt x="6"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99" name="Freeform 695"/>
            <p:cNvSpPr>
              <a:spLocks/>
            </p:cNvSpPr>
            <p:nvPr/>
          </p:nvSpPr>
          <p:spPr bwMode="auto">
            <a:xfrm>
              <a:off x="3727" y="1642"/>
              <a:ext cx="21" cy="22"/>
            </a:xfrm>
            <a:custGeom>
              <a:avLst/>
              <a:gdLst>
                <a:gd name="T0" fmla="*/ 10 w 21"/>
                <a:gd name="T1" fmla="*/ 4 h 22"/>
                <a:gd name="T2" fmla="*/ 9 w 21"/>
                <a:gd name="T3" fmla="*/ 4 h 22"/>
                <a:gd name="T4" fmla="*/ 8 w 21"/>
                <a:gd name="T5" fmla="*/ 4 h 22"/>
                <a:gd name="T6" fmla="*/ 7 w 21"/>
                <a:gd name="T7" fmla="*/ 5 h 22"/>
                <a:gd name="T8" fmla="*/ 7 w 21"/>
                <a:gd name="T9" fmla="*/ 7 h 22"/>
                <a:gd name="T10" fmla="*/ 6 w 21"/>
                <a:gd name="T11" fmla="*/ 8 h 22"/>
                <a:gd name="T12" fmla="*/ 5 w 21"/>
                <a:gd name="T13" fmla="*/ 10 h 22"/>
                <a:gd name="T14" fmla="*/ 5 w 21"/>
                <a:gd name="T15" fmla="*/ 11 h 22"/>
                <a:gd name="T16" fmla="*/ 7 w 21"/>
                <a:gd name="T17" fmla="*/ 14 h 22"/>
                <a:gd name="T18" fmla="*/ 7 w 21"/>
                <a:gd name="T19" fmla="*/ 15 h 22"/>
                <a:gd name="T20" fmla="*/ 8 w 21"/>
                <a:gd name="T21" fmla="*/ 16 h 22"/>
                <a:gd name="T22" fmla="*/ 10 w 21"/>
                <a:gd name="T23" fmla="*/ 16 h 22"/>
                <a:gd name="T24" fmla="*/ 11 w 21"/>
                <a:gd name="T25" fmla="*/ 17 h 22"/>
                <a:gd name="T26" fmla="*/ 13 w 21"/>
                <a:gd name="T27" fmla="*/ 17 h 22"/>
                <a:gd name="T28" fmla="*/ 15 w 21"/>
                <a:gd name="T29" fmla="*/ 16 h 22"/>
                <a:gd name="T30" fmla="*/ 18 w 21"/>
                <a:gd name="T31" fmla="*/ 14 h 22"/>
                <a:gd name="T32" fmla="*/ 21 w 21"/>
                <a:gd name="T33" fmla="*/ 17 h 22"/>
                <a:gd name="T34" fmla="*/ 20 w 21"/>
                <a:gd name="T35" fmla="*/ 18 h 22"/>
                <a:gd name="T36" fmla="*/ 19 w 21"/>
                <a:gd name="T37" fmla="*/ 19 h 22"/>
                <a:gd name="T38" fmla="*/ 17 w 21"/>
                <a:gd name="T39" fmla="*/ 20 h 22"/>
                <a:gd name="T40" fmla="*/ 15 w 21"/>
                <a:gd name="T41" fmla="*/ 21 h 22"/>
                <a:gd name="T42" fmla="*/ 13 w 21"/>
                <a:gd name="T43" fmla="*/ 21 h 22"/>
                <a:gd name="T44" fmla="*/ 11 w 21"/>
                <a:gd name="T45" fmla="*/ 22 h 22"/>
                <a:gd name="T46" fmla="*/ 10 w 21"/>
                <a:gd name="T47" fmla="*/ 22 h 22"/>
                <a:gd name="T48" fmla="*/ 9 w 21"/>
                <a:gd name="T49" fmla="*/ 22 h 22"/>
                <a:gd name="T50" fmla="*/ 7 w 21"/>
                <a:gd name="T51" fmla="*/ 21 h 22"/>
                <a:gd name="T52" fmla="*/ 6 w 21"/>
                <a:gd name="T53" fmla="*/ 21 h 22"/>
                <a:gd name="T54" fmla="*/ 4 w 21"/>
                <a:gd name="T55" fmla="*/ 20 h 22"/>
                <a:gd name="T56" fmla="*/ 3 w 21"/>
                <a:gd name="T57" fmla="*/ 18 h 22"/>
                <a:gd name="T58" fmla="*/ 1 w 21"/>
                <a:gd name="T59" fmla="*/ 16 h 22"/>
                <a:gd name="T60" fmla="*/ 0 w 21"/>
                <a:gd name="T61" fmla="*/ 15 h 22"/>
                <a:gd name="T62" fmla="*/ 0 w 21"/>
                <a:gd name="T63" fmla="*/ 13 h 22"/>
                <a:gd name="T64" fmla="*/ 0 w 21"/>
                <a:gd name="T65" fmla="*/ 11 h 22"/>
                <a:gd name="T66" fmla="*/ 0 w 21"/>
                <a:gd name="T67" fmla="*/ 10 h 22"/>
                <a:gd name="T68" fmla="*/ 0 w 21"/>
                <a:gd name="T69" fmla="*/ 8 h 22"/>
                <a:gd name="T70" fmla="*/ 1 w 21"/>
                <a:gd name="T71" fmla="*/ 7 h 22"/>
                <a:gd name="T72" fmla="*/ 1 w 21"/>
                <a:gd name="T73" fmla="*/ 6 h 22"/>
                <a:gd name="T74" fmla="*/ 3 w 21"/>
                <a:gd name="T75" fmla="*/ 3 h 22"/>
                <a:gd name="T76" fmla="*/ 4 w 21"/>
                <a:gd name="T77" fmla="*/ 2 h 22"/>
                <a:gd name="T78" fmla="*/ 6 w 21"/>
                <a:gd name="T79" fmla="*/ 0 h 22"/>
                <a:gd name="T80" fmla="*/ 6 w 21"/>
                <a:gd name="T81" fmla="*/ 0 h 22"/>
                <a:gd name="T82" fmla="*/ 10 w 21"/>
                <a:gd name="T83" fmla="*/ 4 h 22"/>
                <a:gd name="T84" fmla="*/ 10 w 21"/>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0" y="4"/>
                  </a:moveTo>
                  <a:lnTo>
                    <a:pt x="9" y="4"/>
                  </a:lnTo>
                  <a:lnTo>
                    <a:pt x="8" y="4"/>
                  </a:lnTo>
                  <a:lnTo>
                    <a:pt x="7" y="5"/>
                  </a:lnTo>
                  <a:lnTo>
                    <a:pt x="7" y="7"/>
                  </a:lnTo>
                  <a:lnTo>
                    <a:pt x="6" y="8"/>
                  </a:lnTo>
                  <a:lnTo>
                    <a:pt x="5" y="10"/>
                  </a:lnTo>
                  <a:lnTo>
                    <a:pt x="5" y="11"/>
                  </a:lnTo>
                  <a:lnTo>
                    <a:pt x="7" y="14"/>
                  </a:lnTo>
                  <a:lnTo>
                    <a:pt x="7" y="15"/>
                  </a:lnTo>
                  <a:lnTo>
                    <a:pt x="8" y="16"/>
                  </a:lnTo>
                  <a:lnTo>
                    <a:pt x="10" y="16"/>
                  </a:lnTo>
                  <a:lnTo>
                    <a:pt x="11" y="17"/>
                  </a:lnTo>
                  <a:lnTo>
                    <a:pt x="13" y="17"/>
                  </a:lnTo>
                  <a:lnTo>
                    <a:pt x="15" y="16"/>
                  </a:lnTo>
                  <a:lnTo>
                    <a:pt x="18" y="14"/>
                  </a:lnTo>
                  <a:lnTo>
                    <a:pt x="21" y="17"/>
                  </a:lnTo>
                  <a:lnTo>
                    <a:pt x="20" y="18"/>
                  </a:lnTo>
                  <a:lnTo>
                    <a:pt x="19" y="19"/>
                  </a:lnTo>
                  <a:lnTo>
                    <a:pt x="17" y="20"/>
                  </a:lnTo>
                  <a:lnTo>
                    <a:pt x="15" y="21"/>
                  </a:lnTo>
                  <a:lnTo>
                    <a:pt x="13" y="21"/>
                  </a:lnTo>
                  <a:lnTo>
                    <a:pt x="11" y="22"/>
                  </a:lnTo>
                  <a:lnTo>
                    <a:pt x="10" y="22"/>
                  </a:lnTo>
                  <a:lnTo>
                    <a:pt x="9" y="22"/>
                  </a:lnTo>
                  <a:lnTo>
                    <a:pt x="7" y="21"/>
                  </a:lnTo>
                  <a:lnTo>
                    <a:pt x="6" y="21"/>
                  </a:lnTo>
                  <a:lnTo>
                    <a:pt x="4" y="20"/>
                  </a:lnTo>
                  <a:lnTo>
                    <a:pt x="3" y="18"/>
                  </a:lnTo>
                  <a:lnTo>
                    <a:pt x="1" y="16"/>
                  </a:lnTo>
                  <a:lnTo>
                    <a:pt x="0" y="15"/>
                  </a:lnTo>
                  <a:lnTo>
                    <a:pt x="0" y="13"/>
                  </a:lnTo>
                  <a:lnTo>
                    <a:pt x="0" y="11"/>
                  </a:lnTo>
                  <a:lnTo>
                    <a:pt x="0" y="10"/>
                  </a:lnTo>
                  <a:lnTo>
                    <a:pt x="0" y="8"/>
                  </a:lnTo>
                  <a:lnTo>
                    <a:pt x="1" y="7"/>
                  </a:lnTo>
                  <a:lnTo>
                    <a:pt x="1" y="6"/>
                  </a:lnTo>
                  <a:lnTo>
                    <a:pt x="3" y="3"/>
                  </a:lnTo>
                  <a:lnTo>
                    <a:pt x="4" y="2"/>
                  </a:lnTo>
                  <a:lnTo>
                    <a:pt x="6"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0" name="Freeform 696"/>
            <p:cNvSpPr>
              <a:spLocks/>
            </p:cNvSpPr>
            <p:nvPr/>
          </p:nvSpPr>
          <p:spPr bwMode="auto">
            <a:xfrm>
              <a:off x="3935" y="1839"/>
              <a:ext cx="21" cy="22"/>
            </a:xfrm>
            <a:custGeom>
              <a:avLst/>
              <a:gdLst>
                <a:gd name="T0" fmla="*/ 10 w 21"/>
                <a:gd name="T1" fmla="*/ 4 h 22"/>
                <a:gd name="T2" fmla="*/ 10 w 21"/>
                <a:gd name="T3" fmla="*/ 4 h 22"/>
                <a:gd name="T4" fmla="*/ 9 w 21"/>
                <a:gd name="T5" fmla="*/ 4 h 22"/>
                <a:gd name="T6" fmla="*/ 8 w 21"/>
                <a:gd name="T7" fmla="*/ 5 h 22"/>
                <a:gd name="T8" fmla="*/ 7 w 21"/>
                <a:gd name="T9" fmla="*/ 6 h 22"/>
                <a:gd name="T10" fmla="*/ 6 w 21"/>
                <a:gd name="T11" fmla="*/ 7 h 22"/>
                <a:gd name="T12" fmla="*/ 6 w 21"/>
                <a:gd name="T13" fmla="*/ 9 h 22"/>
                <a:gd name="T14" fmla="*/ 6 w 21"/>
                <a:gd name="T15" fmla="*/ 11 h 22"/>
                <a:gd name="T16" fmla="*/ 7 w 21"/>
                <a:gd name="T17" fmla="*/ 14 h 22"/>
                <a:gd name="T18" fmla="*/ 8 w 21"/>
                <a:gd name="T19" fmla="*/ 15 h 22"/>
                <a:gd name="T20" fmla="*/ 9 w 21"/>
                <a:gd name="T21" fmla="*/ 15 h 22"/>
                <a:gd name="T22" fmla="*/ 10 w 21"/>
                <a:gd name="T23" fmla="*/ 16 h 22"/>
                <a:gd name="T24" fmla="*/ 12 w 21"/>
                <a:gd name="T25" fmla="*/ 16 h 22"/>
                <a:gd name="T26" fmla="*/ 14 w 21"/>
                <a:gd name="T27" fmla="*/ 16 h 22"/>
                <a:gd name="T28" fmla="*/ 16 w 21"/>
                <a:gd name="T29" fmla="*/ 15 h 22"/>
                <a:gd name="T30" fmla="*/ 18 w 21"/>
                <a:gd name="T31" fmla="*/ 14 h 22"/>
                <a:gd name="T32" fmla="*/ 21 w 21"/>
                <a:gd name="T33" fmla="*/ 17 h 22"/>
                <a:gd name="T34" fmla="*/ 20 w 21"/>
                <a:gd name="T35" fmla="*/ 17 h 22"/>
                <a:gd name="T36" fmla="*/ 19 w 21"/>
                <a:gd name="T37" fmla="*/ 18 h 22"/>
                <a:gd name="T38" fmla="*/ 17 w 21"/>
                <a:gd name="T39" fmla="*/ 19 h 22"/>
                <a:gd name="T40" fmla="*/ 15 w 21"/>
                <a:gd name="T41" fmla="*/ 21 h 22"/>
                <a:gd name="T42" fmla="*/ 13 w 21"/>
                <a:gd name="T43" fmla="*/ 21 h 22"/>
                <a:gd name="T44" fmla="*/ 12 w 21"/>
                <a:gd name="T45" fmla="*/ 22 h 22"/>
                <a:gd name="T46" fmla="*/ 11 w 21"/>
                <a:gd name="T47" fmla="*/ 22 h 22"/>
                <a:gd name="T48" fmla="*/ 9 w 21"/>
                <a:gd name="T49" fmla="*/ 22 h 22"/>
                <a:gd name="T50" fmla="*/ 8 w 21"/>
                <a:gd name="T51" fmla="*/ 21 h 22"/>
                <a:gd name="T52" fmla="*/ 6 w 21"/>
                <a:gd name="T53" fmla="*/ 20 h 22"/>
                <a:gd name="T54" fmla="*/ 5 w 21"/>
                <a:gd name="T55" fmla="*/ 19 h 22"/>
                <a:gd name="T56" fmla="*/ 3 w 21"/>
                <a:gd name="T57" fmla="*/ 18 h 22"/>
                <a:gd name="T58" fmla="*/ 2 w 21"/>
                <a:gd name="T59" fmla="*/ 16 h 22"/>
                <a:gd name="T60" fmla="*/ 1 w 21"/>
                <a:gd name="T61" fmla="*/ 14 h 22"/>
                <a:gd name="T62" fmla="*/ 0 w 21"/>
                <a:gd name="T63" fmla="*/ 13 h 22"/>
                <a:gd name="T64" fmla="*/ 0 w 21"/>
                <a:gd name="T65" fmla="*/ 11 h 22"/>
                <a:gd name="T66" fmla="*/ 0 w 21"/>
                <a:gd name="T67" fmla="*/ 10 h 22"/>
                <a:gd name="T68" fmla="*/ 1 w 21"/>
                <a:gd name="T69" fmla="*/ 8 h 22"/>
                <a:gd name="T70" fmla="*/ 1 w 21"/>
                <a:gd name="T71" fmla="*/ 6 h 22"/>
                <a:gd name="T72" fmla="*/ 2 w 21"/>
                <a:gd name="T73" fmla="*/ 5 h 22"/>
                <a:gd name="T74" fmla="*/ 4 w 21"/>
                <a:gd name="T75" fmla="*/ 3 h 22"/>
                <a:gd name="T76" fmla="*/ 5 w 21"/>
                <a:gd name="T77" fmla="*/ 1 h 22"/>
                <a:gd name="T78" fmla="*/ 6 w 21"/>
                <a:gd name="T79" fmla="*/ 0 h 22"/>
                <a:gd name="T80" fmla="*/ 7 w 21"/>
                <a:gd name="T81" fmla="*/ 0 h 22"/>
                <a:gd name="T82" fmla="*/ 10 w 21"/>
                <a:gd name="T83" fmla="*/ 4 h 22"/>
                <a:gd name="T84" fmla="*/ 10 w 21"/>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0" y="4"/>
                  </a:moveTo>
                  <a:lnTo>
                    <a:pt x="10" y="4"/>
                  </a:lnTo>
                  <a:lnTo>
                    <a:pt x="9" y="4"/>
                  </a:lnTo>
                  <a:lnTo>
                    <a:pt x="8" y="5"/>
                  </a:lnTo>
                  <a:lnTo>
                    <a:pt x="7" y="6"/>
                  </a:lnTo>
                  <a:lnTo>
                    <a:pt x="6" y="7"/>
                  </a:lnTo>
                  <a:lnTo>
                    <a:pt x="6" y="9"/>
                  </a:lnTo>
                  <a:lnTo>
                    <a:pt x="6" y="11"/>
                  </a:lnTo>
                  <a:lnTo>
                    <a:pt x="7" y="14"/>
                  </a:lnTo>
                  <a:lnTo>
                    <a:pt x="8" y="15"/>
                  </a:lnTo>
                  <a:lnTo>
                    <a:pt x="9" y="15"/>
                  </a:lnTo>
                  <a:lnTo>
                    <a:pt x="10" y="16"/>
                  </a:lnTo>
                  <a:lnTo>
                    <a:pt x="12" y="16"/>
                  </a:lnTo>
                  <a:lnTo>
                    <a:pt x="14" y="16"/>
                  </a:lnTo>
                  <a:lnTo>
                    <a:pt x="16" y="15"/>
                  </a:lnTo>
                  <a:lnTo>
                    <a:pt x="18" y="14"/>
                  </a:lnTo>
                  <a:lnTo>
                    <a:pt x="21" y="17"/>
                  </a:lnTo>
                  <a:lnTo>
                    <a:pt x="20" y="17"/>
                  </a:lnTo>
                  <a:lnTo>
                    <a:pt x="19" y="18"/>
                  </a:lnTo>
                  <a:lnTo>
                    <a:pt x="17" y="19"/>
                  </a:lnTo>
                  <a:lnTo>
                    <a:pt x="15" y="21"/>
                  </a:lnTo>
                  <a:lnTo>
                    <a:pt x="13" y="21"/>
                  </a:lnTo>
                  <a:lnTo>
                    <a:pt x="12" y="22"/>
                  </a:lnTo>
                  <a:lnTo>
                    <a:pt x="11" y="22"/>
                  </a:lnTo>
                  <a:lnTo>
                    <a:pt x="9" y="22"/>
                  </a:lnTo>
                  <a:lnTo>
                    <a:pt x="8" y="21"/>
                  </a:lnTo>
                  <a:lnTo>
                    <a:pt x="6" y="20"/>
                  </a:lnTo>
                  <a:lnTo>
                    <a:pt x="5" y="19"/>
                  </a:lnTo>
                  <a:lnTo>
                    <a:pt x="3" y="18"/>
                  </a:lnTo>
                  <a:lnTo>
                    <a:pt x="2" y="16"/>
                  </a:lnTo>
                  <a:lnTo>
                    <a:pt x="1" y="14"/>
                  </a:lnTo>
                  <a:lnTo>
                    <a:pt x="0" y="13"/>
                  </a:lnTo>
                  <a:lnTo>
                    <a:pt x="0" y="11"/>
                  </a:lnTo>
                  <a:lnTo>
                    <a:pt x="0" y="10"/>
                  </a:lnTo>
                  <a:lnTo>
                    <a:pt x="1" y="8"/>
                  </a:lnTo>
                  <a:lnTo>
                    <a:pt x="1" y="6"/>
                  </a:lnTo>
                  <a:lnTo>
                    <a:pt x="2" y="5"/>
                  </a:lnTo>
                  <a:lnTo>
                    <a:pt x="4" y="3"/>
                  </a:lnTo>
                  <a:lnTo>
                    <a:pt x="5" y="1"/>
                  </a:lnTo>
                  <a:lnTo>
                    <a:pt x="6" y="0"/>
                  </a:lnTo>
                  <a:lnTo>
                    <a:pt x="7"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1" name="Freeform 697"/>
            <p:cNvSpPr>
              <a:spLocks/>
            </p:cNvSpPr>
            <p:nvPr/>
          </p:nvSpPr>
          <p:spPr bwMode="auto">
            <a:xfrm>
              <a:off x="4137" y="1838"/>
              <a:ext cx="21" cy="22"/>
            </a:xfrm>
            <a:custGeom>
              <a:avLst/>
              <a:gdLst>
                <a:gd name="T0" fmla="*/ 10 w 21"/>
                <a:gd name="T1" fmla="*/ 4 h 22"/>
                <a:gd name="T2" fmla="*/ 9 w 21"/>
                <a:gd name="T3" fmla="*/ 4 h 22"/>
                <a:gd name="T4" fmla="*/ 8 w 21"/>
                <a:gd name="T5" fmla="*/ 4 h 22"/>
                <a:gd name="T6" fmla="*/ 7 w 21"/>
                <a:gd name="T7" fmla="*/ 5 h 22"/>
                <a:gd name="T8" fmla="*/ 7 w 21"/>
                <a:gd name="T9" fmla="*/ 6 h 22"/>
                <a:gd name="T10" fmla="*/ 6 w 21"/>
                <a:gd name="T11" fmla="*/ 7 h 22"/>
                <a:gd name="T12" fmla="*/ 5 w 21"/>
                <a:gd name="T13" fmla="*/ 10 h 22"/>
                <a:gd name="T14" fmla="*/ 5 w 21"/>
                <a:gd name="T15" fmla="*/ 11 h 22"/>
                <a:gd name="T16" fmla="*/ 7 w 21"/>
                <a:gd name="T17" fmla="*/ 14 h 22"/>
                <a:gd name="T18" fmla="*/ 7 w 21"/>
                <a:gd name="T19" fmla="*/ 15 h 22"/>
                <a:gd name="T20" fmla="*/ 8 w 21"/>
                <a:gd name="T21" fmla="*/ 16 h 22"/>
                <a:gd name="T22" fmla="*/ 10 w 21"/>
                <a:gd name="T23" fmla="*/ 16 h 22"/>
                <a:gd name="T24" fmla="*/ 12 w 21"/>
                <a:gd name="T25" fmla="*/ 17 h 22"/>
                <a:gd name="T26" fmla="*/ 14 w 21"/>
                <a:gd name="T27" fmla="*/ 16 h 22"/>
                <a:gd name="T28" fmla="*/ 16 w 21"/>
                <a:gd name="T29" fmla="*/ 16 h 22"/>
                <a:gd name="T30" fmla="*/ 18 w 21"/>
                <a:gd name="T31" fmla="*/ 14 h 22"/>
                <a:gd name="T32" fmla="*/ 21 w 21"/>
                <a:gd name="T33" fmla="*/ 17 h 22"/>
                <a:gd name="T34" fmla="*/ 20 w 21"/>
                <a:gd name="T35" fmla="*/ 17 h 22"/>
                <a:gd name="T36" fmla="*/ 19 w 21"/>
                <a:gd name="T37" fmla="*/ 18 h 22"/>
                <a:gd name="T38" fmla="*/ 17 w 21"/>
                <a:gd name="T39" fmla="*/ 20 h 22"/>
                <a:gd name="T40" fmla="*/ 15 w 21"/>
                <a:gd name="T41" fmla="*/ 21 h 22"/>
                <a:gd name="T42" fmla="*/ 13 w 21"/>
                <a:gd name="T43" fmla="*/ 21 h 22"/>
                <a:gd name="T44" fmla="*/ 12 w 21"/>
                <a:gd name="T45" fmla="*/ 22 h 22"/>
                <a:gd name="T46" fmla="*/ 11 w 21"/>
                <a:gd name="T47" fmla="*/ 22 h 22"/>
                <a:gd name="T48" fmla="*/ 9 w 21"/>
                <a:gd name="T49" fmla="*/ 22 h 22"/>
                <a:gd name="T50" fmla="*/ 7 w 21"/>
                <a:gd name="T51" fmla="*/ 21 h 22"/>
                <a:gd name="T52" fmla="*/ 6 w 21"/>
                <a:gd name="T53" fmla="*/ 20 h 22"/>
                <a:gd name="T54" fmla="*/ 5 w 21"/>
                <a:gd name="T55" fmla="*/ 19 h 22"/>
                <a:gd name="T56" fmla="*/ 3 w 21"/>
                <a:gd name="T57" fmla="*/ 18 h 22"/>
                <a:gd name="T58" fmla="*/ 2 w 21"/>
                <a:gd name="T59" fmla="*/ 16 h 22"/>
                <a:gd name="T60" fmla="*/ 1 w 21"/>
                <a:gd name="T61" fmla="*/ 15 h 22"/>
                <a:gd name="T62" fmla="*/ 0 w 21"/>
                <a:gd name="T63" fmla="*/ 13 h 22"/>
                <a:gd name="T64" fmla="*/ 0 w 21"/>
                <a:gd name="T65" fmla="*/ 11 h 22"/>
                <a:gd name="T66" fmla="*/ 0 w 21"/>
                <a:gd name="T67" fmla="*/ 10 h 22"/>
                <a:gd name="T68" fmla="*/ 1 w 21"/>
                <a:gd name="T69" fmla="*/ 8 h 22"/>
                <a:gd name="T70" fmla="*/ 1 w 21"/>
                <a:gd name="T71" fmla="*/ 7 h 22"/>
                <a:gd name="T72" fmla="*/ 2 w 21"/>
                <a:gd name="T73" fmla="*/ 6 h 22"/>
                <a:gd name="T74" fmla="*/ 3 w 21"/>
                <a:gd name="T75" fmla="*/ 3 h 22"/>
                <a:gd name="T76" fmla="*/ 5 w 21"/>
                <a:gd name="T77" fmla="*/ 2 h 22"/>
                <a:gd name="T78" fmla="*/ 6 w 21"/>
                <a:gd name="T79" fmla="*/ 0 h 22"/>
                <a:gd name="T80" fmla="*/ 7 w 21"/>
                <a:gd name="T81" fmla="*/ 0 h 22"/>
                <a:gd name="T82" fmla="*/ 10 w 21"/>
                <a:gd name="T83" fmla="*/ 4 h 22"/>
                <a:gd name="T84" fmla="*/ 10 w 21"/>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0" y="4"/>
                  </a:moveTo>
                  <a:lnTo>
                    <a:pt x="9" y="4"/>
                  </a:lnTo>
                  <a:lnTo>
                    <a:pt x="8" y="4"/>
                  </a:lnTo>
                  <a:lnTo>
                    <a:pt x="7" y="5"/>
                  </a:lnTo>
                  <a:lnTo>
                    <a:pt x="7" y="6"/>
                  </a:lnTo>
                  <a:lnTo>
                    <a:pt x="6" y="7"/>
                  </a:lnTo>
                  <a:lnTo>
                    <a:pt x="5" y="10"/>
                  </a:lnTo>
                  <a:lnTo>
                    <a:pt x="5" y="11"/>
                  </a:lnTo>
                  <a:lnTo>
                    <a:pt x="7" y="14"/>
                  </a:lnTo>
                  <a:lnTo>
                    <a:pt x="7" y="15"/>
                  </a:lnTo>
                  <a:lnTo>
                    <a:pt x="8" y="16"/>
                  </a:lnTo>
                  <a:lnTo>
                    <a:pt x="10" y="16"/>
                  </a:lnTo>
                  <a:lnTo>
                    <a:pt x="12" y="17"/>
                  </a:lnTo>
                  <a:lnTo>
                    <a:pt x="14" y="16"/>
                  </a:lnTo>
                  <a:lnTo>
                    <a:pt x="16" y="16"/>
                  </a:lnTo>
                  <a:lnTo>
                    <a:pt x="18" y="14"/>
                  </a:lnTo>
                  <a:lnTo>
                    <a:pt x="21" y="17"/>
                  </a:lnTo>
                  <a:lnTo>
                    <a:pt x="20" y="17"/>
                  </a:lnTo>
                  <a:lnTo>
                    <a:pt x="19" y="18"/>
                  </a:lnTo>
                  <a:lnTo>
                    <a:pt x="17" y="20"/>
                  </a:lnTo>
                  <a:lnTo>
                    <a:pt x="15" y="21"/>
                  </a:lnTo>
                  <a:lnTo>
                    <a:pt x="13" y="21"/>
                  </a:lnTo>
                  <a:lnTo>
                    <a:pt x="12" y="22"/>
                  </a:lnTo>
                  <a:lnTo>
                    <a:pt x="11" y="22"/>
                  </a:lnTo>
                  <a:lnTo>
                    <a:pt x="9" y="22"/>
                  </a:lnTo>
                  <a:lnTo>
                    <a:pt x="7" y="21"/>
                  </a:lnTo>
                  <a:lnTo>
                    <a:pt x="6" y="20"/>
                  </a:lnTo>
                  <a:lnTo>
                    <a:pt x="5" y="19"/>
                  </a:lnTo>
                  <a:lnTo>
                    <a:pt x="3" y="18"/>
                  </a:lnTo>
                  <a:lnTo>
                    <a:pt x="2" y="16"/>
                  </a:lnTo>
                  <a:lnTo>
                    <a:pt x="1" y="15"/>
                  </a:lnTo>
                  <a:lnTo>
                    <a:pt x="0" y="13"/>
                  </a:lnTo>
                  <a:lnTo>
                    <a:pt x="0" y="11"/>
                  </a:lnTo>
                  <a:lnTo>
                    <a:pt x="0" y="10"/>
                  </a:lnTo>
                  <a:lnTo>
                    <a:pt x="1" y="8"/>
                  </a:lnTo>
                  <a:lnTo>
                    <a:pt x="1" y="7"/>
                  </a:lnTo>
                  <a:lnTo>
                    <a:pt x="2" y="6"/>
                  </a:lnTo>
                  <a:lnTo>
                    <a:pt x="3" y="3"/>
                  </a:lnTo>
                  <a:lnTo>
                    <a:pt x="5" y="2"/>
                  </a:lnTo>
                  <a:lnTo>
                    <a:pt x="6" y="0"/>
                  </a:lnTo>
                  <a:lnTo>
                    <a:pt x="7"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2" name="Freeform 698"/>
            <p:cNvSpPr>
              <a:spLocks/>
            </p:cNvSpPr>
            <p:nvPr/>
          </p:nvSpPr>
          <p:spPr bwMode="auto">
            <a:xfrm>
              <a:off x="4353" y="1832"/>
              <a:ext cx="20" cy="21"/>
            </a:xfrm>
            <a:custGeom>
              <a:avLst/>
              <a:gdLst>
                <a:gd name="T0" fmla="*/ 10 w 20"/>
                <a:gd name="T1" fmla="*/ 4 h 21"/>
                <a:gd name="T2" fmla="*/ 9 w 20"/>
                <a:gd name="T3" fmla="*/ 4 h 21"/>
                <a:gd name="T4" fmla="*/ 8 w 20"/>
                <a:gd name="T5" fmla="*/ 4 h 21"/>
                <a:gd name="T6" fmla="*/ 7 w 20"/>
                <a:gd name="T7" fmla="*/ 5 h 21"/>
                <a:gd name="T8" fmla="*/ 6 w 20"/>
                <a:gd name="T9" fmla="*/ 6 h 21"/>
                <a:gd name="T10" fmla="*/ 5 w 20"/>
                <a:gd name="T11" fmla="*/ 7 h 21"/>
                <a:gd name="T12" fmla="*/ 5 w 20"/>
                <a:gd name="T13" fmla="*/ 9 h 21"/>
                <a:gd name="T14" fmla="*/ 5 w 20"/>
                <a:gd name="T15" fmla="*/ 11 h 21"/>
                <a:gd name="T16" fmla="*/ 6 w 20"/>
                <a:gd name="T17" fmla="*/ 13 h 21"/>
                <a:gd name="T18" fmla="*/ 7 w 20"/>
                <a:gd name="T19" fmla="*/ 14 h 21"/>
                <a:gd name="T20" fmla="*/ 8 w 20"/>
                <a:gd name="T21" fmla="*/ 15 h 21"/>
                <a:gd name="T22" fmla="*/ 10 w 20"/>
                <a:gd name="T23" fmla="*/ 16 h 21"/>
                <a:gd name="T24" fmla="*/ 11 w 20"/>
                <a:gd name="T25" fmla="*/ 16 h 21"/>
                <a:gd name="T26" fmla="*/ 13 w 20"/>
                <a:gd name="T27" fmla="*/ 16 h 21"/>
                <a:gd name="T28" fmla="*/ 15 w 20"/>
                <a:gd name="T29" fmla="*/ 15 h 21"/>
                <a:gd name="T30" fmla="*/ 18 w 20"/>
                <a:gd name="T31" fmla="*/ 13 h 21"/>
                <a:gd name="T32" fmla="*/ 20 w 20"/>
                <a:gd name="T33" fmla="*/ 17 h 21"/>
                <a:gd name="T34" fmla="*/ 20 w 20"/>
                <a:gd name="T35" fmla="*/ 17 h 21"/>
                <a:gd name="T36" fmla="*/ 19 w 20"/>
                <a:gd name="T37" fmla="*/ 18 h 21"/>
                <a:gd name="T38" fmla="*/ 17 w 20"/>
                <a:gd name="T39" fmla="*/ 19 h 21"/>
                <a:gd name="T40" fmla="*/ 15 w 20"/>
                <a:gd name="T41" fmla="*/ 21 h 21"/>
                <a:gd name="T42" fmla="*/ 13 w 20"/>
                <a:gd name="T43" fmla="*/ 21 h 21"/>
                <a:gd name="T44" fmla="*/ 12 w 20"/>
                <a:gd name="T45" fmla="*/ 21 h 21"/>
                <a:gd name="T46" fmla="*/ 10 w 20"/>
                <a:gd name="T47" fmla="*/ 21 h 21"/>
                <a:gd name="T48" fmla="*/ 9 w 20"/>
                <a:gd name="T49" fmla="*/ 21 h 21"/>
                <a:gd name="T50" fmla="*/ 7 w 20"/>
                <a:gd name="T51" fmla="*/ 21 h 21"/>
                <a:gd name="T52" fmla="*/ 6 w 20"/>
                <a:gd name="T53" fmla="*/ 20 h 21"/>
                <a:gd name="T54" fmla="*/ 4 w 20"/>
                <a:gd name="T55" fmla="*/ 19 h 21"/>
                <a:gd name="T56" fmla="*/ 3 w 20"/>
                <a:gd name="T57" fmla="*/ 18 h 21"/>
                <a:gd name="T58" fmla="*/ 1 w 20"/>
                <a:gd name="T59" fmla="*/ 16 h 21"/>
                <a:gd name="T60" fmla="*/ 1 w 20"/>
                <a:gd name="T61" fmla="*/ 14 h 21"/>
                <a:gd name="T62" fmla="*/ 0 w 20"/>
                <a:gd name="T63" fmla="*/ 12 h 21"/>
                <a:gd name="T64" fmla="*/ 0 w 20"/>
                <a:gd name="T65" fmla="*/ 11 h 21"/>
                <a:gd name="T66" fmla="*/ 0 w 20"/>
                <a:gd name="T67" fmla="*/ 9 h 21"/>
                <a:gd name="T68" fmla="*/ 0 w 20"/>
                <a:gd name="T69" fmla="*/ 8 h 21"/>
                <a:gd name="T70" fmla="*/ 1 w 20"/>
                <a:gd name="T71" fmla="*/ 6 h 21"/>
                <a:gd name="T72" fmla="*/ 1 w 20"/>
                <a:gd name="T73" fmla="*/ 5 h 21"/>
                <a:gd name="T74" fmla="*/ 3 w 20"/>
                <a:gd name="T75" fmla="*/ 3 h 21"/>
                <a:gd name="T76" fmla="*/ 5 w 20"/>
                <a:gd name="T77" fmla="*/ 1 h 21"/>
                <a:gd name="T78" fmla="*/ 6 w 20"/>
                <a:gd name="T79" fmla="*/ 0 h 21"/>
                <a:gd name="T80" fmla="*/ 6 w 20"/>
                <a:gd name="T81" fmla="*/ 0 h 21"/>
                <a:gd name="T82" fmla="*/ 10 w 20"/>
                <a:gd name="T83" fmla="*/ 4 h 21"/>
                <a:gd name="T84" fmla="*/ 10 w 20"/>
                <a:gd name="T85" fmla="*/ 4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21">
                  <a:moveTo>
                    <a:pt x="10" y="4"/>
                  </a:moveTo>
                  <a:lnTo>
                    <a:pt x="9" y="4"/>
                  </a:lnTo>
                  <a:lnTo>
                    <a:pt x="8" y="4"/>
                  </a:lnTo>
                  <a:lnTo>
                    <a:pt x="7" y="5"/>
                  </a:lnTo>
                  <a:lnTo>
                    <a:pt x="6" y="6"/>
                  </a:lnTo>
                  <a:lnTo>
                    <a:pt x="5" y="7"/>
                  </a:lnTo>
                  <a:lnTo>
                    <a:pt x="5" y="9"/>
                  </a:lnTo>
                  <a:lnTo>
                    <a:pt x="5" y="11"/>
                  </a:lnTo>
                  <a:lnTo>
                    <a:pt x="6" y="13"/>
                  </a:lnTo>
                  <a:lnTo>
                    <a:pt x="7" y="14"/>
                  </a:lnTo>
                  <a:lnTo>
                    <a:pt x="8" y="15"/>
                  </a:lnTo>
                  <a:lnTo>
                    <a:pt x="10" y="16"/>
                  </a:lnTo>
                  <a:lnTo>
                    <a:pt x="11" y="16"/>
                  </a:lnTo>
                  <a:lnTo>
                    <a:pt x="13" y="16"/>
                  </a:lnTo>
                  <a:lnTo>
                    <a:pt x="15" y="15"/>
                  </a:lnTo>
                  <a:lnTo>
                    <a:pt x="18" y="13"/>
                  </a:lnTo>
                  <a:lnTo>
                    <a:pt x="20" y="17"/>
                  </a:lnTo>
                  <a:lnTo>
                    <a:pt x="19" y="18"/>
                  </a:lnTo>
                  <a:lnTo>
                    <a:pt x="17" y="19"/>
                  </a:lnTo>
                  <a:lnTo>
                    <a:pt x="15" y="21"/>
                  </a:lnTo>
                  <a:lnTo>
                    <a:pt x="13" y="21"/>
                  </a:lnTo>
                  <a:lnTo>
                    <a:pt x="12" y="21"/>
                  </a:lnTo>
                  <a:lnTo>
                    <a:pt x="10" y="21"/>
                  </a:lnTo>
                  <a:lnTo>
                    <a:pt x="9" y="21"/>
                  </a:lnTo>
                  <a:lnTo>
                    <a:pt x="7" y="21"/>
                  </a:lnTo>
                  <a:lnTo>
                    <a:pt x="6" y="20"/>
                  </a:lnTo>
                  <a:lnTo>
                    <a:pt x="4" y="19"/>
                  </a:lnTo>
                  <a:lnTo>
                    <a:pt x="3" y="18"/>
                  </a:lnTo>
                  <a:lnTo>
                    <a:pt x="1" y="16"/>
                  </a:lnTo>
                  <a:lnTo>
                    <a:pt x="1" y="14"/>
                  </a:lnTo>
                  <a:lnTo>
                    <a:pt x="0" y="12"/>
                  </a:lnTo>
                  <a:lnTo>
                    <a:pt x="0" y="11"/>
                  </a:lnTo>
                  <a:lnTo>
                    <a:pt x="0" y="9"/>
                  </a:lnTo>
                  <a:lnTo>
                    <a:pt x="0" y="8"/>
                  </a:lnTo>
                  <a:lnTo>
                    <a:pt x="1" y="6"/>
                  </a:lnTo>
                  <a:lnTo>
                    <a:pt x="1" y="5"/>
                  </a:lnTo>
                  <a:lnTo>
                    <a:pt x="3" y="3"/>
                  </a:lnTo>
                  <a:lnTo>
                    <a:pt x="5" y="1"/>
                  </a:lnTo>
                  <a:lnTo>
                    <a:pt x="6"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3" name="Freeform 699"/>
            <p:cNvSpPr>
              <a:spLocks/>
            </p:cNvSpPr>
            <p:nvPr/>
          </p:nvSpPr>
          <p:spPr bwMode="auto">
            <a:xfrm>
              <a:off x="4364" y="1432"/>
              <a:ext cx="21" cy="21"/>
            </a:xfrm>
            <a:custGeom>
              <a:avLst/>
              <a:gdLst>
                <a:gd name="T0" fmla="*/ 10 w 21"/>
                <a:gd name="T1" fmla="*/ 3 h 21"/>
                <a:gd name="T2" fmla="*/ 10 w 21"/>
                <a:gd name="T3" fmla="*/ 3 h 21"/>
                <a:gd name="T4" fmla="*/ 9 w 21"/>
                <a:gd name="T5" fmla="*/ 4 h 21"/>
                <a:gd name="T6" fmla="*/ 8 w 21"/>
                <a:gd name="T7" fmla="*/ 5 h 21"/>
                <a:gd name="T8" fmla="*/ 7 w 21"/>
                <a:gd name="T9" fmla="*/ 6 h 21"/>
                <a:gd name="T10" fmla="*/ 6 w 21"/>
                <a:gd name="T11" fmla="*/ 7 h 21"/>
                <a:gd name="T12" fmla="*/ 6 w 21"/>
                <a:gd name="T13" fmla="*/ 9 h 21"/>
                <a:gd name="T14" fmla="*/ 6 w 21"/>
                <a:gd name="T15" fmla="*/ 11 h 21"/>
                <a:gd name="T16" fmla="*/ 7 w 21"/>
                <a:gd name="T17" fmla="*/ 14 h 21"/>
                <a:gd name="T18" fmla="*/ 8 w 21"/>
                <a:gd name="T19" fmla="*/ 15 h 21"/>
                <a:gd name="T20" fmla="*/ 9 w 21"/>
                <a:gd name="T21" fmla="*/ 15 h 21"/>
                <a:gd name="T22" fmla="*/ 10 w 21"/>
                <a:gd name="T23" fmla="*/ 16 h 21"/>
                <a:gd name="T24" fmla="*/ 12 w 21"/>
                <a:gd name="T25" fmla="*/ 16 h 21"/>
                <a:gd name="T26" fmla="*/ 14 w 21"/>
                <a:gd name="T27" fmla="*/ 16 h 21"/>
                <a:gd name="T28" fmla="*/ 16 w 21"/>
                <a:gd name="T29" fmla="*/ 15 h 21"/>
                <a:gd name="T30" fmla="*/ 18 w 21"/>
                <a:gd name="T31" fmla="*/ 14 h 21"/>
                <a:gd name="T32" fmla="*/ 21 w 21"/>
                <a:gd name="T33" fmla="*/ 17 h 21"/>
                <a:gd name="T34" fmla="*/ 21 w 21"/>
                <a:gd name="T35" fmla="*/ 17 h 21"/>
                <a:gd name="T36" fmla="*/ 19 w 21"/>
                <a:gd name="T37" fmla="*/ 18 h 21"/>
                <a:gd name="T38" fmla="*/ 17 w 21"/>
                <a:gd name="T39" fmla="*/ 20 h 21"/>
                <a:gd name="T40" fmla="*/ 15 w 21"/>
                <a:gd name="T41" fmla="*/ 21 h 21"/>
                <a:gd name="T42" fmla="*/ 14 w 21"/>
                <a:gd name="T43" fmla="*/ 21 h 21"/>
                <a:gd name="T44" fmla="*/ 12 w 21"/>
                <a:gd name="T45" fmla="*/ 21 h 21"/>
                <a:gd name="T46" fmla="*/ 11 w 21"/>
                <a:gd name="T47" fmla="*/ 21 h 21"/>
                <a:gd name="T48" fmla="*/ 9 w 21"/>
                <a:gd name="T49" fmla="*/ 21 h 21"/>
                <a:gd name="T50" fmla="*/ 8 w 21"/>
                <a:gd name="T51" fmla="*/ 21 h 21"/>
                <a:gd name="T52" fmla="*/ 6 w 21"/>
                <a:gd name="T53" fmla="*/ 21 h 21"/>
                <a:gd name="T54" fmla="*/ 5 w 21"/>
                <a:gd name="T55" fmla="*/ 19 h 21"/>
                <a:gd name="T56" fmla="*/ 3 w 21"/>
                <a:gd name="T57" fmla="*/ 18 h 21"/>
                <a:gd name="T58" fmla="*/ 2 w 21"/>
                <a:gd name="T59" fmla="*/ 16 h 21"/>
                <a:gd name="T60" fmla="*/ 1 w 21"/>
                <a:gd name="T61" fmla="*/ 14 h 21"/>
                <a:gd name="T62" fmla="*/ 0 w 21"/>
                <a:gd name="T63" fmla="*/ 12 h 21"/>
                <a:gd name="T64" fmla="*/ 0 w 21"/>
                <a:gd name="T65" fmla="*/ 11 h 21"/>
                <a:gd name="T66" fmla="*/ 0 w 21"/>
                <a:gd name="T67" fmla="*/ 9 h 21"/>
                <a:gd name="T68" fmla="*/ 1 w 21"/>
                <a:gd name="T69" fmla="*/ 8 h 21"/>
                <a:gd name="T70" fmla="*/ 1 w 21"/>
                <a:gd name="T71" fmla="*/ 7 h 21"/>
                <a:gd name="T72" fmla="*/ 2 w 21"/>
                <a:gd name="T73" fmla="*/ 5 h 21"/>
                <a:gd name="T74" fmla="*/ 4 w 21"/>
                <a:gd name="T75" fmla="*/ 3 h 21"/>
                <a:gd name="T76" fmla="*/ 5 w 21"/>
                <a:gd name="T77" fmla="*/ 1 h 21"/>
                <a:gd name="T78" fmla="*/ 6 w 21"/>
                <a:gd name="T79" fmla="*/ 0 h 21"/>
                <a:gd name="T80" fmla="*/ 7 w 21"/>
                <a:gd name="T81" fmla="*/ 0 h 21"/>
                <a:gd name="T82" fmla="*/ 10 w 21"/>
                <a:gd name="T83" fmla="*/ 3 h 21"/>
                <a:gd name="T84" fmla="*/ 10 w 21"/>
                <a:gd name="T85" fmla="*/ 3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1">
                  <a:moveTo>
                    <a:pt x="10" y="3"/>
                  </a:moveTo>
                  <a:lnTo>
                    <a:pt x="10" y="3"/>
                  </a:lnTo>
                  <a:lnTo>
                    <a:pt x="9" y="4"/>
                  </a:lnTo>
                  <a:lnTo>
                    <a:pt x="8" y="5"/>
                  </a:lnTo>
                  <a:lnTo>
                    <a:pt x="7" y="6"/>
                  </a:lnTo>
                  <a:lnTo>
                    <a:pt x="6" y="7"/>
                  </a:lnTo>
                  <a:lnTo>
                    <a:pt x="6" y="9"/>
                  </a:lnTo>
                  <a:lnTo>
                    <a:pt x="6" y="11"/>
                  </a:lnTo>
                  <a:lnTo>
                    <a:pt x="7" y="14"/>
                  </a:lnTo>
                  <a:lnTo>
                    <a:pt x="8" y="15"/>
                  </a:lnTo>
                  <a:lnTo>
                    <a:pt x="9" y="15"/>
                  </a:lnTo>
                  <a:lnTo>
                    <a:pt x="10" y="16"/>
                  </a:lnTo>
                  <a:lnTo>
                    <a:pt x="12" y="16"/>
                  </a:lnTo>
                  <a:lnTo>
                    <a:pt x="14" y="16"/>
                  </a:lnTo>
                  <a:lnTo>
                    <a:pt x="16" y="15"/>
                  </a:lnTo>
                  <a:lnTo>
                    <a:pt x="18" y="14"/>
                  </a:lnTo>
                  <a:lnTo>
                    <a:pt x="21" y="17"/>
                  </a:lnTo>
                  <a:lnTo>
                    <a:pt x="19" y="18"/>
                  </a:lnTo>
                  <a:lnTo>
                    <a:pt x="17" y="20"/>
                  </a:lnTo>
                  <a:lnTo>
                    <a:pt x="15" y="21"/>
                  </a:lnTo>
                  <a:lnTo>
                    <a:pt x="14" y="21"/>
                  </a:lnTo>
                  <a:lnTo>
                    <a:pt x="12" y="21"/>
                  </a:lnTo>
                  <a:lnTo>
                    <a:pt x="11" y="21"/>
                  </a:lnTo>
                  <a:lnTo>
                    <a:pt x="9" y="21"/>
                  </a:lnTo>
                  <a:lnTo>
                    <a:pt x="8" y="21"/>
                  </a:lnTo>
                  <a:lnTo>
                    <a:pt x="6" y="21"/>
                  </a:lnTo>
                  <a:lnTo>
                    <a:pt x="5" y="19"/>
                  </a:lnTo>
                  <a:lnTo>
                    <a:pt x="3" y="18"/>
                  </a:lnTo>
                  <a:lnTo>
                    <a:pt x="2" y="16"/>
                  </a:lnTo>
                  <a:lnTo>
                    <a:pt x="1" y="14"/>
                  </a:lnTo>
                  <a:lnTo>
                    <a:pt x="0" y="12"/>
                  </a:lnTo>
                  <a:lnTo>
                    <a:pt x="0" y="11"/>
                  </a:lnTo>
                  <a:lnTo>
                    <a:pt x="0" y="9"/>
                  </a:lnTo>
                  <a:lnTo>
                    <a:pt x="1" y="8"/>
                  </a:lnTo>
                  <a:lnTo>
                    <a:pt x="1" y="7"/>
                  </a:lnTo>
                  <a:lnTo>
                    <a:pt x="2" y="5"/>
                  </a:lnTo>
                  <a:lnTo>
                    <a:pt x="4" y="3"/>
                  </a:lnTo>
                  <a:lnTo>
                    <a:pt x="5" y="1"/>
                  </a:lnTo>
                  <a:lnTo>
                    <a:pt x="6" y="0"/>
                  </a:lnTo>
                  <a:lnTo>
                    <a:pt x="7"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4" name="Freeform 700"/>
            <p:cNvSpPr>
              <a:spLocks/>
            </p:cNvSpPr>
            <p:nvPr/>
          </p:nvSpPr>
          <p:spPr bwMode="auto">
            <a:xfrm>
              <a:off x="4363" y="1636"/>
              <a:ext cx="20" cy="22"/>
            </a:xfrm>
            <a:custGeom>
              <a:avLst/>
              <a:gdLst>
                <a:gd name="T0" fmla="*/ 10 w 20"/>
                <a:gd name="T1" fmla="*/ 4 h 22"/>
                <a:gd name="T2" fmla="*/ 9 w 20"/>
                <a:gd name="T3" fmla="*/ 4 h 22"/>
                <a:gd name="T4" fmla="*/ 9 w 20"/>
                <a:gd name="T5" fmla="*/ 4 h 22"/>
                <a:gd name="T6" fmla="*/ 8 w 20"/>
                <a:gd name="T7" fmla="*/ 5 h 22"/>
                <a:gd name="T8" fmla="*/ 7 w 20"/>
                <a:gd name="T9" fmla="*/ 7 h 22"/>
                <a:gd name="T10" fmla="*/ 6 w 20"/>
                <a:gd name="T11" fmla="*/ 8 h 22"/>
                <a:gd name="T12" fmla="*/ 6 w 20"/>
                <a:gd name="T13" fmla="*/ 10 h 22"/>
                <a:gd name="T14" fmla="*/ 6 w 20"/>
                <a:gd name="T15" fmla="*/ 12 h 22"/>
                <a:gd name="T16" fmla="*/ 7 w 20"/>
                <a:gd name="T17" fmla="*/ 14 h 22"/>
                <a:gd name="T18" fmla="*/ 8 w 20"/>
                <a:gd name="T19" fmla="*/ 15 h 22"/>
                <a:gd name="T20" fmla="*/ 9 w 20"/>
                <a:gd name="T21" fmla="*/ 16 h 22"/>
                <a:gd name="T22" fmla="*/ 10 w 20"/>
                <a:gd name="T23" fmla="*/ 17 h 22"/>
                <a:gd name="T24" fmla="*/ 11 w 20"/>
                <a:gd name="T25" fmla="*/ 17 h 22"/>
                <a:gd name="T26" fmla="*/ 14 w 20"/>
                <a:gd name="T27" fmla="*/ 17 h 22"/>
                <a:gd name="T28" fmla="*/ 16 w 20"/>
                <a:gd name="T29" fmla="*/ 16 h 22"/>
                <a:gd name="T30" fmla="*/ 18 w 20"/>
                <a:gd name="T31" fmla="*/ 14 h 22"/>
                <a:gd name="T32" fmla="*/ 20 w 20"/>
                <a:gd name="T33" fmla="*/ 17 h 22"/>
                <a:gd name="T34" fmla="*/ 20 w 20"/>
                <a:gd name="T35" fmla="*/ 18 h 22"/>
                <a:gd name="T36" fmla="*/ 19 w 20"/>
                <a:gd name="T37" fmla="*/ 19 h 22"/>
                <a:gd name="T38" fmla="*/ 17 w 20"/>
                <a:gd name="T39" fmla="*/ 20 h 22"/>
                <a:gd name="T40" fmla="*/ 15 w 20"/>
                <a:gd name="T41" fmla="*/ 22 h 22"/>
                <a:gd name="T42" fmla="*/ 13 w 20"/>
                <a:gd name="T43" fmla="*/ 22 h 22"/>
                <a:gd name="T44" fmla="*/ 12 w 20"/>
                <a:gd name="T45" fmla="*/ 22 h 22"/>
                <a:gd name="T46" fmla="*/ 10 w 20"/>
                <a:gd name="T47" fmla="*/ 22 h 22"/>
                <a:gd name="T48" fmla="*/ 9 w 20"/>
                <a:gd name="T49" fmla="*/ 22 h 22"/>
                <a:gd name="T50" fmla="*/ 7 w 20"/>
                <a:gd name="T51" fmla="*/ 22 h 22"/>
                <a:gd name="T52" fmla="*/ 6 w 20"/>
                <a:gd name="T53" fmla="*/ 21 h 22"/>
                <a:gd name="T54" fmla="*/ 5 w 20"/>
                <a:gd name="T55" fmla="*/ 20 h 22"/>
                <a:gd name="T56" fmla="*/ 3 w 20"/>
                <a:gd name="T57" fmla="*/ 18 h 22"/>
                <a:gd name="T58" fmla="*/ 1 w 20"/>
                <a:gd name="T59" fmla="*/ 17 h 22"/>
                <a:gd name="T60" fmla="*/ 0 w 20"/>
                <a:gd name="T61" fmla="*/ 15 h 22"/>
                <a:gd name="T62" fmla="*/ 0 w 20"/>
                <a:gd name="T63" fmla="*/ 13 h 22"/>
                <a:gd name="T64" fmla="*/ 0 w 20"/>
                <a:gd name="T65" fmla="*/ 12 h 22"/>
                <a:gd name="T66" fmla="*/ 0 w 20"/>
                <a:gd name="T67" fmla="*/ 10 h 22"/>
                <a:gd name="T68" fmla="*/ 0 w 20"/>
                <a:gd name="T69" fmla="*/ 9 h 22"/>
                <a:gd name="T70" fmla="*/ 1 w 20"/>
                <a:gd name="T71" fmla="*/ 7 h 22"/>
                <a:gd name="T72" fmla="*/ 2 w 20"/>
                <a:gd name="T73" fmla="*/ 6 h 22"/>
                <a:gd name="T74" fmla="*/ 3 w 20"/>
                <a:gd name="T75" fmla="*/ 4 h 22"/>
                <a:gd name="T76" fmla="*/ 5 w 20"/>
                <a:gd name="T77" fmla="*/ 2 h 22"/>
                <a:gd name="T78" fmla="*/ 6 w 20"/>
                <a:gd name="T79" fmla="*/ 1 h 22"/>
                <a:gd name="T80" fmla="*/ 6 w 20"/>
                <a:gd name="T81" fmla="*/ 0 h 22"/>
                <a:gd name="T82" fmla="*/ 10 w 20"/>
                <a:gd name="T83" fmla="*/ 4 h 22"/>
                <a:gd name="T84" fmla="*/ 10 w 20"/>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22">
                  <a:moveTo>
                    <a:pt x="10" y="4"/>
                  </a:moveTo>
                  <a:lnTo>
                    <a:pt x="9" y="4"/>
                  </a:lnTo>
                  <a:lnTo>
                    <a:pt x="8" y="5"/>
                  </a:lnTo>
                  <a:lnTo>
                    <a:pt x="7" y="7"/>
                  </a:lnTo>
                  <a:lnTo>
                    <a:pt x="6" y="8"/>
                  </a:lnTo>
                  <a:lnTo>
                    <a:pt x="6" y="10"/>
                  </a:lnTo>
                  <a:lnTo>
                    <a:pt x="6" y="12"/>
                  </a:lnTo>
                  <a:lnTo>
                    <a:pt x="7" y="14"/>
                  </a:lnTo>
                  <a:lnTo>
                    <a:pt x="8" y="15"/>
                  </a:lnTo>
                  <a:lnTo>
                    <a:pt x="9" y="16"/>
                  </a:lnTo>
                  <a:lnTo>
                    <a:pt x="10" y="17"/>
                  </a:lnTo>
                  <a:lnTo>
                    <a:pt x="11" y="17"/>
                  </a:lnTo>
                  <a:lnTo>
                    <a:pt x="14" y="17"/>
                  </a:lnTo>
                  <a:lnTo>
                    <a:pt x="16" y="16"/>
                  </a:lnTo>
                  <a:lnTo>
                    <a:pt x="18" y="14"/>
                  </a:lnTo>
                  <a:lnTo>
                    <a:pt x="20" y="17"/>
                  </a:lnTo>
                  <a:lnTo>
                    <a:pt x="20" y="18"/>
                  </a:lnTo>
                  <a:lnTo>
                    <a:pt x="19" y="19"/>
                  </a:lnTo>
                  <a:lnTo>
                    <a:pt x="17" y="20"/>
                  </a:lnTo>
                  <a:lnTo>
                    <a:pt x="15" y="22"/>
                  </a:lnTo>
                  <a:lnTo>
                    <a:pt x="13" y="22"/>
                  </a:lnTo>
                  <a:lnTo>
                    <a:pt x="12" y="22"/>
                  </a:lnTo>
                  <a:lnTo>
                    <a:pt x="10" y="22"/>
                  </a:lnTo>
                  <a:lnTo>
                    <a:pt x="9" y="22"/>
                  </a:lnTo>
                  <a:lnTo>
                    <a:pt x="7" y="22"/>
                  </a:lnTo>
                  <a:lnTo>
                    <a:pt x="6" y="21"/>
                  </a:lnTo>
                  <a:lnTo>
                    <a:pt x="5" y="20"/>
                  </a:lnTo>
                  <a:lnTo>
                    <a:pt x="3" y="18"/>
                  </a:lnTo>
                  <a:lnTo>
                    <a:pt x="1" y="17"/>
                  </a:lnTo>
                  <a:lnTo>
                    <a:pt x="0" y="15"/>
                  </a:lnTo>
                  <a:lnTo>
                    <a:pt x="0" y="13"/>
                  </a:lnTo>
                  <a:lnTo>
                    <a:pt x="0" y="12"/>
                  </a:lnTo>
                  <a:lnTo>
                    <a:pt x="0" y="10"/>
                  </a:lnTo>
                  <a:lnTo>
                    <a:pt x="0" y="9"/>
                  </a:lnTo>
                  <a:lnTo>
                    <a:pt x="1" y="7"/>
                  </a:lnTo>
                  <a:lnTo>
                    <a:pt x="2" y="6"/>
                  </a:lnTo>
                  <a:lnTo>
                    <a:pt x="3" y="4"/>
                  </a:lnTo>
                  <a:lnTo>
                    <a:pt x="5" y="2"/>
                  </a:lnTo>
                  <a:lnTo>
                    <a:pt x="6" y="1"/>
                  </a:lnTo>
                  <a:lnTo>
                    <a:pt x="6"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5" name="Freeform 701"/>
            <p:cNvSpPr>
              <a:spLocks/>
            </p:cNvSpPr>
            <p:nvPr/>
          </p:nvSpPr>
          <p:spPr bwMode="auto">
            <a:xfrm>
              <a:off x="3705" y="1204"/>
              <a:ext cx="698" cy="674"/>
            </a:xfrm>
            <a:custGeom>
              <a:avLst/>
              <a:gdLst>
                <a:gd name="T0" fmla="*/ 33 w 698"/>
                <a:gd name="T1" fmla="*/ 657 h 674"/>
                <a:gd name="T2" fmla="*/ 88 w 698"/>
                <a:gd name="T3" fmla="*/ 658 h 674"/>
                <a:gd name="T4" fmla="*/ 190 w 698"/>
                <a:gd name="T5" fmla="*/ 660 h 674"/>
                <a:gd name="T6" fmla="*/ 339 w 698"/>
                <a:gd name="T7" fmla="*/ 661 h 674"/>
                <a:gd name="T8" fmla="*/ 532 w 698"/>
                <a:gd name="T9" fmla="*/ 660 h 674"/>
                <a:gd name="T10" fmla="*/ 686 w 698"/>
                <a:gd name="T11" fmla="*/ 656 h 674"/>
                <a:gd name="T12" fmla="*/ 686 w 698"/>
                <a:gd name="T13" fmla="*/ 611 h 674"/>
                <a:gd name="T14" fmla="*/ 687 w 698"/>
                <a:gd name="T15" fmla="*/ 519 h 674"/>
                <a:gd name="T16" fmla="*/ 686 w 698"/>
                <a:gd name="T17" fmla="*/ 386 h 674"/>
                <a:gd name="T18" fmla="*/ 684 w 698"/>
                <a:gd name="T19" fmla="*/ 217 h 674"/>
                <a:gd name="T20" fmla="*/ 678 w 698"/>
                <a:gd name="T21" fmla="*/ 19 h 674"/>
                <a:gd name="T22" fmla="*/ 635 w 698"/>
                <a:gd name="T23" fmla="*/ 16 h 674"/>
                <a:gd name="T24" fmla="*/ 525 w 698"/>
                <a:gd name="T25" fmla="*/ 14 h 674"/>
                <a:gd name="T26" fmla="*/ 375 w 698"/>
                <a:gd name="T27" fmla="*/ 13 h 674"/>
                <a:gd name="T28" fmla="*/ 211 w 698"/>
                <a:gd name="T29" fmla="*/ 14 h 674"/>
                <a:gd name="T30" fmla="*/ 60 w 698"/>
                <a:gd name="T31" fmla="*/ 18 h 674"/>
                <a:gd name="T32" fmla="*/ 17 w 698"/>
                <a:gd name="T33" fmla="*/ 40 h 674"/>
                <a:gd name="T34" fmla="*/ 16 w 698"/>
                <a:gd name="T35" fmla="*/ 129 h 674"/>
                <a:gd name="T36" fmla="*/ 15 w 698"/>
                <a:gd name="T37" fmla="*/ 268 h 674"/>
                <a:gd name="T38" fmla="*/ 16 w 698"/>
                <a:gd name="T39" fmla="*/ 425 h 674"/>
                <a:gd name="T40" fmla="*/ 19 w 698"/>
                <a:gd name="T41" fmla="*/ 575 h 674"/>
                <a:gd name="T42" fmla="*/ 12 w 698"/>
                <a:gd name="T43" fmla="*/ 659 h 674"/>
                <a:gd name="T44" fmla="*/ 9 w 698"/>
                <a:gd name="T45" fmla="*/ 599 h 674"/>
                <a:gd name="T46" fmla="*/ 3 w 698"/>
                <a:gd name="T47" fmla="*/ 485 h 674"/>
                <a:gd name="T48" fmla="*/ 0 w 698"/>
                <a:gd name="T49" fmla="*/ 337 h 674"/>
                <a:gd name="T50" fmla="*/ 2 w 698"/>
                <a:gd name="T51" fmla="*/ 173 h 674"/>
                <a:gd name="T52" fmla="*/ 11 w 698"/>
                <a:gd name="T53" fmla="*/ 14 h 674"/>
                <a:gd name="T54" fmla="*/ 41 w 698"/>
                <a:gd name="T55" fmla="*/ 9 h 674"/>
                <a:gd name="T56" fmla="*/ 123 w 698"/>
                <a:gd name="T57" fmla="*/ 4 h 674"/>
                <a:gd name="T58" fmla="*/ 251 w 698"/>
                <a:gd name="T59" fmla="*/ 0 h 674"/>
                <a:gd name="T60" fmla="*/ 418 w 698"/>
                <a:gd name="T61" fmla="*/ 1 h 674"/>
                <a:gd name="T62" fmla="*/ 614 w 698"/>
                <a:gd name="T63" fmla="*/ 6 h 674"/>
                <a:gd name="T64" fmla="*/ 689 w 698"/>
                <a:gd name="T65" fmla="*/ 32 h 674"/>
                <a:gd name="T66" fmla="*/ 693 w 698"/>
                <a:gd name="T67" fmla="*/ 132 h 674"/>
                <a:gd name="T68" fmla="*/ 697 w 698"/>
                <a:gd name="T69" fmla="*/ 282 h 674"/>
                <a:gd name="T70" fmla="*/ 698 w 698"/>
                <a:gd name="T71" fmla="*/ 448 h 674"/>
                <a:gd name="T72" fmla="*/ 697 w 698"/>
                <a:gd name="T73" fmla="*/ 596 h 674"/>
                <a:gd name="T74" fmla="*/ 689 w 698"/>
                <a:gd name="T75" fmla="*/ 668 h 674"/>
                <a:gd name="T76" fmla="*/ 617 w 698"/>
                <a:gd name="T77" fmla="*/ 671 h 674"/>
                <a:gd name="T78" fmla="*/ 484 w 698"/>
                <a:gd name="T79" fmla="*/ 674 h 674"/>
                <a:gd name="T80" fmla="*/ 320 w 698"/>
                <a:gd name="T81" fmla="*/ 674 h 674"/>
                <a:gd name="T82" fmla="*/ 153 w 698"/>
                <a:gd name="T83" fmla="*/ 671 h 674"/>
                <a:gd name="T84" fmla="*/ 13 w 698"/>
                <a:gd name="T85" fmla="*/ 663 h 6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8" h="674">
                  <a:moveTo>
                    <a:pt x="23" y="657"/>
                  </a:moveTo>
                  <a:lnTo>
                    <a:pt x="25" y="657"/>
                  </a:lnTo>
                  <a:lnTo>
                    <a:pt x="33" y="657"/>
                  </a:lnTo>
                  <a:lnTo>
                    <a:pt x="46" y="657"/>
                  </a:lnTo>
                  <a:lnTo>
                    <a:pt x="65" y="658"/>
                  </a:lnTo>
                  <a:lnTo>
                    <a:pt x="88" y="658"/>
                  </a:lnTo>
                  <a:lnTo>
                    <a:pt x="117" y="659"/>
                  </a:lnTo>
                  <a:lnTo>
                    <a:pt x="151" y="659"/>
                  </a:lnTo>
                  <a:lnTo>
                    <a:pt x="190" y="660"/>
                  </a:lnTo>
                  <a:lnTo>
                    <a:pt x="234" y="660"/>
                  </a:lnTo>
                  <a:lnTo>
                    <a:pt x="284" y="660"/>
                  </a:lnTo>
                  <a:lnTo>
                    <a:pt x="339" y="661"/>
                  </a:lnTo>
                  <a:lnTo>
                    <a:pt x="398" y="661"/>
                  </a:lnTo>
                  <a:lnTo>
                    <a:pt x="462" y="661"/>
                  </a:lnTo>
                  <a:lnTo>
                    <a:pt x="532" y="660"/>
                  </a:lnTo>
                  <a:lnTo>
                    <a:pt x="606" y="660"/>
                  </a:lnTo>
                  <a:lnTo>
                    <a:pt x="686" y="659"/>
                  </a:lnTo>
                  <a:lnTo>
                    <a:pt x="686" y="656"/>
                  </a:lnTo>
                  <a:lnTo>
                    <a:pt x="686" y="647"/>
                  </a:lnTo>
                  <a:lnTo>
                    <a:pt x="686" y="632"/>
                  </a:lnTo>
                  <a:lnTo>
                    <a:pt x="686" y="611"/>
                  </a:lnTo>
                  <a:lnTo>
                    <a:pt x="687" y="586"/>
                  </a:lnTo>
                  <a:lnTo>
                    <a:pt x="687" y="555"/>
                  </a:lnTo>
                  <a:lnTo>
                    <a:pt x="687" y="519"/>
                  </a:lnTo>
                  <a:lnTo>
                    <a:pt x="687" y="479"/>
                  </a:lnTo>
                  <a:lnTo>
                    <a:pt x="687" y="434"/>
                  </a:lnTo>
                  <a:lnTo>
                    <a:pt x="686" y="386"/>
                  </a:lnTo>
                  <a:lnTo>
                    <a:pt x="685" y="333"/>
                  </a:lnTo>
                  <a:lnTo>
                    <a:pt x="685" y="277"/>
                  </a:lnTo>
                  <a:lnTo>
                    <a:pt x="684" y="217"/>
                  </a:lnTo>
                  <a:lnTo>
                    <a:pt x="682" y="154"/>
                  </a:lnTo>
                  <a:lnTo>
                    <a:pt x="681" y="88"/>
                  </a:lnTo>
                  <a:lnTo>
                    <a:pt x="678" y="19"/>
                  </a:lnTo>
                  <a:lnTo>
                    <a:pt x="673" y="18"/>
                  </a:lnTo>
                  <a:lnTo>
                    <a:pt x="658" y="17"/>
                  </a:lnTo>
                  <a:lnTo>
                    <a:pt x="635" y="16"/>
                  </a:lnTo>
                  <a:lnTo>
                    <a:pt x="605" y="16"/>
                  </a:lnTo>
                  <a:lnTo>
                    <a:pt x="568" y="15"/>
                  </a:lnTo>
                  <a:lnTo>
                    <a:pt x="525" y="14"/>
                  </a:lnTo>
                  <a:lnTo>
                    <a:pt x="478" y="13"/>
                  </a:lnTo>
                  <a:lnTo>
                    <a:pt x="428" y="13"/>
                  </a:lnTo>
                  <a:lnTo>
                    <a:pt x="375" y="13"/>
                  </a:lnTo>
                  <a:lnTo>
                    <a:pt x="320" y="13"/>
                  </a:lnTo>
                  <a:lnTo>
                    <a:pt x="265" y="13"/>
                  </a:lnTo>
                  <a:lnTo>
                    <a:pt x="211" y="14"/>
                  </a:lnTo>
                  <a:lnTo>
                    <a:pt x="158" y="15"/>
                  </a:lnTo>
                  <a:lnTo>
                    <a:pt x="107" y="16"/>
                  </a:lnTo>
                  <a:lnTo>
                    <a:pt x="60" y="18"/>
                  </a:lnTo>
                  <a:lnTo>
                    <a:pt x="18" y="20"/>
                  </a:lnTo>
                  <a:lnTo>
                    <a:pt x="17" y="26"/>
                  </a:lnTo>
                  <a:lnTo>
                    <a:pt x="17" y="40"/>
                  </a:lnTo>
                  <a:lnTo>
                    <a:pt x="17" y="63"/>
                  </a:lnTo>
                  <a:lnTo>
                    <a:pt x="16" y="93"/>
                  </a:lnTo>
                  <a:lnTo>
                    <a:pt x="16" y="129"/>
                  </a:lnTo>
                  <a:lnTo>
                    <a:pt x="16" y="172"/>
                  </a:lnTo>
                  <a:lnTo>
                    <a:pt x="15" y="218"/>
                  </a:lnTo>
                  <a:lnTo>
                    <a:pt x="15" y="268"/>
                  </a:lnTo>
                  <a:lnTo>
                    <a:pt x="15" y="319"/>
                  </a:lnTo>
                  <a:lnTo>
                    <a:pt x="15" y="372"/>
                  </a:lnTo>
                  <a:lnTo>
                    <a:pt x="16" y="425"/>
                  </a:lnTo>
                  <a:lnTo>
                    <a:pt x="16" y="477"/>
                  </a:lnTo>
                  <a:lnTo>
                    <a:pt x="17" y="528"/>
                  </a:lnTo>
                  <a:lnTo>
                    <a:pt x="19" y="575"/>
                  </a:lnTo>
                  <a:lnTo>
                    <a:pt x="20" y="619"/>
                  </a:lnTo>
                  <a:lnTo>
                    <a:pt x="13" y="663"/>
                  </a:lnTo>
                  <a:lnTo>
                    <a:pt x="12" y="659"/>
                  </a:lnTo>
                  <a:lnTo>
                    <a:pt x="11" y="646"/>
                  </a:lnTo>
                  <a:lnTo>
                    <a:pt x="10" y="626"/>
                  </a:lnTo>
                  <a:lnTo>
                    <a:pt x="9" y="599"/>
                  </a:lnTo>
                  <a:lnTo>
                    <a:pt x="6" y="566"/>
                  </a:lnTo>
                  <a:lnTo>
                    <a:pt x="5" y="528"/>
                  </a:lnTo>
                  <a:lnTo>
                    <a:pt x="3" y="485"/>
                  </a:lnTo>
                  <a:lnTo>
                    <a:pt x="2" y="439"/>
                  </a:lnTo>
                  <a:lnTo>
                    <a:pt x="1" y="389"/>
                  </a:lnTo>
                  <a:lnTo>
                    <a:pt x="0" y="337"/>
                  </a:lnTo>
                  <a:lnTo>
                    <a:pt x="0" y="283"/>
                  </a:lnTo>
                  <a:lnTo>
                    <a:pt x="1" y="228"/>
                  </a:lnTo>
                  <a:lnTo>
                    <a:pt x="2" y="173"/>
                  </a:lnTo>
                  <a:lnTo>
                    <a:pt x="4" y="119"/>
                  </a:lnTo>
                  <a:lnTo>
                    <a:pt x="7" y="66"/>
                  </a:lnTo>
                  <a:lnTo>
                    <a:pt x="11" y="14"/>
                  </a:lnTo>
                  <a:lnTo>
                    <a:pt x="15" y="12"/>
                  </a:lnTo>
                  <a:lnTo>
                    <a:pt x="24" y="11"/>
                  </a:lnTo>
                  <a:lnTo>
                    <a:pt x="41" y="9"/>
                  </a:lnTo>
                  <a:lnTo>
                    <a:pt x="63" y="7"/>
                  </a:lnTo>
                  <a:lnTo>
                    <a:pt x="90" y="5"/>
                  </a:lnTo>
                  <a:lnTo>
                    <a:pt x="123" y="4"/>
                  </a:lnTo>
                  <a:lnTo>
                    <a:pt x="161" y="2"/>
                  </a:lnTo>
                  <a:lnTo>
                    <a:pt x="204" y="1"/>
                  </a:lnTo>
                  <a:lnTo>
                    <a:pt x="251" y="0"/>
                  </a:lnTo>
                  <a:lnTo>
                    <a:pt x="303" y="0"/>
                  </a:lnTo>
                  <a:lnTo>
                    <a:pt x="358" y="0"/>
                  </a:lnTo>
                  <a:lnTo>
                    <a:pt x="418" y="1"/>
                  </a:lnTo>
                  <a:lnTo>
                    <a:pt x="480" y="2"/>
                  </a:lnTo>
                  <a:lnTo>
                    <a:pt x="546" y="4"/>
                  </a:lnTo>
                  <a:lnTo>
                    <a:pt x="614" y="6"/>
                  </a:lnTo>
                  <a:lnTo>
                    <a:pt x="686" y="10"/>
                  </a:lnTo>
                  <a:lnTo>
                    <a:pt x="687" y="16"/>
                  </a:lnTo>
                  <a:lnTo>
                    <a:pt x="689" y="32"/>
                  </a:lnTo>
                  <a:lnTo>
                    <a:pt x="690" y="58"/>
                  </a:lnTo>
                  <a:lnTo>
                    <a:pt x="692" y="92"/>
                  </a:lnTo>
                  <a:lnTo>
                    <a:pt x="693" y="132"/>
                  </a:lnTo>
                  <a:lnTo>
                    <a:pt x="695" y="178"/>
                  </a:lnTo>
                  <a:lnTo>
                    <a:pt x="696" y="229"/>
                  </a:lnTo>
                  <a:lnTo>
                    <a:pt x="697" y="282"/>
                  </a:lnTo>
                  <a:lnTo>
                    <a:pt x="698" y="337"/>
                  </a:lnTo>
                  <a:lnTo>
                    <a:pt x="698" y="393"/>
                  </a:lnTo>
                  <a:lnTo>
                    <a:pt x="698" y="448"/>
                  </a:lnTo>
                  <a:lnTo>
                    <a:pt x="698" y="501"/>
                  </a:lnTo>
                  <a:lnTo>
                    <a:pt x="698" y="551"/>
                  </a:lnTo>
                  <a:lnTo>
                    <a:pt x="697" y="596"/>
                  </a:lnTo>
                  <a:lnTo>
                    <a:pt x="695" y="635"/>
                  </a:lnTo>
                  <a:lnTo>
                    <a:pt x="694" y="667"/>
                  </a:lnTo>
                  <a:lnTo>
                    <a:pt x="689" y="668"/>
                  </a:lnTo>
                  <a:lnTo>
                    <a:pt x="673" y="669"/>
                  </a:lnTo>
                  <a:lnTo>
                    <a:pt x="649" y="670"/>
                  </a:lnTo>
                  <a:lnTo>
                    <a:pt x="617" y="671"/>
                  </a:lnTo>
                  <a:lnTo>
                    <a:pt x="578" y="672"/>
                  </a:lnTo>
                  <a:lnTo>
                    <a:pt x="533" y="673"/>
                  </a:lnTo>
                  <a:lnTo>
                    <a:pt x="484" y="674"/>
                  </a:lnTo>
                  <a:lnTo>
                    <a:pt x="432" y="674"/>
                  </a:lnTo>
                  <a:lnTo>
                    <a:pt x="376" y="674"/>
                  </a:lnTo>
                  <a:lnTo>
                    <a:pt x="320" y="674"/>
                  </a:lnTo>
                  <a:lnTo>
                    <a:pt x="263" y="674"/>
                  </a:lnTo>
                  <a:lnTo>
                    <a:pt x="207" y="673"/>
                  </a:lnTo>
                  <a:lnTo>
                    <a:pt x="153" y="671"/>
                  </a:lnTo>
                  <a:lnTo>
                    <a:pt x="102" y="669"/>
                  </a:lnTo>
                  <a:lnTo>
                    <a:pt x="55" y="666"/>
                  </a:lnTo>
                  <a:lnTo>
                    <a:pt x="13" y="663"/>
                  </a:lnTo>
                  <a:lnTo>
                    <a:pt x="23" y="6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6" name="Freeform 702"/>
            <p:cNvSpPr>
              <a:spLocks/>
            </p:cNvSpPr>
            <p:nvPr/>
          </p:nvSpPr>
          <p:spPr bwMode="auto">
            <a:xfrm>
              <a:off x="3951" y="1226"/>
              <a:ext cx="21" cy="21"/>
            </a:xfrm>
            <a:custGeom>
              <a:avLst/>
              <a:gdLst>
                <a:gd name="T0" fmla="*/ 10 w 21"/>
                <a:gd name="T1" fmla="*/ 3 h 21"/>
                <a:gd name="T2" fmla="*/ 10 w 21"/>
                <a:gd name="T3" fmla="*/ 3 h 21"/>
                <a:gd name="T4" fmla="*/ 9 w 21"/>
                <a:gd name="T5" fmla="*/ 4 h 21"/>
                <a:gd name="T6" fmla="*/ 8 w 21"/>
                <a:gd name="T7" fmla="*/ 4 h 21"/>
                <a:gd name="T8" fmla="*/ 7 w 21"/>
                <a:gd name="T9" fmla="*/ 6 h 21"/>
                <a:gd name="T10" fmla="*/ 6 w 21"/>
                <a:gd name="T11" fmla="*/ 7 h 21"/>
                <a:gd name="T12" fmla="*/ 6 w 21"/>
                <a:gd name="T13" fmla="*/ 9 h 21"/>
                <a:gd name="T14" fmla="*/ 6 w 21"/>
                <a:gd name="T15" fmla="*/ 11 h 21"/>
                <a:gd name="T16" fmla="*/ 7 w 21"/>
                <a:gd name="T17" fmla="*/ 13 h 21"/>
                <a:gd name="T18" fmla="*/ 8 w 21"/>
                <a:gd name="T19" fmla="*/ 14 h 21"/>
                <a:gd name="T20" fmla="*/ 9 w 21"/>
                <a:gd name="T21" fmla="*/ 15 h 21"/>
                <a:gd name="T22" fmla="*/ 10 w 21"/>
                <a:gd name="T23" fmla="*/ 16 h 21"/>
                <a:gd name="T24" fmla="*/ 11 w 21"/>
                <a:gd name="T25" fmla="*/ 16 h 21"/>
                <a:gd name="T26" fmla="*/ 13 w 21"/>
                <a:gd name="T27" fmla="*/ 16 h 21"/>
                <a:gd name="T28" fmla="*/ 15 w 21"/>
                <a:gd name="T29" fmla="*/ 15 h 21"/>
                <a:gd name="T30" fmla="*/ 18 w 21"/>
                <a:gd name="T31" fmla="*/ 13 h 21"/>
                <a:gd name="T32" fmla="*/ 21 w 21"/>
                <a:gd name="T33" fmla="*/ 17 h 21"/>
                <a:gd name="T34" fmla="*/ 20 w 21"/>
                <a:gd name="T35" fmla="*/ 17 h 21"/>
                <a:gd name="T36" fmla="*/ 19 w 21"/>
                <a:gd name="T37" fmla="*/ 18 h 21"/>
                <a:gd name="T38" fmla="*/ 17 w 21"/>
                <a:gd name="T39" fmla="*/ 19 h 21"/>
                <a:gd name="T40" fmla="*/ 15 w 21"/>
                <a:gd name="T41" fmla="*/ 21 h 21"/>
                <a:gd name="T42" fmla="*/ 13 w 21"/>
                <a:gd name="T43" fmla="*/ 21 h 21"/>
                <a:gd name="T44" fmla="*/ 12 w 21"/>
                <a:gd name="T45" fmla="*/ 21 h 21"/>
                <a:gd name="T46" fmla="*/ 11 w 21"/>
                <a:gd name="T47" fmla="*/ 21 h 21"/>
                <a:gd name="T48" fmla="*/ 9 w 21"/>
                <a:gd name="T49" fmla="*/ 21 h 21"/>
                <a:gd name="T50" fmla="*/ 7 w 21"/>
                <a:gd name="T51" fmla="*/ 21 h 21"/>
                <a:gd name="T52" fmla="*/ 6 w 21"/>
                <a:gd name="T53" fmla="*/ 20 h 21"/>
                <a:gd name="T54" fmla="*/ 4 w 21"/>
                <a:gd name="T55" fmla="*/ 19 h 21"/>
                <a:gd name="T56" fmla="*/ 3 w 21"/>
                <a:gd name="T57" fmla="*/ 18 h 21"/>
                <a:gd name="T58" fmla="*/ 1 w 21"/>
                <a:gd name="T59" fmla="*/ 16 h 21"/>
                <a:gd name="T60" fmla="*/ 1 w 21"/>
                <a:gd name="T61" fmla="*/ 14 h 21"/>
                <a:gd name="T62" fmla="*/ 0 w 21"/>
                <a:gd name="T63" fmla="*/ 12 h 21"/>
                <a:gd name="T64" fmla="*/ 0 w 21"/>
                <a:gd name="T65" fmla="*/ 11 h 21"/>
                <a:gd name="T66" fmla="*/ 0 w 21"/>
                <a:gd name="T67" fmla="*/ 9 h 21"/>
                <a:gd name="T68" fmla="*/ 1 w 21"/>
                <a:gd name="T69" fmla="*/ 8 h 21"/>
                <a:gd name="T70" fmla="*/ 1 w 21"/>
                <a:gd name="T71" fmla="*/ 6 h 21"/>
                <a:gd name="T72" fmla="*/ 2 w 21"/>
                <a:gd name="T73" fmla="*/ 5 h 21"/>
                <a:gd name="T74" fmla="*/ 3 w 21"/>
                <a:gd name="T75" fmla="*/ 3 h 21"/>
                <a:gd name="T76" fmla="*/ 5 w 21"/>
                <a:gd name="T77" fmla="*/ 1 h 21"/>
                <a:gd name="T78" fmla="*/ 6 w 21"/>
                <a:gd name="T79" fmla="*/ 0 h 21"/>
                <a:gd name="T80" fmla="*/ 6 w 21"/>
                <a:gd name="T81" fmla="*/ 0 h 21"/>
                <a:gd name="T82" fmla="*/ 10 w 21"/>
                <a:gd name="T83" fmla="*/ 3 h 21"/>
                <a:gd name="T84" fmla="*/ 10 w 21"/>
                <a:gd name="T85" fmla="*/ 3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1">
                  <a:moveTo>
                    <a:pt x="10" y="3"/>
                  </a:moveTo>
                  <a:lnTo>
                    <a:pt x="10" y="3"/>
                  </a:lnTo>
                  <a:lnTo>
                    <a:pt x="9" y="4"/>
                  </a:lnTo>
                  <a:lnTo>
                    <a:pt x="8" y="4"/>
                  </a:lnTo>
                  <a:lnTo>
                    <a:pt x="7" y="6"/>
                  </a:lnTo>
                  <a:lnTo>
                    <a:pt x="6" y="7"/>
                  </a:lnTo>
                  <a:lnTo>
                    <a:pt x="6" y="9"/>
                  </a:lnTo>
                  <a:lnTo>
                    <a:pt x="6" y="11"/>
                  </a:lnTo>
                  <a:lnTo>
                    <a:pt x="7" y="13"/>
                  </a:lnTo>
                  <a:lnTo>
                    <a:pt x="8" y="14"/>
                  </a:lnTo>
                  <a:lnTo>
                    <a:pt x="9" y="15"/>
                  </a:lnTo>
                  <a:lnTo>
                    <a:pt x="10" y="16"/>
                  </a:lnTo>
                  <a:lnTo>
                    <a:pt x="11" y="16"/>
                  </a:lnTo>
                  <a:lnTo>
                    <a:pt x="13" y="16"/>
                  </a:lnTo>
                  <a:lnTo>
                    <a:pt x="15" y="15"/>
                  </a:lnTo>
                  <a:lnTo>
                    <a:pt x="18" y="13"/>
                  </a:lnTo>
                  <a:lnTo>
                    <a:pt x="21" y="17"/>
                  </a:lnTo>
                  <a:lnTo>
                    <a:pt x="20" y="17"/>
                  </a:lnTo>
                  <a:lnTo>
                    <a:pt x="19" y="18"/>
                  </a:lnTo>
                  <a:lnTo>
                    <a:pt x="17" y="19"/>
                  </a:lnTo>
                  <a:lnTo>
                    <a:pt x="15" y="21"/>
                  </a:lnTo>
                  <a:lnTo>
                    <a:pt x="13" y="21"/>
                  </a:lnTo>
                  <a:lnTo>
                    <a:pt x="12" y="21"/>
                  </a:lnTo>
                  <a:lnTo>
                    <a:pt x="11" y="21"/>
                  </a:lnTo>
                  <a:lnTo>
                    <a:pt x="9" y="21"/>
                  </a:lnTo>
                  <a:lnTo>
                    <a:pt x="7" y="21"/>
                  </a:lnTo>
                  <a:lnTo>
                    <a:pt x="6" y="20"/>
                  </a:lnTo>
                  <a:lnTo>
                    <a:pt x="4" y="19"/>
                  </a:lnTo>
                  <a:lnTo>
                    <a:pt x="3" y="18"/>
                  </a:lnTo>
                  <a:lnTo>
                    <a:pt x="1" y="16"/>
                  </a:lnTo>
                  <a:lnTo>
                    <a:pt x="1" y="14"/>
                  </a:lnTo>
                  <a:lnTo>
                    <a:pt x="0" y="12"/>
                  </a:lnTo>
                  <a:lnTo>
                    <a:pt x="0" y="11"/>
                  </a:lnTo>
                  <a:lnTo>
                    <a:pt x="0" y="9"/>
                  </a:lnTo>
                  <a:lnTo>
                    <a:pt x="1" y="8"/>
                  </a:lnTo>
                  <a:lnTo>
                    <a:pt x="1" y="6"/>
                  </a:lnTo>
                  <a:lnTo>
                    <a:pt x="2" y="5"/>
                  </a:lnTo>
                  <a:lnTo>
                    <a:pt x="3" y="3"/>
                  </a:lnTo>
                  <a:lnTo>
                    <a:pt x="5" y="1"/>
                  </a:lnTo>
                  <a:lnTo>
                    <a:pt x="6"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7" name="Freeform 703"/>
            <p:cNvSpPr>
              <a:spLocks/>
            </p:cNvSpPr>
            <p:nvPr/>
          </p:nvSpPr>
          <p:spPr bwMode="auto">
            <a:xfrm>
              <a:off x="3736" y="1832"/>
              <a:ext cx="21" cy="22"/>
            </a:xfrm>
            <a:custGeom>
              <a:avLst/>
              <a:gdLst>
                <a:gd name="T0" fmla="*/ 10 w 21"/>
                <a:gd name="T1" fmla="*/ 4 h 22"/>
                <a:gd name="T2" fmla="*/ 10 w 21"/>
                <a:gd name="T3" fmla="*/ 4 h 22"/>
                <a:gd name="T4" fmla="*/ 9 w 21"/>
                <a:gd name="T5" fmla="*/ 4 h 22"/>
                <a:gd name="T6" fmla="*/ 8 w 21"/>
                <a:gd name="T7" fmla="*/ 5 h 22"/>
                <a:gd name="T8" fmla="*/ 7 w 21"/>
                <a:gd name="T9" fmla="*/ 6 h 22"/>
                <a:gd name="T10" fmla="*/ 6 w 21"/>
                <a:gd name="T11" fmla="*/ 8 h 22"/>
                <a:gd name="T12" fmla="*/ 6 w 21"/>
                <a:gd name="T13" fmla="*/ 10 h 22"/>
                <a:gd name="T14" fmla="*/ 6 w 21"/>
                <a:gd name="T15" fmla="*/ 12 h 22"/>
                <a:gd name="T16" fmla="*/ 7 w 21"/>
                <a:gd name="T17" fmla="*/ 14 h 22"/>
                <a:gd name="T18" fmla="*/ 8 w 21"/>
                <a:gd name="T19" fmla="*/ 15 h 22"/>
                <a:gd name="T20" fmla="*/ 9 w 21"/>
                <a:gd name="T21" fmla="*/ 16 h 22"/>
                <a:gd name="T22" fmla="*/ 10 w 21"/>
                <a:gd name="T23" fmla="*/ 17 h 22"/>
                <a:gd name="T24" fmla="*/ 12 w 21"/>
                <a:gd name="T25" fmla="*/ 17 h 22"/>
                <a:gd name="T26" fmla="*/ 13 w 21"/>
                <a:gd name="T27" fmla="*/ 17 h 22"/>
                <a:gd name="T28" fmla="*/ 16 w 21"/>
                <a:gd name="T29" fmla="*/ 16 h 22"/>
                <a:gd name="T30" fmla="*/ 18 w 21"/>
                <a:gd name="T31" fmla="*/ 14 h 22"/>
                <a:gd name="T32" fmla="*/ 21 w 21"/>
                <a:gd name="T33" fmla="*/ 17 h 22"/>
                <a:gd name="T34" fmla="*/ 20 w 21"/>
                <a:gd name="T35" fmla="*/ 18 h 22"/>
                <a:gd name="T36" fmla="*/ 19 w 21"/>
                <a:gd name="T37" fmla="*/ 19 h 22"/>
                <a:gd name="T38" fmla="*/ 17 w 21"/>
                <a:gd name="T39" fmla="*/ 20 h 22"/>
                <a:gd name="T40" fmla="*/ 15 w 21"/>
                <a:gd name="T41" fmla="*/ 21 h 22"/>
                <a:gd name="T42" fmla="*/ 13 w 21"/>
                <a:gd name="T43" fmla="*/ 21 h 22"/>
                <a:gd name="T44" fmla="*/ 12 w 21"/>
                <a:gd name="T45" fmla="*/ 22 h 22"/>
                <a:gd name="T46" fmla="*/ 11 w 21"/>
                <a:gd name="T47" fmla="*/ 22 h 22"/>
                <a:gd name="T48" fmla="*/ 9 w 21"/>
                <a:gd name="T49" fmla="*/ 22 h 22"/>
                <a:gd name="T50" fmla="*/ 7 w 21"/>
                <a:gd name="T51" fmla="*/ 21 h 22"/>
                <a:gd name="T52" fmla="*/ 6 w 21"/>
                <a:gd name="T53" fmla="*/ 21 h 22"/>
                <a:gd name="T54" fmla="*/ 4 w 21"/>
                <a:gd name="T55" fmla="*/ 20 h 22"/>
                <a:gd name="T56" fmla="*/ 3 w 21"/>
                <a:gd name="T57" fmla="*/ 18 h 22"/>
                <a:gd name="T58" fmla="*/ 1 w 21"/>
                <a:gd name="T59" fmla="*/ 17 h 22"/>
                <a:gd name="T60" fmla="*/ 1 w 21"/>
                <a:gd name="T61" fmla="*/ 15 h 22"/>
                <a:gd name="T62" fmla="*/ 0 w 21"/>
                <a:gd name="T63" fmla="*/ 13 h 22"/>
                <a:gd name="T64" fmla="*/ 0 w 21"/>
                <a:gd name="T65" fmla="*/ 12 h 22"/>
                <a:gd name="T66" fmla="*/ 0 w 21"/>
                <a:gd name="T67" fmla="*/ 10 h 22"/>
                <a:gd name="T68" fmla="*/ 0 w 21"/>
                <a:gd name="T69" fmla="*/ 9 h 22"/>
                <a:gd name="T70" fmla="*/ 1 w 21"/>
                <a:gd name="T71" fmla="*/ 7 h 22"/>
                <a:gd name="T72" fmla="*/ 2 w 21"/>
                <a:gd name="T73" fmla="*/ 6 h 22"/>
                <a:gd name="T74" fmla="*/ 3 w 21"/>
                <a:gd name="T75" fmla="*/ 4 h 22"/>
                <a:gd name="T76" fmla="*/ 5 w 21"/>
                <a:gd name="T77" fmla="*/ 2 h 22"/>
                <a:gd name="T78" fmla="*/ 6 w 21"/>
                <a:gd name="T79" fmla="*/ 0 h 22"/>
                <a:gd name="T80" fmla="*/ 7 w 21"/>
                <a:gd name="T81" fmla="*/ 0 h 22"/>
                <a:gd name="T82" fmla="*/ 10 w 21"/>
                <a:gd name="T83" fmla="*/ 4 h 22"/>
                <a:gd name="T84" fmla="*/ 10 w 21"/>
                <a:gd name="T85" fmla="*/ 4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0" y="4"/>
                  </a:moveTo>
                  <a:lnTo>
                    <a:pt x="10" y="4"/>
                  </a:lnTo>
                  <a:lnTo>
                    <a:pt x="9" y="4"/>
                  </a:lnTo>
                  <a:lnTo>
                    <a:pt x="8" y="5"/>
                  </a:lnTo>
                  <a:lnTo>
                    <a:pt x="7" y="6"/>
                  </a:lnTo>
                  <a:lnTo>
                    <a:pt x="6" y="8"/>
                  </a:lnTo>
                  <a:lnTo>
                    <a:pt x="6" y="10"/>
                  </a:lnTo>
                  <a:lnTo>
                    <a:pt x="6" y="12"/>
                  </a:lnTo>
                  <a:lnTo>
                    <a:pt x="7" y="14"/>
                  </a:lnTo>
                  <a:lnTo>
                    <a:pt x="8" y="15"/>
                  </a:lnTo>
                  <a:lnTo>
                    <a:pt x="9" y="16"/>
                  </a:lnTo>
                  <a:lnTo>
                    <a:pt x="10" y="17"/>
                  </a:lnTo>
                  <a:lnTo>
                    <a:pt x="12" y="17"/>
                  </a:lnTo>
                  <a:lnTo>
                    <a:pt x="13" y="17"/>
                  </a:lnTo>
                  <a:lnTo>
                    <a:pt x="16" y="16"/>
                  </a:lnTo>
                  <a:lnTo>
                    <a:pt x="18" y="14"/>
                  </a:lnTo>
                  <a:lnTo>
                    <a:pt x="21" y="17"/>
                  </a:lnTo>
                  <a:lnTo>
                    <a:pt x="20" y="18"/>
                  </a:lnTo>
                  <a:lnTo>
                    <a:pt x="19" y="19"/>
                  </a:lnTo>
                  <a:lnTo>
                    <a:pt x="17" y="20"/>
                  </a:lnTo>
                  <a:lnTo>
                    <a:pt x="15" y="21"/>
                  </a:lnTo>
                  <a:lnTo>
                    <a:pt x="13" y="21"/>
                  </a:lnTo>
                  <a:lnTo>
                    <a:pt x="12" y="22"/>
                  </a:lnTo>
                  <a:lnTo>
                    <a:pt x="11" y="22"/>
                  </a:lnTo>
                  <a:lnTo>
                    <a:pt x="9" y="22"/>
                  </a:lnTo>
                  <a:lnTo>
                    <a:pt x="7" y="21"/>
                  </a:lnTo>
                  <a:lnTo>
                    <a:pt x="6" y="21"/>
                  </a:lnTo>
                  <a:lnTo>
                    <a:pt x="4" y="20"/>
                  </a:lnTo>
                  <a:lnTo>
                    <a:pt x="3" y="18"/>
                  </a:lnTo>
                  <a:lnTo>
                    <a:pt x="1" y="17"/>
                  </a:lnTo>
                  <a:lnTo>
                    <a:pt x="1" y="15"/>
                  </a:lnTo>
                  <a:lnTo>
                    <a:pt x="0" y="13"/>
                  </a:lnTo>
                  <a:lnTo>
                    <a:pt x="0" y="12"/>
                  </a:lnTo>
                  <a:lnTo>
                    <a:pt x="0" y="10"/>
                  </a:lnTo>
                  <a:lnTo>
                    <a:pt x="0" y="9"/>
                  </a:lnTo>
                  <a:lnTo>
                    <a:pt x="1" y="7"/>
                  </a:lnTo>
                  <a:lnTo>
                    <a:pt x="2" y="6"/>
                  </a:lnTo>
                  <a:lnTo>
                    <a:pt x="3" y="4"/>
                  </a:lnTo>
                  <a:lnTo>
                    <a:pt x="5" y="2"/>
                  </a:lnTo>
                  <a:lnTo>
                    <a:pt x="6" y="0"/>
                  </a:lnTo>
                  <a:lnTo>
                    <a:pt x="7" y="0"/>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8" name="Freeform 704"/>
            <p:cNvSpPr>
              <a:spLocks/>
            </p:cNvSpPr>
            <p:nvPr/>
          </p:nvSpPr>
          <p:spPr bwMode="auto">
            <a:xfrm>
              <a:off x="3734" y="1236"/>
              <a:ext cx="21" cy="22"/>
            </a:xfrm>
            <a:custGeom>
              <a:avLst/>
              <a:gdLst>
                <a:gd name="T0" fmla="*/ 10 w 21"/>
                <a:gd name="T1" fmla="*/ 3 h 22"/>
                <a:gd name="T2" fmla="*/ 9 w 21"/>
                <a:gd name="T3" fmla="*/ 3 h 22"/>
                <a:gd name="T4" fmla="*/ 9 w 21"/>
                <a:gd name="T5" fmla="*/ 4 h 22"/>
                <a:gd name="T6" fmla="*/ 8 w 21"/>
                <a:gd name="T7" fmla="*/ 5 h 22"/>
                <a:gd name="T8" fmla="*/ 7 w 21"/>
                <a:gd name="T9" fmla="*/ 7 h 22"/>
                <a:gd name="T10" fmla="*/ 6 w 21"/>
                <a:gd name="T11" fmla="*/ 8 h 22"/>
                <a:gd name="T12" fmla="*/ 5 w 21"/>
                <a:gd name="T13" fmla="*/ 10 h 22"/>
                <a:gd name="T14" fmla="*/ 5 w 21"/>
                <a:gd name="T15" fmla="*/ 12 h 22"/>
                <a:gd name="T16" fmla="*/ 7 w 21"/>
                <a:gd name="T17" fmla="*/ 14 h 22"/>
                <a:gd name="T18" fmla="*/ 8 w 21"/>
                <a:gd name="T19" fmla="*/ 15 h 22"/>
                <a:gd name="T20" fmla="*/ 9 w 21"/>
                <a:gd name="T21" fmla="*/ 16 h 22"/>
                <a:gd name="T22" fmla="*/ 10 w 21"/>
                <a:gd name="T23" fmla="*/ 16 h 22"/>
                <a:gd name="T24" fmla="*/ 11 w 21"/>
                <a:gd name="T25" fmla="*/ 17 h 22"/>
                <a:gd name="T26" fmla="*/ 13 w 21"/>
                <a:gd name="T27" fmla="*/ 16 h 22"/>
                <a:gd name="T28" fmla="*/ 15 w 21"/>
                <a:gd name="T29" fmla="*/ 16 h 22"/>
                <a:gd name="T30" fmla="*/ 18 w 21"/>
                <a:gd name="T31" fmla="*/ 14 h 22"/>
                <a:gd name="T32" fmla="*/ 21 w 21"/>
                <a:gd name="T33" fmla="*/ 17 h 22"/>
                <a:gd name="T34" fmla="*/ 20 w 21"/>
                <a:gd name="T35" fmla="*/ 17 h 22"/>
                <a:gd name="T36" fmla="*/ 19 w 21"/>
                <a:gd name="T37" fmla="*/ 18 h 22"/>
                <a:gd name="T38" fmla="*/ 17 w 21"/>
                <a:gd name="T39" fmla="*/ 20 h 22"/>
                <a:gd name="T40" fmla="*/ 15 w 21"/>
                <a:gd name="T41" fmla="*/ 21 h 22"/>
                <a:gd name="T42" fmla="*/ 13 w 21"/>
                <a:gd name="T43" fmla="*/ 21 h 22"/>
                <a:gd name="T44" fmla="*/ 12 w 21"/>
                <a:gd name="T45" fmla="*/ 22 h 22"/>
                <a:gd name="T46" fmla="*/ 10 w 21"/>
                <a:gd name="T47" fmla="*/ 22 h 22"/>
                <a:gd name="T48" fmla="*/ 9 w 21"/>
                <a:gd name="T49" fmla="*/ 22 h 22"/>
                <a:gd name="T50" fmla="*/ 7 w 21"/>
                <a:gd name="T51" fmla="*/ 21 h 22"/>
                <a:gd name="T52" fmla="*/ 6 w 21"/>
                <a:gd name="T53" fmla="*/ 20 h 22"/>
                <a:gd name="T54" fmla="*/ 4 w 21"/>
                <a:gd name="T55" fmla="*/ 20 h 22"/>
                <a:gd name="T56" fmla="*/ 3 w 21"/>
                <a:gd name="T57" fmla="*/ 18 h 22"/>
                <a:gd name="T58" fmla="*/ 1 w 21"/>
                <a:gd name="T59" fmla="*/ 16 h 22"/>
                <a:gd name="T60" fmla="*/ 0 w 21"/>
                <a:gd name="T61" fmla="*/ 15 h 22"/>
                <a:gd name="T62" fmla="*/ 0 w 21"/>
                <a:gd name="T63" fmla="*/ 13 h 22"/>
                <a:gd name="T64" fmla="*/ 0 w 21"/>
                <a:gd name="T65" fmla="*/ 12 h 22"/>
                <a:gd name="T66" fmla="*/ 0 w 21"/>
                <a:gd name="T67" fmla="*/ 10 h 22"/>
                <a:gd name="T68" fmla="*/ 0 w 21"/>
                <a:gd name="T69" fmla="*/ 8 h 22"/>
                <a:gd name="T70" fmla="*/ 1 w 21"/>
                <a:gd name="T71" fmla="*/ 7 h 22"/>
                <a:gd name="T72" fmla="*/ 2 w 21"/>
                <a:gd name="T73" fmla="*/ 6 h 22"/>
                <a:gd name="T74" fmla="*/ 3 w 21"/>
                <a:gd name="T75" fmla="*/ 3 h 22"/>
                <a:gd name="T76" fmla="*/ 5 w 21"/>
                <a:gd name="T77" fmla="*/ 2 h 22"/>
                <a:gd name="T78" fmla="*/ 6 w 21"/>
                <a:gd name="T79" fmla="*/ 0 h 22"/>
                <a:gd name="T80" fmla="*/ 6 w 21"/>
                <a:gd name="T81" fmla="*/ 0 h 22"/>
                <a:gd name="T82" fmla="*/ 10 w 21"/>
                <a:gd name="T83" fmla="*/ 3 h 22"/>
                <a:gd name="T84" fmla="*/ 10 w 21"/>
                <a:gd name="T85" fmla="*/ 3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2">
                  <a:moveTo>
                    <a:pt x="10" y="3"/>
                  </a:moveTo>
                  <a:lnTo>
                    <a:pt x="9" y="3"/>
                  </a:lnTo>
                  <a:lnTo>
                    <a:pt x="9" y="4"/>
                  </a:lnTo>
                  <a:lnTo>
                    <a:pt x="8" y="5"/>
                  </a:lnTo>
                  <a:lnTo>
                    <a:pt x="7" y="7"/>
                  </a:lnTo>
                  <a:lnTo>
                    <a:pt x="6" y="8"/>
                  </a:lnTo>
                  <a:lnTo>
                    <a:pt x="5" y="10"/>
                  </a:lnTo>
                  <a:lnTo>
                    <a:pt x="5" y="12"/>
                  </a:lnTo>
                  <a:lnTo>
                    <a:pt x="7" y="14"/>
                  </a:lnTo>
                  <a:lnTo>
                    <a:pt x="8" y="15"/>
                  </a:lnTo>
                  <a:lnTo>
                    <a:pt x="9" y="16"/>
                  </a:lnTo>
                  <a:lnTo>
                    <a:pt x="10" y="16"/>
                  </a:lnTo>
                  <a:lnTo>
                    <a:pt x="11" y="17"/>
                  </a:lnTo>
                  <a:lnTo>
                    <a:pt x="13" y="16"/>
                  </a:lnTo>
                  <a:lnTo>
                    <a:pt x="15" y="16"/>
                  </a:lnTo>
                  <a:lnTo>
                    <a:pt x="18" y="14"/>
                  </a:lnTo>
                  <a:lnTo>
                    <a:pt x="21" y="17"/>
                  </a:lnTo>
                  <a:lnTo>
                    <a:pt x="20" y="17"/>
                  </a:lnTo>
                  <a:lnTo>
                    <a:pt x="19" y="18"/>
                  </a:lnTo>
                  <a:lnTo>
                    <a:pt x="17" y="20"/>
                  </a:lnTo>
                  <a:lnTo>
                    <a:pt x="15" y="21"/>
                  </a:lnTo>
                  <a:lnTo>
                    <a:pt x="13" y="21"/>
                  </a:lnTo>
                  <a:lnTo>
                    <a:pt x="12" y="22"/>
                  </a:lnTo>
                  <a:lnTo>
                    <a:pt x="10" y="22"/>
                  </a:lnTo>
                  <a:lnTo>
                    <a:pt x="9" y="22"/>
                  </a:lnTo>
                  <a:lnTo>
                    <a:pt x="7" y="21"/>
                  </a:lnTo>
                  <a:lnTo>
                    <a:pt x="6" y="20"/>
                  </a:lnTo>
                  <a:lnTo>
                    <a:pt x="4" y="20"/>
                  </a:lnTo>
                  <a:lnTo>
                    <a:pt x="3" y="18"/>
                  </a:lnTo>
                  <a:lnTo>
                    <a:pt x="1" y="16"/>
                  </a:lnTo>
                  <a:lnTo>
                    <a:pt x="0" y="15"/>
                  </a:lnTo>
                  <a:lnTo>
                    <a:pt x="0" y="13"/>
                  </a:lnTo>
                  <a:lnTo>
                    <a:pt x="0" y="12"/>
                  </a:lnTo>
                  <a:lnTo>
                    <a:pt x="0" y="10"/>
                  </a:lnTo>
                  <a:lnTo>
                    <a:pt x="0" y="8"/>
                  </a:lnTo>
                  <a:lnTo>
                    <a:pt x="1" y="7"/>
                  </a:lnTo>
                  <a:lnTo>
                    <a:pt x="2" y="6"/>
                  </a:lnTo>
                  <a:lnTo>
                    <a:pt x="3" y="3"/>
                  </a:lnTo>
                  <a:lnTo>
                    <a:pt x="5" y="2"/>
                  </a:lnTo>
                  <a:lnTo>
                    <a:pt x="6" y="0"/>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09" name="Freeform 705"/>
            <p:cNvSpPr>
              <a:spLocks/>
            </p:cNvSpPr>
            <p:nvPr/>
          </p:nvSpPr>
          <p:spPr bwMode="auto">
            <a:xfrm>
              <a:off x="3955" y="1265"/>
              <a:ext cx="27" cy="85"/>
            </a:xfrm>
            <a:custGeom>
              <a:avLst/>
              <a:gdLst>
                <a:gd name="T0" fmla="*/ 14 w 27"/>
                <a:gd name="T1" fmla="*/ 0 h 85"/>
                <a:gd name="T2" fmla="*/ 14 w 27"/>
                <a:gd name="T3" fmla="*/ 0 h 85"/>
                <a:gd name="T4" fmla="*/ 14 w 27"/>
                <a:gd name="T5" fmla="*/ 3 h 85"/>
                <a:gd name="T6" fmla="*/ 13 w 27"/>
                <a:gd name="T7" fmla="*/ 6 h 85"/>
                <a:gd name="T8" fmla="*/ 12 w 27"/>
                <a:gd name="T9" fmla="*/ 10 h 85"/>
                <a:gd name="T10" fmla="*/ 11 w 27"/>
                <a:gd name="T11" fmla="*/ 15 h 85"/>
                <a:gd name="T12" fmla="*/ 10 w 27"/>
                <a:gd name="T13" fmla="*/ 21 h 85"/>
                <a:gd name="T14" fmla="*/ 9 w 27"/>
                <a:gd name="T15" fmla="*/ 27 h 85"/>
                <a:gd name="T16" fmla="*/ 8 w 27"/>
                <a:gd name="T17" fmla="*/ 34 h 85"/>
                <a:gd name="T18" fmla="*/ 7 w 27"/>
                <a:gd name="T19" fmla="*/ 41 h 85"/>
                <a:gd name="T20" fmla="*/ 6 w 27"/>
                <a:gd name="T21" fmla="*/ 48 h 85"/>
                <a:gd name="T22" fmla="*/ 4 w 27"/>
                <a:gd name="T23" fmla="*/ 55 h 85"/>
                <a:gd name="T24" fmla="*/ 3 w 27"/>
                <a:gd name="T25" fmla="*/ 62 h 85"/>
                <a:gd name="T26" fmla="*/ 2 w 27"/>
                <a:gd name="T27" fmla="*/ 68 h 85"/>
                <a:gd name="T28" fmla="*/ 1 w 27"/>
                <a:gd name="T29" fmla="*/ 75 h 85"/>
                <a:gd name="T30" fmla="*/ 0 w 27"/>
                <a:gd name="T31" fmla="*/ 80 h 85"/>
                <a:gd name="T32" fmla="*/ 0 w 27"/>
                <a:gd name="T33" fmla="*/ 85 h 85"/>
                <a:gd name="T34" fmla="*/ 11 w 27"/>
                <a:gd name="T35" fmla="*/ 85 h 85"/>
                <a:gd name="T36" fmla="*/ 11 w 27"/>
                <a:gd name="T37" fmla="*/ 84 h 85"/>
                <a:gd name="T38" fmla="*/ 12 w 27"/>
                <a:gd name="T39" fmla="*/ 82 h 85"/>
                <a:gd name="T40" fmla="*/ 12 w 27"/>
                <a:gd name="T41" fmla="*/ 78 h 85"/>
                <a:gd name="T42" fmla="*/ 13 w 27"/>
                <a:gd name="T43" fmla="*/ 74 h 85"/>
                <a:gd name="T44" fmla="*/ 14 w 27"/>
                <a:gd name="T45" fmla="*/ 69 h 85"/>
                <a:gd name="T46" fmla="*/ 15 w 27"/>
                <a:gd name="T47" fmla="*/ 63 h 85"/>
                <a:gd name="T48" fmla="*/ 16 w 27"/>
                <a:gd name="T49" fmla="*/ 57 h 85"/>
                <a:gd name="T50" fmla="*/ 17 w 27"/>
                <a:gd name="T51" fmla="*/ 50 h 85"/>
                <a:gd name="T52" fmla="*/ 19 w 27"/>
                <a:gd name="T53" fmla="*/ 43 h 85"/>
                <a:gd name="T54" fmla="*/ 20 w 27"/>
                <a:gd name="T55" fmla="*/ 36 h 85"/>
                <a:gd name="T56" fmla="*/ 21 w 27"/>
                <a:gd name="T57" fmla="*/ 29 h 85"/>
                <a:gd name="T58" fmla="*/ 22 w 27"/>
                <a:gd name="T59" fmla="*/ 22 h 85"/>
                <a:gd name="T60" fmla="*/ 23 w 27"/>
                <a:gd name="T61" fmla="*/ 16 h 85"/>
                <a:gd name="T62" fmla="*/ 25 w 27"/>
                <a:gd name="T63" fmla="*/ 10 h 85"/>
                <a:gd name="T64" fmla="*/ 25 w 27"/>
                <a:gd name="T65" fmla="*/ 5 h 85"/>
                <a:gd name="T66" fmla="*/ 27 w 27"/>
                <a:gd name="T67" fmla="*/ 1 h 85"/>
                <a:gd name="T68" fmla="*/ 14 w 27"/>
                <a:gd name="T69" fmla="*/ 0 h 85"/>
                <a:gd name="T70" fmla="*/ 14 w 27"/>
                <a:gd name="T71" fmla="*/ 0 h 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85">
                  <a:moveTo>
                    <a:pt x="14" y="0"/>
                  </a:moveTo>
                  <a:lnTo>
                    <a:pt x="14" y="0"/>
                  </a:lnTo>
                  <a:lnTo>
                    <a:pt x="14" y="3"/>
                  </a:lnTo>
                  <a:lnTo>
                    <a:pt x="13" y="6"/>
                  </a:lnTo>
                  <a:lnTo>
                    <a:pt x="12" y="10"/>
                  </a:lnTo>
                  <a:lnTo>
                    <a:pt x="11" y="15"/>
                  </a:lnTo>
                  <a:lnTo>
                    <a:pt x="10" y="21"/>
                  </a:lnTo>
                  <a:lnTo>
                    <a:pt x="9" y="27"/>
                  </a:lnTo>
                  <a:lnTo>
                    <a:pt x="8" y="34"/>
                  </a:lnTo>
                  <a:lnTo>
                    <a:pt x="7" y="41"/>
                  </a:lnTo>
                  <a:lnTo>
                    <a:pt x="6" y="48"/>
                  </a:lnTo>
                  <a:lnTo>
                    <a:pt x="4" y="55"/>
                  </a:lnTo>
                  <a:lnTo>
                    <a:pt x="3" y="62"/>
                  </a:lnTo>
                  <a:lnTo>
                    <a:pt x="2" y="68"/>
                  </a:lnTo>
                  <a:lnTo>
                    <a:pt x="1" y="75"/>
                  </a:lnTo>
                  <a:lnTo>
                    <a:pt x="0" y="80"/>
                  </a:lnTo>
                  <a:lnTo>
                    <a:pt x="0" y="85"/>
                  </a:lnTo>
                  <a:lnTo>
                    <a:pt x="11" y="85"/>
                  </a:lnTo>
                  <a:lnTo>
                    <a:pt x="11" y="84"/>
                  </a:lnTo>
                  <a:lnTo>
                    <a:pt x="12" y="82"/>
                  </a:lnTo>
                  <a:lnTo>
                    <a:pt x="12" y="78"/>
                  </a:lnTo>
                  <a:lnTo>
                    <a:pt x="13" y="74"/>
                  </a:lnTo>
                  <a:lnTo>
                    <a:pt x="14" y="69"/>
                  </a:lnTo>
                  <a:lnTo>
                    <a:pt x="15" y="63"/>
                  </a:lnTo>
                  <a:lnTo>
                    <a:pt x="16" y="57"/>
                  </a:lnTo>
                  <a:lnTo>
                    <a:pt x="17" y="50"/>
                  </a:lnTo>
                  <a:lnTo>
                    <a:pt x="19" y="43"/>
                  </a:lnTo>
                  <a:lnTo>
                    <a:pt x="20" y="36"/>
                  </a:lnTo>
                  <a:lnTo>
                    <a:pt x="21" y="29"/>
                  </a:lnTo>
                  <a:lnTo>
                    <a:pt x="22" y="22"/>
                  </a:lnTo>
                  <a:lnTo>
                    <a:pt x="23" y="16"/>
                  </a:lnTo>
                  <a:lnTo>
                    <a:pt x="25" y="10"/>
                  </a:lnTo>
                  <a:lnTo>
                    <a:pt x="25" y="5"/>
                  </a:lnTo>
                  <a:lnTo>
                    <a:pt x="27"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0" name="Freeform 706"/>
            <p:cNvSpPr>
              <a:spLocks/>
            </p:cNvSpPr>
            <p:nvPr/>
          </p:nvSpPr>
          <p:spPr bwMode="auto">
            <a:xfrm>
              <a:off x="4103" y="1261"/>
              <a:ext cx="21" cy="90"/>
            </a:xfrm>
            <a:custGeom>
              <a:avLst/>
              <a:gdLst>
                <a:gd name="T0" fmla="*/ 8 w 21"/>
                <a:gd name="T1" fmla="*/ 0 h 90"/>
                <a:gd name="T2" fmla="*/ 8 w 21"/>
                <a:gd name="T3" fmla="*/ 1 h 90"/>
                <a:gd name="T4" fmla="*/ 8 w 21"/>
                <a:gd name="T5" fmla="*/ 3 h 90"/>
                <a:gd name="T6" fmla="*/ 8 w 21"/>
                <a:gd name="T7" fmla="*/ 6 h 90"/>
                <a:gd name="T8" fmla="*/ 7 w 21"/>
                <a:gd name="T9" fmla="*/ 10 h 90"/>
                <a:gd name="T10" fmla="*/ 7 w 21"/>
                <a:gd name="T11" fmla="*/ 15 h 90"/>
                <a:gd name="T12" fmla="*/ 6 w 21"/>
                <a:gd name="T13" fmla="*/ 21 h 90"/>
                <a:gd name="T14" fmla="*/ 6 w 21"/>
                <a:gd name="T15" fmla="*/ 28 h 90"/>
                <a:gd name="T16" fmla="*/ 5 w 21"/>
                <a:gd name="T17" fmla="*/ 35 h 90"/>
                <a:gd name="T18" fmla="*/ 5 w 21"/>
                <a:gd name="T19" fmla="*/ 42 h 90"/>
                <a:gd name="T20" fmla="*/ 4 w 21"/>
                <a:gd name="T21" fmla="*/ 49 h 90"/>
                <a:gd name="T22" fmla="*/ 3 w 21"/>
                <a:gd name="T23" fmla="*/ 57 h 90"/>
                <a:gd name="T24" fmla="*/ 3 w 21"/>
                <a:gd name="T25" fmla="*/ 65 h 90"/>
                <a:gd name="T26" fmla="*/ 2 w 21"/>
                <a:gd name="T27" fmla="*/ 71 h 90"/>
                <a:gd name="T28" fmla="*/ 1 w 21"/>
                <a:gd name="T29" fmla="*/ 79 h 90"/>
                <a:gd name="T30" fmla="*/ 1 w 21"/>
                <a:gd name="T31" fmla="*/ 85 h 90"/>
                <a:gd name="T32" fmla="*/ 0 w 21"/>
                <a:gd name="T33" fmla="*/ 90 h 90"/>
                <a:gd name="T34" fmla="*/ 15 w 21"/>
                <a:gd name="T35" fmla="*/ 89 h 90"/>
                <a:gd name="T36" fmla="*/ 15 w 21"/>
                <a:gd name="T37" fmla="*/ 88 h 90"/>
                <a:gd name="T38" fmla="*/ 15 w 21"/>
                <a:gd name="T39" fmla="*/ 86 h 90"/>
                <a:gd name="T40" fmla="*/ 15 w 21"/>
                <a:gd name="T41" fmla="*/ 82 h 90"/>
                <a:gd name="T42" fmla="*/ 16 w 21"/>
                <a:gd name="T43" fmla="*/ 78 h 90"/>
                <a:gd name="T44" fmla="*/ 16 w 21"/>
                <a:gd name="T45" fmla="*/ 73 h 90"/>
                <a:gd name="T46" fmla="*/ 16 w 21"/>
                <a:gd name="T47" fmla="*/ 67 h 90"/>
                <a:gd name="T48" fmla="*/ 16 w 21"/>
                <a:gd name="T49" fmla="*/ 60 h 90"/>
                <a:gd name="T50" fmla="*/ 17 w 21"/>
                <a:gd name="T51" fmla="*/ 54 h 90"/>
                <a:gd name="T52" fmla="*/ 17 w 21"/>
                <a:gd name="T53" fmla="*/ 46 h 90"/>
                <a:gd name="T54" fmla="*/ 18 w 21"/>
                <a:gd name="T55" fmla="*/ 39 h 90"/>
                <a:gd name="T56" fmla="*/ 18 w 21"/>
                <a:gd name="T57" fmla="*/ 32 h 90"/>
                <a:gd name="T58" fmla="*/ 19 w 21"/>
                <a:gd name="T59" fmla="*/ 25 h 90"/>
                <a:gd name="T60" fmla="*/ 19 w 21"/>
                <a:gd name="T61" fmla="*/ 18 h 90"/>
                <a:gd name="T62" fmla="*/ 20 w 21"/>
                <a:gd name="T63" fmla="*/ 12 h 90"/>
                <a:gd name="T64" fmla="*/ 20 w 21"/>
                <a:gd name="T65" fmla="*/ 6 h 90"/>
                <a:gd name="T66" fmla="*/ 21 w 21"/>
                <a:gd name="T67" fmla="*/ 2 h 90"/>
                <a:gd name="T68" fmla="*/ 8 w 21"/>
                <a:gd name="T69" fmla="*/ 0 h 90"/>
                <a:gd name="T70" fmla="*/ 8 w 21"/>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 h="90">
                  <a:moveTo>
                    <a:pt x="8" y="0"/>
                  </a:moveTo>
                  <a:lnTo>
                    <a:pt x="8" y="1"/>
                  </a:lnTo>
                  <a:lnTo>
                    <a:pt x="8" y="3"/>
                  </a:lnTo>
                  <a:lnTo>
                    <a:pt x="8" y="6"/>
                  </a:lnTo>
                  <a:lnTo>
                    <a:pt x="7" y="10"/>
                  </a:lnTo>
                  <a:lnTo>
                    <a:pt x="7" y="15"/>
                  </a:lnTo>
                  <a:lnTo>
                    <a:pt x="6" y="21"/>
                  </a:lnTo>
                  <a:lnTo>
                    <a:pt x="6" y="28"/>
                  </a:lnTo>
                  <a:lnTo>
                    <a:pt x="5" y="35"/>
                  </a:lnTo>
                  <a:lnTo>
                    <a:pt x="5" y="42"/>
                  </a:lnTo>
                  <a:lnTo>
                    <a:pt x="4" y="49"/>
                  </a:lnTo>
                  <a:lnTo>
                    <a:pt x="3" y="57"/>
                  </a:lnTo>
                  <a:lnTo>
                    <a:pt x="3" y="65"/>
                  </a:lnTo>
                  <a:lnTo>
                    <a:pt x="2" y="71"/>
                  </a:lnTo>
                  <a:lnTo>
                    <a:pt x="1" y="79"/>
                  </a:lnTo>
                  <a:lnTo>
                    <a:pt x="1" y="85"/>
                  </a:lnTo>
                  <a:lnTo>
                    <a:pt x="0" y="90"/>
                  </a:lnTo>
                  <a:lnTo>
                    <a:pt x="15" y="89"/>
                  </a:lnTo>
                  <a:lnTo>
                    <a:pt x="15" y="88"/>
                  </a:lnTo>
                  <a:lnTo>
                    <a:pt x="15" y="86"/>
                  </a:lnTo>
                  <a:lnTo>
                    <a:pt x="15" y="82"/>
                  </a:lnTo>
                  <a:lnTo>
                    <a:pt x="16" y="78"/>
                  </a:lnTo>
                  <a:lnTo>
                    <a:pt x="16" y="73"/>
                  </a:lnTo>
                  <a:lnTo>
                    <a:pt x="16" y="67"/>
                  </a:lnTo>
                  <a:lnTo>
                    <a:pt x="16" y="60"/>
                  </a:lnTo>
                  <a:lnTo>
                    <a:pt x="17" y="54"/>
                  </a:lnTo>
                  <a:lnTo>
                    <a:pt x="17" y="46"/>
                  </a:lnTo>
                  <a:lnTo>
                    <a:pt x="18" y="39"/>
                  </a:lnTo>
                  <a:lnTo>
                    <a:pt x="18" y="32"/>
                  </a:lnTo>
                  <a:lnTo>
                    <a:pt x="19" y="25"/>
                  </a:lnTo>
                  <a:lnTo>
                    <a:pt x="19" y="18"/>
                  </a:lnTo>
                  <a:lnTo>
                    <a:pt x="20" y="12"/>
                  </a:lnTo>
                  <a:lnTo>
                    <a:pt x="20" y="6"/>
                  </a:lnTo>
                  <a:lnTo>
                    <a:pt x="21"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1" name="Freeform 707"/>
            <p:cNvSpPr>
              <a:spLocks/>
            </p:cNvSpPr>
            <p:nvPr/>
          </p:nvSpPr>
          <p:spPr bwMode="auto">
            <a:xfrm>
              <a:off x="3956" y="1337"/>
              <a:ext cx="163" cy="17"/>
            </a:xfrm>
            <a:custGeom>
              <a:avLst/>
              <a:gdLst>
                <a:gd name="T0" fmla="*/ 4 w 163"/>
                <a:gd name="T1" fmla="*/ 0 h 17"/>
                <a:gd name="T2" fmla="*/ 5 w 163"/>
                <a:gd name="T3" fmla="*/ 0 h 17"/>
                <a:gd name="T4" fmla="*/ 8 w 163"/>
                <a:gd name="T5" fmla="*/ 0 h 17"/>
                <a:gd name="T6" fmla="*/ 12 w 163"/>
                <a:gd name="T7" fmla="*/ 0 h 17"/>
                <a:gd name="T8" fmla="*/ 19 w 163"/>
                <a:gd name="T9" fmla="*/ 1 h 17"/>
                <a:gd name="T10" fmla="*/ 26 w 163"/>
                <a:gd name="T11" fmla="*/ 1 h 17"/>
                <a:gd name="T12" fmla="*/ 35 w 163"/>
                <a:gd name="T13" fmla="*/ 2 h 17"/>
                <a:gd name="T14" fmla="*/ 45 w 163"/>
                <a:gd name="T15" fmla="*/ 2 h 17"/>
                <a:gd name="T16" fmla="*/ 56 w 163"/>
                <a:gd name="T17" fmla="*/ 3 h 17"/>
                <a:gd name="T18" fmla="*/ 67 w 163"/>
                <a:gd name="T19" fmla="*/ 3 h 17"/>
                <a:gd name="T20" fmla="*/ 80 w 163"/>
                <a:gd name="T21" fmla="*/ 4 h 17"/>
                <a:gd name="T22" fmla="*/ 92 w 163"/>
                <a:gd name="T23" fmla="*/ 4 h 17"/>
                <a:gd name="T24" fmla="*/ 105 w 163"/>
                <a:gd name="T25" fmla="*/ 4 h 17"/>
                <a:gd name="T26" fmla="*/ 118 w 163"/>
                <a:gd name="T27" fmla="*/ 4 h 17"/>
                <a:gd name="T28" fmla="*/ 130 w 163"/>
                <a:gd name="T29" fmla="*/ 4 h 17"/>
                <a:gd name="T30" fmla="*/ 143 w 163"/>
                <a:gd name="T31" fmla="*/ 4 h 17"/>
                <a:gd name="T32" fmla="*/ 155 w 163"/>
                <a:gd name="T33" fmla="*/ 4 h 17"/>
                <a:gd name="T34" fmla="*/ 163 w 163"/>
                <a:gd name="T35" fmla="*/ 17 h 17"/>
                <a:gd name="T36" fmla="*/ 162 w 163"/>
                <a:gd name="T37" fmla="*/ 17 h 17"/>
                <a:gd name="T38" fmla="*/ 158 w 163"/>
                <a:gd name="T39" fmla="*/ 17 h 17"/>
                <a:gd name="T40" fmla="*/ 152 w 163"/>
                <a:gd name="T41" fmla="*/ 17 h 17"/>
                <a:gd name="T42" fmla="*/ 143 w 163"/>
                <a:gd name="T43" fmla="*/ 17 h 17"/>
                <a:gd name="T44" fmla="*/ 133 w 163"/>
                <a:gd name="T45" fmla="*/ 17 h 17"/>
                <a:gd name="T46" fmla="*/ 122 w 163"/>
                <a:gd name="T47" fmla="*/ 16 h 17"/>
                <a:gd name="T48" fmla="*/ 110 w 163"/>
                <a:gd name="T49" fmla="*/ 16 h 17"/>
                <a:gd name="T50" fmla="*/ 97 w 163"/>
                <a:gd name="T51" fmla="*/ 16 h 17"/>
                <a:gd name="T52" fmla="*/ 83 w 163"/>
                <a:gd name="T53" fmla="*/ 15 h 17"/>
                <a:gd name="T54" fmla="*/ 70 w 163"/>
                <a:gd name="T55" fmla="*/ 15 h 17"/>
                <a:gd name="T56" fmla="*/ 56 w 163"/>
                <a:gd name="T57" fmla="*/ 14 h 17"/>
                <a:gd name="T58" fmla="*/ 43 w 163"/>
                <a:gd name="T59" fmla="*/ 14 h 17"/>
                <a:gd name="T60" fmla="*/ 30 w 163"/>
                <a:gd name="T61" fmla="*/ 13 h 17"/>
                <a:gd name="T62" fmla="*/ 19 w 163"/>
                <a:gd name="T63" fmla="*/ 13 h 17"/>
                <a:gd name="T64" fmla="*/ 9 w 163"/>
                <a:gd name="T65" fmla="*/ 12 h 17"/>
                <a:gd name="T66" fmla="*/ 0 w 163"/>
                <a:gd name="T67" fmla="*/ 12 h 17"/>
                <a:gd name="T68" fmla="*/ 4 w 163"/>
                <a:gd name="T69" fmla="*/ 0 h 17"/>
                <a:gd name="T70" fmla="*/ 4 w 163"/>
                <a:gd name="T71" fmla="*/ 0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3" h="17">
                  <a:moveTo>
                    <a:pt x="4" y="0"/>
                  </a:moveTo>
                  <a:lnTo>
                    <a:pt x="5" y="0"/>
                  </a:lnTo>
                  <a:lnTo>
                    <a:pt x="8" y="0"/>
                  </a:lnTo>
                  <a:lnTo>
                    <a:pt x="12" y="0"/>
                  </a:lnTo>
                  <a:lnTo>
                    <a:pt x="19" y="1"/>
                  </a:lnTo>
                  <a:lnTo>
                    <a:pt x="26" y="1"/>
                  </a:lnTo>
                  <a:lnTo>
                    <a:pt x="35" y="2"/>
                  </a:lnTo>
                  <a:lnTo>
                    <a:pt x="45" y="2"/>
                  </a:lnTo>
                  <a:lnTo>
                    <a:pt x="56" y="3"/>
                  </a:lnTo>
                  <a:lnTo>
                    <a:pt x="67" y="3"/>
                  </a:lnTo>
                  <a:lnTo>
                    <a:pt x="80" y="4"/>
                  </a:lnTo>
                  <a:lnTo>
                    <a:pt x="92" y="4"/>
                  </a:lnTo>
                  <a:lnTo>
                    <a:pt x="105" y="4"/>
                  </a:lnTo>
                  <a:lnTo>
                    <a:pt x="118" y="4"/>
                  </a:lnTo>
                  <a:lnTo>
                    <a:pt x="130" y="4"/>
                  </a:lnTo>
                  <a:lnTo>
                    <a:pt x="143" y="4"/>
                  </a:lnTo>
                  <a:lnTo>
                    <a:pt x="155" y="4"/>
                  </a:lnTo>
                  <a:lnTo>
                    <a:pt x="163" y="17"/>
                  </a:lnTo>
                  <a:lnTo>
                    <a:pt x="162" y="17"/>
                  </a:lnTo>
                  <a:lnTo>
                    <a:pt x="158" y="17"/>
                  </a:lnTo>
                  <a:lnTo>
                    <a:pt x="152" y="17"/>
                  </a:lnTo>
                  <a:lnTo>
                    <a:pt x="143" y="17"/>
                  </a:lnTo>
                  <a:lnTo>
                    <a:pt x="133" y="17"/>
                  </a:lnTo>
                  <a:lnTo>
                    <a:pt x="122" y="16"/>
                  </a:lnTo>
                  <a:lnTo>
                    <a:pt x="110" y="16"/>
                  </a:lnTo>
                  <a:lnTo>
                    <a:pt x="97" y="16"/>
                  </a:lnTo>
                  <a:lnTo>
                    <a:pt x="83" y="15"/>
                  </a:lnTo>
                  <a:lnTo>
                    <a:pt x="70" y="15"/>
                  </a:lnTo>
                  <a:lnTo>
                    <a:pt x="56" y="14"/>
                  </a:lnTo>
                  <a:lnTo>
                    <a:pt x="43" y="14"/>
                  </a:lnTo>
                  <a:lnTo>
                    <a:pt x="30" y="13"/>
                  </a:lnTo>
                  <a:lnTo>
                    <a:pt x="19" y="13"/>
                  </a:lnTo>
                  <a:lnTo>
                    <a:pt x="9" y="1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2" name="Freeform 708"/>
            <p:cNvSpPr>
              <a:spLocks/>
            </p:cNvSpPr>
            <p:nvPr/>
          </p:nvSpPr>
          <p:spPr bwMode="auto">
            <a:xfrm>
              <a:off x="4130" y="1345"/>
              <a:ext cx="93" cy="145"/>
            </a:xfrm>
            <a:custGeom>
              <a:avLst/>
              <a:gdLst>
                <a:gd name="T0" fmla="*/ 0 w 93"/>
                <a:gd name="T1" fmla="*/ 5 h 145"/>
                <a:gd name="T2" fmla="*/ 36 w 93"/>
                <a:gd name="T3" fmla="*/ 50 h 145"/>
                <a:gd name="T4" fmla="*/ 86 w 93"/>
                <a:gd name="T5" fmla="*/ 145 h 145"/>
                <a:gd name="T6" fmla="*/ 93 w 93"/>
                <a:gd name="T7" fmla="*/ 142 h 145"/>
                <a:gd name="T8" fmla="*/ 46 w 93"/>
                <a:gd name="T9" fmla="*/ 45 h 145"/>
                <a:gd name="T10" fmla="*/ 10 w 93"/>
                <a:gd name="T11" fmla="*/ 0 h 145"/>
                <a:gd name="T12" fmla="*/ 0 w 93"/>
                <a:gd name="T13" fmla="*/ 5 h 145"/>
                <a:gd name="T14" fmla="*/ 0 w 93"/>
                <a:gd name="T15" fmla="*/ 5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145">
                  <a:moveTo>
                    <a:pt x="0" y="5"/>
                  </a:moveTo>
                  <a:lnTo>
                    <a:pt x="36" y="50"/>
                  </a:lnTo>
                  <a:lnTo>
                    <a:pt x="86" y="145"/>
                  </a:lnTo>
                  <a:lnTo>
                    <a:pt x="93" y="142"/>
                  </a:lnTo>
                  <a:lnTo>
                    <a:pt x="46" y="45"/>
                  </a:lnTo>
                  <a:lnTo>
                    <a:pt x="1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3" name="Freeform 709"/>
            <p:cNvSpPr>
              <a:spLocks/>
            </p:cNvSpPr>
            <p:nvPr/>
          </p:nvSpPr>
          <p:spPr bwMode="auto">
            <a:xfrm>
              <a:off x="4171" y="1317"/>
              <a:ext cx="70" cy="166"/>
            </a:xfrm>
            <a:custGeom>
              <a:avLst/>
              <a:gdLst>
                <a:gd name="T0" fmla="*/ 0 w 70"/>
                <a:gd name="T1" fmla="*/ 4 h 166"/>
                <a:gd name="T2" fmla="*/ 15 w 70"/>
                <a:gd name="T3" fmla="*/ 66 h 166"/>
                <a:gd name="T4" fmla="*/ 62 w 70"/>
                <a:gd name="T5" fmla="*/ 166 h 166"/>
                <a:gd name="T6" fmla="*/ 70 w 70"/>
                <a:gd name="T7" fmla="*/ 162 h 166"/>
                <a:gd name="T8" fmla="*/ 25 w 70"/>
                <a:gd name="T9" fmla="*/ 63 h 166"/>
                <a:gd name="T10" fmla="*/ 6 w 70"/>
                <a:gd name="T11" fmla="*/ 0 h 166"/>
                <a:gd name="T12" fmla="*/ 0 w 70"/>
                <a:gd name="T13" fmla="*/ 4 h 166"/>
                <a:gd name="T14" fmla="*/ 0 w 70"/>
                <a:gd name="T15" fmla="*/ 4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166">
                  <a:moveTo>
                    <a:pt x="0" y="4"/>
                  </a:moveTo>
                  <a:lnTo>
                    <a:pt x="15" y="66"/>
                  </a:lnTo>
                  <a:lnTo>
                    <a:pt x="62" y="166"/>
                  </a:lnTo>
                  <a:lnTo>
                    <a:pt x="70" y="162"/>
                  </a:lnTo>
                  <a:lnTo>
                    <a:pt x="25" y="63"/>
                  </a:lnTo>
                  <a:lnTo>
                    <a:pt x="6"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4" name="Freeform 710"/>
            <p:cNvSpPr>
              <a:spLocks/>
            </p:cNvSpPr>
            <p:nvPr/>
          </p:nvSpPr>
          <p:spPr bwMode="auto">
            <a:xfrm>
              <a:off x="4128" y="1316"/>
              <a:ext cx="50" cy="35"/>
            </a:xfrm>
            <a:custGeom>
              <a:avLst/>
              <a:gdLst>
                <a:gd name="T0" fmla="*/ 18 w 50"/>
                <a:gd name="T1" fmla="*/ 9 h 35"/>
                <a:gd name="T2" fmla="*/ 16 w 50"/>
                <a:gd name="T3" fmla="*/ 10 h 35"/>
                <a:gd name="T4" fmla="*/ 13 w 50"/>
                <a:gd name="T5" fmla="*/ 12 h 35"/>
                <a:gd name="T6" fmla="*/ 9 w 50"/>
                <a:gd name="T7" fmla="*/ 16 h 35"/>
                <a:gd name="T8" fmla="*/ 5 w 50"/>
                <a:gd name="T9" fmla="*/ 19 h 35"/>
                <a:gd name="T10" fmla="*/ 2 w 50"/>
                <a:gd name="T11" fmla="*/ 24 h 35"/>
                <a:gd name="T12" fmla="*/ 0 w 50"/>
                <a:gd name="T13" fmla="*/ 27 h 35"/>
                <a:gd name="T14" fmla="*/ 0 w 50"/>
                <a:gd name="T15" fmla="*/ 31 h 35"/>
                <a:gd name="T16" fmla="*/ 2 w 50"/>
                <a:gd name="T17" fmla="*/ 34 h 35"/>
                <a:gd name="T18" fmla="*/ 6 w 50"/>
                <a:gd name="T19" fmla="*/ 35 h 35"/>
                <a:gd name="T20" fmla="*/ 10 w 50"/>
                <a:gd name="T21" fmla="*/ 35 h 35"/>
                <a:gd name="T22" fmla="*/ 16 w 50"/>
                <a:gd name="T23" fmla="*/ 34 h 35"/>
                <a:gd name="T24" fmla="*/ 21 w 50"/>
                <a:gd name="T25" fmla="*/ 33 h 35"/>
                <a:gd name="T26" fmla="*/ 25 w 50"/>
                <a:gd name="T27" fmla="*/ 32 h 35"/>
                <a:gd name="T28" fmla="*/ 30 w 50"/>
                <a:gd name="T29" fmla="*/ 30 h 35"/>
                <a:gd name="T30" fmla="*/ 33 w 50"/>
                <a:gd name="T31" fmla="*/ 29 h 35"/>
                <a:gd name="T32" fmla="*/ 34 w 50"/>
                <a:gd name="T33" fmla="*/ 28 h 35"/>
                <a:gd name="T34" fmla="*/ 36 w 50"/>
                <a:gd name="T35" fmla="*/ 26 h 35"/>
                <a:gd name="T36" fmla="*/ 39 w 50"/>
                <a:gd name="T37" fmla="*/ 24 h 35"/>
                <a:gd name="T38" fmla="*/ 42 w 50"/>
                <a:gd name="T39" fmla="*/ 21 h 35"/>
                <a:gd name="T40" fmla="*/ 45 w 50"/>
                <a:gd name="T41" fmla="*/ 18 h 35"/>
                <a:gd name="T42" fmla="*/ 48 w 50"/>
                <a:gd name="T43" fmla="*/ 14 h 35"/>
                <a:gd name="T44" fmla="*/ 49 w 50"/>
                <a:gd name="T45" fmla="*/ 10 h 35"/>
                <a:gd name="T46" fmla="*/ 50 w 50"/>
                <a:gd name="T47" fmla="*/ 6 h 35"/>
                <a:gd name="T48" fmla="*/ 49 w 50"/>
                <a:gd name="T49" fmla="*/ 2 h 35"/>
                <a:gd name="T50" fmla="*/ 46 w 50"/>
                <a:gd name="T51" fmla="*/ 0 h 35"/>
                <a:gd name="T52" fmla="*/ 41 w 50"/>
                <a:gd name="T53" fmla="*/ 0 h 35"/>
                <a:gd name="T54" fmla="*/ 36 w 50"/>
                <a:gd name="T55" fmla="*/ 1 h 35"/>
                <a:gd name="T56" fmla="*/ 30 w 50"/>
                <a:gd name="T57" fmla="*/ 3 h 35"/>
                <a:gd name="T58" fmla="*/ 25 w 50"/>
                <a:gd name="T59" fmla="*/ 5 h 35"/>
                <a:gd name="T60" fmla="*/ 21 w 50"/>
                <a:gd name="T61" fmla="*/ 7 h 35"/>
                <a:gd name="T62" fmla="*/ 19 w 50"/>
                <a:gd name="T63" fmla="*/ 8 h 35"/>
                <a:gd name="T64" fmla="*/ 22 w 50"/>
                <a:gd name="T65" fmla="*/ 13 h 35"/>
                <a:gd name="T66" fmla="*/ 24 w 50"/>
                <a:gd name="T67" fmla="*/ 12 h 35"/>
                <a:gd name="T68" fmla="*/ 27 w 50"/>
                <a:gd name="T69" fmla="*/ 11 h 35"/>
                <a:gd name="T70" fmla="*/ 31 w 50"/>
                <a:gd name="T71" fmla="*/ 9 h 35"/>
                <a:gd name="T72" fmla="*/ 35 w 50"/>
                <a:gd name="T73" fmla="*/ 7 h 35"/>
                <a:gd name="T74" fmla="*/ 39 w 50"/>
                <a:gd name="T75" fmla="*/ 6 h 35"/>
                <a:gd name="T76" fmla="*/ 41 w 50"/>
                <a:gd name="T77" fmla="*/ 6 h 35"/>
                <a:gd name="T78" fmla="*/ 43 w 50"/>
                <a:gd name="T79" fmla="*/ 7 h 35"/>
                <a:gd name="T80" fmla="*/ 43 w 50"/>
                <a:gd name="T81" fmla="*/ 10 h 35"/>
                <a:gd name="T82" fmla="*/ 40 w 50"/>
                <a:gd name="T83" fmla="*/ 14 h 35"/>
                <a:gd name="T84" fmla="*/ 36 w 50"/>
                <a:gd name="T85" fmla="*/ 18 h 35"/>
                <a:gd name="T86" fmla="*/ 32 w 50"/>
                <a:gd name="T87" fmla="*/ 21 h 35"/>
                <a:gd name="T88" fmla="*/ 30 w 50"/>
                <a:gd name="T89" fmla="*/ 21 h 35"/>
                <a:gd name="T90" fmla="*/ 27 w 50"/>
                <a:gd name="T91" fmla="*/ 22 h 35"/>
                <a:gd name="T92" fmla="*/ 25 w 50"/>
                <a:gd name="T93" fmla="*/ 24 h 35"/>
                <a:gd name="T94" fmla="*/ 21 w 50"/>
                <a:gd name="T95" fmla="*/ 25 h 35"/>
                <a:gd name="T96" fmla="*/ 18 w 50"/>
                <a:gd name="T97" fmla="*/ 26 h 35"/>
                <a:gd name="T98" fmla="*/ 15 w 50"/>
                <a:gd name="T99" fmla="*/ 26 h 35"/>
                <a:gd name="T100" fmla="*/ 12 w 50"/>
                <a:gd name="T101" fmla="*/ 27 h 35"/>
                <a:gd name="T102" fmla="*/ 10 w 50"/>
                <a:gd name="T103" fmla="*/ 26 h 35"/>
                <a:gd name="T104" fmla="*/ 10 w 50"/>
                <a:gd name="T105" fmla="*/ 25 h 35"/>
                <a:gd name="T106" fmla="*/ 13 w 50"/>
                <a:gd name="T107" fmla="*/ 21 h 35"/>
                <a:gd name="T108" fmla="*/ 18 w 50"/>
                <a:gd name="T109" fmla="*/ 17 h 35"/>
                <a:gd name="T110" fmla="*/ 22 w 50"/>
                <a:gd name="T111" fmla="*/ 14 h 35"/>
                <a:gd name="T112" fmla="*/ 19 w 50"/>
                <a:gd name="T113" fmla="*/ 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 h="35">
                  <a:moveTo>
                    <a:pt x="19" y="9"/>
                  </a:moveTo>
                  <a:lnTo>
                    <a:pt x="18" y="9"/>
                  </a:lnTo>
                  <a:lnTo>
                    <a:pt x="17" y="9"/>
                  </a:lnTo>
                  <a:lnTo>
                    <a:pt x="16" y="10"/>
                  </a:lnTo>
                  <a:lnTo>
                    <a:pt x="15" y="11"/>
                  </a:lnTo>
                  <a:lnTo>
                    <a:pt x="13" y="12"/>
                  </a:lnTo>
                  <a:lnTo>
                    <a:pt x="11" y="14"/>
                  </a:lnTo>
                  <a:lnTo>
                    <a:pt x="9" y="16"/>
                  </a:lnTo>
                  <a:lnTo>
                    <a:pt x="7" y="18"/>
                  </a:lnTo>
                  <a:lnTo>
                    <a:pt x="5" y="19"/>
                  </a:lnTo>
                  <a:lnTo>
                    <a:pt x="3" y="21"/>
                  </a:lnTo>
                  <a:lnTo>
                    <a:pt x="2" y="24"/>
                  </a:lnTo>
                  <a:lnTo>
                    <a:pt x="1" y="26"/>
                  </a:lnTo>
                  <a:lnTo>
                    <a:pt x="0" y="27"/>
                  </a:lnTo>
                  <a:lnTo>
                    <a:pt x="0" y="29"/>
                  </a:lnTo>
                  <a:lnTo>
                    <a:pt x="0" y="31"/>
                  </a:lnTo>
                  <a:lnTo>
                    <a:pt x="1" y="33"/>
                  </a:lnTo>
                  <a:lnTo>
                    <a:pt x="2" y="34"/>
                  </a:lnTo>
                  <a:lnTo>
                    <a:pt x="4" y="35"/>
                  </a:lnTo>
                  <a:lnTo>
                    <a:pt x="6" y="35"/>
                  </a:lnTo>
                  <a:lnTo>
                    <a:pt x="8" y="35"/>
                  </a:lnTo>
                  <a:lnTo>
                    <a:pt x="10" y="35"/>
                  </a:lnTo>
                  <a:lnTo>
                    <a:pt x="13" y="35"/>
                  </a:lnTo>
                  <a:lnTo>
                    <a:pt x="16" y="34"/>
                  </a:lnTo>
                  <a:lnTo>
                    <a:pt x="18" y="34"/>
                  </a:lnTo>
                  <a:lnTo>
                    <a:pt x="21" y="33"/>
                  </a:lnTo>
                  <a:lnTo>
                    <a:pt x="23" y="32"/>
                  </a:lnTo>
                  <a:lnTo>
                    <a:pt x="25" y="32"/>
                  </a:lnTo>
                  <a:lnTo>
                    <a:pt x="28" y="31"/>
                  </a:lnTo>
                  <a:lnTo>
                    <a:pt x="30" y="30"/>
                  </a:lnTo>
                  <a:lnTo>
                    <a:pt x="31" y="29"/>
                  </a:lnTo>
                  <a:lnTo>
                    <a:pt x="33" y="29"/>
                  </a:lnTo>
                  <a:lnTo>
                    <a:pt x="34" y="29"/>
                  </a:lnTo>
                  <a:lnTo>
                    <a:pt x="34" y="28"/>
                  </a:lnTo>
                  <a:lnTo>
                    <a:pt x="35" y="27"/>
                  </a:lnTo>
                  <a:lnTo>
                    <a:pt x="36" y="26"/>
                  </a:lnTo>
                  <a:lnTo>
                    <a:pt x="38" y="25"/>
                  </a:lnTo>
                  <a:lnTo>
                    <a:pt x="39" y="24"/>
                  </a:lnTo>
                  <a:lnTo>
                    <a:pt x="40" y="22"/>
                  </a:lnTo>
                  <a:lnTo>
                    <a:pt x="42" y="21"/>
                  </a:lnTo>
                  <a:lnTo>
                    <a:pt x="44" y="20"/>
                  </a:lnTo>
                  <a:lnTo>
                    <a:pt x="45" y="18"/>
                  </a:lnTo>
                  <a:lnTo>
                    <a:pt x="47" y="16"/>
                  </a:lnTo>
                  <a:lnTo>
                    <a:pt x="48" y="14"/>
                  </a:lnTo>
                  <a:lnTo>
                    <a:pt x="49" y="12"/>
                  </a:lnTo>
                  <a:lnTo>
                    <a:pt x="49" y="10"/>
                  </a:lnTo>
                  <a:lnTo>
                    <a:pt x="50" y="8"/>
                  </a:lnTo>
                  <a:lnTo>
                    <a:pt x="50" y="6"/>
                  </a:lnTo>
                  <a:lnTo>
                    <a:pt x="50" y="4"/>
                  </a:lnTo>
                  <a:lnTo>
                    <a:pt x="49" y="2"/>
                  </a:lnTo>
                  <a:lnTo>
                    <a:pt x="48" y="1"/>
                  </a:lnTo>
                  <a:lnTo>
                    <a:pt x="46" y="0"/>
                  </a:lnTo>
                  <a:lnTo>
                    <a:pt x="44" y="0"/>
                  </a:lnTo>
                  <a:lnTo>
                    <a:pt x="41" y="0"/>
                  </a:lnTo>
                  <a:lnTo>
                    <a:pt x="39" y="0"/>
                  </a:lnTo>
                  <a:lnTo>
                    <a:pt x="36" y="1"/>
                  </a:lnTo>
                  <a:lnTo>
                    <a:pt x="34" y="2"/>
                  </a:lnTo>
                  <a:lnTo>
                    <a:pt x="30" y="3"/>
                  </a:lnTo>
                  <a:lnTo>
                    <a:pt x="28" y="4"/>
                  </a:lnTo>
                  <a:lnTo>
                    <a:pt x="25" y="5"/>
                  </a:lnTo>
                  <a:lnTo>
                    <a:pt x="23" y="6"/>
                  </a:lnTo>
                  <a:lnTo>
                    <a:pt x="21" y="7"/>
                  </a:lnTo>
                  <a:lnTo>
                    <a:pt x="20" y="8"/>
                  </a:lnTo>
                  <a:lnTo>
                    <a:pt x="19" y="8"/>
                  </a:lnTo>
                  <a:lnTo>
                    <a:pt x="22" y="13"/>
                  </a:lnTo>
                  <a:lnTo>
                    <a:pt x="23" y="13"/>
                  </a:lnTo>
                  <a:lnTo>
                    <a:pt x="24" y="12"/>
                  </a:lnTo>
                  <a:lnTo>
                    <a:pt x="25" y="12"/>
                  </a:lnTo>
                  <a:lnTo>
                    <a:pt x="27" y="11"/>
                  </a:lnTo>
                  <a:lnTo>
                    <a:pt x="29" y="10"/>
                  </a:lnTo>
                  <a:lnTo>
                    <a:pt x="31" y="9"/>
                  </a:lnTo>
                  <a:lnTo>
                    <a:pt x="33" y="8"/>
                  </a:lnTo>
                  <a:lnTo>
                    <a:pt x="35" y="7"/>
                  </a:lnTo>
                  <a:lnTo>
                    <a:pt x="37" y="7"/>
                  </a:lnTo>
                  <a:lnTo>
                    <a:pt x="39" y="6"/>
                  </a:lnTo>
                  <a:lnTo>
                    <a:pt x="40" y="6"/>
                  </a:lnTo>
                  <a:lnTo>
                    <a:pt x="41" y="6"/>
                  </a:lnTo>
                  <a:lnTo>
                    <a:pt x="42" y="6"/>
                  </a:lnTo>
                  <a:lnTo>
                    <a:pt x="43" y="7"/>
                  </a:lnTo>
                  <a:lnTo>
                    <a:pt x="43" y="10"/>
                  </a:lnTo>
                  <a:lnTo>
                    <a:pt x="41" y="12"/>
                  </a:lnTo>
                  <a:lnTo>
                    <a:pt x="40" y="14"/>
                  </a:lnTo>
                  <a:lnTo>
                    <a:pt x="38" y="16"/>
                  </a:lnTo>
                  <a:lnTo>
                    <a:pt x="36" y="18"/>
                  </a:lnTo>
                  <a:lnTo>
                    <a:pt x="34" y="19"/>
                  </a:lnTo>
                  <a:lnTo>
                    <a:pt x="32" y="21"/>
                  </a:lnTo>
                  <a:lnTo>
                    <a:pt x="30" y="21"/>
                  </a:lnTo>
                  <a:lnTo>
                    <a:pt x="29" y="22"/>
                  </a:lnTo>
                  <a:lnTo>
                    <a:pt x="27" y="22"/>
                  </a:lnTo>
                  <a:lnTo>
                    <a:pt x="26" y="23"/>
                  </a:lnTo>
                  <a:lnTo>
                    <a:pt x="25" y="24"/>
                  </a:lnTo>
                  <a:lnTo>
                    <a:pt x="23" y="24"/>
                  </a:lnTo>
                  <a:lnTo>
                    <a:pt x="21" y="25"/>
                  </a:lnTo>
                  <a:lnTo>
                    <a:pt x="20" y="25"/>
                  </a:lnTo>
                  <a:lnTo>
                    <a:pt x="18" y="26"/>
                  </a:lnTo>
                  <a:lnTo>
                    <a:pt x="16" y="26"/>
                  </a:lnTo>
                  <a:lnTo>
                    <a:pt x="15" y="26"/>
                  </a:lnTo>
                  <a:lnTo>
                    <a:pt x="13" y="27"/>
                  </a:lnTo>
                  <a:lnTo>
                    <a:pt x="12" y="27"/>
                  </a:lnTo>
                  <a:lnTo>
                    <a:pt x="11" y="27"/>
                  </a:lnTo>
                  <a:lnTo>
                    <a:pt x="10" y="26"/>
                  </a:lnTo>
                  <a:lnTo>
                    <a:pt x="10" y="25"/>
                  </a:lnTo>
                  <a:lnTo>
                    <a:pt x="11" y="23"/>
                  </a:lnTo>
                  <a:lnTo>
                    <a:pt x="13" y="21"/>
                  </a:lnTo>
                  <a:lnTo>
                    <a:pt x="15" y="19"/>
                  </a:lnTo>
                  <a:lnTo>
                    <a:pt x="18" y="17"/>
                  </a:lnTo>
                  <a:lnTo>
                    <a:pt x="20" y="15"/>
                  </a:lnTo>
                  <a:lnTo>
                    <a:pt x="22" y="14"/>
                  </a:lnTo>
                  <a:lnTo>
                    <a:pt x="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5" name="Freeform 711"/>
            <p:cNvSpPr>
              <a:spLocks/>
            </p:cNvSpPr>
            <p:nvPr/>
          </p:nvSpPr>
          <p:spPr bwMode="auto">
            <a:xfrm>
              <a:off x="4169" y="1375"/>
              <a:ext cx="24" cy="20"/>
            </a:xfrm>
            <a:custGeom>
              <a:avLst/>
              <a:gdLst>
                <a:gd name="T0" fmla="*/ 1 w 24"/>
                <a:gd name="T1" fmla="*/ 11 h 20"/>
                <a:gd name="T2" fmla="*/ 1 w 24"/>
                <a:gd name="T3" fmla="*/ 11 h 20"/>
                <a:gd name="T4" fmla="*/ 2 w 24"/>
                <a:gd name="T5" fmla="*/ 11 h 20"/>
                <a:gd name="T6" fmla="*/ 3 w 24"/>
                <a:gd name="T7" fmla="*/ 11 h 20"/>
                <a:gd name="T8" fmla="*/ 5 w 24"/>
                <a:gd name="T9" fmla="*/ 11 h 20"/>
                <a:gd name="T10" fmla="*/ 6 w 24"/>
                <a:gd name="T11" fmla="*/ 11 h 20"/>
                <a:gd name="T12" fmla="*/ 8 w 24"/>
                <a:gd name="T13" fmla="*/ 11 h 20"/>
                <a:gd name="T14" fmla="*/ 9 w 24"/>
                <a:gd name="T15" fmla="*/ 10 h 20"/>
                <a:gd name="T16" fmla="*/ 11 w 24"/>
                <a:gd name="T17" fmla="*/ 9 h 20"/>
                <a:gd name="T18" fmla="*/ 12 w 24"/>
                <a:gd name="T19" fmla="*/ 8 h 20"/>
                <a:gd name="T20" fmla="*/ 14 w 24"/>
                <a:gd name="T21" fmla="*/ 8 h 20"/>
                <a:gd name="T22" fmla="*/ 15 w 24"/>
                <a:gd name="T23" fmla="*/ 6 h 20"/>
                <a:gd name="T24" fmla="*/ 17 w 24"/>
                <a:gd name="T25" fmla="*/ 5 h 20"/>
                <a:gd name="T26" fmla="*/ 18 w 24"/>
                <a:gd name="T27" fmla="*/ 2 h 20"/>
                <a:gd name="T28" fmla="*/ 20 w 24"/>
                <a:gd name="T29" fmla="*/ 1 h 20"/>
                <a:gd name="T30" fmla="*/ 20 w 24"/>
                <a:gd name="T31" fmla="*/ 0 h 20"/>
                <a:gd name="T32" fmla="*/ 21 w 24"/>
                <a:gd name="T33" fmla="*/ 1 h 20"/>
                <a:gd name="T34" fmla="*/ 21 w 24"/>
                <a:gd name="T35" fmla="*/ 2 h 20"/>
                <a:gd name="T36" fmla="*/ 22 w 24"/>
                <a:gd name="T37" fmla="*/ 5 h 20"/>
                <a:gd name="T38" fmla="*/ 23 w 24"/>
                <a:gd name="T39" fmla="*/ 6 h 20"/>
                <a:gd name="T40" fmla="*/ 23 w 24"/>
                <a:gd name="T41" fmla="*/ 9 h 20"/>
                <a:gd name="T42" fmla="*/ 23 w 24"/>
                <a:gd name="T43" fmla="*/ 10 h 20"/>
                <a:gd name="T44" fmla="*/ 24 w 24"/>
                <a:gd name="T45" fmla="*/ 11 h 20"/>
                <a:gd name="T46" fmla="*/ 23 w 24"/>
                <a:gd name="T47" fmla="*/ 11 h 20"/>
                <a:gd name="T48" fmla="*/ 22 w 24"/>
                <a:gd name="T49" fmla="*/ 12 h 20"/>
                <a:gd name="T50" fmla="*/ 21 w 24"/>
                <a:gd name="T51" fmla="*/ 14 h 20"/>
                <a:gd name="T52" fmla="*/ 19 w 24"/>
                <a:gd name="T53" fmla="*/ 16 h 20"/>
                <a:gd name="T54" fmla="*/ 17 w 24"/>
                <a:gd name="T55" fmla="*/ 16 h 20"/>
                <a:gd name="T56" fmla="*/ 16 w 24"/>
                <a:gd name="T57" fmla="*/ 17 h 20"/>
                <a:gd name="T58" fmla="*/ 14 w 24"/>
                <a:gd name="T59" fmla="*/ 18 h 20"/>
                <a:gd name="T60" fmla="*/ 13 w 24"/>
                <a:gd name="T61" fmla="*/ 19 h 20"/>
                <a:gd name="T62" fmla="*/ 11 w 24"/>
                <a:gd name="T63" fmla="*/ 20 h 20"/>
                <a:gd name="T64" fmla="*/ 9 w 24"/>
                <a:gd name="T65" fmla="*/ 20 h 20"/>
                <a:gd name="T66" fmla="*/ 7 w 24"/>
                <a:gd name="T67" fmla="*/ 20 h 20"/>
                <a:gd name="T68" fmla="*/ 5 w 24"/>
                <a:gd name="T69" fmla="*/ 20 h 20"/>
                <a:gd name="T70" fmla="*/ 3 w 24"/>
                <a:gd name="T71" fmla="*/ 20 h 20"/>
                <a:gd name="T72" fmla="*/ 1 w 24"/>
                <a:gd name="T73" fmla="*/ 18 h 20"/>
                <a:gd name="T74" fmla="*/ 0 w 24"/>
                <a:gd name="T75" fmla="*/ 16 h 20"/>
                <a:gd name="T76" fmla="*/ 0 w 24"/>
                <a:gd name="T77" fmla="*/ 15 h 20"/>
                <a:gd name="T78" fmla="*/ 0 w 24"/>
                <a:gd name="T79" fmla="*/ 13 h 20"/>
                <a:gd name="T80" fmla="*/ 0 w 24"/>
                <a:gd name="T81" fmla="*/ 12 h 20"/>
                <a:gd name="T82" fmla="*/ 0 w 24"/>
                <a:gd name="T83" fmla="*/ 11 h 20"/>
                <a:gd name="T84" fmla="*/ 1 w 24"/>
                <a:gd name="T85" fmla="*/ 11 h 20"/>
                <a:gd name="T86" fmla="*/ 1 w 24"/>
                <a:gd name="T87" fmla="*/ 11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 h="20">
                  <a:moveTo>
                    <a:pt x="1" y="11"/>
                  </a:moveTo>
                  <a:lnTo>
                    <a:pt x="1" y="11"/>
                  </a:lnTo>
                  <a:lnTo>
                    <a:pt x="2" y="11"/>
                  </a:lnTo>
                  <a:lnTo>
                    <a:pt x="3" y="11"/>
                  </a:lnTo>
                  <a:lnTo>
                    <a:pt x="5" y="11"/>
                  </a:lnTo>
                  <a:lnTo>
                    <a:pt x="6" y="11"/>
                  </a:lnTo>
                  <a:lnTo>
                    <a:pt x="8" y="11"/>
                  </a:lnTo>
                  <a:lnTo>
                    <a:pt x="9" y="10"/>
                  </a:lnTo>
                  <a:lnTo>
                    <a:pt x="11" y="9"/>
                  </a:lnTo>
                  <a:lnTo>
                    <a:pt x="12" y="8"/>
                  </a:lnTo>
                  <a:lnTo>
                    <a:pt x="14" y="8"/>
                  </a:lnTo>
                  <a:lnTo>
                    <a:pt x="15" y="6"/>
                  </a:lnTo>
                  <a:lnTo>
                    <a:pt x="17" y="5"/>
                  </a:lnTo>
                  <a:lnTo>
                    <a:pt x="18" y="2"/>
                  </a:lnTo>
                  <a:lnTo>
                    <a:pt x="20" y="1"/>
                  </a:lnTo>
                  <a:lnTo>
                    <a:pt x="20" y="0"/>
                  </a:lnTo>
                  <a:lnTo>
                    <a:pt x="21" y="1"/>
                  </a:lnTo>
                  <a:lnTo>
                    <a:pt x="21" y="2"/>
                  </a:lnTo>
                  <a:lnTo>
                    <a:pt x="22" y="5"/>
                  </a:lnTo>
                  <a:lnTo>
                    <a:pt x="23" y="6"/>
                  </a:lnTo>
                  <a:lnTo>
                    <a:pt x="23" y="9"/>
                  </a:lnTo>
                  <a:lnTo>
                    <a:pt x="23" y="10"/>
                  </a:lnTo>
                  <a:lnTo>
                    <a:pt x="24" y="11"/>
                  </a:lnTo>
                  <a:lnTo>
                    <a:pt x="23" y="11"/>
                  </a:lnTo>
                  <a:lnTo>
                    <a:pt x="22" y="12"/>
                  </a:lnTo>
                  <a:lnTo>
                    <a:pt x="21" y="14"/>
                  </a:lnTo>
                  <a:lnTo>
                    <a:pt x="19" y="16"/>
                  </a:lnTo>
                  <a:lnTo>
                    <a:pt x="17" y="16"/>
                  </a:lnTo>
                  <a:lnTo>
                    <a:pt x="16" y="17"/>
                  </a:lnTo>
                  <a:lnTo>
                    <a:pt x="14" y="18"/>
                  </a:lnTo>
                  <a:lnTo>
                    <a:pt x="13" y="19"/>
                  </a:lnTo>
                  <a:lnTo>
                    <a:pt x="11" y="20"/>
                  </a:lnTo>
                  <a:lnTo>
                    <a:pt x="9" y="20"/>
                  </a:lnTo>
                  <a:lnTo>
                    <a:pt x="7" y="20"/>
                  </a:lnTo>
                  <a:lnTo>
                    <a:pt x="5" y="20"/>
                  </a:lnTo>
                  <a:lnTo>
                    <a:pt x="3" y="20"/>
                  </a:lnTo>
                  <a:lnTo>
                    <a:pt x="1" y="18"/>
                  </a:lnTo>
                  <a:lnTo>
                    <a:pt x="0" y="16"/>
                  </a:lnTo>
                  <a:lnTo>
                    <a:pt x="0" y="15"/>
                  </a:lnTo>
                  <a:lnTo>
                    <a:pt x="0" y="13"/>
                  </a:lnTo>
                  <a:lnTo>
                    <a:pt x="0" y="12"/>
                  </a:lnTo>
                  <a:lnTo>
                    <a:pt x="0" y="11"/>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6" name="Freeform 712"/>
            <p:cNvSpPr>
              <a:spLocks/>
            </p:cNvSpPr>
            <p:nvPr/>
          </p:nvSpPr>
          <p:spPr bwMode="auto">
            <a:xfrm>
              <a:off x="4190" y="1471"/>
              <a:ext cx="22" cy="70"/>
            </a:xfrm>
            <a:custGeom>
              <a:avLst/>
              <a:gdLst>
                <a:gd name="T0" fmla="*/ 22 w 22"/>
                <a:gd name="T1" fmla="*/ 8 h 70"/>
                <a:gd name="T2" fmla="*/ 21 w 22"/>
                <a:gd name="T3" fmla="*/ 8 h 70"/>
                <a:gd name="T4" fmla="*/ 19 w 22"/>
                <a:gd name="T5" fmla="*/ 10 h 70"/>
                <a:gd name="T6" fmla="*/ 18 w 22"/>
                <a:gd name="T7" fmla="*/ 10 h 70"/>
                <a:gd name="T8" fmla="*/ 17 w 22"/>
                <a:gd name="T9" fmla="*/ 12 h 70"/>
                <a:gd name="T10" fmla="*/ 16 w 22"/>
                <a:gd name="T11" fmla="*/ 13 h 70"/>
                <a:gd name="T12" fmla="*/ 14 w 22"/>
                <a:gd name="T13" fmla="*/ 15 h 70"/>
                <a:gd name="T14" fmla="*/ 13 w 22"/>
                <a:gd name="T15" fmla="*/ 17 h 70"/>
                <a:gd name="T16" fmla="*/ 11 w 22"/>
                <a:gd name="T17" fmla="*/ 19 h 70"/>
                <a:gd name="T18" fmla="*/ 10 w 22"/>
                <a:gd name="T19" fmla="*/ 21 h 70"/>
                <a:gd name="T20" fmla="*/ 9 w 22"/>
                <a:gd name="T21" fmla="*/ 24 h 70"/>
                <a:gd name="T22" fmla="*/ 9 w 22"/>
                <a:gd name="T23" fmla="*/ 26 h 70"/>
                <a:gd name="T24" fmla="*/ 8 w 22"/>
                <a:gd name="T25" fmla="*/ 29 h 70"/>
                <a:gd name="T26" fmla="*/ 8 w 22"/>
                <a:gd name="T27" fmla="*/ 32 h 70"/>
                <a:gd name="T28" fmla="*/ 9 w 22"/>
                <a:gd name="T29" fmla="*/ 36 h 70"/>
                <a:gd name="T30" fmla="*/ 9 w 22"/>
                <a:gd name="T31" fmla="*/ 39 h 70"/>
                <a:gd name="T32" fmla="*/ 9 w 22"/>
                <a:gd name="T33" fmla="*/ 42 h 70"/>
                <a:gd name="T34" fmla="*/ 10 w 22"/>
                <a:gd name="T35" fmla="*/ 44 h 70"/>
                <a:gd name="T36" fmla="*/ 11 w 22"/>
                <a:gd name="T37" fmla="*/ 47 h 70"/>
                <a:gd name="T38" fmla="*/ 12 w 22"/>
                <a:gd name="T39" fmla="*/ 49 h 70"/>
                <a:gd name="T40" fmla="*/ 13 w 22"/>
                <a:gd name="T41" fmla="*/ 51 h 70"/>
                <a:gd name="T42" fmla="*/ 15 w 22"/>
                <a:gd name="T43" fmla="*/ 53 h 70"/>
                <a:gd name="T44" fmla="*/ 16 w 22"/>
                <a:gd name="T45" fmla="*/ 55 h 70"/>
                <a:gd name="T46" fmla="*/ 17 w 22"/>
                <a:gd name="T47" fmla="*/ 56 h 70"/>
                <a:gd name="T48" fmla="*/ 18 w 22"/>
                <a:gd name="T49" fmla="*/ 57 h 70"/>
                <a:gd name="T50" fmla="*/ 19 w 22"/>
                <a:gd name="T51" fmla="*/ 58 h 70"/>
                <a:gd name="T52" fmla="*/ 20 w 22"/>
                <a:gd name="T53" fmla="*/ 60 h 70"/>
                <a:gd name="T54" fmla="*/ 21 w 22"/>
                <a:gd name="T55" fmla="*/ 61 h 70"/>
                <a:gd name="T56" fmla="*/ 22 w 22"/>
                <a:gd name="T57" fmla="*/ 62 h 70"/>
                <a:gd name="T58" fmla="*/ 18 w 22"/>
                <a:gd name="T59" fmla="*/ 70 h 70"/>
                <a:gd name="T60" fmla="*/ 17 w 22"/>
                <a:gd name="T61" fmla="*/ 70 h 70"/>
                <a:gd name="T62" fmla="*/ 15 w 22"/>
                <a:gd name="T63" fmla="*/ 68 h 70"/>
                <a:gd name="T64" fmla="*/ 13 w 22"/>
                <a:gd name="T65" fmla="*/ 67 h 70"/>
                <a:gd name="T66" fmla="*/ 12 w 22"/>
                <a:gd name="T67" fmla="*/ 66 h 70"/>
                <a:gd name="T68" fmla="*/ 10 w 22"/>
                <a:gd name="T69" fmla="*/ 65 h 70"/>
                <a:gd name="T70" fmla="*/ 9 w 22"/>
                <a:gd name="T71" fmla="*/ 63 h 70"/>
                <a:gd name="T72" fmla="*/ 7 w 22"/>
                <a:gd name="T73" fmla="*/ 61 h 70"/>
                <a:gd name="T74" fmla="*/ 5 w 22"/>
                <a:gd name="T75" fmla="*/ 58 h 70"/>
                <a:gd name="T76" fmla="*/ 4 w 22"/>
                <a:gd name="T77" fmla="*/ 55 h 70"/>
                <a:gd name="T78" fmla="*/ 3 w 22"/>
                <a:gd name="T79" fmla="*/ 52 h 70"/>
                <a:gd name="T80" fmla="*/ 1 w 22"/>
                <a:gd name="T81" fmla="*/ 49 h 70"/>
                <a:gd name="T82" fmla="*/ 0 w 22"/>
                <a:gd name="T83" fmla="*/ 44 h 70"/>
                <a:gd name="T84" fmla="*/ 0 w 22"/>
                <a:gd name="T85" fmla="*/ 40 h 70"/>
                <a:gd name="T86" fmla="*/ 0 w 22"/>
                <a:gd name="T87" fmla="*/ 35 h 70"/>
                <a:gd name="T88" fmla="*/ 0 w 22"/>
                <a:gd name="T89" fmla="*/ 30 h 70"/>
                <a:gd name="T90" fmla="*/ 0 w 22"/>
                <a:gd name="T91" fmla="*/ 26 h 70"/>
                <a:gd name="T92" fmla="*/ 1 w 22"/>
                <a:gd name="T93" fmla="*/ 21 h 70"/>
                <a:gd name="T94" fmla="*/ 3 w 22"/>
                <a:gd name="T95" fmla="*/ 18 h 70"/>
                <a:gd name="T96" fmla="*/ 4 w 22"/>
                <a:gd name="T97" fmla="*/ 14 h 70"/>
                <a:gd name="T98" fmla="*/ 5 w 22"/>
                <a:gd name="T99" fmla="*/ 12 h 70"/>
                <a:gd name="T100" fmla="*/ 7 w 22"/>
                <a:gd name="T101" fmla="*/ 9 h 70"/>
                <a:gd name="T102" fmla="*/ 9 w 22"/>
                <a:gd name="T103" fmla="*/ 7 h 70"/>
                <a:gd name="T104" fmla="*/ 10 w 22"/>
                <a:gd name="T105" fmla="*/ 5 h 70"/>
                <a:gd name="T106" fmla="*/ 12 w 22"/>
                <a:gd name="T107" fmla="*/ 4 h 70"/>
                <a:gd name="T108" fmla="*/ 13 w 22"/>
                <a:gd name="T109" fmla="*/ 3 h 70"/>
                <a:gd name="T110" fmla="*/ 14 w 22"/>
                <a:gd name="T111" fmla="*/ 2 h 70"/>
                <a:gd name="T112" fmla="*/ 16 w 22"/>
                <a:gd name="T113" fmla="*/ 1 h 70"/>
                <a:gd name="T114" fmla="*/ 17 w 22"/>
                <a:gd name="T115" fmla="*/ 0 h 70"/>
                <a:gd name="T116" fmla="*/ 22 w 22"/>
                <a:gd name="T117" fmla="*/ 8 h 70"/>
                <a:gd name="T118" fmla="*/ 22 w 22"/>
                <a:gd name="T119" fmla="*/ 8 h 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 h="70">
                  <a:moveTo>
                    <a:pt x="22" y="8"/>
                  </a:moveTo>
                  <a:lnTo>
                    <a:pt x="21" y="8"/>
                  </a:lnTo>
                  <a:lnTo>
                    <a:pt x="19" y="10"/>
                  </a:lnTo>
                  <a:lnTo>
                    <a:pt x="18" y="10"/>
                  </a:lnTo>
                  <a:lnTo>
                    <a:pt x="17" y="12"/>
                  </a:lnTo>
                  <a:lnTo>
                    <a:pt x="16" y="13"/>
                  </a:lnTo>
                  <a:lnTo>
                    <a:pt x="14" y="15"/>
                  </a:lnTo>
                  <a:lnTo>
                    <a:pt x="13" y="17"/>
                  </a:lnTo>
                  <a:lnTo>
                    <a:pt x="11" y="19"/>
                  </a:lnTo>
                  <a:lnTo>
                    <a:pt x="10" y="21"/>
                  </a:lnTo>
                  <a:lnTo>
                    <a:pt x="9" y="24"/>
                  </a:lnTo>
                  <a:lnTo>
                    <a:pt x="9" y="26"/>
                  </a:lnTo>
                  <a:lnTo>
                    <a:pt x="8" y="29"/>
                  </a:lnTo>
                  <a:lnTo>
                    <a:pt x="8" y="32"/>
                  </a:lnTo>
                  <a:lnTo>
                    <a:pt x="9" y="36"/>
                  </a:lnTo>
                  <a:lnTo>
                    <a:pt x="9" y="39"/>
                  </a:lnTo>
                  <a:lnTo>
                    <a:pt x="9" y="42"/>
                  </a:lnTo>
                  <a:lnTo>
                    <a:pt x="10" y="44"/>
                  </a:lnTo>
                  <a:lnTo>
                    <a:pt x="11" y="47"/>
                  </a:lnTo>
                  <a:lnTo>
                    <a:pt x="12" y="49"/>
                  </a:lnTo>
                  <a:lnTo>
                    <a:pt x="13" y="51"/>
                  </a:lnTo>
                  <a:lnTo>
                    <a:pt x="15" y="53"/>
                  </a:lnTo>
                  <a:lnTo>
                    <a:pt x="16" y="55"/>
                  </a:lnTo>
                  <a:lnTo>
                    <a:pt x="17" y="56"/>
                  </a:lnTo>
                  <a:lnTo>
                    <a:pt x="18" y="57"/>
                  </a:lnTo>
                  <a:lnTo>
                    <a:pt x="19" y="58"/>
                  </a:lnTo>
                  <a:lnTo>
                    <a:pt x="20" y="60"/>
                  </a:lnTo>
                  <a:lnTo>
                    <a:pt x="21" y="61"/>
                  </a:lnTo>
                  <a:lnTo>
                    <a:pt x="22" y="62"/>
                  </a:lnTo>
                  <a:lnTo>
                    <a:pt x="18" y="70"/>
                  </a:lnTo>
                  <a:lnTo>
                    <a:pt x="17" y="70"/>
                  </a:lnTo>
                  <a:lnTo>
                    <a:pt x="15" y="68"/>
                  </a:lnTo>
                  <a:lnTo>
                    <a:pt x="13" y="67"/>
                  </a:lnTo>
                  <a:lnTo>
                    <a:pt x="12" y="66"/>
                  </a:lnTo>
                  <a:lnTo>
                    <a:pt x="10" y="65"/>
                  </a:lnTo>
                  <a:lnTo>
                    <a:pt x="9" y="63"/>
                  </a:lnTo>
                  <a:lnTo>
                    <a:pt x="7" y="61"/>
                  </a:lnTo>
                  <a:lnTo>
                    <a:pt x="5" y="58"/>
                  </a:lnTo>
                  <a:lnTo>
                    <a:pt x="4" y="55"/>
                  </a:lnTo>
                  <a:lnTo>
                    <a:pt x="3" y="52"/>
                  </a:lnTo>
                  <a:lnTo>
                    <a:pt x="1" y="49"/>
                  </a:lnTo>
                  <a:lnTo>
                    <a:pt x="0" y="44"/>
                  </a:lnTo>
                  <a:lnTo>
                    <a:pt x="0" y="40"/>
                  </a:lnTo>
                  <a:lnTo>
                    <a:pt x="0" y="35"/>
                  </a:lnTo>
                  <a:lnTo>
                    <a:pt x="0" y="30"/>
                  </a:lnTo>
                  <a:lnTo>
                    <a:pt x="0" y="26"/>
                  </a:lnTo>
                  <a:lnTo>
                    <a:pt x="1" y="21"/>
                  </a:lnTo>
                  <a:lnTo>
                    <a:pt x="3" y="18"/>
                  </a:lnTo>
                  <a:lnTo>
                    <a:pt x="4" y="14"/>
                  </a:lnTo>
                  <a:lnTo>
                    <a:pt x="5" y="12"/>
                  </a:lnTo>
                  <a:lnTo>
                    <a:pt x="7" y="9"/>
                  </a:lnTo>
                  <a:lnTo>
                    <a:pt x="9" y="7"/>
                  </a:lnTo>
                  <a:lnTo>
                    <a:pt x="10" y="5"/>
                  </a:lnTo>
                  <a:lnTo>
                    <a:pt x="12" y="4"/>
                  </a:lnTo>
                  <a:lnTo>
                    <a:pt x="13" y="3"/>
                  </a:lnTo>
                  <a:lnTo>
                    <a:pt x="14" y="2"/>
                  </a:lnTo>
                  <a:lnTo>
                    <a:pt x="16" y="1"/>
                  </a:lnTo>
                  <a:lnTo>
                    <a:pt x="17" y="0"/>
                  </a:lnTo>
                  <a:lnTo>
                    <a:pt x="2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7" name="Freeform 713"/>
            <p:cNvSpPr>
              <a:spLocks/>
            </p:cNvSpPr>
            <p:nvPr/>
          </p:nvSpPr>
          <p:spPr bwMode="auto">
            <a:xfrm>
              <a:off x="4231" y="1471"/>
              <a:ext cx="39" cy="70"/>
            </a:xfrm>
            <a:custGeom>
              <a:avLst/>
              <a:gdLst>
                <a:gd name="T0" fmla="*/ 3 w 39"/>
                <a:gd name="T1" fmla="*/ 0 h 70"/>
                <a:gd name="T2" fmla="*/ 5 w 39"/>
                <a:gd name="T3" fmla="*/ 0 h 70"/>
                <a:gd name="T4" fmla="*/ 8 w 39"/>
                <a:gd name="T5" fmla="*/ 1 h 70"/>
                <a:gd name="T6" fmla="*/ 12 w 39"/>
                <a:gd name="T7" fmla="*/ 1 h 70"/>
                <a:gd name="T8" fmla="*/ 17 w 39"/>
                <a:gd name="T9" fmla="*/ 2 h 70"/>
                <a:gd name="T10" fmla="*/ 21 w 39"/>
                <a:gd name="T11" fmla="*/ 3 h 70"/>
                <a:gd name="T12" fmla="*/ 25 w 39"/>
                <a:gd name="T13" fmla="*/ 4 h 70"/>
                <a:gd name="T14" fmla="*/ 28 w 39"/>
                <a:gd name="T15" fmla="*/ 6 h 70"/>
                <a:gd name="T16" fmla="*/ 31 w 39"/>
                <a:gd name="T17" fmla="*/ 7 h 70"/>
                <a:gd name="T18" fmla="*/ 33 w 39"/>
                <a:gd name="T19" fmla="*/ 10 h 70"/>
                <a:gd name="T20" fmla="*/ 35 w 39"/>
                <a:gd name="T21" fmla="*/ 13 h 70"/>
                <a:gd name="T22" fmla="*/ 37 w 39"/>
                <a:gd name="T23" fmla="*/ 17 h 70"/>
                <a:gd name="T24" fmla="*/ 38 w 39"/>
                <a:gd name="T25" fmla="*/ 22 h 70"/>
                <a:gd name="T26" fmla="*/ 39 w 39"/>
                <a:gd name="T27" fmla="*/ 26 h 70"/>
                <a:gd name="T28" fmla="*/ 39 w 39"/>
                <a:gd name="T29" fmla="*/ 30 h 70"/>
                <a:gd name="T30" fmla="*/ 39 w 39"/>
                <a:gd name="T31" fmla="*/ 34 h 70"/>
                <a:gd name="T32" fmla="*/ 38 w 39"/>
                <a:gd name="T33" fmla="*/ 37 h 70"/>
                <a:gd name="T34" fmla="*/ 38 w 39"/>
                <a:gd name="T35" fmla="*/ 41 h 70"/>
                <a:gd name="T36" fmla="*/ 37 w 39"/>
                <a:gd name="T37" fmla="*/ 44 h 70"/>
                <a:gd name="T38" fmla="*/ 36 w 39"/>
                <a:gd name="T39" fmla="*/ 47 h 70"/>
                <a:gd name="T40" fmla="*/ 33 w 39"/>
                <a:gd name="T41" fmla="*/ 51 h 70"/>
                <a:gd name="T42" fmla="*/ 32 w 39"/>
                <a:gd name="T43" fmla="*/ 54 h 70"/>
                <a:gd name="T44" fmla="*/ 30 w 39"/>
                <a:gd name="T45" fmla="*/ 55 h 70"/>
                <a:gd name="T46" fmla="*/ 26 w 39"/>
                <a:gd name="T47" fmla="*/ 57 h 70"/>
                <a:gd name="T48" fmla="*/ 22 w 39"/>
                <a:gd name="T49" fmla="*/ 59 h 70"/>
                <a:gd name="T50" fmla="*/ 18 w 39"/>
                <a:gd name="T51" fmla="*/ 63 h 70"/>
                <a:gd name="T52" fmla="*/ 13 w 39"/>
                <a:gd name="T53" fmla="*/ 65 h 70"/>
                <a:gd name="T54" fmla="*/ 9 w 39"/>
                <a:gd name="T55" fmla="*/ 68 h 70"/>
                <a:gd name="T56" fmla="*/ 6 w 39"/>
                <a:gd name="T57" fmla="*/ 70 h 70"/>
                <a:gd name="T58" fmla="*/ 5 w 39"/>
                <a:gd name="T59" fmla="*/ 70 h 70"/>
                <a:gd name="T60" fmla="*/ 0 w 39"/>
                <a:gd name="T61" fmla="*/ 63 h 70"/>
                <a:gd name="T62" fmla="*/ 1 w 39"/>
                <a:gd name="T63" fmla="*/ 62 h 70"/>
                <a:gd name="T64" fmla="*/ 5 w 39"/>
                <a:gd name="T65" fmla="*/ 60 h 70"/>
                <a:gd name="T66" fmla="*/ 9 w 39"/>
                <a:gd name="T67" fmla="*/ 58 h 70"/>
                <a:gd name="T68" fmla="*/ 13 w 39"/>
                <a:gd name="T69" fmla="*/ 56 h 70"/>
                <a:gd name="T70" fmla="*/ 18 w 39"/>
                <a:gd name="T71" fmla="*/ 53 h 70"/>
                <a:gd name="T72" fmla="*/ 21 w 39"/>
                <a:gd name="T73" fmla="*/ 51 h 70"/>
                <a:gd name="T74" fmla="*/ 24 w 39"/>
                <a:gd name="T75" fmla="*/ 50 h 70"/>
                <a:gd name="T76" fmla="*/ 26 w 39"/>
                <a:gd name="T77" fmla="*/ 49 h 70"/>
                <a:gd name="T78" fmla="*/ 27 w 39"/>
                <a:gd name="T79" fmla="*/ 45 h 70"/>
                <a:gd name="T80" fmla="*/ 28 w 39"/>
                <a:gd name="T81" fmla="*/ 41 h 70"/>
                <a:gd name="T82" fmla="*/ 29 w 39"/>
                <a:gd name="T83" fmla="*/ 39 h 70"/>
                <a:gd name="T84" fmla="*/ 30 w 39"/>
                <a:gd name="T85" fmla="*/ 35 h 70"/>
                <a:gd name="T86" fmla="*/ 31 w 39"/>
                <a:gd name="T87" fmla="*/ 31 h 70"/>
                <a:gd name="T88" fmla="*/ 30 w 39"/>
                <a:gd name="T89" fmla="*/ 28 h 70"/>
                <a:gd name="T90" fmla="*/ 30 w 39"/>
                <a:gd name="T91" fmla="*/ 25 h 70"/>
                <a:gd name="T92" fmla="*/ 29 w 39"/>
                <a:gd name="T93" fmla="*/ 22 h 70"/>
                <a:gd name="T94" fmla="*/ 28 w 39"/>
                <a:gd name="T95" fmla="*/ 19 h 70"/>
                <a:gd name="T96" fmla="*/ 27 w 39"/>
                <a:gd name="T97" fmla="*/ 16 h 70"/>
                <a:gd name="T98" fmla="*/ 25 w 39"/>
                <a:gd name="T99" fmla="*/ 14 h 70"/>
                <a:gd name="T100" fmla="*/ 23 w 39"/>
                <a:gd name="T101" fmla="*/ 13 h 70"/>
                <a:gd name="T102" fmla="*/ 21 w 39"/>
                <a:gd name="T103" fmla="*/ 13 h 70"/>
                <a:gd name="T104" fmla="*/ 18 w 39"/>
                <a:gd name="T105" fmla="*/ 12 h 70"/>
                <a:gd name="T106" fmla="*/ 14 w 39"/>
                <a:gd name="T107" fmla="*/ 11 h 70"/>
                <a:gd name="T108" fmla="*/ 11 w 39"/>
                <a:gd name="T109" fmla="*/ 10 h 70"/>
                <a:gd name="T110" fmla="*/ 8 w 39"/>
                <a:gd name="T111" fmla="*/ 10 h 70"/>
                <a:gd name="T112" fmla="*/ 5 w 39"/>
                <a:gd name="T113" fmla="*/ 9 h 70"/>
                <a:gd name="T114" fmla="*/ 2 w 39"/>
                <a:gd name="T115" fmla="*/ 0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 h="70">
                  <a:moveTo>
                    <a:pt x="2" y="0"/>
                  </a:moveTo>
                  <a:lnTo>
                    <a:pt x="3" y="0"/>
                  </a:lnTo>
                  <a:lnTo>
                    <a:pt x="4" y="0"/>
                  </a:lnTo>
                  <a:lnTo>
                    <a:pt x="5" y="0"/>
                  </a:lnTo>
                  <a:lnTo>
                    <a:pt x="7" y="0"/>
                  </a:lnTo>
                  <a:lnTo>
                    <a:pt x="8" y="1"/>
                  </a:lnTo>
                  <a:lnTo>
                    <a:pt x="10" y="1"/>
                  </a:lnTo>
                  <a:lnTo>
                    <a:pt x="12" y="1"/>
                  </a:lnTo>
                  <a:lnTo>
                    <a:pt x="14" y="2"/>
                  </a:lnTo>
                  <a:lnTo>
                    <a:pt x="17" y="2"/>
                  </a:lnTo>
                  <a:lnTo>
                    <a:pt x="19" y="3"/>
                  </a:lnTo>
                  <a:lnTo>
                    <a:pt x="21" y="3"/>
                  </a:lnTo>
                  <a:lnTo>
                    <a:pt x="23" y="4"/>
                  </a:lnTo>
                  <a:lnTo>
                    <a:pt x="25" y="4"/>
                  </a:lnTo>
                  <a:lnTo>
                    <a:pt x="27" y="5"/>
                  </a:lnTo>
                  <a:lnTo>
                    <a:pt x="28" y="6"/>
                  </a:lnTo>
                  <a:lnTo>
                    <a:pt x="30" y="6"/>
                  </a:lnTo>
                  <a:lnTo>
                    <a:pt x="31" y="7"/>
                  </a:lnTo>
                  <a:lnTo>
                    <a:pt x="32" y="8"/>
                  </a:lnTo>
                  <a:lnTo>
                    <a:pt x="33" y="10"/>
                  </a:lnTo>
                  <a:lnTo>
                    <a:pt x="34" y="11"/>
                  </a:lnTo>
                  <a:lnTo>
                    <a:pt x="35" y="13"/>
                  </a:lnTo>
                  <a:lnTo>
                    <a:pt x="36" y="15"/>
                  </a:lnTo>
                  <a:lnTo>
                    <a:pt x="37" y="17"/>
                  </a:lnTo>
                  <a:lnTo>
                    <a:pt x="37" y="19"/>
                  </a:lnTo>
                  <a:lnTo>
                    <a:pt x="38" y="22"/>
                  </a:lnTo>
                  <a:lnTo>
                    <a:pt x="38" y="23"/>
                  </a:lnTo>
                  <a:lnTo>
                    <a:pt x="39" y="26"/>
                  </a:lnTo>
                  <a:lnTo>
                    <a:pt x="39" y="27"/>
                  </a:lnTo>
                  <a:lnTo>
                    <a:pt x="39" y="30"/>
                  </a:lnTo>
                  <a:lnTo>
                    <a:pt x="39" y="32"/>
                  </a:lnTo>
                  <a:lnTo>
                    <a:pt x="39" y="34"/>
                  </a:lnTo>
                  <a:lnTo>
                    <a:pt x="39" y="35"/>
                  </a:lnTo>
                  <a:lnTo>
                    <a:pt x="38" y="37"/>
                  </a:lnTo>
                  <a:lnTo>
                    <a:pt x="38" y="39"/>
                  </a:lnTo>
                  <a:lnTo>
                    <a:pt x="38" y="41"/>
                  </a:lnTo>
                  <a:lnTo>
                    <a:pt x="37" y="42"/>
                  </a:lnTo>
                  <a:lnTo>
                    <a:pt x="37" y="44"/>
                  </a:lnTo>
                  <a:lnTo>
                    <a:pt x="36" y="45"/>
                  </a:lnTo>
                  <a:lnTo>
                    <a:pt x="36" y="47"/>
                  </a:lnTo>
                  <a:lnTo>
                    <a:pt x="35" y="49"/>
                  </a:lnTo>
                  <a:lnTo>
                    <a:pt x="33" y="51"/>
                  </a:lnTo>
                  <a:lnTo>
                    <a:pt x="32" y="53"/>
                  </a:lnTo>
                  <a:lnTo>
                    <a:pt x="32" y="54"/>
                  </a:lnTo>
                  <a:lnTo>
                    <a:pt x="31" y="54"/>
                  </a:lnTo>
                  <a:lnTo>
                    <a:pt x="30" y="55"/>
                  </a:lnTo>
                  <a:lnTo>
                    <a:pt x="28" y="55"/>
                  </a:lnTo>
                  <a:lnTo>
                    <a:pt x="26" y="57"/>
                  </a:lnTo>
                  <a:lnTo>
                    <a:pt x="24" y="58"/>
                  </a:lnTo>
                  <a:lnTo>
                    <a:pt x="22" y="59"/>
                  </a:lnTo>
                  <a:lnTo>
                    <a:pt x="20" y="61"/>
                  </a:lnTo>
                  <a:lnTo>
                    <a:pt x="18" y="63"/>
                  </a:lnTo>
                  <a:lnTo>
                    <a:pt x="15" y="64"/>
                  </a:lnTo>
                  <a:lnTo>
                    <a:pt x="13" y="65"/>
                  </a:lnTo>
                  <a:lnTo>
                    <a:pt x="11" y="66"/>
                  </a:lnTo>
                  <a:lnTo>
                    <a:pt x="9" y="68"/>
                  </a:lnTo>
                  <a:lnTo>
                    <a:pt x="7" y="69"/>
                  </a:lnTo>
                  <a:lnTo>
                    <a:pt x="6" y="70"/>
                  </a:lnTo>
                  <a:lnTo>
                    <a:pt x="5" y="70"/>
                  </a:lnTo>
                  <a:lnTo>
                    <a:pt x="0" y="63"/>
                  </a:lnTo>
                  <a:lnTo>
                    <a:pt x="1" y="62"/>
                  </a:lnTo>
                  <a:lnTo>
                    <a:pt x="3" y="61"/>
                  </a:lnTo>
                  <a:lnTo>
                    <a:pt x="5" y="60"/>
                  </a:lnTo>
                  <a:lnTo>
                    <a:pt x="7" y="59"/>
                  </a:lnTo>
                  <a:lnTo>
                    <a:pt x="9" y="58"/>
                  </a:lnTo>
                  <a:lnTo>
                    <a:pt x="11" y="57"/>
                  </a:lnTo>
                  <a:lnTo>
                    <a:pt x="13" y="56"/>
                  </a:lnTo>
                  <a:lnTo>
                    <a:pt x="16" y="54"/>
                  </a:lnTo>
                  <a:lnTo>
                    <a:pt x="18" y="53"/>
                  </a:lnTo>
                  <a:lnTo>
                    <a:pt x="20" y="52"/>
                  </a:lnTo>
                  <a:lnTo>
                    <a:pt x="21" y="51"/>
                  </a:lnTo>
                  <a:lnTo>
                    <a:pt x="23" y="50"/>
                  </a:lnTo>
                  <a:lnTo>
                    <a:pt x="24" y="50"/>
                  </a:lnTo>
                  <a:lnTo>
                    <a:pt x="25" y="50"/>
                  </a:lnTo>
                  <a:lnTo>
                    <a:pt x="26" y="49"/>
                  </a:lnTo>
                  <a:lnTo>
                    <a:pt x="26" y="47"/>
                  </a:lnTo>
                  <a:lnTo>
                    <a:pt x="27" y="45"/>
                  </a:lnTo>
                  <a:lnTo>
                    <a:pt x="28" y="43"/>
                  </a:lnTo>
                  <a:lnTo>
                    <a:pt x="28" y="41"/>
                  </a:lnTo>
                  <a:lnTo>
                    <a:pt x="29" y="40"/>
                  </a:lnTo>
                  <a:lnTo>
                    <a:pt x="29" y="39"/>
                  </a:lnTo>
                  <a:lnTo>
                    <a:pt x="30" y="38"/>
                  </a:lnTo>
                  <a:lnTo>
                    <a:pt x="30" y="35"/>
                  </a:lnTo>
                  <a:lnTo>
                    <a:pt x="31" y="32"/>
                  </a:lnTo>
                  <a:lnTo>
                    <a:pt x="31" y="31"/>
                  </a:lnTo>
                  <a:lnTo>
                    <a:pt x="31" y="29"/>
                  </a:lnTo>
                  <a:lnTo>
                    <a:pt x="30" y="28"/>
                  </a:lnTo>
                  <a:lnTo>
                    <a:pt x="30" y="26"/>
                  </a:lnTo>
                  <a:lnTo>
                    <a:pt x="30" y="25"/>
                  </a:lnTo>
                  <a:lnTo>
                    <a:pt x="29" y="23"/>
                  </a:lnTo>
                  <a:lnTo>
                    <a:pt x="29" y="22"/>
                  </a:lnTo>
                  <a:lnTo>
                    <a:pt x="28" y="21"/>
                  </a:lnTo>
                  <a:lnTo>
                    <a:pt x="28" y="19"/>
                  </a:lnTo>
                  <a:lnTo>
                    <a:pt x="27" y="17"/>
                  </a:lnTo>
                  <a:lnTo>
                    <a:pt x="27" y="16"/>
                  </a:lnTo>
                  <a:lnTo>
                    <a:pt x="26" y="16"/>
                  </a:lnTo>
                  <a:lnTo>
                    <a:pt x="25" y="14"/>
                  </a:lnTo>
                  <a:lnTo>
                    <a:pt x="24" y="13"/>
                  </a:lnTo>
                  <a:lnTo>
                    <a:pt x="23" y="13"/>
                  </a:lnTo>
                  <a:lnTo>
                    <a:pt x="21" y="13"/>
                  </a:lnTo>
                  <a:lnTo>
                    <a:pt x="20" y="12"/>
                  </a:lnTo>
                  <a:lnTo>
                    <a:pt x="18" y="12"/>
                  </a:lnTo>
                  <a:lnTo>
                    <a:pt x="17" y="12"/>
                  </a:lnTo>
                  <a:lnTo>
                    <a:pt x="14" y="11"/>
                  </a:lnTo>
                  <a:lnTo>
                    <a:pt x="13" y="11"/>
                  </a:lnTo>
                  <a:lnTo>
                    <a:pt x="11" y="10"/>
                  </a:lnTo>
                  <a:lnTo>
                    <a:pt x="9" y="10"/>
                  </a:lnTo>
                  <a:lnTo>
                    <a:pt x="8" y="10"/>
                  </a:lnTo>
                  <a:lnTo>
                    <a:pt x="7" y="10"/>
                  </a:lnTo>
                  <a:lnTo>
                    <a:pt x="5" y="9"/>
                  </a:lnTo>
                  <a:lnTo>
                    <a:pt x="4" y="9"/>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8" name="Freeform 714"/>
            <p:cNvSpPr>
              <a:spLocks/>
            </p:cNvSpPr>
            <p:nvPr/>
          </p:nvSpPr>
          <p:spPr bwMode="auto">
            <a:xfrm>
              <a:off x="4183" y="1330"/>
              <a:ext cx="153" cy="19"/>
            </a:xfrm>
            <a:custGeom>
              <a:avLst/>
              <a:gdLst>
                <a:gd name="T0" fmla="*/ 2 w 153"/>
                <a:gd name="T1" fmla="*/ 19 h 19"/>
                <a:gd name="T2" fmla="*/ 11 w 153"/>
                <a:gd name="T3" fmla="*/ 18 h 19"/>
                <a:gd name="T4" fmla="*/ 21 w 153"/>
                <a:gd name="T5" fmla="*/ 18 h 19"/>
                <a:gd name="T6" fmla="*/ 31 w 153"/>
                <a:gd name="T7" fmla="*/ 17 h 19"/>
                <a:gd name="T8" fmla="*/ 41 w 153"/>
                <a:gd name="T9" fmla="*/ 17 h 19"/>
                <a:gd name="T10" fmla="*/ 50 w 153"/>
                <a:gd name="T11" fmla="*/ 16 h 19"/>
                <a:gd name="T12" fmla="*/ 59 w 153"/>
                <a:gd name="T13" fmla="*/ 16 h 19"/>
                <a:gd name="T14" fmla="*/ 69 w 153"/>
                <a:gd name="T15" fmla="*/ 16 h 19"/>
                <a:gd name="T16" fmla="*/ 78 w 153"/>
                <a:gd name="T17" fmla="*/ 15 h 19"/>
                <a:gd name="T18" fmla="*/ 87 w 153"/>
                <a:gd name="T19" fmla="*/ 15 h 19"/>
                <a:gd name="T20" fmla="*/ 96 w 153"/>
                <a:gd name="T21" fmla="*/ 14 h 19"/>
                <a:gd name="T22" fmla="*/ 105 w 153"/>
                <a:gd name="T23" fmla="*/ 13 h 19"/>
                <a:gd name="T24" fmla="*/ 114 w 153"/>
                <a:gd name="T25" fmla="*/ 13 h 19"/>
                <a:gd name="T26" fmla="*/ 123 w 153"/>
                <a:gd name="T27" fmla="*/ 12 h 19"/>
                <a:gd name="T28" fmla="*/ 132 w 153"/>
                <a:gd name="T29" fmla="*/ 11 h 19"/>
                <a:gd name="T30" fmla="*/ 142 w 153"/>
                <a:gd name="T31" fmla="*/ 11 h 19"/>
                <a:gd name="T32" fmla="*/ 152 w 153"/>
                <a:gd name="T33" fmla="*/ 10 h 19"/>
                <a:gd name="T34" fmla="*/ 153 w 153"/>
                <a:gd name="T35" fmla="*/ 0 h 19"/>
                <a:gd name="T36" fmla="*/ 144 w 153"/>
                <a:gd name="T37" fmla="*/ 1 h 19"/>
                <a:gd name="T38" fmla="*/ 134 w 153"/>
                <a:gd name="T39" fmla="*/ 2 h 19"/>
                <a:gd name="T40" fmla="*/ 125 w 153"/>
                <a:gd name="T41" fmla="*/ 2 h 19"/>
                <a:gd name="T42" fmla="*/ 116 w 153"/>
                <a:gd name="T43" fmla="*/ 3 h 19"/>
                <a:gd name="T44" fmla="*/ 106 w 153"/>
                <a:gd name="T45" fmla="*/ 4 h 19"/>
                <a:gd name="T46" fmla="*/ 97 w 153"/>
                <a:gd name="T47" fmla="*/ 5 h 19"/>
                <a:gd name="T48" fmla="*/ 87 w 153"/>
                <a:gd name="T49" fmla="*/ 5 h 19"/>
                <a:gd name="T50" fmla="*/ 78 w 153"/>
                <a:gd name="T51" fmla="*/ 6 h 19"/>
                <a:gd name="T52" fmla="*/ 68 w 153"/>
                <a:gd name="T53" fmla="*/ 6 h 19"/>
                <a:gd name="T54" fmla="*/ 59 w 153"/>
                <a:gd name="T55" fmla="*/ 7 h 19"/>
                <a:gd name="T56" fmla="*/ 49 w 153"/>
                <a:gd name="T57" fmla="*/ 7 h 19"/>
                <a:gd name="T58" fmla="*/ 39 w 153"/>
                <a:gd name="T59" fmla="*/ 7 h 19"/>
                <a:gd name="T60" fmla="*/ 30 w 153"/>
                <a:gd name="T61" fmla="*/ 8 h 19"/>
                <a:gd name="T62" fmla="*/ 20 w 153"/>
                <a:gd name="T63" fmla="*/ 8 h 19"/>
                <a:gd name="T64" fmla="*/ 10 w 153"/>
                <a:gd name="T65" fmla="*/ 8 h 19"/>
                <a:gd name="T66" fmla="*/ 0 w 153"/>
                <a:gd name="T67" fmla="*/ 8 h 19"/>
                <a:gd name="T68" fmla="*/ 2 w 153"/>
                <a:gd name="T69" fmla="*/ 19 h 19"/>
                <a:gd name="T70" fmla="*/ 2 w 153"/>
                <a:gd name="T71" fmla="*/ 19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3" h="19">
                  <a:moveTo>
                    <a:pt x="2" y="19"/>
                  </a:moveTo>
                  <a:lnTo>
                    <a:pt x="11" y="18"/>
                  </a:lnTo>
                  <a:lnTo>
                    <a:pt x="21" y="18"/>
                  </a:lnTo>
                  <a:lnTo>
                    <a:pt x="31" y="17"/>
                  </a:lnTo>
                  <a:lnTo>
                    <a:pt x="41" y="17"/>
                  </a:lnTo>
                  <a:lnTo>
                    <a:pt x="50" y="16"/>
                  </a:lnTo>
                  <a:lnTo>
                    <a:pt x="59" y="16"/>
                  </a:lnTo>
                  <a:lnTo>
                    <a:pt x="69" y="16"/>
                  </a:lnTo>
                  <a:lnTo>
                    <a:pt x="78" y="15"/>
                  </a:lnTo>
                  <a:lnTo>
                    <a:pt x="87" y="15"/>
                  </a:lnTo>
                  <a:lnTo>
                    <a:pt x="96" y="14"/>
                  </a:lnTo>
                  <a:lnTo>
                    <a:pt x="105" y="13"/>
                  </a:lnTo>
                  <a:lnTo>
                    <a:pt x="114" y="13"/>
                  </a:lnTo>
                  <a:lnTo>
                    <a:pt x="123" y="12"/>
                  </a:lnTo>
                  <a:lnTo>
                    <a:pt x="132" y="11"/>
                  </a:lnTo>
                  <a:lnTo>
                    <a:pt x="142" y="11"/>
                  </a:lnTo>
                  <a:lnTo>
                    <a:pt x="152" y="10"/>
                  </a:lnTo>
                  <a:lnTo>
                    <a:pt x="153" y="0"/>
                  </a:lnTo>
                  <a:lnTo>
                    <a:pt x="144" y="1"/>
                  </a:lnTo>
                  <a:lnTo>
                    <a:pt x="134" y="2"/>
                  </a:lnTo>
                  <a:lnTo>
                    <a:pt x="125" y="2"/>
                  </a:lnTo>
                  <a:lnTo>
                    <a:pt x="116" y="3"/>
                  </a:lnTo>
                  <a:lnTo>
                    <a:pt x="106" y="4"/>
                  </a:lnTo>
                  <a:lnTo>
                    <a:pt x="97" y="5"/>
                  </a:lnTo>
                  <a:lnTo>
                    <a:pt x="87" y="5"/>
                  </a:lnTo>
                  <a:lnTo>
                    <a:pt x="78" y="6"/>
                  </a:lnTo>
                  <a:lnTo>
                    <a:pt x="68" y="6"/>
                  </a:lnTo>
                  <a:lnTo>
                    <a:pt x="59" y="7"/>
                  </a:lnTo>
                  <a:lnTo>
                    <a:pt x="49" y="7"/>
                  </a:lnTo>
                  <a:lnTo>
                    <a:pt x="39" y="7"/>
                  </a:lnTo>
                  <a:lnTo>
                    <a:pt x="30" y="8"/>
                  </a:lnTo>
                  <a:lnTo>
                    <a:pt x="20" y="8"/>
                  </a:lnTo>
                  <a:lnTo>
                    <a:pt x="10" y="8"/>
                  </a:lnTo>
                  <a:lnTo>
                    <a:pt x="0" y="8"/>
                  </a:lnTo>
                  <a:lnTo>
                    <a:pt x="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19" name="Freeform 715"/>
            <p:cNvSpPr>
              <a:spLocks/>
            </p:cNvSpPr>
            <p:nvPr/>
          </p:nvSpPr>
          <p:spPr bwMode="auto">
            <a:xfrm>
              <a:off x="4010" y="1382"/>
              <a:ext cx="15" cy="173"/>
            </a:xfrm>
            <a:custGeom>
              <a:avLst/>
              <a:gdLst>
                <a:gd name="T0" fmla="*/ 0 w 15"/>
                <a:gd name="T1" fmla="*/ 2 h 173"/>
                <a:gd name="T2" fmla="*/ 0 w 15"/>
                <a:gd name="T3" fmla="*/ 4 h 173"/>
                <a:gd name="T4" fmla="*/ 0 w 15"/>
                <a:gd name="T5" fmla="*/ 8 h 173"/>
                <a:gd name="T6" fmla="*/ 0 w 15"/>
                <a:gd name="T7" fmla="*/ 14 h 173"/>
                <a:gd name="T8" fmla="*/ 0 w 15"/>
                <a:gd name="T9" fmla="*/ 23 h 173"/>
                <a:gd name="T10" fmla="*/ 0 w 15"/>
                <a:gd name="T11" fmla="*/ 33 h 173"/>
                <a:gd name="T12" fmla="*/ 0 w 15"/>
                <a:gd name="T13" fmla="*/ 45 h 173"/>
                <a:gd name="T14" fmla="*/ 0 w 15"/>
                <a:gd name="T15" fmla="*/ 58 h 173"/>
                <a:gd name="T16" fmla="*/ 0 w 15"/>
                <a:gd name="T17" fmla="*/ 72 h 173"/>
                <a:gd name="T18" fmla="*/ 0 w 15"/>
                <a:gd name="T19" fmla="*/ 86 h 173"/>
                <a:gd name="T20" fmla="*/ 1 w 15"/>
                <a:gd name="T21" fmla="*/ 101 h 173"/>
                <a:gd name="T22" fmla="*/ 1 w 15"/>
                <a:gd name="T23" fmla="*/ 115 h 173"/>
                <a:gd name="T24" fmla="*/ 2 w 15"/>
                <a:gd name="T25" fmla="*/ 128 h 173"/>
                <a:gd name="T26" fmla="*/ 2 w 15"/>
                <a:gd name="T27" fmla="*/ 141 h 173"/>
                <a:gd name="T28" fmla="*/ 2 w 15"/>
                <a:gd name="T29" fmla="*/ 153 h 173"/>
                <a:gd name="T30" fmla="*/ 3 w 15"/>
                <a:gd name="T31" fmla="*/ 163 h 173"/>
                <a:gd name="T32" fmla="*/ 4 w 15"/>
                <a:gd name="T33" fmla="*/ 171 h 173"/>
                <a:gd name="T34" fmla="*/ 15 w 15"/>
                <a:gd name="T35" fmla="*/ 173 h 173"/>
                <a:gd name="T36" fmla="*/ 15 w 15"/>
                <a:gd name="T37" fmla="*/ 171 h 173"/>
                <a:gd name="T38" fmla="*/ 15 w 15"/>
                <a:gd name="T39" fmla="*/ 168 h 173"/>
                <a:gd name="T40" fmla="*/ 14 w 15"/>
                <a:gd name="T41" fmla="*/ 162 h 173"/>
                <a:gd name="T42" fmla="*/ 14 w 15"/>
                <a:gd name="T43" fmla="*/ 155 h 173"/>
                <a:gd name="T44" fmla="*/ 13 w 15"/>
                <a:gd name="T45" fmla="*/ 145 h 173"/>
                <a:gd name="T46" fmla="*/ 13 w 15"/>
                <a:gd name="T47" fmla="*/ 134 h 173"/>
                <a:gd name="T48" fmla="*/ 12 w 15"/>
                <a:gd name="T49" fmla="*/ 122 h 173"/>
                <a:gd name="T50" fmla="*/ 12 w 15"/>
                <a:gd name="T51" fmla="*/ 110 h 173"/>
                <a:gd name="T52" fmla="*/ 11 w 15"/>
                <a:gd name="T53" fmla="*/ 96 h 173"/>
                <a:gd name="T54" fmla="*/ 11 w 15"/>
                <a:gd name="T55" fmla="*/ 82 h 173"/>
                <a:gd name="T56" fmla="*/ 11 w 15"/>
                <a:gd name="T57" fmla="*/ 68 h 173"/>
                <a:gd name="T58" fmla="*/ 11 w 15"/>
                <a:gd name="T59" fmla="*/ 53 h 173"/>
                <a:gd name="T60" fmla="*/ 11 w 15"/>
                <a:gd name="T61" fmla="*/ 39 h 173"/>
                <a:gd name="T62" fmla="*/ 11 w 15"/>
                <a:gd name="T63" fmla="*/ 26 h 173"/>
                <a:gd name="T64" fmla="*/ 11 w 15"/>
                <a:gd name="T65" fmla="*/ 13 h 173"/>
                <a:gd name="T66" fmla="*/ 12 w 15"/>
                <a:gd name="T67" fmla="*/ 0 h 173"/>
                <a:gd name="T68" fmla="*/ 0 w 15"/>
                <a:gd name="T69" fmla="*/ 2 h 173"/>
                <a:gd name="T70" fmla="*/ 0 w 15"/>
                <a:gd name="T71" fmla="*/ 2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 h="173">
                  <a:moveTo>
                    <a:pt x="0" y="2"/>
                  </a:moveTo>
                  <a:lnTo>
                    <a:pt x="0" y="4"/>
                  </a:lnTo>
                  <a:lnTo>
                    <a:pt x="0" y="8"/>
                  </a:lnTo>
                  <a:lnTo>
                    <a:pt x="0" y="14"/>
                  </a:lnTo>
                  <a:lnTo>
                    <a:pt x="0" y="23"/>
                  </a:lnTo>
                  <a:lnTo>
                    <a:pt x="0" y="33"/>
                  </a:lnTo>
                  <a:lnTo>
                    <a:pt x="0" y="45"/>
                  </a:lnTo>
                  <a:lnTo>
                    <a:pt x="0" y="58"/>
                  </a:lnTo>
                  <a:lnTo>
                    <a:pt x="0" y="72"/>
                  </a:lnTo>
                  <a:lnTo>
                    <a:pt x="0" y="86"/>
                  </a:lnTo>
                  <a:lnTo>
                    <a:pt x="1" y="101"/>
                  </a:lnTo>
                  <a:lnTo>
                    <a:pt x="1" y="115"/>
                  </a:lnTo>
                  <a:lnTo>
                    <a:pt x="2" y="128"/>
                  </a:lnTo>
                  <a:lnTo>
                    <a:pt x="2" y="141"/>
                  </a:lnTo>
                  <a:lnTo>
                    <a:pt x="2" y="153"/>
                  </a:lnTo>
                  <a:lnTo>
                    <a:pt x="3" y="163"/>
                  </a:lnTo>
                  <a:lnTo>
                    <a:pt x="4" y="171"/>
                  </a:lnTo>
                  <a:lnTo>
                    <a:pt x="15" y="173"/>
                  </a:lnTo>
                  <a:lnTo>
                    <a:pt x="15" y="171"/>
                  </a:lnTo>
                  <a:lnTo>
                    <a:pt x="15" y="168"/>
                  </a:lnTo>
                  <a:lnTo>
                    <a:pt x="14" y="162"/>
                  </a:lnTo>
                  <a:lnTo>
                    <a:pt x="14" y="155"/>
                  </a:lnTo>
                  <a:lnTo>
                    <a:pt x="13" y="145"/>
                  </a:lnTo>
                  <a:lnTo>
                    <a:pt x="13" y="134"/>
                  </a:lnTo>
                  <a:lnTo>
                    <a:pt x="12" y="122"/>
                  </a:lnTo>
                  <a:lnTo>
                    <a:pt x="12" y="110"/>
                  </a:lnTo>
                  <a:lnTo>
                    <a:pt x="11" y="96"/>
                  </a:lnTo>
                  <a:lnTo>
                    <a:pt x="11" y="82"/>
                  </a:lnTo>
                  <a:lnTo>
                    <a:pt x="11" y="68"/>
                  </a:lnTo>
                  <a:lnTo>
                    <a:pt x="11" y="53"/>
                  </a:lnTo>
                  <a:lnTo>
                    <a:pt x="11" y="39"/>
                  </a:lnTo>
                  <a:lnTo>
                    <a:pt x="11" y="26"/>
                  </a:lnTo>
                  <a:lnTo>
                    <a:pt x="11" y="1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0" name="Freeform 716"/>
            <p:cNvSpPr>
              <a:spLocks/>
            </p:cNvSpPr>
            <p:nvPr/>
          </p:nvSpPr>
          <p:spPr bwMode="auto">
            <a:xfrm>
              <a:off x="4099" y="1388"/>
              <a:ext cx="15" cy="175"/>
            </a:xfrm>
            <a:custGeom>
              <a:avLst/>
              <a:gdLst>
                <a:gd name="T0" fmla="*/ 13 w 15"/>
                <a:gd name="T1" fmla="*/ 2 h 175"/>
                <a:gd name="T2" fmla="*/ 13 w 15"/>
                <a:gd name="T3" fmla="*/ 3 h 175"/>
                <a:gd name="T4" fmla="*/ 13 w 15"/>
                <a:gd name="T5" fmla="*/ 7 h 175"/>
                <a:gd name="T6" fmla="*/ 13 w 15"/>
                <a:gd name="T7" fmla="*/ 14 h 175"/>
                <a:gd name="T8" fmla="*/ 13 w 15"/>
                <a:gd name="T9" fmla="*/ 23 h 175"/>
                <a:gd name="T10" fmla="*/ 13 w 15"/>
                <a:gd name="T11" fmla="*/ 33 h 175"/>
                <a:gd name="T12" fmla="*/ 14 w 15"/>
                <a:gd name="T13" fmla="*/ 45 h 175"/>
                <a:gd name="T14" fmla="*/ 14 w 15"/>
                <a:gd name="T15" fmla="*/ 58 h 175"/>
                <a:gd name="T16" fmla="*/ 15 w 15"/>
                <a:gd name="T17" fmla="*/ 72 h 175"/>
                <a:gd name="T18" fmla="*/ 15 w 15"/>
                <a:gd name="T19" fmla="*/ 87 h 175"/>
                <a:gd name="T20" fmla="*/ 15 w 15"/>
                <a:gd name="T21" fmla="*/ 101 h 175"/>
                <a:gd name="T22" fmla="*/ 15 w 15"/>
                <a:gd name="T23" fmla="*/ 115 h 175"/>
                <a:gd name="T24" fmla="*/ 15 w 15"/>
                <a:gd name="T25" fmla="*/ 129 h 175"/>
                <a:gd name="T26" fmla="*/ 15 w 15"/>
                <a:gd name="T27" fmla="*/ 141 h 175"/>
                <a:gd name="T28" fmla="*/ 15 w 15"/>
                <a:gd name="T29" fmla="*/ 153 h 175"/>
                <a:gd name="T30" fmla="*/ 15 w 15"/>
                <a:gd name="T31" fmla="*/ 163 h 175"/>
                <a:gd name="T32" fmla="*/ 15 w 15"/>
                <a:gd name="T33" fmla="*/ 172 h 175"/>
                <a:gd name="T34" fmla="*/ 14 w 15"/>
                <a:gd name="T35" fmla="*/ 173 h 175"/>
                <a:gd name="T36" fmla="*/ 14 w 15"/>
                <a:gd name="T37" fmla="*/ 174 h 175"/>
                <a:gd name="T38" fmla="*/ 13 w 15"/>
                <a:gd name="T39" fmla="*/ 175 h 175"/>
                <a:gd name="T40" fmla="*/ 12 w 15"/>
                <a:gd name="T41" fmla="*/ 175 h 175"/>
                <a:gd name="T42" fmla="*/ 10 w 15"/>
                <a:gd name="T43" fmla="*/ 175 h 175"/>
                <a:gd name="T44" fmla="*/ 8 w 15"/>
                <a:gd name="T45" fmla="*/ 175 h 175"/>
                <a:gd name="T46" fmla="*/ 6 w 15"/>
                <a:gd name="T47" fmla="*/ 174 h 175"/>
                <a:gd name="T48" fmla="*/ 4 w 15"/>
                <a:gd name="T49" fmla="*/ 173 h 175"/>
                <a:gd name="T50" fmla="*/ 3 w 15"/>
                <a:gd name="T51" fmla="*/ 173 h 175"/>
                <a:gd name="T52" fmla="*/ 2 w 15"/>
                <a:gd name="T53" fmla="*/ 172 h 175"/>
                <a:gd name="T54" fmla="*/ 2 w 15"/>
                <a:gd name="T55" fmla="*/ 171 h 175"/>
                <a:gd name="T56" fmla="*/ 2 w 15"/>
                <a:gd name="T57" fmla="*/ 167 h 175"/>
                <a:gd name="T58" fmla="*/ 2 w 15"/>
                <a:gd name="T59" fmla="*/ 162 h 175"/>
                <a:gd name="T60" fmla="*/ 3 w 15"/>
                <a:gd name="T61" fmla="*/ 154 h 175"/>
                <a:gd name="T62" fmla="*/ 3 w 15"/>
                <a:gd name="T63" fmla="*/ 145 h 175"/>
                <a:gd name="T64" fmla="*/ 3 w 15"/>
                <a:gd name="T65" fmla="*/ 134 h 175"/>
                <a:gd name="T66" fmla="*/ 3 w 15"/>
                <a:gd name="T67" fmla="*/ 122 h 175"/>
                <a:gd name="T68" fmla="*/ 4 w 15"/>
                <a:gd name="T69" fmla="*/ 109 h 175"/>
                <a:gd name="T70" fmla="*/ 4 w 15"/>
                <a:gd name="T71" fmla="*/ 96 h 175"/>
                <a:gd name="T72" fmla="*/ 4 w 15"/>
                <a:gd name="T73" fmla="*/ 81 h 175"/>
                <a:gd name="T74" fmla="*/ 3 w 15"/>
                <a:gd name="T75" fmla="*/ 67 h 175"/>
                <a:gd name="T76" fmla="*/ 3 w 15"/>
                <a:gd name="T77" fmla="*/ 53 h 175"/>
                <a:gd name="T78" fmla="*/ 3 w 15"/>
                <a:gd name="T79" fmla="*/ 38 h 175"/>
                <a:gd name="T80" fmla="*/ 2 w 15"/>
                <a:gd name="T81" fmla="*/ 25 h 175"/>
                <a:gd name="T82" fmla="*/ 1 w 15"/>
                <a:gd name="T83" fmla="*/ 12 h 175"/>
                <a:gd name="T84" fmla="*/ 0 w 15"/>
                <a:gd name="T85" fmla="*/ 0 h 175"/>
                <a:gd name="T86" fmla="*/ 13 w 15"/>
                <a:gd name="T87" fmla="*/ 2 h 175"/>
                <a:gd name="T88" fmla="*/ 13 w 15"/>
                <a:gd name="T89" fmla="*/ 2 h 1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 h="175">
                  <a:moveTo>
                    <a:pt x="13" y="2"/>
                  </a:moveTo>
                  <a:lnTo>
                    <a:pt x="13" y="3"/>
                  </a:lnTo>
                  <a:lnTo>
                    <a:pt x="13" y="7"/>
                  </a:lnTo>
                  <a:lnTo>
                    <a:pt x="13" y="14"/>
                  </a:lnTo>
                  <a:lnTo>
                    <a:pt x="13" y="23"/>
                  </a:lnTo>
                  <a:lnTo>
                    <a:pt x="13" y="33"/>
                  </a:lnTo>
                  <a:lnTo>
                    <a:pt x="14" y="45"/>
                  </a:lnTo>
                  <a:lnTo>
                    <a:pt x="14" y="58"/>
                  </a:lnTo>
                  <a:lnTo>
                    <a:pt x="15" y="72"/>
                  </a:lnTo>
                  <a:lnTo>
                    <a:pt x="15" y="87"/>
                  </a:lnTo>
                  <a:lnTo>
                    <a:pt x="15" y="101"/>
                  </a:lnTo>
                  <a:lnTo>
                    <a:pt x="15" y="115"/>
                  </a:lnTo>
                  <a:lnTo>
                    <a:pt x="15" y="129"/>
                  </a:lnTo>
                  <a:lnTo>
                    <a:pt x="15" y="141"/>
                  </a:lnTo>
                  <a:lnTo>
                    <a:pt x="15" y="153"/>
                  </a:lnTo>
                  <a:lnTo>
                    <a:pt x="15" y="163"/>
                  </a:lnTo>
                  <a:lnTo>
                    <a:pt x="15" y="172"/>
                  </a:lnTo>
                  <a:lnTo>
                    <a:pt x="14" y="173"/>
                  </a:lnTo>
                  <a:lnTo>
                    <a:pt x="14" y="174"/>
                  </a:lnTo>
                  <a:lnTo>
                    <a:pt x="13" y="175"/>
                  </a:lnTo>
                  <a:lnTo>
                    <a:pt x="12" y="175"/>
                  </a:lnTo>
                  <a:lnTo>
                    <a:pt x="10" y="175"/>
                  </a:lnTo>
                  <a:lnTo>
                    <a:pt x="8" y="175"/>
                  </a:lnTo>
                  <a:lnTo>
                    <a:pt x="6" y="174"/>
                  </a:lnTo>
                  <a:lnTo>
                    <a:pt x="4" y="173"/>
                  </a:lnTo>
                  <a:lnTo>
                    <a:pt x="3" y="173"/>
                  </a:lnTo>
                  <a:lnTo>
                    <a:pt x="2" y="172"/>
                  </a:lnTo>
                  <a:lnTo>
                    <a:pt x="2" y="171"/>
                  </a:lnTo>
                  <a:lnTo>
                    <a:pt x="2" y="167"/>
                  </a:lnTo>
                  <a:lnTo>
                    <a:pt x="2" y="162"/>
                  </a:lnTo>
                  <a:lnTo>
                    <a:pt x="3" y="154"/>
                  </a:lnTo>
                  <a:lnTo>
                    <a:pt x="3" y="145"/>
                  </a:lnTo>
                  <a:lnTo>
                    <a:pt x="3" y="134"/>
                  </a:lnTo>
                  <a:lnTo>
                    <a:pt x="3" y="122"/>
                  </a:lnTo>
                  <a:lnTo>
                    <a:pt x="4" y="109"/>
                  </a:lnTo>
                  <a:lnTo>
                    <a:pt x="4" y="96"/>
                  </a:lnTo>
                  <a:lnTo>
                    <a:pt x="4" y="81"/>
                  </a:lnTo>
                  <a:lnTo>
                    <a:pt x="3" y="67"/>
                  </a:lnTo>
                  <a:lnTo>
                    <a:pt x="3" y="53"/>
                  </a:lnTo>
                  <a:lnTo>
                    <a:pt x="3" y="38"/>
                  </a:lnTo>
                  <a:lnTo>
                    <a:pt x="2" y="25"/>
                  </a:lnTo>
                  <a:lnTo>
                    <a:pt x="1" y="12"/>
                  </a:lnTo>
                  <a:lnTo>
                    <a:pt x="0" y="0"/>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1" name="Freeform 717"/>
            <p:cNvSpPr>
              <a:spLocks/>
            </p:cNvSpPr>
            <p:nvPr/>
          </p:nvSpPr>
          <p:spPr bwMode="auto">
            <a:xfrm>
              <a:off x="3994" y="1346"/>
              <a:ext cx="146" cy="45"/>
            </a:xfrm>
            <a:custGeom>
              <a:avLst/>
              <a:gdLst>
                <a:gd name="T0" fmla="*/ 1 w 146"/>
                <a:gd name="T1" fmla="*/ 0 h 45"/>
                <a:gd name="T2" fmla="*/ 0 w 146"/>
                <a:gd name="T3" fmla="*/ 39 h 45"/>
                <a:gd name="T4" fmla="*/ 1 w 146"/>
                <a:gd name="T5" fmla="*/ 39 h 45"/>
                <a:gd name="T6" fmla="*/ 4 w 146"/>
                <a:gd name="T7" fmla="*/ 39 h 45"/>
                <a:gd name="T8" fmla="*/ 10 w 146"/>
                <a:gd name="T9" fmla="*/ 40 h 45"/>
                <a:gd name="T10" fmla="*/ 17 w 146"/>
                <a:gd name="T11" fmla="*/ 40 h 45"/>
                <a:gd name="T12" fmla="*/ 25 w 146"/>
                <a:gd name="T13" fmla="*/ 41 h 45"/>
                <a:gd name="T14" fmla="*/ 35 w 146"/>
                <a:gd name="T15" fmla="*/ 41 h 45"/>
                <a:gd name="T16" fmla="*/ 45 w 146"/>
                <a:gd name="T17" fmla="*/ 42 h 45"/>
                <a:gd name="T18" fmla="*/ 56 w 146"/>
                <a:gd name="T19" fmla="*/ 43 h 45"/>
                <a:gd name="T20" fmla="*/ 68 w 146"/>
                <a:gd name="T21" fmla="*/ 44 h 45"/>
                <a:gd name="T22" fmla="*/ 80 w 146"/>
                <a:gd name="T23" fmla="*/ 44 h 45"/>
                <a:gd name="T24" fmla="*/ 91 w 146"/>
                <a:gd name="T25" fmla="*/ 44 h 45"/>
                <a:gd name="T26" fmla="*/ 103 w 146"/>
                <a:gd name="T27" fmla="*/ 45 h 45"/>
                <a:gd name="T28" fmla="*/ 113 w 146"/>
                <a:gd name="T29" fmla="*/ 45 h 45"/>
                <a:gd name="T30" fmla="*/ 123 w 146"/>
                <a:gd name="T31" fmla="*/ 45 h 45"/>
                <a:gd name="T32" fmla="*/ 132 w 146"/>
                <a:gd name="T33" fmla="*/ 45 h 45"/>
                <a:gd name="T34" fmla="*/ 140 w 146"/>
                <a:gd name="T35" fmla="*/ 44 h 45"/>
                <a:gd name="T36" fmla="*/ 142 w 146"/>
                <a:gd name="T37" fmla="*/ 44 h 45"/>
                <a:gd name="T38" fmla="*/ 144 w 146"/>
                <a:gd name="T39" fmla="*/ 44 h 45"/>
                <a:gd name="T40" fmla="*/ 145 w 146"/>
                <a:gd name="T41" fmla="*/ 43 h 45"/>
                <a:gd name="T42" fmla="*/ 146 w 146"/>
                <a:gd name="T43" fmla="*/ 42 h 45"/>
                <a:gd name="T44" fmla="*/ 145 w 146"/>
                <a:gd name="T45" fmla="*/ 41 h 45"/>
                <a:gd name="T46" fmla="*/ 144 w 146"/>
                <a:gd name="T47" fmla="*/ 39 h 45"/>
                <a:gd name="T48" fmla="*/ 142 w 146"/>
                <a:gd name="T49" fmla="*/ 37 h 45"/>
                <a:gd name="T50" fmla="*/ 141 w 146"/>
                <a:gd name="T51" fmla="*/ 36 h 45"/>
                <a:gd name="T52" fmla="*/ 139 w 146"/>
                <a:gd name="T53" fmla="*/ 35 h 45"/>
                <a:gd name="T54" fmla="*/ 139 w 146"/>
                <a:gd name="T55" fmla="*/ 35 h 45"/>
                <a:gd name="T56" fmla="*/ 137 w 146"/>
                <a:gd name="T57" fmla="*/ 35 h 45"/>
                <a:gd name="T58" fmla="*/ 135 w 146"/>
                <a:gd name="T59" fmla="*/ 35 h 45"/>
                <a:gd name="T60" fmla="*/ 130 w 146"/>
                <a:gd name="T61" fmla="*/ 35 h 45"/>
                <a:gd name="T62" fmla="*/ 124 w 146"/>
                <a:gd name="T63" fmla="*/ 34 h 45"/>
                <a:gd name="T64" fmla="*/ 117 w 146"/>
                <a:gd name="T65" fmla="*/ 34 h 45"/>
                <a:gd name="T66" fmla="*/ 109 w 146"/>
                <a:gd name="T67" fmla="*/ 34 h 45"/>
                <a:gd name="T68" fmla="*/ 99 w 146"/>
                <a:gd name="T69" fmla="*/ 33 h 45"/>
                <a:gd name="T70" fmla="*/ 89 w 146"/>
                <a:gd name="T71" fmla="*/ 33 h 45"/>
                <a:gd name="T72" fmla="*/ 79 w 146"/>
                <a:gd name="T73" fmla="*/ 32 h 45"/>
                <a:gd name="T74" fmla="*/ 69 w 146"/>
                <a:gd name="T75" fmla="*/ 31 h 45"/>
                <a:gd name="T76" fmla="*/ 58 w 146"/>
                <a:gd name="T77" fmla="*/ 31 h 45"/>
                <a:gd name="T78" fmla="*/ 48 w 146"/>
                <a:gd name="T79" fmla="*/ 31 h 45"/>
                <a:gd name="T80" fmla="*/ 38 w 146"/>
                <a:gd name="T81" fmla="*/ 30 h 45"/>
                <a:gd name="T82" fmla="*/ 29 w 146"/>
                <a:gd name="T83" fmla="*/ 29 h 45"/>
                <a:gd name="T84" fmla="*/ 20 w 146"/>
                <a:gd name="T85" fmla="*/ 29 h 45"/>
                <a:gd name="T86" fmla="*/ 13 w 146"/>
                <a:gd name="T87" fmla="*/ 28 h 45"/>
                <a:gd name="T88" fmla="*/ 13 w 146"/>
                <a:gd name="T89" fmla="*/ 28 h 45"/>
                <a:gd name="T90" fmla="*/ 13 w 146"/>
                <a:gd name="T91" fmla="*/ 27 h 45"/>
                <a:gd name="T92" fmla="*/ 13 w 146"/>
                <a:gd name="T93" fmla="*/ 26 h 45"/>
                <a:gd name="T94" fmla="*/ 13 w 146"/>
                <a:gd name="T95" fmla="*/ 25 h 45"/>
                <a:gd name="T96" fmla="*/ 13 w 146"/>
                <a:gd name="T97" fmla="*/ 24 h 45"/>
                <a:gd name="T98" fmla="*/ 13 w 146"/>
                <a:gd name="T99" fmla="*/ 22 h 45"/>
                <a:gd name="T100" fmla="*/ 13 w 146"/>
                <a:gd name="T101" fmla="*/ 20 h 45"/>
                <a:gd name="T102" fmla="*/ 13 w 146"/>
                <a:gd name="T103" fmla="*/ 18 h 45"/>
                <a:gd name="T104" fmla="*/ 12 w 146"/>
                <a:gd name="T105" fmla="*/ 16 h 45"/>
                <a:gd name="T106" fmla="*/ 12 w 146"/>
                <a:gd name="T107" fmla="*/ 14 h 45"/>
                <a:gd name="T108" fmla="*/ 12 w 146"/>
                <a:gd name="T109" fmla="*/ 12 h 45"/>
                <a:gd name="T110" fmla="*/ 12 w 146"/>
                <a:gd name="T111" fmla="*/ 10 h 45"/>
                <a:gd name="T112" fmla="*/ 12 w 146"/>
                <a:gd name="T113" fmla="*/ 8 h 45"/>
                <a:gd name="T114" fmla="*/ 12 w 146"/>
                <a:gd name="T115" fmla="*/ 6 h 45"/>
                <a:gd name="T116" fmla="*/ 12 w 146"/>
                <a:gd name="T117" fmla="*/ 4 h 45"/>
                <a:gd name="T118" fmla="*/ 12 w 146"/>
                <a:gd name="T119" fmla="*/ 3 h 45"/>
                <a:gd name="T120" fmla="*/ 1 w 146"/>
                <a:gd name="T121" fmla="*/ 0 h 45"/>
                <a:gd name="T122" fmla="*/ 1 w 146"/>
                <a:gd name="T123" fmla="*/ 0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6" h="45">
                  <a:moveTo>
                    <a:pt x="1" y="0"/>
                  </a:moveTo>
                  <a:lnTo>
                    <a:pt x="0" y="39"/>
                  </a:lnTo>
                  <a:lnTo>
                    <a:pt x="1" y="39"/>
                  </a:lnTo>
                  <a:lnTo>
                    <a:pt x="4" y="39"/>
                  </a:lnTo>
                  <a:lnTo>
                    <a:pt x="10" y="40"/>
                  </a:lnTo>
                  <a:lnTo>
                    <a:pt x="17" y="40"/>
                  </a:lnTo>
                  <a:lnTo>
                    <a:pt x="25" y="41"/>
                  </a:lnTo>
                  <a:lnTo>
                    <a:pt x="35" y="41"/>
                  </a:lnTo>
                  <a:lnTo>
                    <a:pt x="45" y="42"/>
                  </a:lnTo>
                  <a:lnTo>
                    <a:pt x="56" y="43"/>
                  </a:lnTo>
                  <a:lnTo>
                    <a:pt x="68" y="44"/>
                  </a:lnTo>
                  <a:lnTo>
                    <a:pt x="80" y="44"/>
                  </a:lnTo>
                  <a:lnTo>
                    <a:pt x="91" y="44"/>
                  </a:lnTo>
                  <a:lnTo>
                    <a:pt x="103" y="45"/>
                  </a:lnTo>
                  <a:lnTo>
                    <a:pt x="113" y="45"/>
                  </a:lnTo>
                  <a:lnTo>
                    <a:pt x="123" y="45"/>
                  </a:lnTo>
                  <a:lnTo>
                    <a:pt x="132" y="45"/>
                  </a:lnTo>
                  <a:lnTo>
                    <a:pt x="140" y="44"/>
                  </a:lnTo>
                  <a:lnTo>
                    <a:pt x="142" y="44"/>
                  </a:lnTo>
                  <a:lnTo>
                    <a:pt x="144" y="44"/>
                  </a:lnTo>
                  <a:lnTo>
                    <a:pt x="145" y="43"/>
                  </a:lnTo>
                  <a:lnTo>
                    <a:pt x="146" y="42"/>
                  </a:lnTo>
                  <a:lnTo>
                    <a:pt x="145" y="41"/>
                  </a:lnTo>
                  <a:lnTo>
                    <a:pt x="144" y="39"/>
                  </a:lnTo>
                  <a:lnTo>
                    <a:pt x="142" y="37"/>
                  </a:lnTo>
                  <a:lnTo>
                    <a:pt x="141" y="36"/>
                  </a:lnTo>
                  <a:lnTo>
                    <a:pt x="139" y="35"/>
                  </a:lnTo>
                  <a:lnTo>
                    <a:pt x="137" y="35"/>
                  </a:lnTo>
                  <a:lnTo>
                    <a:pt x="135" y="35"/>
                  </a:lnTo>
                  <a:lnTo>
                    <a:pt x="130" y="35"/>
                  </a:lnTo>
                  <a:lnTo>
                    <a:pt x="124" y="34"/>
                  </a:lnTo>
                  <a:lnTo>
                    <a:pt x="117" y="34"/>
                  </a:lnTo>
                  <a:lnTo>
                    <a:pt x="109" y="34"/>
                  </a:lnTo>
                  <a:lnTo>
                    <a:pt x="99" y="33"/>
                  </a:lnTo>
                  <a:lnTo>
                    <a:pt x="89" y="33"/>
                  </a:lnTo>
                  <a:lnTo>
                    <a:pt x="79" y="32"/>
                  </a:lnTo>
                  <a:lnTo>
                    <a:pt x="69" y="31"/>
                  </a:lnTo>
                  <a:lnTo>
                    <a:pt x="58" y="31"/>
                  </a:lnTo>
                  <a:lnTo>
                    <a:pt x="48" y="31"/>
                  </a:lnTo>
                  <a:lnTo>
                    <a:pt x="38" y="30"/>
                  </a:lnTo>
                  <a:lnTo>
                    <a:pt x="29" y="29"/>
                  </a:lnTo>
                  <a:lnTo>
                    <a:pt x="20" y="29"/>
                  </a:lnTo>
                  <a:lnTo>
                    <a:pt x="13" y="28"/>
                  </a:lnTo>
                  <a:lnTo>
                    <a:pt x="13" y="27"/>
                  </a:lnTo>
                  <a:lnTo>
                    <a:pt x="13" y="26"/>
                  </a:lnTo>
                  <a:lnTo>
                    <a:pt x="13" y="25"/>
                  </a:lnTo>
                  <a:lnTo>
                    <a:pt x="13" y="24"/>
                  </a:lnTo>
                  <a:lnTo>
                    <a:pt x="13" y="22"/>
                  </a:lnTo>
                  <a:lnTo>
                    <a:pt x="13" y="20"/>
                  </a:lnTo>
                  <a:lnTo>
                    <a:pt x="13" y="18"/>
                  </a:lnTo>
                  <a:lnTo>
                    <a:pt x="12" y="16"/>
                  </a:lnTo>
                  <a:lnTo>
                    <a:pt x="12" y="14"/>
                  </a:lnTo>
                  <a:lnTo>
                    <a:pt x="12" y="12"/>
                  </a:lnTo>
                  <a:lnTo>
                    <a:pt x="12" y="10"/>
                  </a:lnTo>
                  <a:lnTo>
                    <a:pt x="12" y="8"/>
                  </a:lnTo>
                  <a:lnTo>
                    <a:pt x="12" y="6"/>
                  </a:lnTo>
                  <a:lnTo>
                    <a:pt x="12" y="4"/>
                  </a:lnTo>
                  <a:lnTo>
                    <a:pt x="1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2" name="Freeform 718"/>
            <p:cNvSpPr>
              <a:spLocks/>
            </p:cNvSpPr>
            <p:nvPr/>
          </p:nvSpPr>
          <p:spPr bwMode="auto">
            <a:xfrm>
              <a:off x="4014" y="1544"/>
              <a:ext cx="98" cy="19"/>
            </a:xfrm>
            <a:custGeom>
              <a:avLst/>
              <a:gdLst>
                <a:gd name="T0" fmla="*/ 9 w 98"/>
                <a:gd name="T1" fmla="*/ 0 h 19"/>
                <a:gd name="T2" fmla="*/ 9 w 98"/>
                <a:gd name="T3" fmla="*/ 0 h 19"/>
                <a:gd name="T4" fmla="*/ 11 w 98"/>
                <a:gd name="T5" fmla="*/ 0 h 19"/>
                <a:gd name="T6" fmla="*/ 14 w 98"/>
                <a:gd name="T7" fmla="*/ 1 h 19"/>
                <a:gd name="T8" fmla="*/ 18 w 98"/>
                <a:gd name="T9" fmla="*/ 1 h 19"/>
                <a:gd name="T10" fmla="*/ 22 w 98"/>
                <a:gd name="T11" fmla="*/ 1 h 19"/>
                <a:gd name="T12" fmla="*/ 27 w 98"/>
                <a:gd name="T13" fmla="*/ 2 h 19"/>
                <a:gd name="T14" fmla="*/ 33 w 98"/>
                <a:gd name="T15" fmla="*/ 2 h 19"/>
                <a:gd name="T16" fmla="*/ 40 w 98"/>
                <a:gd name="T17" fmla="*/ 2 h 19"/>
                <a:gd name="T18" fmla="*/ 46 w 98"/>
                <a:gd name="T19" fmla="*/ 3 h 19"/>
                <a:gd name="T20" fmla="*/ 53 w 98"/>
                <a:gd name="T21" fmla="*/ 3 h 19"/>
                <a:gd name="T22" fmla="*/ 61 w 98"/>
                <a:gd name="T23" fmla="*/ 4 h 19"/>
                <a:gd name="T24" fmla="*/ 68 w 98"/>
                <a:gd name="T25" fmla="*/ 4 h 19"/>
                <a:gd name="T26" fmla="*/ 75 w 98"/>
                <a:gd name="T27" fmla="*/ 5 h 19"/>
                <a:gd name="T28" fmla="*/ 82 w 98"/>
                <a:gd name="T29" fmla="*/ 5 h 19"/>
                <a:gd name="T30" fmla="*/ 89 w 98"/>
                <a:gd name="T31" fmla="*/ 5 h 19"/>
                <a:gd name="T32" fmla="*/ 95 w 98"/>
                <a:gd name="T33" fmla="*/ 5 h 19"/>
                <a:gd name="T34" fmla="*/ 98 w 98"/>
                <a:gd name="T35" fmla="*/ 19 h 19"/>
                <a:gd name="T36" fmla="*/ 97 w 98"/>
                <a:gd name="T37" fmla="*/ 19 h 19"/>
                <a:gd name="T38" fmla="*/ 95 w 98"/>
                <a:gd name="T39" fmla="*/ 19 h 19"/>
                <a:gd name="T40" fmla="*/ 91 w 98"/>
                <a:gd name="T41" fmla="*/ 19 h 19"/>
                <a:gd name="T42" fmla="*/ 87 w 98"/>
                <a:gd name="T43" fmla="*/ 18 h 19"/>
                <a:gd name="T44" fmla="*/ 81 w 98"/>
                <a:gd name="T45" fmla="*/ 18 h 19"/>
                <a:gd name="T46" fmla="*/ 75 w 98"/>
                <a:gd name="T47" fmla="*/ 17 h 19"/>
                <a:gd name="T48" fmla="*/ 68 w 98"/>
                <a:gd name="T49" fmla="*/ 17 h 19"/>
                <a:gd name="T50" fmla="*/ 61 w 98"/>
                <a:gd name="T51" fmla="*/ 16 h 19"/>
                <a:gd name="T52" fmla="*/ 53 w 98"/>
                <a:gd name="T53" fmla="*/ 16 h 19"/>
                <a:gd name="T54" fmla="*/ 44 w 98"/>
                <a:gd name="T55" fmla="*/ 15 h 19"/>
                <a:gd name="T56" fmla="*/ 36 w 98"/>
                <a:gd name="T57" fmla="*/ 14 h 19"/>
                <a:gd name="T58" fmla="*/ 29 w 98"/>
                <a:gd name="T59" fmla="*/ 13 h 19"/>
                <a:gd name="T60" fmla="*/ 21 w 98"/>
                <a:gd name="T61" fmla="*/ 13 h 19"/>
                <a:gd name="T62" fmla="*/ 14 w 98"/>
                <a:gd name="T63" fmla="*/ 12 h 19"/>
                <a:gd name="T64" fmla="*/ 7 w 98"/>
                <a:gd name="T65" fmla="*/ 11 h 19"/>
                <a:gd name="T66" fmla="*/ 2 w 98"/>
                <a:gd name="T67" fmla="*/ 11 h 19"/>
                <a:gd name="T68" fmla="*/ 0 w 98"/>
                <a:gd name="T69" fmla="*/ 10 h 19"/>
                <a:gd name="T70" fmla="*/ 0 w 98"/>
                <a:gd name="T71" fmla="*/ 8 h 19"/>
                <a:gd name="T72" fmla="*/ 2 w 98"/>
                <a:gd name="T73" fmla="*/ 7 h 19"/>
                <a:gd name="T74" fmla="*/ 3 w 98"/>
                <a:gd name="T75" fmla="*/ 5 h 19"/>
                <a:gd name="T76" fmla="*/ 5 w 98"/>
                <a:gd name="T77" fmla="*/ 3 h 19"/>
                <a:gd name="T78" fmla="*/ 7 w 98"/>
                <a:gd name="T79" fmla="*/ 2 h 19"/>
                <a:gd name="T80" fmla="*/ 8 w 98"/>
                <a:gd name="T81" fmla="*/ 1 h 19"/>
                <a:gd name="T82" fmla="*/ 9 w 98"/>
                <a:gd name="T83" fmla="*/ 0 h 19"/>
                <a:gd name="T84" fmla="*/ 9 w 98"/>
                <a:gd name="T85" fmla="*/ 0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9">
                  <a:moveTo>
                    <a:pt x="9" y="0"/>
                  </a:moveTo>
                  <a:lnTo>
                    <a:pt x="9" y="0"/>
                  </a:lnTo>
                  <a:lnTo>
                    <a:pt x="11" y="0"/>
                  </a:lnTo>
                  <a:lnTo>
                    <a:pt x="14" y="1"/>
                  </a:lnTo>
                  <a:lnTo>
                    <a:pt x="18" y="1"/>
                  </a:lnTo>
                  <a:lnTo>
                    <a:pt x="22" y="1"/>
                  </a:lnTo>
                  <a:lnTo>
                    <a:pt x="27" y="2"/>
                  </a:lnTo>
                  <a:lnTo>
                    <a:pt x="33" y="2"/>
                  </a:lnTo>
                  <a:lnTo>
                    <a:pt x="40" y="2"/>
                  </a:lnTo>
                  <a:lnTo>
                    <a:pt x="46" y="3"/>
                  </a:lnTo>
                  <a:lnTo>
                    <a:pt x="53" y="3"/>
                  </a:lnTo>
                  <a:lnTo>
                    <a:pt x="61" y="4"/>
                  </a:lnTo>
                  <a:lnTo>
                    <a:pt x="68" y="4"/>
                  </a:lnTo>
                  <a:lnTo>
                    <a:pt x="75" y="5"/>
                  </a:lnTo>
                  <a:lnTo>
                    <a:pt x="82" y="5"/>
                  </a:lnTo>
                  <a:lnTo>
                    <a:pt x="89" y="5"/>
                  </a:lnTo>
                  <a:lnTo>
                    <a:pt x="95" y="5"/>
                  </a:lnTo>
                  <a:lnTo>
                    <a:pt x="98" y="19"/>
                  </a:lnTo>
                  <a:lnTo>
                    <a:pt x="97" y="19"/>
                  </a:lnTo>
                  <a:lnTo>
                    <a:pt x="95" y="19"/>
                  </a:lnTo>
                  <a:lnTo>
                    <a:pt x="91" y="19"/>
                  </a:lnTo>
                  <a:lnTo>
                    <a:pt x="87" y="18"/>
                  </a:lnTo>
                  <a:lnTo>
                    <a:pt x="81" y="18"/>
                  </a:lnTo>
                  <a:lnTo>
                    <a:pt x="75" y="17"/>
                  </a:lnTo>
                  <a:lnTo>
                    <a:pt x="68" y="17"/>
                  </a:lnTo>
                  <a:lnTo>
                    <a:pt x="61" y="16"/>
                  </a:lnTo>
                  <a:lnTo>
                    <a:pt x="53" y="16"/>
                  </a:lnTo>
                  <a:lnTo>
                    <a:pt x="44" y="15"/>
                  </a:lnTo>
                  <a:lnTo>
                    <a:pt x="36" y="14"/>
                  </a:lnTo>
                  <a:lnTo>
                    <a:pt x="29" y="13"/>
                  </a:lnTo>
                  <a:lnTo>
                    <a:pt x="21" y="13"/>
                  </a:lnTo>
                  <a:lnTo>
                    <a:pt x="14" y="12"/>
                  </a:lnTo>
                  <a:lnTo>
                    <a:pt x="7" y="11"/>
                  </a:lnTo>
                  <a:lnTo>
                    <a:pt x="2" y="11"/>
                  </a:lnTo>
                  <a:lnTo>
                    <a:pt x="0" y="10"/>
                  </a:lnTo>
                  <a:lnTo>
                    <a:pt x="0" y="8"/>
                  </a:lnTo>
                  <a:lnTo>
                    <a:pt x="2" y="7"/>
                  </a:lnTo>
                  <a:lnTo>
                    <a:pt x="3" y="5"/>
                  </a:lnTo>
                  <a:lnTo>
                    <a:pt x="5" y="3"/>
                  </a:lnTo>
                  <a:lnTo>
                    <a:pt x="7" y="2"/>
                  </a:lnTo>
                  <a:lnTo>
                    <a:pt x="8"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3" name="Freeform 719"/>
            <p:cNvSpPr>
              <a:spLocks/>
            </p:cNvSpPr>
            <p:nvPr/>
          </p:nvSpPr>
          <p:spPr bwMode="auto">
            <a:xfrm>
              <a:off x="4216" y="1476"/>
              <a:ext cx="24" cy="17"/>
            </a:xfrm>
            <a:custGeom>
              <a:avLst/>
              <a:gdLst>
                <a:gd name="T0" fmla="*/ 3 w 24"/>
                <a:gd name="T1" fmla="*/ 6 h 17"/>
                <a:gd name="T2" fmla="*/ 3 w 24"/>
                <a:gd name="T3" fmla="*/ 6 h 17"/>
                <a:gd name="T4" fmla="*/ 5 w 24"/>
                <a:gd name="T5" fmla="*/ 7 h 17"/>
                <a:gd name="T6" fmla="*/ 6 w 24"/>
                <a:gd name="T7" fmla="*/ 7 h 17"/>
                <a:gd name="T8" fmla="*/ 9 w 24"/>
                <a:gd name="T9" fmla="*/ 7 h 17"/>
                <a:gd name="T10" fmla="*/ 11 w 24"/>
                <a:gd name="T11" fmla="*/ 6 h 17"/>
                <a:gd name="T12" fmla="*/ 13 w 24"/>
                <a:gd name="T13" fmla="*/ 5 h 17"/>
                <a:gd name="T14" fmla="*/ 14 w 24"/>
                <a:gd name="T15" fmla="*/ 4 h 17"/>
                <a:gd name="T16" fmla="*/ 15 w 24"/>
                <a:gd name="T17" fmla="*/ 3 h 17"/>
                <a:gd name="T18" fmla="*/ 15 w 24"/>
                <a:gd name="T19" fmla="*/ 1 h 17"/>
                <a:gd name="T20" fmla="*/ 16 w 24"/>
                <a:gd name="T21" fmla="*/ 0 h 17"/>
                <a:gd name="T22" fmla="*/ 24 w 24"/>
                <a:gd name="T23" fmla="*/ 5 h 17"/>
                <a:gd name="T24" fmla="*/ 24 w 24"/>
                <a:gd name="T25" fmla="*/ 6 h 17"/>
                <a:gd name="T26" fmla="*/ 23 w 24"/>
                <a:gd name="T27" fmla="*/ 8 h 17"/>
                <a:gd name="T28" fmla="*/ 22 w 24"/>
                <a:gd name="T29" fmla="*/ 9 h 17"/>
                <a:gd name="T30" fmla="*/ 21 w 24"/>
                <a:gd name="T31" fmla="*/ 10 h 17"/>
                <a:gd name="T32" fmla="*/ 20 w 24"/>
                <a:gd name="T33" fmla="*/ 12 h 17"/>
                <a:gd name="T34" fmla="*/ 19 w 24"/>
                <a:gd name="T35" fmla="*/ 13 h 17"/>
                <a:gd name="T36" fmla="*/ 17 w 24"/>
                <a:gd name="T37" fmla="*/ 14 h 17"/>
                <a:gd name="T38" fmla="*/ 15 w 24"/>
                <a:gd name="T39" fmla="*/ 16 h 17"/>
                <a:gd name="T40" fmla="*/ 13 w 24"/>
                <a:gd name="T41" fmla="*/ 16 h 17"/>
                <a:gd name="T42" fmla="*/ 11 w 24"/>
                <a:gd name="T43" fmla="*/ 17 h 17"/>
                <a:gd name="T44" fmla="*/ 8 w 24"/>
                <a:gd name="T45" fmla="*/ 17 h 17"/>
                <a:gd name="T46" fmla="*/ 6 w 24"/>
                <a:gd name="T47" fmla="*/ 17 h 17"/>
                <a:gd name="T48" fmla="*/ 3 w 24"/>
                <a:gd name="T49" fmla="*/ 16 h 17"/>
                <a:gd name="T50" fmla="*/ 0 w 24"/>
                <a:gd name="T51" fmla="*/ 14 h 17"/>
                <a:gd name="T52" fmla="*/ 3 w 24"/>
                <a:gd name="T53" fmla="*/ 6 h 17"/>
                <a:gd name="T54" fmla="*/ 3 w 24"/>
                <a:gd name="T55" fmla="*/ 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 h="17">
                  <a:moveTo>
                    <a:pt x="3" y="6"/>
                  </a:moveTo>
                  <a:lnTo>
                    <a:pt x="3" y="6"/>
                  </a:lnTo>
                  <a:lnTo>
                    <a:pt x="5" y="7"/>
                  </a:lnTo>
                  <a:lnTo>
                    <a:pt x="6" y="7"/>
                  </a:lnTo>
                  <a:lnTo>
                    <a:pt x="9" y="7"/>
                  </a:lnTo>
                  <a:lnTo>
                    <a:pt x="11" y="6"/>
                  </a:lnTo>
                  <a:lnTo>
                    <a:pt x="13" y="5"/>
                  </a:lnTo>
                  <a:lnTo>
                    <a:pt x="14" y="4"/>
                  </a:lnTo>
                  <a:lnTo>
                    <a:pt x="15" y="3"/>
                  </a:lnTo>
                  <a:lnTo>
                    <a:pt x="15" y="1"/>
                  </a:lnTo>
                  <a:lnTo>
                    <a:pt x="16" y="0"/>
                  </a:lnTo>
                  <a:lnTo>
                    <a:pt x="24" y="5"/>
                  </a:lnTo>
                  <a:lnTo>
                    <a:pt x="24" y="6"/>
                  </a:lnTo>
                  <a:lnTo>
                    <a:pt x="23" y="8"/>
                  </a:lnTo>
                  <a:lnTo>
                    <a:pt x="22" y="9"/>
                  </a:lnTo>
                  <a:lnTo>
                    <a:pt x="21" y="10"/>
                  </a:lnTo>
                  <a:lnTo>
                    <a:pt x="20" y="12"/>
                  </a:lnTo>
                  <a:lnTo>
                    <a:pt x="19" y="13"/>
                  </a:lnTo>
                  <a:lnTo>
                    <a:pt x="17" y="14"/>
                  </a:lnTo>
                  <a:lnTo>
                    <a:pt x="15" y="16"/>
                  </a:lnTo>
                  <a:lnTo>
                    <a:pt x="13" y="16"/>
                  </a:lnTo>
                  <a:lnTo>
                    <a:pt x="11" y="17"/>
                  </a:lnTo>
                  <a:lnTo>
                    <a:pt x="8" y="17"/>
                  </a:lnTo>
                  <a:lnTo>
                    <a:pt x="6" y="17"/>
                  </a:lnTo>
                  <a:lnTo>
                    <a:pt x="3" y="16"/>
                  </a:lnTo>
                  <a:lnTo>
                    <a:pt x="0" y="14"/>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4" name="Freeform 720"/>
            <p:cNvSpPr>
              <a:spLocks/>
            </p:cNvSpPr>
            <p:nvPr/>
          </p:nvSpPr>
          <p:spPr bwMode="auto">
            <a:xfrm>
              <a:off x="4166" y="1534"/>
              <a:ext cx="70" cy="161"/>
            </a:xfrm>
            <a:custGeom>
              <a:avLst/>
              <a:gdLst>
                <a:gd name="T0" fmla="*/ 10 w 70"/>
                <a:gd name="T1" fmla="*/ 161 h 161"/>
                <a:gd name="T2" fmla="*/ 23 w 70"/>
                <a:gd name="T3" fmla="*/ 105 h 161"/>
                <a:gd name="T4" fmla="*/ 70 w 70"/>
                <a:gd name="T5" fmla="*/ 6 h 161"/>
                <a:gd name="T6" fmla="*/ 65 w 70"/>
                <a:gd name="T7" fmla="*/ 0 h 161"/>
                <a:gd name="T8" fmla="*/ 14 w 70"/>
                <a:gd name="T9" fmla="*/ 100 h 161"/>
                <a:gd name="T10" fmla="*/ 0 w 70"/>
                <a:gd name="T11" fmla="*/ 157 h 161"/>
                <a:gd name="T12" fmla="*/ 10 w 70"/>
                <a:gd name="T13" fmla="*/ 161 h 161"/>
                <a:gd name="T14" fmla="*/ 10 w 70"/>
                <a:gd name="T15" fmla="*/ 161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161">
                  <a:moveTo>
                    <a:pt x="10" y="161"/>
                  </a:moveTo>
                  <a:lnTo>
                    <a:pt x="23" y="105"/>
                  </a:lnTo>
                  <a:lnTo>
                    <a:pt x="70" y="6"/>
                  </a:lnTo>
                  <a:lnTo>
                    <a:pt x="65" y="0"/>
                  </a:lnTo>
                  <a:lnTo>
                    <a:pt x="14" y="100"/>
                  </a:lnTo>
                  <a:lnTo>
                    <a:pt x="0" y="157"/>
                  </a:lnTo>
                  <a:lnTo>
                    <a:pt x="1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5" name="Freeform 721"/>
            <p:cNvSpPr>
              <a:spLocks/>
            </p:cNvSpPr>
            <p:nvPr/>
          </p:nvSpPr>
          <p:spPr bwMode="auto">
            <a:xfrm>
              <a:off x="4121" y="1528"/>
              <a:ext cx="97" cy="152"/>
            </a:xfrm>
            <a:custGeom>
              <a:avLst/>
              <a:gdLst>
                <a:gd name="T0" fmla="*/ 7 w 97"/>
                <a:gd name="T1" fmla="*/ 152 h 152"/>
                <a:gd name="T2" fmla="*/ 47 w 97"/>
                <a:gd name="T3" fmla="*/ 103 h 152"/>
                <a:gd name="T4" fmla="*/ 97 w 97"/>
                <a:gd name="T5" fmla="*/ 4 h 152"/>
                <a:gd name="T6" fmla="*/ 90 w 97"/>
                <a:gd name="T7" fmla="*/ 0 h 152"/>
                <a:gd name="T8" fmla="*/ 39 w 97"/>
                <a:gd name="T9" fmla="*/ 96 h 152"/>
                <a:gd name="T10" fmla="*/ 0 w 97"/>
                <a:gd name="T11" fmla="*/ 150 h 152"/>
                <a:gd name="T12" fmla="*/ 7 w 97"/>
                <a:gd name="T13" fmla="*/ 152 h 152"/>
                <a:gd name="T14" fmla="*/ 7 w 97"/>
                <a:gd name="T15" fmla="*/ 152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152">
                  <a:moveTo>
                    <a:pt x="7" y="152"/>
                  </a:moveTo>
                  <a:lnTo>
                    <a:pt x="47" y="103"/>
                  </a:lnTo>
                  <a:lnTo>
                    <a:pt x="97" y="4"/>
                  </a:lnTo>
                  <a:lnTo>
                    <a:pt x="90" y="0"/>
                  </a:lnTo>
                  <a:lnTo>
                    <a:pt x="39" y="96"/>
                  </a:lnTo>
                  <a:lnTo>
                    <a:pt x="0" y="150"/>
                  </a:lnTo>
                  <a:lnTo>
                    <a:pt x="7"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6" name="Freeform 722"/>
            <p:cNvSpPr>
              <a:spLocks/>
            </p:cNvSpPr>
            <p:nvPr/>
          </p:nvSpPr>
          <p:spPr bwMode="auto">
            <a:xfrm>
              <a:off x="4121" y="1670"/>
              <a:ext cx="54" cy="32"/>
            </a:xfrm>
            <a:custGeom>
              <a:avLst/>
              <a:gdLst>
                <a:gd name="T0" fmla="*/ 24 w 54"/>
                <a:gd name="T1" fmla="*/ 29 h 32"/>
                <a:gd name="T2" fmla="*/ 28 w 54"/>
                <a:gd name="T3" fmla="*/ 30 h 32"/>
                <a:gd name="T4" fmla="*/ 32 w 54"/>
                <a:gd name="T5" fmla="*/ 31 h 32"/>
                <a:gd name="T6" fmla="*/ 37 w 54"/>
                <a:gd name="T7" fmla="*/ 32 h 32"/>
                <a:gd name="T8" fmla="*/ 43 w 54"/>
                <a:gd name="T9" fmla="*/ 32 h 32"/>
                <a:gd name="T10" fmla="*/ 48 w 54"/>
                <a:gd name="T11" fmla="*/ 32 h 32"/>
                <a:gd name="T12" fmla="*/ 52 w 54"/>
                <a:gd name="T13" fmla="*/ 30 h 32"/>
                <a:gd name="T14" fmla="*/ 54 w 54"/>
                <a:gd name="T15" fmla="*/ 27 h 32"/>
                <a:gd name="T16" fmla="*/ 54 w 54"/>
                <a:gd name="T17" fmla="*/ 23 h 32"/>
                <a:gd name="T18" fmla="*/ 52 w 54"/>
                <a:gd name="T19" fmla="*/ 19 h 32"/>
                <a:gd name="T20" fmla="*/ 49 w 54"/>
                <a:gd name="T21" fmla="*/ 15 h 32"/>
                <a:gd name="T22" fmla="*/ 45 w 54"/>
                <a:gd name="T23" fmla="*/ 11 h 32"/>
                <a:gd name="T24" fmla="*/ 40 w 54"/>
                <a:gd name="T25" fmla="*/ 8 h 32"/>
                <a:gd name="T26" fmla="*/ 36 w 54"/>
                <a:gd name="T27" fmla="*/ 6 h 32"/>
                <a:gd name="T28" fmla="*/ 33 w 54"/>
                <a:gd name="T29" fmla="*/ 4 h 32"/>
                <a:gd name="T30" fmla="*/ 31 w 54"/>
                <a:gd name="T31" fmla="*/ 3 h 32"/>
                <a:gd name="T32" fmla="*/ 29 w 54"/>
                <a:gd name="T33" fmla="*/ 2 h 32"/>
                <a:gd name="T34" fmla="*/ 26 w 54"/>
                <a:gd name="T35" fmla="*/ 1 h 32"/>
                <a:gd name="T36" fmla="*/ 22 w 54"/>
                <a:gd name="T37" fmla="*/ 1 h 32"/>
                <a:gd name="T38" fmla="*/ 18 w 54"/>
                <a:gd name="T39" fmla="*/ 0 h 32"/>
                <a:gd name="T40" fmla="*/ 13 w 54"/>
                <a:gd name="T41" fmla="*/ 0 h 32"/>
                <a:gd name="T42" fmla="*/ 9 w 54"/>
                <a:gd name="T43" fmla="*/ 1 h 32"/>
                <a:gd name="T44" fmla="*/ 4 w 54"/>
                <a:gd name="T45" fmla="*/ 3 h 32"/>
                <a:gd name="T46" fmla="*/ 1 w 54"/>
                <a:gd name="T47" fmla="*/ 6 h 32"/>
                <a:gd name="T48" fmla="*/ 0 w 54"/>
                <a:gd name="T49" fmla="*/ 10 h 32"/>
                <a:gd name="T50" fmla="*/ 2 w 54"/>
                <a:gd name="T51" fmla="*/ 14 h 32"/>
                <a:gd name="T52" fmla="*/ 5 w 54"/>
                <a:gd name="T53" fmla="*/ 18 h 32"/>
                <a:gd name="T54" fmla="*/ 9 w 54"/>
                <a:gd name="T55" fmla="*/ 21 h 32"/>
                <a:gd name="T56" fmla="*/ 14 w 54"/>
                <a:gd name="T57" fmla="*/ 24 h 32"/>
                <a:gd name="T58" fmla="*/ 19 w 54"/>
                <a:gd name="T59" fmla="*/ 26 h 32"/>
                <a:gd name="T60" fmla="*/ 22 w 54"/>
                <a:gd name="T61" fmla="*/ 28 h 32"/>
                <a:gd name="T62" fmla="*/ 26 w 54"/>
                <a:gd name="T63" fmla="*/ 20 h 32"/>
                <a:gd name="T64" fmla="*/ 22 w 54"/>
                <a:gd name="T65" fmla="*/ 19 h 32"/>
                <a:gd name="T66" fmla="*/ 19 w 54"/>
                <a:gd name="T67" fmla="*/ 17 h 32"/>
                <a:gd name="T68" fmla="*/ 16 w 54"/>
                <a:gd name="T69" fmla="*/ 15 h 32"/>
                <a:gd name="T70" fmla="*/ 13 w 54"/>
                <a:gd name="T71" fmla="*/ 13 h 32"/>
                <a:gd name="T72" fmla="*/ 11 w 54"/>
                <a:gd name="T73" fmla="*/ 11 h 32"/>
                <a:gd name="T74" fmla="*/ 10 w 54"/>
                <a:gd name="T75" fmla="*/ 8 h 32"/>
                <a:gd name="T76" fmla="*/ 14 w 54"/>
                <a:gd name="T77" fmla="*/ 7 h 32"/>
                <a:gd name="T78" fmla="*/ 17 w 54"/>
                <a:gd name="T79" fmla="*/ 7 h 32"/>
                <a:gd name="T80" fmla="*/ 19 w 54"/>
                <a:gd name="T81" fmla="*/ 8 h 32"/>
                <a:gd name="T82" fmla="*/ 24 w 54"/>
                <a:gd name="T83" fmla="*/ 9 h 32"/>
                <a:gd name="T84" fmla="*/ 28 w 54"/>
                <a:gd name="T85" fmla="*/ 10 h 32"/>
                <a:gd name="T86" fmla="*/ 32 w 54"/>
                <a:gd name="T87" fmla="*/ 12 h 32"/>
                <a:gd name="T88" fmla="*/ 34 w 54"/>
                <a:gd name="T89" fmla="*/ 14 h 32"/>
                <a:gd name="T90" fmla="*/ 37 w 54"/>
                <a:gd name="T91" fmla="*/ 16 h 32"/>
                <a:gd name="T92" fmla="*/ 42 w 54"/>
                <a:gd name="T93" fmla="*/ 20 h 32"/>
                <a:gd name="T94" fmla="*/ 44 w 54"/>
                <a:gd name="T95" fmla="*/ 23 h 32"/>
                <a:gd name="T96" fmla="*/ 40 w 54"/>
                <a:gd name="T97" fmla="*/ 23 h 32"/>
                <a:gd name="T98" fmla="*/ 37 w 54"/>
                <a:gd name="T99" fmla="*/ 23 h 32"/>
                <a:gd name="T100" fmla="*/ 34 w 54"/>
                <a:gd name="T101" fmla="*/ 23 h 32"/>
                <a:gd name="T102" fmla="*/ 31 w 54"/>
                <a:gd name="T103" fmla="*/ 22 h 32"/>
                <a:gd name="T104" fmla="*/ 28 w 54"/>
                <a:gd name="T105" fmla="*/ 21 h 32"/>
                <a:gd name="T106" fmla="*/ 26 w 54"/>
                <a:gd name="T107" fmla="*/ 20 h 32"/>
                <a:gd name="T108" fmla="*/ 23 w 54"/>
                <a:gd name="T109" fmla="*/ 28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 h="32">
                  <a:moveTo>
                    <a:pt x="23" y="28"/>
                  </a:moveTo>
                  <a:lnTo>
                    <a:pt x="24" y="29"/>
                  </a:lnTo>
                  <a:lnTo>
                    <a:pt x="26" y="29"/>
                  </a:lnTo>
                  <a:lnTo>
                    <a:pt x="28" y="30"/>
                  </a:lnTo>
                  <a:lnTo>
                    <a:pt x="29" y="30"/>
                  </a:lnTo>
                  <a:lnTo>
                    <a:pt x="32" y="31"/>
                  </a:lnTo>
                  <a:lnTo>
                    <a:pt x="35" y="31"/>
                  </a:lnTo>
                  <a:lnTo>
                    <a:pt x="37" y="32"/>
                  </a:lnTo>
                  <a:lnTo>
                    <a:pt x="40" y="32"/>
                  </a:lnTo>
                  <a:lnTo>
                    <a:pt x="43" y="32"/>
                  </a:lnTo>
                  <a:lnTo>
                    <a:pt x="46" y="32"/>
                  </a:lnTo>
                  <a:lnTo>
                    <a:pt x="48" y="32"/>
                  </a:lnTo>
                  <a:lnTo>
                    <a:pt x="50" y="31"/>
                  </a:lnTo>
                  <a:lnTo>
                    <a:pt x="52" y="30"/>
                  </a:lnTo>
                  <a:lnTo>
                    <a:pt x="53" y="28"/>
                  </a:lnTo>
                  <a:lnTo>
                    <a:pt x="54" y="27"/>
                  </a:lnTo>
                  <a:lnTo>
                    <a:pt x="54" y="25"/>
                  </a:lnTo>
                  <a:lnTo>
                    <a:pt x="54" y="23"/>
                  </a:lnTo>
                  <a:lnTo>
                    <a:pt x="53" y="20"/>
                  </a:lnTo>
                  <a:lnTo>
                    <a:pt x="52" y="19"/>
                  </a:lnTo>
                  <a:lnTo>
                    <a:pt x="50" y="16"/>
                  </a:lnTo>
                  <a:lnTo>
                    <a:pt x="49" y="15"/>
                  </a:lnTo>
                  <a:lnTo>
                    <a:pt x="47" y="13"/>
                  </a:lnTo>
                  <a:lnTo>
                    <a:pt x="45" y="11"/>
                  </a:lnTo>
                  <a:lnTo>
                    <a:pt x="42" y="10"/>
                  </a:lnTo>
                  <a:lnTo>
                    <a:pt x="40" y="8"/>
                  </a:lnTo>
                  <a:lnTo>
                    <a:pt x="38" y="7"/>
                  </a:lnTo>
                  <a:lnTo>
                    <a:pt x="36" y="6"/>
                  </a:lnTo>
                  <a:lnTo>
                    <a:pt x="34" y="5"/>
                  </a:lnTo>
                  <a:lnTo>
                    <a:pt x="33" y="4"/>
                  </a:lnTo>
                  <a:lnTo>
                    <a:pt x="32" y="3"/>
                  </a:lnTo>
                  <a:lnTo>
                    <a:pt x="31" y="3"/>
                  </a:lnTo>
                  <a:lnTo>
                    <a:pt x="30" y="3"/>
                  </a:lnTo>
                  <a:lnTo>
                    <a:pt x="29" y="2"/>
                  </a:lnTo>
                  <a:lnTo>
                    <a:pt x="28" y="2"/>
                  </a:lnTo>
                  <a:lnTo>
                    <a:pt x="26" y="1"/>
                  </a:lnTo>
                  <a:lnTo>
                    <a:pt x="24" y="1"/>
                  </a:lnTo>
                  <a:lnTo>
                    <a:pt x="22" y="1"/>
                  </a:lnTo>
                  <a:lnTo>
                    <a:pt x="20" y="0"/>
                  </a:lnTo>
                  <a:lnTo>
                    <a:pt x="18" y="0"/>
                  </a:lnTo>
                  <a:lnTo>
                    <a:pt x="15" y="0"/>
                  </a:lnTo>
                  <a:lnTo>
                    <a:pt x="13" y="0"/>
                  </a:lnTo>
                  <a:lnTo>
                    <a:pt x="10" y="0"/>
                  </a:lnTo>
                  <a:lnTo>
                    <a:pt x="9" y="1"/>
                  </a:lnTo>
                  <a:lnTo>
                    <a:pt x="6" y="2"/>
                  </a:lnTo>
                  <a:lnTo>
                    <a:pt x="4" y="3"/>
                  </a:lnTo>
                  <a:lnTo>
                    <a:pt x="3" y="4"/>
                  </a:lnTo>
                  <a:lnTo>
                    <a:pt x="1" y="6"/>
                  </a:lnTo>
                  <a:lnTo>
                    <a:pt x="0" y="8"/>
                  </a:lnTo>
                  <a:lnTo>
                    <a:pt x="0" y="10"/>
                  </a:lnTo>
                  <a:lnTo>
                    <a:pt x="0" y="12"/>
                  </a:lnTo>
                  <a:lnTo>
                    <a:pt x="2" y="14"/>
                  </a:lnTo>
                  <a:lnTo>
                    <a:pt x="3" y="16"/>
                  </a:lnTo>
                  <a:lnTo>
                    <a:pt x="5" y="18"/>
                  </a:lnTo>
                  <a:lnTo>
                    <a:pt x="7" y="19"/>
                  </a:lnTo>
                  <a:lnTo>
                    <a:pt x="9" y="21"/>
                  </a:lnTo>
                  <a:lnTo>
                    <a:pt x="12" y="23"/>
                  </a:lnTo>
                  <a:lnTo>
                    <a:pt x="14" y="24"/>
                  </a:lnTo>
                  <a:lnTo>
                    <a:pt x="16" y="25"/>
                  </a:lnTo>
                  <a:lnTo>
                    <a:pt x="19" y="26"/>
                  </a:lnTo>
                  <a:lnTo>
                    <a:pt x="20" y="27"/>
                  </a:lnTo>
                  <a:lnTo>
                    <a:pt x="22" y="28"/>
                  </a:lnTo>
                  <a:lnTo>
                    <a:pt x="23" y="28"/>
                  </a:lnTo>
                  <a:lnTo>
                    <a:pt x="26" y="20"/>
                  </a:lnTo>
                  <a:lnTo>
                    <a:pt x="24" y="20"/>
                  </a:lnTo>
                  <a:lnTo>
                    <a:pt x="22" y="19"/>
                  </a:lnTo>
                  <a:lnTo>
                    <a:pt x="21" y="18"/>
                  </a:lnTo>
                  <a:lnTo>
                    <a:pt x="19" y="17"/>
                  </a:lnTo>
                  <a:lnTo>
                    <a:pt x="18" y="16"/>
                  </a:lnTo>
                  <a:lnTo>
                    <a:pt x="16" y="15"/>
                  </a:lnTo>
                  <a:lnTo>
                    <a:pt x="14" y="14"/>
                  </a:lnTo>
                  <a:lnTo>
                    <a:pt x="13" y="13"/>
                  </a:lnTo>
                  <a:lnTo>
                    <a:pt x="12" y="12"/>
                  </a:lnTo>
                  <a:lnTo>
                    <a:pt x="11" y="11"/>
                  </a:lnTo>
                  <a:lnTo>
                    <a:pt x="9" y="9"/>
                  </a:lnTo>
                  <a:lnTo>
                    <a:pt x="10" y="8"/>
                  </a:lnTo>
                  <a:lnTo>
                    <a:pt x="12" y="7"/>
                  </a:lnTo>
                  <a:lnTo>
                    <a:pt x="14" y="7"/>
                  </a:lnTo>
                  <a:lnTo>
                    <a:pt x="15" y="7"/>
                  </a:lnTo>
                  <a:lnTo>
                    <a:pt x="17" y="7"/>
                  </a:lnTo>
                  <a:lnTo>
                    <a:pt x="18" y="7"/>
                  </a:lnTo>
                  <a:lnTo>
                    <a:pt x="19" y="8"/>
                  </a:lnTo>
                  <a:lnTo>
                    <a:pt x="22" y="8"/>
                  </a:lnTo>
                  <a:lnTo>
                    <a:pt x="24" y="9"/>
                  </a:lnTo>
                  <a:lnTo>
                    <a:pt x="26" y="10"/>
                  </a:lnTo>
                  <a:lnTo>
                    <a:pt x="28" y="10"/>
                  </a:lnTo>
                  <a:lnTo>
                    <a:pt x="29" y="11"/>
                  </a:lnTo>
                  <a:lnTo>
                    <a:pt x="32" y="12"/>
                  </a:lnTo>
                  <a:lnTo>
                    <a:pt x="33" y="13"/>
                  </a:lnTo>
                  <a:lnTo>
                    <a:pt x="34" y="14"/>
                  </a:lnTo>
                  <a:lnTo>
                    <a:pt x="36" y="15"/>
                  </a:lnTo>
                  <a:lnTo>
                    <a:pt x="37" y="16"/>
                  </a:lnTo>
                  <a:lnTo>
                    <a:pt x="40" y="18"/>
                  </a:lnTo>
                  <a:lnTo>
                    <a:pt x="42" y="20"/>
                  </a:lnTo>
                  <a:lnTo>
                    <a:pt x="43" y="22"/>
                  </a:lnTo>
                  <a:lnTo>
                    <a:pt x="44" y="23"/>
                  </a:lnTo>
                  <a:lnTo>
                    <a:pt x="42" y="23"/>
                  </a:lnTo>
                  <a:lnTo>
                    <a:pt x="40" y="23"/>
                  </a:lnTo>
                  <a:lnTo>
                    <a:pt x="39" y="23"/>
                  </a:lnTo>
                  <a:lnTo>
                    <a:pt x="37" y="23"/>
                  </a:lnTo>
                  <a:lnTo>
                    <a:pt x="36" y="23"/>
                  </a:lnTo>
                  <a:lnTo>
                    <a:pt x="34" y="23"/>
                  </a:lnTo>
                  <a:lnTo>
                    <a:pt x="32" y="22"/>
                  </a:lnTo>
                  <a:lnTo>
                    <a:pt x="31" y="22"/>
                  </a:lnTo>
                  <a:lnTo>
                    <a:pt x="29" y="21"/>
                  </a:lnTo>
                  <a:lnTo>
                    <a:pt x="28" y="21"/>
                  </a:lnTo>
                  <a:lnTo>
                    <a:pt x="26" y="20"/>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7" name="Freeform 723"/>
            <p:cNvSpPr>
              <a:spLocks/>
            </p:cNvSpPr>
            <p:nvPr/>
          </p:nvSpPr>
          <p:spPr bwMode="auto">
            <a:xfrm>
              <a:off x="4160" y="1623"/>
              <a:ext cx="25" cy="19"/>
            </a:xfrm>
            <a:custGeom>
              <a:avLst/>
              <a:gdLst>
                <a:gd name="T0" fmla="*/ 20 w 25"/>
                <a:gd name="T1" fmla="*/ 19 h 19"/>
                <a:gd name="T2" fmla="*/ 19 w 25"/>
                <a:gd name="T3" fmla="*/ 18 h 19"/>
                <a:gd name="T4" fmla="*/ 19 w 25"/>
                <a:gd name="T5" fmla="*/ 17 h 19"/>
                <a:gd name="T6" fmla="*/ 17 w 25"/>
                <a:gd name="T7" fmla="*/ 15 h 19"/>
                <a:gd name="T8" fmla="*/ 15 w 25"/>
                <a:gd name="T9" fmla="*/ 13 h 19"/>
                <a:gd name="T10" fmla="*/ 14 w 25"/>
                <a:gd name="T11" fmla="*/ 12 h 19"/>
                <a:gd name="T12" fmla="*/ 12 w 25"/>
                <a:gd name="T13" fmla="*/ 11 h 19"/>
                <a:gd name="T14" fmla="*/ 11 w 25"/>
                <a:gd name="T15" fmla="*/ 10 h 19"/>
                <a:gd name="T16" fmla="*/ 9 w 25"/>
                <a:gd name="T17" fmla="*/ 10 h 19"/>
                <a:gd name="T18" fmla="*/ 7 w 25"/>
                <a:gd name="T19" fmla="*/ 9 h 19"/>
                <a:gd name="T20" fmla="*/ 5 w 25"/>
                <a:gd name="T21" fmla="*/ 9 h 19"/>
                <a:gd name="T22" fmla="*/ 2 w 25"/>
                <a:gd name="T23" fmla="*/ 9 h 19"/>
                <a:gd name="T24" fmla="*/ 0 w 25"/>
                <a:gd name="T25" fmla="*/ 10 h 19"/>
                <a:gd name="T26" fmla="*/ 0 w 25"/>
                <a:gd name="T27" fmla="*/ 9 h 19"/>
                <a:gd name="T28" fmla="*/ 0 w 25"/>
                <a:gd name="T29" fmla="*/ 8 h 19"/>
                <a:gd name="T30" fmla="*/ 1 w 25"/>
                <a:gd name="T31" fmla="*/ 7 h 19"/>
                <a:gd name="T32" fmla="*/ 2 w 25"/>
                <a:gd name="T33" fmla="*/ 5 h 19"/>
                <a:gd name="T34" fmla="*/ 3 w 25"/>
                <a:gd name="T35" fmla="*/ 4 h 19"/>
                <a:gd name="T36" fmla="*/ 4 w 25"/>
                <a:gd name="T37" fmla="*/ 2 h 19"/>
                <a:gd name="T38" fmla="*/ 5 w 25"/>
                <a:gd name="T39" fmla="*/ 1 h 19"/>
                <a:gd name="T40" fmla="*/ 6 w 25"/>
                <a:gd name="T41" fmla="*/ 1 h 19"/>
                <a:gd name="T42" fmla="*/ 6 w 25"/>
                <a:gd name="T43" fmla="*/ 0 h 19"/>
                <a:gd name="T44" fmla="*/ 8 w 25"/>
                <a:gd name="T45" fmla="*/ 0 h 19"/>
                <a:gd name="T46" fmla="*/ 8 w 25"/>
                <a:gd name="T47" fmla="*/ 0 h 19"/>
                <a:gd name="T48" fmla="*/ 10 w 25"/>
                <a:gd name="T49" fmla="*/ 0 h 19"/>
                <a:gd name="T50" fmla="*/ 11 w 25"/>
                <a:gd name="T51" fmla="*/ 1 h 19"/>
                <a:gd name="T52" fmla="*/ 13 w 25"/>
                <a:gd name="T53" fmla="*/ 1 h 19"/>
                <a:gd name="T54" fmla="*/ 14 w 25"/>
                <a:gd name="T55" fmla="*/ 1 h 19"/>
                <a:gd name="T56" fmla="*/ 16 w 25"/>
                <a:gd name="T57" fmla="*/ 2 h 19"/>
                <a:gd name="T58" fmla="*/ 17 w 25"/>
                <a:gd name="T59" fmla="*/ 3 h 19"/>
                <a:gd name="T60" fmla="*/ 19 w 25"/>
                <a:gd name="T61" fmla="*/ 4 h 19"/>
                <a:gd name="T62" fmla="*/ 21 w 25"/>
                <a:gd name="T63" fmla="*/ 4 h 19"/>
                <a:gd name="T64" fmla="*/ 22 w 25"/>
                <a:gd name="T65" fmla="*/ 6 h 19"/>
                <a:gd name="T66" fmla="*/ 24 w 25"/>
                <a:gd name="T67" fmla="*/ 8 h 19"/>
                <a:gd name="T68" fmla="*/ 25 w 25"/>
                <a:gd name="T69" fmla="*/ 10 h 19"/>
                <a:gd name="T70" fmla="*/ 25 w 25"/>
                <a:gd name="T71" fmla="*/ 11 h 19"/>
                <a:gd name="T72" fmla="*/ 25 w 25"/>
                <a:gd name="T73" fmla="*/ 13 h 19"/>
                <a:gd name="T74" fmla="*/ 25 w 25"/>
                <a:gd name="T75" fmla="*/ 15 h 19"/>
                <a:gd name="T76" fmla="*/ 24 w 25"/>
                <a:gd name="T77" fmla="*/ 16 h 19"/>
                <a:gd name="T78" fmla="*/ 22 w 25"/>
                <a:gd name="T79" fmla="*/ 17 h 19"/>
                <a:gd name="T80" fmla="*/ 21 w 25"/>
                <a:gd name="T81" fmla="*/ 18 h 19"/>
                <a:gd name="T82" fmla="*/ 20 w 25"/>
                <a:gd name="T83" fmla="*/ 19 h 19"/>
                <a:gd name="T84" fmla="*/ 20 w 25"/>
                <a:gd name="T85" fmla="*/ 19 h 19"/>
                <a:gd name="T86" fmla="*/ 20 w 25"/>
                <a:gd name="T87" fmla="*/ 19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19">
                  <a:moveTo>
                    <a:pt x="20" y="19"/>
                  </a:moveTo>
                  <a:lnTo>
                    <a:pt x="19" y="18"/>
                  </a:lnTo>
                  <a:lnTo>
                    <a:pt x="19" y="17"/>
                  </a:lnTo>
                  <a:lnTo>
                    <a:pt x="17" y="15"/>
                  </a:lnTo>
                  <a:lnTo>
                    <a:pt x="15" y="13"/>
                  </a:lnTo>
                  <a:lnTo>
                    <a:pt x="14" y="12"/>
                  </a:lnTo>
                  <a:lnTo>
                    <a:pt x="12" y="11"/>
                  </a:lnTo>
                  <a:lnTo>
                    <a:pt x="11" y="10"/>
                  </a:lnTo>
                  <a:lnTo>
                    <a:pt x="9" y="10"/>
                  </a:lnTo>
                  <a:lnTo>
                    <a:pt x="7" y="9"/>
                  </a:lnTo>
                  <a:lnTo>
                    <a:pt x="5" y="9"/>
                  </a:lnTo>
                  <a:lnTo>
                    <a:pt x="2" y="9"/>
                  </a:lnTo>
                  <a:lnTo>
                    <a:pt x="0" y="10"/>
                  </a:lnTo>
                  <a:lnTo>
                    <a:pt x="0" y="9"/>
                  </a:lnTo>
                  <a:lnTo>
                    <a:pt x="0" y="8"/>
                  </a:lnTo>
                  <a:lnTo>
                    <a:pt x="1" y="7"/>
                  </a:lnTo>
                  <a:lnTo>
                    <a:pt x="2" y="5"/>
                  </a:lnTo>
                  <a:lnTo>
                    <a:pt x="3" y="4"/>
                  </a:lnTo>
                  <a:lnTo>
                    <a:pt x="4" y="2"/>
                  </a:lnTo>
                  <a:lnTo>
                    <a:pt x="5" y="1"/>
                  </a:lnTo>
                  <a:lnTo>
                    <a:pt x="6" y="1"/>
                  </a:lnTo>
                  <a:lnTo>
                    <a:pt x="6" y="0"/>
                  </a:lnTo>
                  <a:lnTo>
                    <a:pt x="8" y="0"/>
                  </a:lnTo>
                  <a:lnTo>
                    <a:pt x="10" y="0"/>
                  </a:lnTo>
                  <a:lnTo>
                    <a:pt x="11" y="1"/>
                  </a:lnTo>
                  <a:lnTo>
                    <a:pt x="13" y="1"/>
                  </a:lnTo>
                  <a:lnTo>
                    <a:pt x="14" y="1"/>
                  </a:lnTo>
                  <a:lnTo>
                    <a:pt x="16" y="2"/>
                  </a:lnTo>
                  <a:lnTo>
                    <a:pt x="17" y="3"/>
                  </a:lnTo>
                  <a:lnTo>
                    <a:pt x="19" y="4"/>
                  </a:lnTo>
                  <a:lnTo>
                    <a:pt x="21" y="4"/>
                  </a:lnTo>
                  <a:lnTo>
                    <a:pt x="22" y="6"/>
                  </a:lnTo>
                  <a:lnTo>
                    <a:pt x="24" y="8"/>
                  </a:lnTo>
                  <a:lnTo>
                    <a:pt x="25" y="10"/>
                  </a:lnTo>
                  <a:lnTo>
                    <a:pt x="25" y="11"/>
                  </a:lnTo>
                  <a:lnTo>
                    <a:pt x="25" y="13"/>
                  </a:lnTo>
                  <a:lnTo>
                    <a:pt x="25" y="15"/>
                  </a:lnTo>
                  <a:lnTo>
                    <a:pt x="24" y="16"/>
                  </a:lnTo>
                  <a:lnTo>
                    <a:pt x="22" y="17"/>
                  </a:lnTo>
                  <a:lnTo>
                    <a:pt x="21" y="18"/>
                  </a:ln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8" name="Freeform 724"/>
            <p:cNvSpPr>
              <a:spLocks/>
            </p:cNvSpPr>
            <p:nvPr/>
          </p:nvSpPr>
          <p:spPr bwMode="auto">
            <a:xfrm>
              <a:off x="4263" y="1472"/>
              <a:ext cx="81" cy="22"/>
            </a:xfrm>
            <a:custGeom>
              <a:avLst/>
              <a:gdLst>
                <a:gd name="T0" fmla="*/ 0 w 81"/>
                <a:gd name="T1" fmla="*/ 13 h 22"/>
                <a:gd name="T2" fmla="*/ 81 w 81"/>
                <a:gd name="T3" fmla="*/ 0 h 22"/>
                <a:gd name="T4" fmla="*/ 79 w 81"/>
                <a:gd name="T5" fmla="*/ 9 h 22"/>
                <a:gd name="T6" fmla="*/ 4 w 81"/>
                <a:gd name="T7" fmla="*/ 22 h 22"/>
                <a:gd name="T8" fmla="*/ 0 w 81"/>
                <a:gd name="T9" fmla="*/ 13 h 22"/>
                <a:gd name="T10" fmla="*/ 0 w 81"/>
                <a:gd name="T11" fmla="*/ 13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2">
                  <a:moveTo>
                    <a:pt x="0" y="13"/>
                  </a:moveTo>
                  <a:lnTo>
                    <a:pt x="81" y="0"/>
                  </a:lnTo>
                  <a:lnTo>
                    <a:pt x="79" y="9"/>
                  </a:lnTo>
                  <a:lnTo>
                    <a:pt x="4" y="2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9" name="Freeform 725"/>
            <p:cNvSpPr>
              <a:spLocks/>
            </p:cNvSpPr>
            <p:nvPr/>
          </p:nvSpPr>
          <p:spPr bwMode="auto">
            <a:xfrm>
              <a:off x="4264" y="1493"/>
              <a:ext cx="81" cy="22"/>
            </a:xfrm>
            <a:custGeom>
              <a:avLst/>
              <a:gdLst>
                <a:gd name="T0" fmla="*/ 0 w 81"/>
                <a:gd name="T1" fmla="*/ 13 h 22"/>
                <a:gd name="T2" fmla="*/ 81 w 81"/>
                <a:gd name="T3" fmla="*/ 0 h 22"/>
                <a:gd name="T4" fmla="*/ 78 w 81"/>
                <a:gd name="T5" fmla="*/ 9 h 22"/>
                <a:gd name="T6" fmla="*/ 4 w 81"/>
                <a:gd name="T7" fmla="*/ 22 h 22"/>
                <a:gd name="T8" fmla="*/ 0 w 81"/>
                <a:gd name="T9" fmla="*/ 13 h 22"/>
                <a:gd name="T10" fmla="*/ 0 w 81"/>
                <a:gd name="T11" fmla="*/ 13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2">
                  <a:moveTo>
                    <a:pt x="0" y="13"/>
                  </a:moveTo>
                  <a:lnTo>
                    <a:pt x="81" y="0"/>
                  </a:lnTo>
                  <a:lnTo>
                    <a:pt x="78" y="9"/>
                  </a:lnTo>
                  <a:lnTo>
                    <a:pt x="4" y="2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0" name="Freeform 726"/>
            <p:cNvSpPr>
              <a:spLocks/>
            </p:cNvSpPr>
            <p:nvPr/>
          </p:nvSpPr>
          <p:spPr bwMode="auto">
            <a:xfrm>
              <a:off x="4149" y="1485"/>
              <a:ext cx="24" cy="48"/>
            </a:xfrm>
            <a:custGeom>
              <a:avLst/>
              <a:gdLst>
                <a:gd name="T0" fmla="*/ 16 w 24"/>
                <a:gd name="T1" fmla="*/ 0 h 48"/>
                <a:gd name="T2" fmla="*/ 15 w 24"/>
                <a:gd name="T3" fmla="*/ 0 h 48"/>
                <a:gd name="T4" fmla="*/ 13 w 24"/>
                <a:gd name="T5" fmla="*/ 1 h 48"/>
                <a:gd name="T6" fmla="*/ 12 w 24"/>
                <a:gd name="T7" fmla="*/ 1 h 48"/>
                <a:gd name="T8" fmla="*/ 11 w 24"/>
                <a:gd name="T9" fmla="*/ 2 h 48"/>
                <a:gd name="T10" fmla="*/ 9 w 24"/>
                <a:gd name="T11" fmla="*/ 3 h 48"/>
                <a:gd name="T12" fmla="*/ 8 w 24"/>
                <a:gd name="T13" fmla="*/ 4 h 48"/>
                <a:gd name="T14" fmla="*/ 7 w 24"/>
                <a:gd name="T15" fmla="*/ 5 h 48"/>
                <a:gd name="T16" fmla="*/ 5 w 24"/>
                <a:gd name="T17" fmla="*/ 7 h 48"/>
                <a:gd name="T18" fmla="*/ 4 w 24"/>
                <a:gd name="T19" fmla="*/ 9 h 48"/>
                <a:gd name="T20" fmla="*/ 3 w 24"/>
                <a:gd name="T21" fmla="*/ 11 h 48"/>
                <a:gd name="T22" fmla="*/ 2 w 24"/>
                <a:gd name="T23" fmla="*/ 13 h 48"/>
                <a:gd name="T24" fmla="*/ 1 w 24"/>
                <a:gd name="T25" fmla="*/ 16 h 48"/>
                <a:gd name="T26" fmla="*/ 1 w 24"/>
                <a:gd name="T27" fmla="*/ 20 h 48"/>
                <a:gd name="T28" fmla="*/ 1 w 24"/>
                <a:gd name="T29" fmla="*/ 24 h 48"/>
                <a:gd name="T30" fmla="*/ 0 w 24"/>
                <a:gd name="T31" fmla="*/ 27 h 48"/>
                <a:gd name="T32" fmla="*/ 1 w 24"/>
                <a:gd name="T33" fmla="*/ 30 h 48"/>
                <a:gd name="T34" fmla="*/ 2 w 24"/>
                <a:gd name="T35" fmla="*/ 33 h 48"/>
                <a:gd name="T36" fmla="*/ 3 w 24"/>
                <a:gd name="T37" fmla="*/ 36 h 48"/>
                <a:gd name="T38" fmla="*/ 4 w 24"/>
                <a:gd name="T39" fmla="*/ 38 h 48"/>
                <a:gd name="T40" fmla="*/ 6 w 24"/>
                <a:gd name="T41" fmla="*/ 40 h 48"/>
                <a:gd name="T42" fmla="*/ 8 w 24"/>
                <a:gd name="T43" fmla="*/ 41 h 48"/>
                <a:gd name="T44" fmla="*/ 10 w 24"/>
                <a:gd name="T45" fmla="*/ 43 h 48"/>
                <a:gd name="T46" fmla="*/ 12 w 24"/>
                <a:gd name="T47" fmla="*/ 44 h 48"/>
                <a:gd name="T48" fmla="*/ 13 w 24"/>
                <a:gd name="T49" fmla="*/ 45 h 48"/>
                <a:gd name="T50" fmla="*/ 15 w 24"/>
                <a:gd name="T51" fmla="*/ 46 h 48"/>
                <a:gd name="T52" fmla="*/ 17 w 24"/>
                <a:gd name="T53" fmla="*/ 47 h 48"/>
                <a:gd name="T54" fmla="*/ 19 w 24"/>
                <a:gd name="T55" fmla="*/ 47 h 48"/>
                <a:gd name="T56" fmla="*/ 20 w 24"/>
                <a:gd name="T57" fmla="*/ 48 h 48"/>
                <a:gd name="T58" fmla="*/ 24 w 24"/>
                <a:gd name="T59" fmla="*/ 41 h 48"/>
                <a:gd name="T60" fmla="*/ 24 w 24"/>
                <a:gd name="T61" fmla="*/ 40 h 48"/>
                <a:gd name="T62" fmla="*/ 22 w 24"/>
                <a:gd name="T63" fmla="*/ 39 h 48"/>
                <a:gd name="T64" fmla="*/ 21 w 24"/>
                <a:gd name="T65" fmla="*/ 39 h 48"/>
                <a:gd name="T66" fmla="*/ 19 w 24"/>
                <a:gd name="T67" fmla="*/ 38 h 48"/>
                <a:gd name="T68" fmla="*/ 18 w 24"/>
                <a:gd name="T69" fmla="*/ 37 h 48"/>
                <a:gd name="T70" fmla="*/ 17 w 24"/>
                <a:gd name="T71" fmla="*/ 36 h 48"/>
                <a:gd name="T72" fmla="*/ 16 w 24"/>
                <a:gd name="T73" fmla="*/ 35 h 48"/>
                <a:gd name="T74" fmla="*/ 14 w 24"/>
                <a:gd name="T75" fmla="*/ 33 h 48"/>
                <a:gd name="T76" fmla="*/ 13 w 24"/>
                <a:gd name="T77" fmla="*/ 32 h 48"/>
                <a:gd name="T78" fmla="*/ 12 w 24"/>
                <a:gd name="T79" fmla="*/ 30 h 48"/>
                <a:gd name="T80" fmla="*/ 11 w 24"/>
                <a:gd name="T81" fmla="*/ 29 h 48"/>
                <a:gd name="T82" fmla="*/ 10 w 24"/>
                <a:gd name="T83" fmla="*/ 27 h 48"/>
                <a:gd name="T84" fmla="*/ 9 w 24"/>
                <a:gd name="T85" fmla="*/ 25 h 48"/>
                <a:gd name="T86" fmla="*/ 9 w 24"/>
                <a:gd name="T87" fmla="*/ 24 h 48"/>
                <a:gd name="T88" fmla="*/ 9 w 24"/>
                <a:gd name="T89" fmla="*/ 22 h 48"/>
                <a:gd name="T90" fmla="*/ 10 w 24"/>
                <a:gd name="T91" fmla="*/ 20 h 48"/>
                <a:gd name="T92" fmla="*/ 10 w 24"/>
                <a:gd name="T93" fmla="*/ 18 h 48"/>
                <a:gd name="T94" fmla="*/ 11 w 24"/>
                <a:gd name="T95" fmla="*/ 17 h 48"/>
                <a:gd name="T96" fmla="*/ 12 w 24"/>
                <a:gd name="T97" fmla="*/ 15 h 48"/>
                <a:gd name="T98" fmla="*/ 12 w 24"/>
                <a:gd name="T99" fmla="*/ 14 h 48"/>
                <a:gd name="T100" fmla="*/ 13 w 24"/>
                <a:gd name="T101" fmla="*/ 12 h 48"/>
                <a:gd name="T102" fmla="*/ 14 w 24"/>
                <a:gd name="T103" fmla="*/ 12 h 48"/>
                <a:gd name="T104" fmla="*/ 16 w 24"/>
                <a:gd name="T105" fmla="*/ 9 h 48"/>
                <a:gd name="T106" fmla="*/ 17 w 24"/>
                <a:gd name="T107" fmla="*/ 8 h 48"/>
                <a:gd name="T108" fmla="*/ 18 w 24"/>
                <a:gd name="T109" fmla="*/ 7 h 48"/>
                <a:gd name="T110" fmla="*/ 19 w 24"/>
                <a:gd name="T111" fmla="*/ 7 h 48"/>
                <a:gd name="T112" fmla="*/ 16 w 24"/>
                <a:gd name="T113" fmla="*/ 0 h 48"/>
                <a:gd name="T114" fmla="*/ 16 w 24"/>
                <a:gd name="T115" fmla="*/ 0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 h="48">
                  <a:moveTo>
                    <a:pt x="16" y="0"/>
                  </a:moveTo>
                  <a:lnTo>
                    <a:pt x="15" y="0"/>
                  </a:lnTo>
                  <a:lnTo>
                    <a:pt x="13" y="1"/>
                  </a:lnTo>
                  <a:lnTo>
                    <a:pt x="12" y="1"/>
                  </a:lnTo>
                  <a:lnTo>
                    <a:pt x="11" y="2"/>
                  </a:lnTo>
                  <a:lnTo>
                    <a:pt x="9" y="3"/>
                  </a:lnTo>
                  <a:lnTo>
                    <a:pt x="8" y="4"/>
                  </a:lnTo>
                  <a:lnTo>
                    <a:pt x="7" y="5"/>
                  </a:lnTo>
                  <a:lnTo>
                    <a:pt x="5" y="7"/>
                  </a:lnTo>
                  <a:lnTo>
                    <a:pt x="4" y="9"/>
                  </a:lnTo>
                  <a:lnTo>
                    <a:pt x="3" y="11"/>
                  </a:lnTo>
                  <a:lnTo>
                    <a:pt x="2" y="13"/>
                  </a:lnTo>
                  <a:lnTo>
                    <a:pt x="1" y="16"/>
                  </a:lnTo>
                  <a:lnTo>
                    <a:pt x="1" y="20"/>
                  </a:lnTo>
                  <a:lnTo>
                    <a:pt x="1" y="24"/>
                  </a:lnTo>
                  <a:lnTo>
                    <a:pt x="0" y="27"/>
                  </a:lnTo>
                  <a:lnTo>
                    <a:pt x="1" y="30"/>
                  </a:lnTo>
                  <a:lnTo>
                    <a:pt x="2" y="33"/>
                  </a:lnTo>
                  <a:lnTo>
                    <a:pt x="3" y="36"/>
                  </a:lnTo>
                  <a:lnTo>
                    <a:pt x="4" y="38"/>
                  </a:lnTo>
                  <a:lnTo>
                    <a:pt x="6" y="40"/>
                  </a:lnTo>
                  <a:lnTo>
                    <a:pt x="8" y="41"/>
                  </a:lnTo>
                  <a:lnTo>
                    <a:pt x="10" y="43"/>
                  </a:lnTo>
                  <a:lnTo>
                    <a:pt x="12" y="44"/>
                  </a:lnTo>
                  <a:lnTo>
                    <a:pt x="13" y="45"/>
                  </a:lnTo>
                  <a:lnTo>
                    <a:pt x="15" y="46"/>
                  </a:lnTo>
                  <a:lnTo>
                    <a:pt x="17" y="47"/>
                  </a:lnTo>
                  <a:lnTo>
                    <a:pt x="19" y="47"/>
                  </a:lnTo>
                  <a:lnTo>
                    <a:pt x="20" y="48"/>
                  </a:lnTo>
                  <a:lnTo>
                    <a:pt x="24" y="41"/>
                  </a:lnTo>
                  <a:lnTo>
                    <a:pt x="24" y="40"/>
                  </a:lnTo>
                  <a:lnTo>
                    <a:pt x="22" y="39"/>
                  </a:lnTo>
                  <a:lnTo>
                    <a:pt x="21" y="39"/>
                  </a:lnTo>
                  <a:lnTo>
                    <a:pt x="19" y="38"/>
                  </a:lnTo>
                  <a:lnTo>
                    <a:pt x="18" y="37"/>
                  </a:lnTo>
                  <a:lnTo>
                    <a:pt x="17" y="36"/>
                  </a:lnTo>
                  <a:lnTo>
                    <a:pt x="16" y="35"/>
                  </a:lnTo>
                  <a:lnTo>
                    <a:pt x="14" y="33"/>
                  </a:lnTo>
                  <a:lnTo>
                    <a:pt x="13" y="32"/>
                  </a:lnTo>
                  <a:lnTo>
                    <a:pt x="12" y="30"/>
                  </a:lnTo>
                  <a:lnTo>
                    <a:pt x="11" y="29"/>
                  </a:lnTo>
                  <a:lnTo>
                    <a:pt x="10" y="27"/>
                  </a:lnTo>
                  <a:lnTo>
                    <a:pt x="9" y="25"/>
                  </a:lnTo>
                  <a:lnTo>
                    <a:pt x="9" y="24"/>
                  </a:lnTo>
                  <a:lnTo>
                    <a:pt x="9" y="22"/>
                  </a:lnTo>
                  <a:lnTo>
                    <a:pt x="10" y="20"/>
                  </a:lnTo>
                  <a:lnTo>
                    <a:pt x="10" y="18"/>
                  </a:lnTo>
                  <a:lnTo>
                    <a:pt x="11" y="17"/>
                  </a:lnTo>
                  <a:lnTo>
                    <a:pt x="12" y="15"/>
                  </a:lnTo>
                  <a:lnTo>
                    <a:pt x="12" y="14"/>
                  </a:lnTo>
                  <a:lnTo>
                    <a:pt x="13" y="12"/>
                  </a:lnTo>
                  <a:lnTo>
                    <a:pt x="14" y="12"/>
                  </a:lnTo>
                  <a:lnTo>
                    <a:pt x="16" y="9"/>
                  </a:lnTo>
                  <a:lnTo>
                    <a:pt x="17" y="8"/>
                  </a:lnTo>
                  <a:lnTo>
                    <a:pt x="18" y="7"/>
                  </a:lnTo>
                  <a:lnTo>
                    <a:pt x="19" y="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1" name="Freeform 727"/>
            <p:cNvSpPr>
              <a:spLocks/>
            </p:cNvSpPr>
            <p:nvPr/>
          </p:nvSpPr>
          <p:spPr bwMode="auto">
            <a:xfrm>
              <a:off x="4231" y="1490"/>
              <a:ext cx="15" cy="31"/>
            </a:xfrm>
            <a:custGeom>
              <a:avLst/>
              <a:gdLst>
                <a:gd name="T0" fmla="*/ 11 w 15"/>
                <a:gd name="T1" fmla="*/ 0 h 31"/>
                <a:gd name="T2" fmla="*/ 10 w 15"/>
                <a:gd name="T3" fmla="*/ 0 h 31"/>
                <a:gd name="T4" fmla="*/ 9 w 15"/>
                <a:gd name="T5" fmla="*/ 1 h 31"/>
                <a:gd name="T6" fmla="*/ 7 w 15"/>
                <a:gd name="T7" fmla="*/ 1 h 31"/>
                <a:gd name="T8" fmla="*/ 5 w 15"/>
                <a:gd name="T9" fmla="*/ 3 h 31"/>
                <a:gd name="T10" fmla="*/ 4 w 15"/>
                <a:gd name="T11" fmla="*/ 3 h 31"/>
                <a:gd name="T12" fmla="*/ 3 w 15"/>
                <a:gd name="T13" fmla="*/ 4 h 31"/>
                <a:gd name="T14" fmla="*/ 2 w 15"/>
                <a:gd name="T15" fmla="*/ 5 h 31"/>
                <a:gd name="T16" fmla="*/ 1 w 15"/>
                <a:gd name="T17" fmla="*/ 7 h 31"/>
                <a:gd name="T18" fmla="*/ 0 w 15"/>
                <a:gd name="T19" fmla="*/ 8 h 31"/>
                <a:gd name="T20" fmla="*/ 0 w 15"/>
                <a:gd name="T21" fmla="*/ 10 h 31"/>
                <a:gd name="T22" fmla="*/ 0 w 15"/>
                <a:gd name="T23" fmla="*/ 12 h 31"/>
                <a:gd name="T24" fmla="*/ 0 w 15"/>
                <a:gd name="T25" fmla="*/ 15 h 31"/>
                <a:gd name="T26" fmla="*/ 0 w 15"/>
                <a:gd name="T27" fmla="*/ 16 h 31"/>
                <a:gd name="T28" fmla="*/ 0 w 15"/>
                <a:gd name="T29" fmla="*/ 19 h 31"/>
                <a:gd name="T30" fmla="*/ 0 w 15"/>
                <a:gd name="T31" fmla="*/ 20 h 31"/>
                <a:gd name="T32" fmla="*/ 1 w 15"/>
                <a:gd name="T33" fmla="*/ 22 h 31"/>
                <a:gd name="T34" fmla="*/ 2 w 15"/>
                <a:gd name="T35" fmla="*/ 23 h 31"/>
                <a:gd name="T36" fmla="*/ 3 w 15"/>
                <a:gd name="T37" fmla="*/ 24 h 31"/>
                <a:gd name="T38" fmla="*/ 4 w 15"/>
                <a:gd name="T39" fmla="*/ 25 h 31"/>
                <a:gd name="T40" fmla="*/ 5 w 15"/>
                <a:gd name="T41" fmla="*/ 26 h 31"/>
                <a:gd name="T42" fmla="*/ 7 w 15"/>
                <a:gd name="T43" fmla="*/ 28 h 31"/>
                <a:gd name="T44" fmla="*/ 9 w 15"/>
                <a:gd name="T45" fmla="*/ 29 h 31"/>
                <a:gd name="T46" fmla="*/ 11 w 15"/>
                <a:gd name="T47" fmla="*/ 30 h 31"/>
                <a:gd name="T48" fmla="*/ 12 w 15"/>
                <a:gd name="T49" fmla="*/ 31 h 31"/>
                <a:gd name="T50" fmla="*/ 14 w 15"/>
                <a:gd name="T51" fmla="*/ 30 h 31"/>
                <a:gd name="T52" fmla="*/ 15 w 15"/>
                <a:gd name="T53" fmla="*/ 28 h 31"/>
                <a:gd name="T54" fmla="*/ 15 w 15"/>
                <a:gd name="T55" fmla="*/ 26 h 31"/>
                <a:gd name="T56" fmla="*/ 15 w 15"/>
                <a:gd name="T57" fmla="*/ 25 h 31"/>
                <a:gd name="T58" fmla="*/ 14 w 15"/>
                <a:gd name="T59" fmla="*/ 25 h 31"/>
                <a:gd name="T60" fmla="*/ 13 w 15"/>
                <a:gd name="T61" fmla="*/ 24 h 31"/>
                <a:gd name="T62" fmla="*/ 12 w 15"/>
                <a:gd name="T63" fmla="*/ 24 h 31"/>
                <a:gd name="T64" fmla="*/ 11 w 15"/>
                <a:gd name="T65" fmla="*/ 23 h 31"/>
                <a:gd name="T66" fmla="*/ 9 w 15"/>
                <a:gd name="T67" fmla="*/ 22 h 31"/>
                <a:gd name="T68" fmla="*/ 8 w 15"/>
                <a:gd name="T69" fmla="*/ 20 h 31"/>
                <a:gd name="T70" fmla="*/ 7 w 15"/>
                <a:gd name="T71" fmla="*/ 19 h 31"/>
                <a:gd name="T72" fmla="*/ 7 w 15"/>
                <a:gd name="T73" fmla="*/ 18 h 31"/>
                <a:gd name="T74" fmla="*/ 7 w 15"/>
                <a:gd name="T75" fmla="*/ 16 h 31"/>
                <a:gd name="T76" fmla="*/ 7 w 15"/>
                <a:gd name="T77" fmla="*/ 15 h 31"/>
                <a:gd name="T78" fmla="*/ 7 w 15"/>
                <a:gd name="T79" fmla="*/ 13 h 31"/>
                <a:gd name="T80" fmla="*/ 7 w 15"/>
                <a:gd name="T81" fmla="*/ 12 h 31"/>
                <a:gd name="T82" fmla="*/ 7 w 15"/>
                <a:gd name="T83" fmla="*/ 11 h 31"/>
                <a:gd name="T84" fmla="*/ 8 w 15"/>
                <a:gd name="T85" fmla="*/ 10 h 31"/>
                <a:gd name="T86" fmla="*/ 9 w 15"/>
                <a:gd name="T87" fmla="*/ 8 h 31"/>
                <a:gd name="T88" fmla="*/ 10 w 15"/>
                <a:gd name="T89" fmla="*/ 7 h 31"/>
                <a:gd name="T90" fmla="*/ 12 w 15"/>
                <a:gd name="T91" fmla="*/ 6 h 31"/>
                <a:gd name="T92" fmla="*/ 13 w 15"/>
                <a:gd name="T93" fmla="*/ 6 h 31"/>
                <a:gd name="T94" fmla="*/ 13 w 15"/>
                <a:gd name="T95" fmla="*/ 6 h 31"/>
                <a:gd name="T96" fmla="*/ 14 w 15"/>
                <a:gd name="T97" fmla="*/ 6 h 31"/>
                <a:gd name="T98" fmla="*/ 11 w 15"/>
                <a:gd name="T99" fmla="*/ 0 h 31"/>
                <a:gd name="T100" fmla="*/ 11 w 15"/>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 h="31">
                  <a:moveTo>
                    <a:pt x="11" y="0"/>
                  </a:moveTo>
                  <a:lnTo>
                    <a:pt x="10" y="0"/>
                  </a:lnTo>
                  <a:lnTo>
                    <a:pt x="9" y="1"/>
                  </a:lnTo>
                  <a:lnTo>
                    <a:pt x="7" y="1"/>
                  </a:lnTo>
                  <a:lnTo>
                    <a:pt x="5" y="3"/>
                  </a:lnTo>
                  <a:lnTo>
                    <a:pt x="4" y="3"/>
                  </a:lnTo>
                  <a:lnTo>
                    <a:pt x="3" y="4"/>
                  </a:lnTo>
                  <a:lnTo>
                    <a:pt x="2" y="5"/>
                  </a:lnTo>
                  <a:lnTo>
                    <a:pt x="1" y="7"/>
                  </a:lnTo>
                  <a:lnTo>
                    <a:pt x="0" y="8"/>
                  </a:lnTo>
                  <a:lnTo>
                    <a:pt x="0" y="10"/>
                  </a:lnTo>
                  <a:lnTo>
                    <a:pt x="0" y="12"/>
                  </a:lnTo>
                  <a:lnTo>
                    <a:pt x="0" y="15"/>
                  </a:lnTo>
                  <a:lnTo>
                    <a:pt x="0" y="16"/>
                  </a:lnTo>
                  <a:lnTo>
                    <a:pt x="0" y="19"/>
                  </a:lnTo>
                  <a:lnTo>
                    <a:pt x="0" y="20"/>
                  </a:lnTo>
                  <a:lnTo>
                    <a:pt x="1" y="22"/>
                  </a:lnTo>
                  <a:lnTo>
                    <a:pt x="2" y="23"/>
                  </a:lnTo>
                  <a:lnTo>
                    <a:pt x="3" y="24"/>
                  </a:lnTo>
                  <a:lnTo>
                    <a:pt x="4" y="25"/>
                  </a:lnTo>
                  <a:lnTo>
                    <a:pt x="5" y="26"/>
                  </a:lnTo>
                  <a:lnTo>
                    <a:pt x="7" y="28"/>
                  </a:lnTo>
                  <a:lnTo>
                    <a:pt x="9" y="29"/>
                  </a:lnTo>
                  <a:lnTo>
                    <a:pt x="11" y="30"/>
                  </a:lnTo>
                  <a:lnTo>
                    <a:pt x="12" y="31"/>
                  </a:lnTo>
                  <a:lnTo>
                    <a:pt x="14" y="30"/>
                  </a:lnTo>
                  <a:lnTo>
                    <a:pt x="15" y="28"/>
                  </a:lnTo>
                  <a:lnTo>
                    <a:pt x="15" y="26"/>
                  </a:lnTo>
                  <a:lnTo>
                    <a:pt x="15" y="25"/>
                  </a:lnTo>
                  <a:lnTo>
                    <a:pt x="14" y="25"/>
                  </a:lnTo>
                  <a:lnTo>
                    <a:pt x="13" y="24"/>
                  </a:lnTo>
                  <a:lnTo>
                    <a:pt x="12" y="24"/>
                  </a:lnTo>
                  <a:lnTo>
                    <a:pt x="11" y="23"/>
                  </a:lnTo>
                  <a:lnTo>
                    <a:pt x="9" y="22"/>
                  </a:lnTo>
                  <a:lnTo>
                    <a:pt x="8" y="20"/>
                  </a:lnTo>
                  <a:lnTo>
                    <a:pt x="7" y="19"/>
                  </a:lnTo>
                  <a:lnTo>
                    <a:pt x="7" y="18"/>
                  </a:lnTo>
                  <a:lnTo>
                    <a:pt x="7" y="16"/>
                  </a:lnTo>
                  <a:lnTo>
                    <a:pt x="7" y="15"/>
                  </a:lnTo>
                  <a:lnTo>
                    <a:pt x="7" y="13"/>
                  </a:lnTo>
                  <a:lnTo>
                    <a:pt x="7" y="12"/>
                  </a:lnTo>
                  <a:lnTo>
                    <a:pt x="7" y="11"/>
                  </a:lnTo>
                  <a:lnTo>
                    <a:pt x="8" y="10"/>
                  </a:lnTo>
                  <a:lnTo>
                    <a:pt x="9" y="8"/>
                  </a:lnTo>
                  <a:lnTo>
                    <a:pt x="10" y="7"/>
                  </a:lnTo>
                  <a:lnTo>
                    <a:pt x="12" y="6"/>
                  </a:lnTo>
                  <a:lnTo>
                    <a:pt x="13" y="6"/>
                  </a:lnTo>
                  <a:lnTo>
                    <a:pt x="14" y="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2" name="Freeform 728"/>
            <p:cNvSpPr>
              <a:spLocks/>
            </p:cNvSpPr>
            <p:nvPr/>
          </p:nvSpPr>
          <p:spPr bwMode="auto">
            <a:xfrm>
              <a:off x="4158" y="1481"/>
              <a:ext cx="41" cy="14"/>
            </a:xfrm>
            <a:custGeom>
              <a:avLst/>
              <a:gdLst>
                <a:gd name="T0" fmla="*/ 6 w 41"/>
                <a:gd name="T1" fmla="*/ 4 h 14"/>
                <a:gd name="T2" fmla="*/ 41 w 41"/>
                <a:gd name="T3" fmla="*/ 0 h 14"/>
                <a:gd name="T4" fmla="*/ 39 w 41"/>
                <a:gd name="T5" fmla="*/ 8 h 14"/>
                <a:gd name="T6" fmla="*/ 0 w 41"/>
                <a:gd name="T7" fmla="*/ 14 h 14"/>
                <a:gd name="T8" fmla="*/ 6 w 41"/>
                <a:gd name="T9" fmla="*/ 4 h 14"/>
                <a:gd name="T10" fmla="*/ 6 w 41"/>
                <a:gd name="T11" fmla="*/ 4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4">
                  <a:moveTo>
                    <a:pt x="6" y="4"/>
                  </a:moveTo>
                  <a:lnTo>
                    <a:pt x="41" y="0"/>
                  </a:lnTo>
                  <a:lnTo>
                    <a:pt x="39" y="8"/>
                  </a:lnTo>
                  <a:lnTo>
                    <a:pt x="0" y="14"/>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3" name="Freeform 729"/>
            <p:cNvSpPr>
              <a:spLocks/>
            </p:cNvSpPr>
            <p:nvPr/>
          </p:nvSpPr>
          <p:spPr bwMode="auto">
            <a:xfrm>
              <a:off x="4168" y="1524"/>
              <a:ext cx="33" cy="9"/>
            </a:xfrm>
            <a:custGeom>
              <a:avLst/>
              <a:gdLst>
                <a:gd name="T0" fmla="*/ 2 w 33"/>
                <a:gd name="T1" fmla="*/ 1 h 9"/>
                <a:gd name="T2" fmla="*/ 27 w 33"/>
                <a:gd name="T3" fmla="*/ 0 h 9"/>
                <a:gd name="T4" fmla="*/ 33 w 33"/>
                <a:gd name="T5" fmla="*/ 9 h 9"/>
                <a:gd name="T6" fmla="*/ 0 w 33"/>
                <a:gd name="T7" fmla="*/ 9 h 9"/>
                <a:gd name="T8" fmla="*/ 2 w 33"/>
                <a:gd name="T9" fmla="*/ 1 h 9"/>
                <a:gd name="T10" fmla="*/ 2 w 33"/>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9">
                  <a:moveTo>
                    <a:pt x="2" y="1"/>
                  </a:moveTo>
                  <a:lnTo>
                    <a:pt x="27" y="0"/>
                  </a:lnTo>
                  <a:lnTo>
                    <a:pt x="33" y="9"/>
                  </a:lnTo>
                  <a:lnTo>
                    <a:pt x="0" y="9"/>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4" name="Freeform 730"/>
            <p:cNvSpPr>
              <a:spLocks/>
            </p:cNvSpPr>
            <p:nvPr/>
          </p:nvSpPr>
          <p:spPr bwMode="auto">
            <a:xfrm>
              <a:off x="4116" y="1341"/>
              <a:ext cx="17" cy="12"/>
            </a:xfrm>
            <a:custGeom>
              <a:avLst/>
              <a:gdLst>
                <a:gd name="T0" fmla="*/ 1 w 17"/>
                <a:gd name="T1" fmla="*/ 1 h 12"/>
                <a:gd name="T2" fmla="*/ 15 w 17"/>
                <a:gd name="T3" fmla="*/ 0 h 12"/>
                <a:gd name="T4" fmla="*/ 17 w 17"/>
                <a:gd name="T5" fmla="*/ 10 h 12"/>
                <a:gd name="T6" fmla="*/ 0 w 17"/>
                <a:gd name="T7" fmla="*/ 12 h 12"/>
                <a:gd name="T8" fmla="*/ 1 w 17"/>
                <a:gd name="T9" fmla="*/ 1 h 12"/>
                <a:gd name="T10" fmla="*/ 1 w 17"/>
                <a:gd name="T11" fmla="*/ 1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2">
                  <a:moveTo>
                    <a:pt x="1" y="1"/>
                  </a:moveTo>
                  <a:lnTo>
                    <a:pt x="15" y="0"/>
                  </a:lnTo>
                  <a:lnTo>
                    <a:pt x="17" y="10"/>
                  </a:lnTo>
                  <a:lnTo>
                    <a:pt x="0" y="12"/>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5" name="Freeform 731"/>
            <p:cNvSpPr>
              <a:spLocks/>
            </p:cNvSpPr>
            <p:nvPr/>
          </p:nvSpPr>
          <p:spPr bwMode="auto">
            <a:xfrm>
              <a:off x="4114" y="1348"/>
              <a:ext cx="16" cy="40"/>
            </a:xfrm>
            <a:custGeom>
              <a:avLst/>
              <a:gdLst>
                <a:gd name="T0" fmla="*/ 0 w 16"/>
                <a:gd name="T1" fmla="*/ 3 h 40"/>
                <a:gd name="T2" fmla="*/ 5 w 16"/>
                <a:gd name="T3" fmla="*/ 38 h 40"/>
                <a:gd name="T4" fmla="*/ 16 w 16"/>
                <a:gd name="T5" fmla="*/ 40 h 40"/>
                <a:gd name="T6" fmla="*/ 12 w 16"/>
                <a:gd name="T7" fmla="*/ 0 h 40"/>
                <a:gd name="T8" fmla="*/ 0 w 16"/>
                <a:gd name="T9" fmla="*/ 3 h 40"/>
                <a:gd name="T10" fmla="*/ 0 w 16"/>
                <a:gd name="T11" fmla="*/ 3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0">
                  <a:moveTo>
                    <a:pt x="0" y="3"/>
                  </a:moveTo>
                  <a:lnTo>
                    <a:pt x="5" y="38"/>
                  </a:lnTo>
                  <a:lnTo>
                    <a:pt x="16" y="40"/>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6" name="Freeform 732"/>
            <p:cNvSpPr>
              <a:spLocks/>
            </p:cNvSpPr>
            <p:nvPr/>
          </p:nvSpPr>
          <p:spPr bwMode="auto">
            <a:xfrm>
              <a:off x="4129" y="1379"/>
              <a:ext cx="38" cy="11"/>
            </a:xfrm>
            <a:custGeom>
              <a:avLst/>
              <a:gdLst>
                <a:gd name="T0" fmla="*/ 1 w 38"/>
                <a:gd name="T1" fmla="*/ 11 h 11"/>
                <a:gd name="T2" fmla="*/ 38 w 38"/>
                <a:gd name="T3" fmla="*/ 10 h 11"/>
                <a:gd name="T4" fmla="*/ 33 w 38"/>
                <a:gd name="T5" fmla="*/ 0 h 11"/>
                <a:gd name="T6" fmla="*/ 0 w 38"/>
                <a:gd name="T7" fmla="*/ 2 h 11"/>
                <a:gd name="T8" fmla="*/ 1 w 38"/>
                <a:gd name="T9" fmla="*/ 11 h 11"/>
                <a:gd name="T10" fmla="*/ 1 w 38"/>
                <a:gd name="T11" fmla="*/ 1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11">
                  <a:moveTo>
                    <a:pt x="1" y="11"/>
                  </a:moveTo>
                  <a:lnTo>
                    <a:pt x="38" y="10"/>
                  </a:lnTo>
                  <a:lnTo>
                    <a:pt x="33" y="0"/>
                  </a:lnTo>
                  <a:lnTo>
                    <a:pt x="0" y="2"/>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7" name="Freeform 733"/>
            <p:cNvSpPr>
              <a:spLocks/>
            </p:cNvSpPr>
            <p:nvPr/>
          </p:nvSpPr>
          <p:spPr bwMode="auto">
            <a:xfrm>
              <a:off x="4193" y="1362"/>
              <a:ext cx="152" cy="25"/>
            </a:xfrm>
            <a:custGeom>
              <a:avLst/>
              <a:gdLst>
                <a:gd name="T0" fmla="*/ 0 w 152"/>
                <a:gd name="T1" fmla="*/ 16 h 25"/>
                <a:gd name="T2" fmla="*/ 1 w 152"/>
                <a:gd name="T3" fmla="*/ 16 h 25"/>
                <a:gd name="T4" fmla="*/ 4 w 152"/>
                <a:gd name="T5" fmla="*/ 16 h 25"/>
                <a:gd name="T6" fmla="*/ 9 w 152"/>
                <a:gd name="T7" fmla="*/ 15 h 25"/>
                <a:gd name="T8" fmla="*/ 16 w 152"/>
                <a:gd name="T9" fmla="*/ 15 h 25"/>
                <a:gd name="T10" fmla="*/ 24 w 152"/>
                <a:gd name="T11" fmla="*/ 14 h 25"/>
                <a:gd name="T12" fmla="*/ 33 w 152"/>
                <a:gd name="T13" fmla="*/ 13 h 25"/>
                <a:gd name="T14" fmla="*/ 43 w 152"/>
                <a:gd name="T15" fmla="*/ 12 h 25"/>
                <a:gd name="T16" fmla="*/ 55 w 152"/>
                <a:gd name="T17" fmla="*/ 11 h 25"/>
                <a:gd name="T18" fmla="*/ 66 w 152"/>
                <a:gd name="T19" fmla="*/ 10 h 25"/>
                <a:gd name="T20" fmla="*/ 78 w 152"/>
                <a:gd name="T21" fmla="*/ 9 h 25"/>
                <a:gd name="T22" fmla="*/ 90 w 152"/>
                <a:gd name="T23" fmla="*/ 8 h 25"/>
                <a:gd name="T24" fmla="*/ 103 w 152"/>
                <a:gd name="T25" fmla="*/ 6 h 25"/>
                <a:gd name="T26" fmla="*/ 115 w 152"/>
                <a:gd name="T27" fmla="*/ 5 h 25"/>
                <a:gd name="T28" fmla="*/ 126 w 152"/>
                <a:gd name="T29" fmla="*/ 3 h 25"/>
                <a:gd name="T30" fmla="*/ 137 w 152"/>
                <a:gd name="T31" fmla="*/ 2 h 25"/>
                <a:gd name="T32" fmla="*/ 147 w 152"/>
                <a:gd name="T33" fmla="*/ 1 h 25"/>
                <a:gd name="T34" fmla="*/ 149 w 152"/>
                <a:gd name="T35" fmla="*/ 0 h 25"/>
                <a:gd name="T36" fmla="*/ 151 w 152"/>
                <a:gd name="T37" fmla="*/ 1 h 25"/>
                <a:gd name="T38" fmla="*/ 151 w 152"/>
                <a:gd name="T39" fmla="*/ 1 h 25"/>
                <a:gd name="T40" fmla="*/ 152 w 152"/>
                <a:gd name="T41" fmla="*/ 1 h 25"/>
                <a:gd name="T42" fmla="*/ 152 w 152"/>
                <a:gd name="T43" fmla="*/ 3 h 25"/>
                <a:gd name="T44" fmla="*/ 151 w 152"/>
                <a:gd name="T45" fmla="*/ 5 h 25"/>
                <a:gd name="T46" fmla="*/ 150 w 152"/>
                <a:gd name="T47" fmla="*/ 7 h 25"/>
                <a:gd name="T48" fmla="*/ 148 w 152"/>
                <a:gd name="T49" fmla="*/ 9 h 25"/>
                <a:gd name="T50" fmla="*/ 147 w 152"/>
                <a:gd name="T51" fmla="*/ 10 h 25"/>
                <a:gd name="T52" fmla="*/ 147 w 152"/>
                <a:gd name="T53" fmla="*/ 11 h 25"/>
                <a:gd name="T54" fmla="*/ 145 w 152"/>
                <a:gd name="T55" fmla="*/ 11 h 25"/>
                <a:gd name="T56" fmla="*/ 142 w 152"/>
                <a:gd name="T57" fmla="*/ 12 h 25"/>
                <a:gd name="T58" fmla="*/ 137 w 152"/>
                <a:gd name="T59" fmla="*/ 12 h 25"/>
                <a:gd name="T60" fmla="*/ 131 w 152"/>
                <a:gd name="T61" fmla="*/ 13 h 25"/>
                <a:gd name="T62" fmla="*/ 123 w 152"/>
                <a:gd name="T63" fmla="*/ 14 h 25"/>
                <a:gd name="T64" fmla="*/ 114 w 152"/>
                <a:gd name="T65" fmla="*/ 15 h 25"/>
                <a:gd name="T66" fmla="*/ 103 w 152"/>
                <a:gd name="T67" fmla="*/ 16 h 25"/>
                <a:gd name="T68" fmla="*/ 93 w 152"/>
                <a:gd name="T69" fmla="*/ 17 h 25"/>
                <a:gd name="T70" fmla="*/ 81 w 152"/>
                <a:gd name="T71" fmla="*/ 18 h 25"/>
                <a:gd name="T72" fmla="*/ 70 w 152"/>
                <a:gd name="T73" fmla="*/ 19 h 25"/>
                <a:gd name="T74" fmla="*/ 57 w 152"/>
                <a:gd name="T75" fmla="*/ 21 h 25"/>
                <a:gd name="T76" fmla="*/ 46 w 152"/>
                <a:gd name="T77" fmla="*/ 22 h 25"/>
                <a:gd name="T78" fmla="*/ 34 w 152"/>
                <a:gd name="T79" fmla="*/ 23 h 25"/>
                <a:gd name="T80" fmla="*/ 23 w 152"/>
                <a:gd name="T81" fmla="*/ 24 h 25"/>
                <a:gd name="T82" fmla="*/ 12 w 152"/>
                <a:gd name="T83" fmla="*/ 24 h 25"/>
                <a:gd name="T84" fmla="*/ 3 w 152"/>
                <a:gd name="T85" fmla="*/ 25 h 25"/>
                <a:gd name="T86" fmla="*/ 0 w 152"/>
                <a:gd name="T87" fmla="*/ 16 h 25"/>
                <a:gd name="T88" fmla="*/ 0 w 152"/>
                <a:gd name="T89" fmla="*/ 16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2" h="25">
                  <a:moveTo>
                    <a:pt x="0" y="16"/>
                  </a:moveTo>
                  <a:lnTo>
                    <a:pt x="1" y="16"/>
                  </a:lnTo>
                  <a:lnTo>
                    <a:pt x="4" y="16"/>
                  </a:lnTo>
                  <a:lnTo>
                    <a:pt x="9" y="15"/>
                  </a:lnTo>
                  <a:lnTo>
                    <a:pt x="16" y="15"/>
                  </a:lnTo>
                  <a:lnTo>
                    <a:pt x="24" y="14"/>
                  </a:lnTo>
                  <a:lnTo>
                    <a:pt x="33" y="13"/>
                  </a:lnTo>
                  <a:lnTo>
                    <a:pt x="43" y="12"/>
                  </a:lnTo>
                  <a:lnTo>
                    <a:pt x="55" y="11"/>
                  </a:lnTo>
                  <a:lnTo>
                    <a:pt x="66" y="10"/>
                  </a:lnTo>
                  <a:lnTo>
                    <a:pt x="78" y="9"/>
                  </a:lnTo>
                  <a:lnTo>
                    <a:pt x="90" y="8"/>
                  </a:lnTo>
                  <a:lnTo>
                    <a:pt x="103" y="6"/>
                  </a:lnTo>
                  <a:lnTo>
                    <a:pt x="115" y="5"/>
                  </a:lnTo>
                  <a:lnTo>
                    <a:pt x="126" y="3"/>
                  </a:lnTo>
                  <a:lnTo>
                    <a:pt x="137" y="2"/>
                  </a:lnTo>
                  <a:lnTo>
                    <a:pt x="147" y="1"/>
                  </a:lnTo>
                  <a:lnTo>
                    <a:pt x="149" y="0"/>
                  </a:lnTo>
                  <a:lnTo>
                    <a:pt x="151" y="1"/>
                  </a:lnTo>
                  <a:lnTo>
                    <a:pt x="152" y="1"/>
                  </a:lnTo>
                  <a:lnTo>
                    <a:pt x="152" y="3"/>
                  </a:lnTo>
                  <a:lnTo>
                    <a:pt x="151" y="5"/>
                  </a:lnTo>
                  <a:lnTo>
                    <a:pt x="150" y="7"/>
                  </a:lnTo>
                  <a:lnTo>
                    <a:pt x="148" y="9"/>
                  </a:lnTo>
                  <a:lnTo>
                    <a:pt x="147" y="10"/>
                  </a:lnTo>
                  <a:lnTo>
                    <a:pt x="147" y="11"/>
                  </a:lnTo>
                  <a:lnTo>
                    <a:pt x="145" y="11"/>
                  </a:lnTo>
                  <a:lnTo>
                    <a:pt x="142" y="12"/>
                  </a:lnTo>
                  <a:lnTo>
                    <a:pt x="137" y="12"/>
                  </a:lnTo>
                  <a:lnTo>
                    <a:pt x="131" y="13"/>
                  </a:lnTo>
                  <a:lnTo>
                    <a:pt x="123" y="14"/>
                  </a:lnTo>
                  <a:lnTo>
                    <a:pt x="114" y="15"/>
                  </a:lnTo>
                  <a:lnTo>
                    <a:pt x="103" y="16"/>
                  </a:lnTo>
                  <a:lnTo>
                    <a:pt x="93" y="17"/>
                  </a:lnTo>
                  <a:lnTo>
                    <a:pt x="81" y="18"/>
                  </a:lnTo>
                  <a:lnTo>
                    <a:pt x="70" y="19"/>
                  </a:lnTo>
                  <a:lnTo>
                    <a:pt x="57" y="21"/>
                  </a:lnTo>
                  <a:lnTo>
                    <a:pt x="46" y="22"/>
                  </a:lnTo>
                  <a:lnTo>
                    <a:pt x="34" y="23"/>
                  </a:lnTo>
                  <a:lnTo>
                    <a:pt x="23" y="24"/>
                  </a:lnTo>
                  <a:lnTo>
                    <a:pt x="12" y="24"/>
                  </a:lnTo>
                  <a:lnTo>
                    <a:pt x="3" y="2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8" name="Freeform 734"/>
            <p:cNvSpPr>
              <a:spLocks/>
            </p:cNvSpPr>
            <p:nvPr/>
          </p:nvSpPr>
          <p:spPr bwMode="auto">
            <a:xfrm>
              <a:off x="4051" y="1552"/>
              <a:ext cx="12" cy="58"/>
            </a:xfrm>
            <a:custGeom>
              <a:avLst/>
              <a:gdLst>
                <a:gd name="T0" fmla="*/ 0 w 12"/>
                <a:gd name="T1" fmla="*/ 0 h 58"/>
                <a:gd name="T2" fmla="*/ 3 w 12"/>
                <a:gd name="T3" fmla="*/ 58 h 58"/>
                <a:gd name="T4" fmla="*/ 12 w 12"/>
                <a:gd name="T5" fmla="*/ 57 h 58"/>
                <a:gd name="T6" fmla="*/ 11 w 12"/>
                <a:gd name="T7" fmla="*/ 2 h 58"/>
                <a:gd name="T8" fmla="*/ 0 w 12"/>
                <a:gd name="T9" fmla="*/ 0 h 58"/>
                <a:gd name="T10" fmla="*/ 0 w 12"/>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8">
                  <a:moveTo>
                    <a:pt x="0" y="0"/>
                  </a:moveTo>
                  <a:lnTo>
                    <a:pt x="3" y="58"/>
                  </a:lnTo>
                  <a:lnTo>
                    <a:pt x="12" y="57"/>
                  </a:lnTo>
                  <a:lnTo>
                    <a:pt x="1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9" name="Freeform 735"/>
            <p:cNvSpPr>
              <a:spLocks/>
            </p:cNvSpPr>
            <p:nvPr/>
          </p:nvSpPr>
          <p:spPr bwMode="auto">
            <a:xfrm>
              <a:off x="4072" y="1553"/>
              <a:ext cx="11" cy="58"/>
            </a:xfrm>
            <a:custGeom>
              <a:avLst/>
              <a:gdLst>
                <a:gd name="T0" fmla="*/ 0 w 11"/>
                <a:gd name="T1" fmla="*/ 0 h 58"/>
                <a:gd name="T2" fmla="*/ 3 w 11"/>
                <a:gd name="T3" fmla="*/ 58 h 58"/>
                <a:gd name="T4" fmla="*/ 11 w 11"/>
                <a:gd name="T5" fmla="*/ 57 h 58"/>
                <a:gd name="T6" fmla="*/ 10 w 11"/>
                <a:gd name="T7" fmla="*/ 2 h 58"/>
                <a:gd name="T8" fmla="*/ 0 w 11"/>
                <a:gd name="T9" fmla="*/ 0 h 58"/>
                <a:gd name="T10" fmla="*/ 0 w 11"/>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58">
                  <a:moveTo>
                    <a:pt x="0" y="0"/>
                  </a:moveTo>
                  <a:lnTo>
                    <a:pt x="3" y="58"/>
                  </a:lnTo>
                  <a:lnTo>
                    <a:pt x="11" y="57"/>
                  </a:lnTo>
                  <a:lnTo>
                    <a:pt x="1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0" name="Freeform 736"/>
            <p:cNvSpPr>
              <a:spLocks/>
            </p:cNvSpPr>
            <p:nvPr/>
          </p:nvSpPr>
          <p:spPr bwMode="auto">
            <a:xfrm>
              <a:off x="4107" y="1546"/>
              <a:ext cx="98" cy="17"/>
            </a:xfrm>
            <a:custGeom>
              <a:avLst/>
              <a:gdLst>
                <a:gd name="T0" fmla="*/ 3 w 98"/>
                <a:gd name="T1" fmla="*/ 5 h 17"/>
                <a:gd name="T2" fmla="*/ 3 w 98"/>
                <a:gd name="T3" fmla="*/ 5 h 17"/>
                <a:gd name="T4" fmla="*/ 5 w 98"/>
                <a:gd name="T5" fmla="*/ 5 h 17"/>
                <a:gd name="T6" fmla="*/ 8 w 98"/>
                <a:gd name="T7" fmla="*/ 5 h 17"/>
                <a:gd name="T8" fmla="*/ 13 w 98"/>
                <a:gd name="T9" fmla="*/ 5 h 17"/>
                <a:gd name="T10" fmla="*/ 18 w 98"/>
                <a:gd name="T11" fmla="*/ 5 h 17"/>
                <a:gd name="T12" fmla="*/ 23 w 98"/>
                <a:gd name="T13" fmla="*/ 4 h 17"/>
                <a:gd name="T14" fmla="*/ 30 w 98"/>
                <a:gd name="T15" fmla="*/ 4 h 17"/>
                <a:gd name="T16" fmla="*/ 37 w 98"/>
                <a:gd name="T17" fmla="*/ 4 h 17"/>
                <a:gd name="T18" fmla="*/ 45 w 98"/>
                <a:gd name="T19" fmla="*/ 3 h 17"/>
                <a:gd name="T20" fmla="*/ 53 w 98"/>
                <a:gd name="T21" fmla="*/ 3 h 17"/>
                <a:gd name="T22" fmla="*/ 60 w 98"/>
                <a:gd name="T23" fmla="*/ 2 h 17"/>
                <a:gd name="T24" fmla="*/ 69 w 98"/>
                <a:gd name="T25" fmla="*/ 2 h 17"/>
                <a:gd name="T26" fmla="*/ 76 w 98"/>
                <a:gd name="T27" fmla="*/ 1 h 17"/>
                <a:gd name="T28" fmla="*/ 84 w 98"/>
                <a:gd name="T29" fmla="*/ 1 h 17"/>
                <a:gd name="T30" fmla="*/ 91 w 98"/>
                <a:gd name="T31" fmla="*/ 0 h 17"/>
                <a:gd name="T32" fmla="*/ 98 w 98"/>
                <a:gd name="T33" fmla="*/ 0 h 17"/>
                <a:gd name="T34" fmla="*/ 93 w 98"/>
                <a:gd name="T35" fmla="*/ 10 h 17"/>
                <a:gd name="T36" fmla="*/ 92 w 98"/>
                <a:gd name="T37" fmla="*/ 10 h 17"/>
                <a:gd name="T38" fmla="*/ 90 w 98"/>
                <a:gd name="T39" fmla="*/ 11 h 17"/>
                <a:gd name="T40" fmla="*/ 86 w 98"/>
                <a:gd name="T41" fmla="*/ 11 h 17"/>
                <a:gd name="T42" fmla="*/ 82 w 98"/>
                <a:gd name="T43" fmla="*/ 12 h 17"/>
                <a:gd name="T44" fmla="*/ 76 w 98"/>
                <a:gd name="T45" fmla="*/ 12 h 17"/>
                <a:gd name="T46" fmla="*/ 70 w 98"/>
                <a:gd name="T47" fmla="*/ 13 h 17"/>
                <a:gd name="T48" fmla="*/ 63 w 98"/>
                <a:gd name="T49" fmla="*/ 14 h 17"/>
                <a:gd name="T50" fmla="*/ 56 w 98"/>
                <a:gd name="T51" fmla="*/ 14 h 17"/>
                <a:gd name="T52" fmla="*/ 48 w 98"/>
                <a:gd name="T53" fmla="*/ 15 h 17"/>
                <a:gd name="T54" fmla="*/ 41 w 98"/>
                <a:gd name="T55" fmla="*/ 15 h 17"/>
                <a:gd name="T56" fmla="*/ 33 w 98"/>
                <a:gd name="T57" fmla="*/ 16 h 17"/>
                <a:gd name="T58" fmla="*/ 26 w 98"/>
                <a:gd name="T59" fmla="*/ 17 h 17"/>
                <a:gd name="T60" fmla="*/ 19 w 98"/>
                <a:gd name="T61" fmla="*/ 17 h 17"/>
                <a:gd name="T62" fmla="*/ 13 w 98"/>
                <a:gd name="T63" fmla="*/ 17 h 17"/>
                <a:gd name="T64" fmla="*/ 7 w 98"/>
                <a:gd name="T65" fmla="*/ 17 h 17"/>
                <a:gd name="T66" fmla="*/ 3 w 98"/>
                <a:gd name="T67" fmla="*/ 17 h 17"/>
                <a:gd name="T68" fmla="*/ 1 w 98"/>
                <a:gd name="T69" fmla="*/ 16 h 17"/>
                <a:gd name="T70" fmla="*/ 0 w 98"/>
                <a:gd name="T71" fmla="*/ 15 h 17"/>
                <a:gd name="T72" fmla="*/ 0 w 98"/>
                <a:gd name="T73" fmla="*/ 13 h 17"/>
                <a:gd name="T74" fmla="*/ 1 w 98"/>
                <a:gd name="T75" fmla="*/ 11 h 17"/>
                <a:gd name="T76" fmla="*/ 1 w 98"/>
                <a:gd name="T77" fmla="*/ 9 h 17"/>
                <a:gd name="T78" fmla="*/ 2 w 98"/>
                <a:gd name="T79" fmla="*/ 7 h 17"/>
                <a:gd name="T80" fmla="*/ 2 w 98"/>
                <a:gd name="T81" fmla="*/ 6 h 17"/>
                <a:gd name="T82" fmla="*/ 3 w 98"/>
                <a:gd name="T83" fmla="*/ 5 h 17"/>
                <a:gd name="T84" fmla="*/ 3 w 98"/>
                <a:gd name="T85" fmla="*/ 5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8" h="17">
                  <a:moveTo>
                    <a:pt x="3" y="5"/>
                  </a:moveTo>
                  <a:lnTo>
                    <a:pt x="3" y="5"/>
                  </a:lnTo>
                  <a:lnTo>
                    <a:pt x="5" y="5"/>
                  </a:lnTo>
                  <a:lnTo>
                    <a:pt x="8" y="5"/>
                  </a:lnTo>
                  <a:lnTo>
                    <a:pt x="13" y="5"/>
                  </a:lnTo>
                  <a:lnTo>
                    <a:pt x="18" y="5"/>
                  </a:lnTo>
                  <a:lnTo>
                    <a:pt x="23" y="4"/>
                  </a:lnTo>
                  <a:lnTo>
                    <a:pt x="30" y="4"/>
                  </a:lnTo>
                  <a:lnTo>
                    <a:pt x="37" y="4"/>
                  </a:lnTo>
                  <a:lnTo>
                    <a:pt x="45" y="3"/>
                  </a:lnTo>
                  <a:lnTo>
                    <a:pt x="53" y="3"/>
                  </a:lnTo>
                  <a:lnTo>
                    <a:pt x="60" y="2"/>
                  </a:lnTo>
                  <a:lnTo>
                    <a:pt x="69" y="2"/>
                  </a:lnTo>
                  <a:lnTo>
                    <a:pt x="76" y="1"/>
                  </a:lnTo>
                  <a:lnTo>
                    <a:pt x="84" y="1"/>
                  </a:lnTo>
                  <a:lnTo>
                    <a:pt x="91" y="0"/>
                  </a:lnTo>
                  <a:lnTo>
                    <a:pt x="98" y="0"/>
                  </a:lnTo>
                  <a:lnTo>
                    <a:pt x="93" y="10"/>
                  </a:lnTo>
                  <a:lnTo>
                    <a:pt x="92" y="10"/>
                  </a:lnTo>
                  <a:lnTo>
                    <a:pt x="90" y="11"/>
                  </a:lnTo>
                  <a:lnTo>
                    <a:pt x="86" y="11"/>
                  </a:lnTo>
                  <a:lnTo>
                    <a:pt x="82" y="12"/>
                  </a:lnTo>
                  <a:lnTo>
                    <a:pt x="76" y="12"/>
                  </a:lnTo>
                  <a:lnTo>
                    <a:pt x="70" y="13"/>
                  </a:lnTo>
                  <a:lnTo>
                    <a:pt x="63" y="14"/>
                  </a:lnTo>
                  <a:lnTo>
                    <a:pt x="56" y="14"/>
                  </a:lnTo>
                  <a:lnTo>
                    <a:pt x="48" y="15"/>
                  </a:lnTo>
                  <a:lnTo>
                    <a:pt x="41" y="15"/>
                  </a:lnTo>
                  <a:lnTo>
                    <a:pt x="33" y="16"/>
                  </a:lnTo>
                  <a:lnTo>
                    <a:pt x="26" y="17"/>
                  </a:lnTo>
                  <a:lnTo>
                    <a:pt x="19" y="17"/>
                  </a:lnTo>
                  <a:lnTo>
                    <a:pt x="13" y="17"/>
                  </a:lnTo>
                  <a:lnTo>
                    <a:pt x="7" y="17"/>
                  </a:lnTo>
                  <a:lnTo>
                    <a:pt x="3" y="17"/>
                  </a:lnTo>
                  <a:lnTo>
                    <a:pt x="1" y="16"/>
                  </a:lnTo>
                  <a:lnTo>
                    <a:pt x="0" y="15"/>
                  </a:lnTo>
                  <a:lnTo>
                    <a:pt x="0" y="13"/>
                  </a:lnTo>
                  <a:lnTo>
                    <a:pt x="1" y="11"/>
                  </a:lnTo>
                  <a:lnTo>
                    <a:pt x="1" y="9"/>
                  </a:lnTo>
                  <a:lnTo>
                    <a:pt x="2" y="7"/>
                  </a:lnTo>
                  <a:lnTo>
                    <a:pt x="2" y="6"/>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1" name="Freeform 737"/>
            <p:cNvSpPr>
              <a:spLocks/>
            </p:cNvSpPr>
            <p:nvPr/>
          </p:nvSpPr>
          <p:spPr bwMode="auto">
            <a:xfrm>
              <a:off x="3868" y="1404"/>
              <a:ext cx="79" cy="58"/>
            </a:xfrm>
            <a:custGeom>
              <a:avLst/>
              <a:gdLst>
                <a:gd name="T0" fmla="*/ 6 w 79"/>
                <a:gd name="T1" fmla="*/ 58 h 58"/>
                <a:gd name="T2" fmla="*/ 5 w 79"/>
                <a:gd name="T3" fmla="*/ 54 h 58"/>
                <a:gd name="T4" fmla="*/ 3 w 79"/>
                <a:gd name="T5" fmla="*/ 49 h 58"/>
                <a:gd name="T6" fmla="*/ 1 w 79"/>
                <a:gd name="T7" fmla="*/ 42 h 58"/>
                <a:gd name="T8" fmla="*/ 0 w 79"/>
                <a:gd name="T9" fmla="*/ 33 h 58"/>
                <a:gd name="T10" fmla="*/ 2 w 79"/>
                <a:gd name="T11" fmla="*/ 25 h 58"/>
                <a:gd name="T12" fmla="*/ 7 w 79"/>
                <a:gd name="T13" fmla="*/ 16 h 58"/>
                <a:gd name="T14" fmla="*/ 15 w 79"/>
                <a:gd name="T15" fmla="*/ 8 h 58"/>
                <a:gd name="T16" fmla="*/ 28 w 79"/>
                <a:gd name="T17" fmla="*/ 2 h 58"/>
                <a:gd name="T18" fmla="*/ 40 w 79"/>
                <a:gd name="T19" fmla="*/ 0 h 58"/>
                <a:gd name="T20" fmla="*/ 50 w 79"/>
                <a:gd name="T21" fmla="*/ 1 h 58"/>
                <a:gd name="T22" fmla="*/ 59 w 79"/>
                <a:gd name="T23" fmla="*/ 6 h 58"/>
                <a:gd name="T24" fmla="*/ 67 w 79"/>
                <a:gd name="T25" fmla="*/ 11 h 58"/>
                <a:gd name="T26" fmla="*/ 72 w 79"/>
                <a:gd name="T27" fmla="*/ 17 h 58"/>
                <a:gd name="T28" fmla="*/ 76 w 79"/>
                <a:gd name="T29" fmla="*/ 22 h 58"/>
                <a:gd name="T30" fmla="*/ 78 w 79"/>
                <a:gd name="T31" fmla="*/ 26 h 58"/>
                <a:gd name="T32" fmla="*/ 73 w 79"/>
                <a:gd name="T33" fmla="*/ 33 h 58"/>
                <a:gd name="T34" fmla="*/ 72 w 79"/>
                <a:gd name="T35" fmla="*/ 31 h 58"/>
                <a:gd name="T36" fmla="*/ 70 w 79"/>
                <a:gd name="T37" fmla="*/ 28 h 58"/>
                <a:gd name="T38" fmla="*/ 67 w 79"/>
                <a:gd name="T39" fmla="*/ 23 h 58"/>
                <a:gd name="T40" fmla="*/ 62 w 79"/>
                <a:gd name="T41" fmla="*/ 18 h 58"/>
                <a:gd name="T42" fmla="*/ 56 w 79"/>
                <a:gd name="T43" fmla="*/ 14 h 58"/>
                <a:gd name="T44" fmla="*/ 48 w 79"/>
                <a:gd name="T45" fmla="*/ 11 h 58"/>
                <a:gd name="T46" fmla="*/ 39 w 79"/>
                <a:gd name="T47" fmla="*/ 10 h 58"/>
                <a:gd name="T48" fmla="*/ 29 w 79"/>
                <a:gd name="T49" fmla="*/ 12 h 58"/>
                <a:gd name="T50" fmla="*/ 20 w 79"/>
                <a:gd name="T51" fmla="*/ 17 h 58"/>
                <a:gd name="T52" fmla="*/ 14 w 79"/>
                <a:gd name="T53" fmla="*/ 23 h 58"/>
                <a:gd name="T54" fmla="*/ 12 w 79"/>
                <a:gd name="T55" fmla="*/ 31 h 58"/>
                <a:gd name="T56" fmla="*/ 11 w 79"/>
                <a:gd name="T57" fmla="*/ 38 h 58"/>
                <a:gd name="T58" fmla="*/ 12 w 79"/>
                <a:gd name="T59" fmla="*/ 45 h 58"/>
                <a:gd name="T60" fmla="*/ 13 w 79"/>
                <a:gd name="T61" fmla="*/ 51 h 58"/>
                <a:gd name="T62" fmla="*/ 15 w 79"/>
                <a:gd name="T63" fmla="*/ 54 h 58"/>
                <a:gd name="T64" fmla="*/ 16 w 79"/>
                <a:gd name="T65" fmla="*/ 56 h 58"/>
                <a:gd name="T66" fmla="*/ 7 w 79"/>
                <a:gd name="T67" fmla="*/ 5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 h="58">
                  <a:moveTo>
                    <a:pt x="7" y="58"/>
                  </a:moveTo>
                  <a:lnTo>
                    <a:pt x="6" y="58"/>
                  </a:lnTo>
                  <a:lnTo>
                    <a:pt x="6" y="56"/>
                  </a:lnTo>
                  <a:lnTo>
                    <a:pt x="5" y="54"/>
                  </a:lnTo>
                  <a:lnTo>
                    <a:pt x="3" y="52"/>
                  </a:lnTo>
                  <a:lnTo>
                    <a:pt x="3" y="49"/>
                  </a:lnTo>
                  <a:lnTo>
                    <a:pt x="1" y="46"/>
                  </a:lnTo>
                  <a:lnTo>
                    <a:pt x="1" y="42"/>
                  </a:lnTo>
                  <a:lnTo>
                    <a:pt x="0" y="38"/>
                  </a:lnTo>
                  <a:lnTo>
                    <a:pt x="0" y="33"/>
                  </a:lnTo>
                  <a:lnTo>
                    <a:pt x="1" y="29"/>
                  </a:lnTo>
                  <a:lnTo>
                    <a:pt x="2" y="25"/>
                  </a:lnTo>
                  <a:lnTo>
                    <a:pt x="4" y="20"/>
                  </a:lnTo>
                  <a:lnTo>
                    <a:pt x="7" y="16"/>
                  </a:lnTo>
                  <a:lnTo>
                    <a:pt x="10" y="12"/>
                  </a:lnTo>
                  <a:lnTo>
                    <a:pt x="15" y="8"/>
                  </a:lnTo>
                  <a:lnTo>
                    <a:pt x="21" y="4"/>
                  </a:lnTo>
                  <a:lnTo>
                    <a:pt x="28" y="2"/>
                  </a:lnTo>
                  <a:lnTo>
                    <a:pt x="34" y="0"/>
                  </a:lnTo>
                  <a:lnTo>
                    <a:pt x="40" y="0"/>
                  </a:lnTo>
                  <a:lnTo>
                    <a:pt x="45" y="0"/>
                  </a:lnTo>
                  <a:lnTo>
                    <a:pt x="50" y="1"/>
                  </a:lnTo>
                  <a:lnTo>
                    <a:pt x="55" y="3"/>
                  </a:lnTo>
                  <a:lnTo>
                    <a:pt x="59" y="6"/>
                  </a:lnTo>
                  <a:lnTo>
                    <a:pt x="63" y="8"/>
                  </a:lnTo>
                  <a:lnTo>
                    <a:pt x="67" y="11"/>
                  </a:lnTo>
                  <a:lnTo>
                    <a:pt x="70" y="14"/>
                  </a:lnTo>
                  <a:lnTo>
                    <a:pt x="72" y="17"/>
                  </a:lnTo>
                  <a:lnTo>
                    <a:pt x="75" y="20"/>
                  </a:lnTo>
                  <a:lnTo>
                    <a:pt x="76" y="22"/>
                  </a:lnTo>
                  <a:lnTo>
                    <a:pt x="78" y="24"/>
                  </a:lnTo>
                  <a:lnTo>
                    <a:pt x="78" y="26"/>
                  </a:lnTo>
                  <a:lnTo>
                    <a:pt x="79" y="26"/>
                  </a:lnTo>
                  <a:lnTo>
                    <a:pt x="73" y="33"/>
                  </a:lnTo>
                  <a:lnTo>
                    <a:pt x="73" y="32"/>
                  </a:lnTo>
                  <a:lnTo>
                    <a:pt x="72" y="31"/>
                  </a:lnTo>
                  <a:lnTo>
                    <a:pt x="71" y="30"/>
                  </a:lnTo>
                  <a:lnTo>
                    <a:pt x="70" y="28"/>
                  </a:lnTo>
                  <a:lnTo>
                    <a:pt x="69" y="26"/>
                  </a:lnTo>
                  <a:lnTo>
                    <a:pt x="67" y="23"/>
                  </a:lnTo>
                  <a:lnTo>
                    <a:pt x="65" y="21"/>
                  </a:lnTo>
                  <a:lnTo>
                    <a:pt x="62" y="18"/>
                  </a:lnTo>
                  <a:lnTo>
                    <a:pt x="59" y="16"/>
                  </a:lnTo>
                  <a:lnTo>
                    <a:pt x="56" y="14"/>
                  </a:lnTo>
                  <a:lnTo>
                    <a:pt x="52" y="12"/>
                  </a:lnTo>
                  <a:lnTo>
                    <a:pt x="48" y="11"/>
                  </a:lnTo>
                  <a:lnTo>
                    <a:pt x="44" y="10"/>
                  </a:lnTo>
                  <a:lnTo>
                    <a:pt x="39" y="10"/>
                  </a:lnTo>
                  <a:lnTo>
                    <a:pt x="34" y="10"/>
                  </a:lnTo>
                  <a:lnTo>
                    <a:pt x="29" y="12"/>
                  </a:lnTo>
                  <a:lnTo>
                    <a:pt x="24" y="14"/>
                  </a:lnTo>
                  <a:lnTo>
                    <a:pt x="20" y="17"/>
                  </a:lnTo>
                  <a:lnTo>
                    <a:pt x="16" y="20"/>
                  </a:lnTo>
                  <a:lnTo>
                    <a:pt x="14" y="23"/>
                  </a:lnTo>
                  <a:lnTo>
                    <a:pt x="13" y="27"/>
                  </a:lnTo>
                  <a:lnTo>
                    <a:pt x="12" y="31"/>
                  </a:lnTo>
                  <a:lnTo>
                    <a:pt x="11" y="34"/>
                  </a:lnTo>
                  <a:lnTo>
                    <a:pt x="11" y="38"/>
                  </a:lnTo>
                  <a:lnTo>
                    <a:pt x="11" y="41"/>
                  </a:lnTo>
                  <a:lnTo>
                    <a:pt x="12" y="45"/>
                  </a:lnTo>
                  <a:lnTo>
                    <a:pt x="12" y="48"/>
                  </a:lnTo>
                  <a:lnTo>
                    <a:pt x="13" y="51"/>
                  </a:lnTo>
                  <a:lnTo>
                    <a:pt x="14" y="53"/>
                  </a:lnTo>
                  <a:lnTo>
                    <a:pt x="15" y="54"/>
                  </a:lnTo>
                  <a:lnTo>
                    <a:pt x="15" y="56"/>
                  </a:lnTo>
                  <a:lnTo>
                    <a:pt x="16" y="5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2" name="Freeform 738"/>
            <p:cNvSpPr>
              <a:spLocks/>
            </p:cNvSpPr>
            <p:nvPr/>
          </p:nvSpPr>
          <p:spPr bwMode="auto">
            <a:xfrm>
              <a:off x="4040" y="1609"/>
              <a:ext cx="13" cy="55"/>
            </a:xfrm>
            <a:custGeom>
              <a:avLst/>
              <a:gdLst>
                <a:gd name="T0" fmla="*/ 0 w 13"/>
                <a:gd name="T1" fmla="*/ 1 h 55"/>
                <a:gd name="T2" fmla="*/ 4 w 13"/>
                <a:gd name="T3" fmla="*/ 55 h 55"/>
                <a:gd name="T4" fmla="*/ 13 w 13"/>
                <a:gd name="T5" fmla="*/ 55 h 55"/>
                <a:gd name="T6" fmla="*/ 12 w 13"/>
                <a:gd name="T7" fmla="*/ 0 h 55"/>
                <a:gd name="T8" fmla="*/ 0 w 13"/>
                <a:gd name="T9" fmla="*/ 1 h 55"/>
                <a:gd name="T10" fmla="*/ 0 w 13"/>
                <a:gd name="T11" fmla="*/ 1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55">
                  <a:moveTo>
                    <a:pt x="0" y="1"/>
                  </a:moveTo>
                  <a:lnTo>
                    <a:pt x="4" y="55"/>
                  </a:lnTo>
                  <a:lnTo>
                    <a:pt x="13" y="55"/>
                  </a:lnTo>
                  <a:lnTo>
                    <a:pt x="12"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3" name="Freeform 739"/>
            <p:cNvSpPr>
              <a:spLocks/>
            </p:cNvSpPr>
            <p:nvPr/>
          </p:nvSpPr>
          <p:spPr bwMode="auto">
            <a:xfrm>
              <a:off x="4088" y="1607"/>
              <a:ext cx="9" cy="56"/>
            </a:xfrm>
            <a:custGeom>
              <a:avLst/>
              <a:gdLst>
                <a:gd name="T0" fmla="*/ 0 w 9"/>
                <a:gd name="T1" fmla="*/ 0 h 56"/>
                <a:gd name="T2" fmla="*/ 0 w 9"/>
                <a:gd name="T3" fmla="*/ 56 h 56"/>
                <a:gd name="T4" fmla="*/ 8 w 9"/>
                <a:gd name="T5" fmla="*/ 56 h 56"/>
                <a:gd name="T6" fmla="*/ 9 w 9"/>
                <a:gd name="T7" fmla="*/ 2 h 56"/>
                <a:gd name="T8" fmla="*/ 0 w 9"/>
                <a:gd name="T9" fmla="*/ 0 h 56"/>
                <a:gd name="T10" fmla="*/ 0 w 9"/>
                <a:gd name="T11" fmla="*/ 0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6">
                  <a:moveTo>
                    <a:pt x="0" y="0"/>
                  </a:moveTo>
                  <a:lnTo>
                    <a:pt x="0" y="56"/>
                  </a:lnTo>
                  <a:lnTo>
                    <a:pt x="8" y="56"/>
                  </a:lnTo>
                  <a:lnTo>
                    <a:pt x="9"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4" name="Freeform 740"/>
            <p:cNvSpPr>
              <a:spLocks/>
            </p:cNvSpPr>
            <p:nvPr/>
          </p:nvSpPr>
          <p:spPr bwMode="auto">
            <a:xfrm>
              <a:off x="4044" y="1657"/>
              <a:ext cx="53" cy="14"/>
            </a:xfrm>
            <a:custGeom>
              <a:avLst/>
              <a:gdLst>
                <a:gd name="T0" fmla="*/ 5 w 53"/>
                <a:gd name="T1" fmla="*/ 0 h 14"/>
                <a:gd name="T2" fmla="*/ 5 w 53"/>
                <a:gd name="T3" fmla="*/ 0 h 14"/>
                <a:gd name="T4" fmla="*/ 6 w 53"/>
                <a:gd name="T5" fmla="*/ 1 h 14"/>
                <a:gd name="T6" fmla="*/ 7 w 53"/>
                <a:gd name="T7" fmla="*/ 1 h 14"/>
                <a:gd name="T8" fmla="*/ 8 w 53"/>
                <a:gd name="T9" fmla="*/ 2 h 14"/>
                <a:gd name="T10" fmla="*/ 9 w 53"/>
                <a:gd name="T11" fmla="*/ 2 h 14"/>
                <a:gd name="T12" fmla="*/ 10 w 53"/>
                <a:gd name="T13" fmla="*/ 3 h 14"/>
                <a:gd name="T14" fmla="*/ 12 w 53"/>
                <a:gd name="T15" fmla="*/ 3 h 14"/>
                <a:gd name="T16" fmla="*/ 14 w 53"/>
                <a:gd name="T17" fmla="*/ 3 h 14"/>
                <a:gd name="T18" fmla="*/ 15 w 53"/>
                <a:gd name="T19" fmla="*/ 4 h 14"/>
                <a:gd name="T20" fmla="*/ 17 w 53"/>
                <a:gd name="T21" fmla="*/ 4 h 14"/>
                <a:gd name="T22" fmla="*/ 19 w 53"/>
                <a:gd name="T23" fmla="*/ 4 h 14"/>
                <a:gd name="T24" fmla="*/ 22 w 53"/>
                <a:gd name="T25" fmla="*/ 5 h 14"/>
                <a:gd name="T26" fmla="*/ 24 w 53"/>
                <a:gd name="T27" fmla="*/ 5 h 14"/>
                <a:gd name="T28" fmla="*/ 27 w 53"/>
                <a:gd name="T29" fmla="*/ 5 h 14"/>
                <a:gd name="T30" fmla="*/ 29 w 53"/>
                <a:gd name="T31" fmla="*/ 5 h 14"/>
                <a:gd name="T32" fmla="*/ 31 w 53"/>
                <a:gd name="T33" fmla="*/ 4 h 14"/>
                <a:gd name="T34" fmla="*/ 33 w 53"/>
                <a:gd name="T35" fmla="*/ 4 h 14"/>
                <a:gd name="T36" fmla="*/ 35 w 53"/>
                <a:gd name="T37" fmla="*/ 4 h 14"/>
                <a:gd name="T38" fmla="*/ 37 w 53"/>
                <a:gd name="T39" fmla="*/ 3 h 14"/>
                <a:gd name="T40" fmla="*/ 38 w 53"/>
                <a:gd name="T41" fmla="*/ 3 h 14"/>
                <a:gd name="T42" fmla="*/ 40 w 53"/>
                <a:gd name="T43" fmla="*/ 2 h 14"/>
                <a:gd name="T44" fmla="*/ 41 w 53"/>
                <a:gd name="T45" fmla="*/ 2 h 14"/>
                <a:gd name="T46" fmla="*/ 43 w 53"/>
                <a:gd name="T47" fmla="*/ 1 h 14"/>
                <a:gd name="T48" fmla="*/ 45 w 53"/>
                <a:gd name="T49" fmla="*/ 1 h 14"/>
                <a:gd name="T50" fmla="*/ 46 w 53"/>
                <a:gd name="T51" fmla="*/ 0 h 14"/>
                <a:gd name="T52" fmla="*/ 46 w 53"/>
                <a:gd name="T53" fmla="*/ 0 h 14"/>
                <a:gd name="T54" fmla="*/ 53 w 53"/>
                <a:gd name="T55" fmla="*/ 5 h 14"/>
                <a:gd name="T56" fmla="*/ 52 w 53"/>
                <a:gd name="T57" fmla="*/ 5 h 14"/>
                <a:gd name="T58" fmla="*/ 51 w 53"/>
                <a:gd name="T59" fmla="*/ 6 h 14"/>
                <a:gd name="T60" fmla="*/ 50 w 53"/>
                <a:gd name="T61" fmla="*/ 7 h 14"/>
                <a:gd name="T62" fmla="*/ 49 w 53"/>
                <a:gd name="T63" fmla="*/ 8 h 14"/>
                <a:gd name="T64" fmla="*/ 48 w 53"/>
                <a:gd name="T65" fmla="*/ 9 h 14"/>
                <a:gd name="T66" fmla="*/ 46 w 53"/>
                <a:gd name="T67" fmla="*/ 10 h 14"/>
                <a:gd name="T68" fmla="*/ 45 w 53"/>
                <a:gd name="T69" fmla="*/ 10 h 14"/>
                <a:gd name="T70" fmla="*/ 42 w 53"/>
                <a:gd name="T71" fmla="*/ 11 h 14"/>
                <a:gd name="T72" fmla="*/ 40 w 53"/>
                <a:gd name="T73" fmla="*/ 12 h 14"/>
                <a:gd name="T74" fmla="*/ 38 w 53"/>
                <a:gd name="T75" fmla="*/ 13 h 14"/>
                <a:gd name="T76" fmla="*/ 35 w 53"/>
                <a:gd name="T77" fmla="*/ 13 h 14"/>
                <a:gd name="T78" fmla="*/ 32 w 53"/>
                <a:gd name="T79" fmla="*/ 14 h 14"/>
                <a:gd name="T80" fmla="*/ 29 w 53"/>
                <a:gd name="T81" fmla="*/ 14 h 14"/>
                <a:gd name="T82" fmla="*/ 26 w 53"/>
                <a:gd name="T83" fmla="*/ 14 h 14"/>
                <a:gd name="T84" fmla="*/ 22 w 53"/>
                <a:gd name="T85" fmla="*/ 14 h 14"/>
                <a:gd name="T86" fmla="*/ 19 w 53"/>
                <a:gd name="T87" fmla="*/ 14 h 14"/>
                <a:gd name="T88" fmla="*/ 16 w 53"/>
                <a:gd name="T89" fmla="*/ 13 h 14"/>
                <a:gd name="T90" fmla="*/ 13 w 53"/>
                <a:gd name="T91" fmla="*/ 13 h 14"/>
                <a:gd name="T92" fmla="*/ 10 w 53"/>
                <a:gd name="T93" fmla="*/ 12 h 14"/>
                <a:gd name="T94" fmla="*/ 9 w 53"/>
                <a:gd name="T95" fmla="*/ 11 h 14"/>
                <a:gd name="T96" fmla="*/ 7 w 53"/>
                <a:gd name="T97" fmla="*/ 10 h 14"/>
                <a:gd name="T98" fmla="*/ 5 w 53"/>
                <a:gd name="T99" fmla="*/ 10 h 14"/>
                <a:gd name="T100" fmla="*/ 4 w 53"/>
                <a:gd name="T101" fmla="*/ 9 h 14"/>
                <a:gd name="T102" fmla="*/ 2 w 53"/>
                <a:gd name="T103" fmla="*/ 9 h 14"/>
                <a:gd name="T104" fmla="*/ 1 w 53"/>
                <a:gd name="T105" fmla="*/ 8 h 14"/>
                <a:gd name="T106" fmla="*/ 1 w 53"/>
                <a:gd name="T107" fmla="*/ 7 h 14"/>
                <a:gd name="T108" fmla="*/ 0 w 53"/>
                <a:gd name="T109" fmla="*/ 6 h 14"/>
                <a:gd name="T110" fmla="*/ 0 w 53"/>
                <a:gd name="T111" fmla="*/ 6 h 14"/>
                <a:gd name="T112" fmla="*/ 5 w 53"/>
                <a:gd name="T113" fmla="*/ 0 h 14"/>
                <a:gd name="T114" fmla="*/ 5 w 53"/>
                <a:gd name="T115" fmla="*/ 0 h 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 h="14">
                  <a:moveTo>
                    <a:pt x="5" y="0"/>
                  </a:moveTo>
                  <a:lnTo>
                    <a:pt x="5" y="0"/>
                  </a:lnTo>
                  <a:lnTo>
                    <a:pt x="6" y="1"/>
                  </a:lnTo>
                  <a:lnTo>
                    <a:pt x="7" y="1"/>
                  </a:lnTo>
                  <a:lnTo>
                    <a:pt x="8" y="2"/>
                  </a:lnTo>
                  <a:lnTo>
                    <a:pt x="9" y="2"/>
                  </a:lnTo>
                  <a:lnTo>
                    <a:pt x="10" y="3"/>
                  </a:lnTo>
                  <a:lnTo>
                    <a:pt x="12" y="3"/>
                  </a:lnTo>
                  <a:lnTo>
                    <a:pt x="14" y="3"/>
                  </a:lnTo>
                  <a:lnTo>
                    <a:pt x="15" y="4"/>
                  </a:lnTo>
                  <a:lnTo>
                    <a:pt x="17" y="4"/>
                  </a:lnTo>
                  <a:lnTo>
                    <a:pt x="19" y="4"/>
                  </a:lnTo>
                  <a:lnTo>
                    <a:pt x="22" y="5"/>
                  </a:lnTo>
                  <a:lnTo>
                    <a:pt x="24" y="5"/>
                  </a:lnTo>
                  <a:lnTo>
                    <a:pt x="27" y="5"/>
                  </a:lnTo>
                  <a:lnTo>
                    <a:pt x="29" y="5"/>
                  </a:lnTo>
                  <a:lnTo>
                    <a:pt x="31" y="4"/>
                  </a:lnTo>
                  <a:lnTo>
                    <a:pt x="33" y="4"/>
                  </a:lnTo>
                  <a:lnTo>
                    <a:pt x="35" y="4"/>
                  </a:lnTo>
                  <a:lnTo>
                    <a:pt x="37" y="3"/>
                  </a:lnTo>
                  <a:lnTo>
                    <a:pt x="38" y="3"/>
                  </a:lnTo>
                  <a:lnTo>
                    <a:pt x="40" y="2"/>
                  </a:lnTo>
                  <a:lnTo>
                    <a:pt x="41" y="2"/>
                  </a:lnTo>
                  <a:lnTo>
                    <a:pt x="43" y="1"/>
                  </a:lnTo>
                  <a:lnTo>
                    <a:pt x="45" y="1"/>
                  </a:lnTo>
                  <a:lnTo>
                    <a:pt x="46" y="0"/>
                  </a:lnTo>
                  <a:lnTo>
                    <a:pt x="53" y="5"/>
                  </a:lnTo>
                  <a:lnTo>
                    <a:pt x="52" y="5"/>
                  </a:lnTo>
                  <a:lnTo>
                    <a:pt x="51" y="6"/>
                  </a:lnTo>
                  <a:lnTo>
                    <a:pt x="50" y="7"/>
                  </a:lnTo>
                  <a:lnTo>
                    <a:pt x="49" y="8"/>
                  </a:lnTo>
                  <a:lnTo>
                    <a:pt x="48" y="9"/>
                  </a:lnTo>
                  <a:lnTo>
                    <a:pt x="46" y="10"/>
                  </a:lnTo>
                  <a:lnTo>
                    <a:pt x="45" y="10"/>
                  </a:lnTo>
                  <a:lnTo>
                    <a:pt x="42" y="11"/>
                  </a:lnTo>
                  <a:lnTo>
                    <a:pt x="40" y="12"/>
                  </a:lnTo>
                  <a:lnTo>
                    <a:pt x="38" y="13"/>
                  </a:lnTo>
                  <a:lnTo>
                    <a:pt x="35" y="13"/>
                  </a:lnTo>
                  <a:lnTo>
                    <a:pt x="32" y="14"/>
                  </a:lnTo>
                  <a:lnTo>
                    <a:pt x="29" y="14"/>
                  </a:lnTo>
                  <a:lnTo>
                    <a:pt x="26" y="14"/>
                  </a:lnTo>
                  <a:lnTo>
                    <a:pt x="22" y="14"/>
                  </a:lnTo>
                  <a:lnTo>
                    <a:pt x="19" y="14"/>
                  </a:lnTo>
                  <a:lnTo>
                    <a:pt x="16" y="13"/>
                  </a:lnTo>
                  <a:lnTo>
                    <a:pt x="13" y="13"/>
                  </a:lnTo>
                  <a:lnTo>
                    <a:pt x="10" y="12"/>
                  </a:lnTo>
                  <a:lnTo>
                    <a:pt x="9" y="11"/>
                  </a:lnTo>
                  <a:lnTo>
                    <a:pt x="7" y="10"/>
                  </a:lnTo>
                  <a:lnTo>
                    <a:pt x="5" y="10"/>
                  </a:lnTo>
                  <a:lnTo>
                    <a:pt x="4" y="9"/>
                  </a:lnTo>
                  <a:lnTo>
                    <a:pt x="2" y="9"/>
                  </a:lnTo>
                  <a:lnTo>
                    <a:pt x="1" y="8"/>
                  </a:lnTo>
                  <a:lnTo>
                    <a:pt x="1" y="7"/>
                  </a:lnTo>
                  <a:lnTo>
                    <a:pt x="0"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5" name="Freeform 741"/>
            <p:cNvSpPr>
              <a:spLocks/>
            </p:cNvSpPr>
            <p:nvPr/>
          </p:nvSpPr>
          <p:spPr bwMode="auto">
            <a:xfrm>
              <a:off x="4224" y="1533"/>
              <a:ext cx="87" cy="22"/>
            </a:xfrm>
            <a:custGeom>
              <a:avLst/>
              <a:gdLst>
                <a:gd name="T0" fmla="*/ 7 w 87"/>
                <a:gd name="T1" fmla="*/ 10 h 22"/>
                <a:gd name="T2" fmla="*/ 7 w 87"/>
                <a:gd name="T3" fmla="*/ 10 h 22"/>
                <a:gd name="T4" fmla="*/ 10 w 87"/>
                <a:gd name="T5" fmla="*/ 9 h 22"/>
                <a:gd name="T6" fmla="*/ 13 w 87"/>
                <a:gd name="T7" fmla="*/ 9 h 22"/>
                <a:gd name="T8" fmla="*/ 17 w 87"/>
                <a:gd name="T9" fmla="*/ 9 h 22"/>
                <a:gd name="T10" fmla="*/ 22 w 87"/>
                <a:gd name="T11" fmla="*/ 8 h 22"/>
                <a:gd name="T12" fmla="*/ 28 w 87"/>
                <a:gd name="T13" fmla="*/ 7 h 22"/>
                <a:gd name="T14" fmla="*/ 34 w 87"/>
                <a:gd name="T15" fmla="*/ 7 h 22"/>
                <a:gd name="T16" fmla="*/ 41 w 87"/>
                <a:gd name="T17" fmla="*/ 6 h 22"/>
                <a:gd name="T18" fmla="*/ 48 w 87"/>
                <a:gd name="T19" fmla="*/ 5 h 22"/>
                <a:gd name="T20" fmla="*/ 55 w 87"/>
                <a:gd name="T21" fmla="*/ 4 h 22"/>
                <a:gd name="T22" fmla="*/ 61 w 87"/>
                <a:gd name="T23" fmla="*/ 4 h 22"/>
                <a:gd name="T24" fmla="*/ 68 w 87"/>
                <a:gd name="T25" fmla="*/ 3 h 22"/>
                <a:gd name="T26" fmla="*/ 73 w 87"/>
                <a:gd name="T27" fmla="*/ 2 h 22"/>
                <a:gd name="T28" fmla="*/ 78 w 87"/>
                <a:gd name="T29" fmla="*/ 1 h 22"/>
                <a:gd name="T30" fmla="*/ 83 w 87"/>
                <a:gd name="T31" fmla="*/ 0 h 22"/>
                <a:gd name="T32" fmla="*/ 86 w 87"/>
                <a:gd name="T33" fmla="*/ 0 h 22"/>
                <a:gd name="T34" fmla="*/ 87 w 87"/>
                <a:gd name="T35" fmla="*/ 11 h 22"/>
                <a:gd name="T36" fmla="*/ 86 w 87"/>
                <a:gd name="T37" fmla="*/ 11 h 22"/>
                <a:gd name="T38" fmla="*/ 84 w 87"/>
                <a:gd name="T39" fmla="*/ 12 h 22"/>
                <a:gd name="T40" fmla="*/ 80 w 87"/>
                <a:gd name="T41" fmla="*/ 12 h 22"/>
                <a:gd name="T42" fmla="*/ 75 w 87"/>
                <a:gd name="T43" fmla="*/ 13 h 22"/>
                <a:gd name="T44" fmla="*/ 69 w 87"/>
                <a:gd name="T45" fmla="*/ 13 h 22"/>
                <a:gd name="T46" fmla="*/ 62 w 87"/>
                <a:gd name="T47" fmla="*/ 15 h 22"/>
                <a:gd name="T48" fmla="*/ 55 w 87"/>
                <a:gd name="T49" fmla="*/ 16 h 22"/>
                <a:gd name="T50" fmla="*/ 48 w 87"/>
                <a:gd name="T51" fmla="*/ 17 h 22"/>
                <a:gd name="T52" fmla="*/ 40 w 87"/>
                <a:gd name="T53" fmla="*/ 18 h 22"/>
                <a:gd name="T54" fmla="*/ 32 w 87"/>
                <a:gd name="T55" fmla="*/ 19 h 22"/>
                <a:gd name="T56" fmla="*/ 25 w 87"/>
                <a:gd name="T57" fmla="*/ 19 h 22"/>
                <a:gd name="T58" fmla="*/ 18 w 87"/>
                <a:gd name="T59" fmla="*/ 20 h 22"/>
                <a:gd name="T60" fmla="*/ 12 w 87"/>
                <a:gd name="T61" fmla="*/ 21 h 22"/>
                <a:gd name="T62" fmla="*/ 7 w 87"/>
                <a:gd name="T63" fmla="*/ 21 h 22"/>
                <a:gd name="T64" fmla="*/ 2 w 87"/>
                <a:gd name="T65" fmla="*/ 21 h 22"/>
                <a:gd name="T66" fmla="*/ 0 w 87"/>
                <a:gd name="T67" fmla="*/ 22 h 22"/>
                <a:gd name="T68" fmla="*/ 7 w 87"/>
                <a:gd name="T69" fmla="*/ 10 h 22"/>
                <a:gd name="T70" fmla="*/ 7 w 87"/>
                <a:gd name="T71" fmla="*/ 10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22">
                  <a:moveTo>
                    <a:pt x="7" y="10"/>
                  </a:moveTo>
                  <a:lnTo>
                    <a:pt x="7" y="10"/>
                  </a:lnTo>
                  <a:lnTo>
                    <a:pt x="10" y="9"/>
                  </a:lnTo>
                  <a:lnTo>
                    <a:pt x="13" y="9"/>
                  </a:lnTo>
                  <a:lnTo>
                    <a:pt x="17" y="9"/>
                  </a:lnTo>
                  <a:lnTo>
                    <a:pt x="22" y="8"/>
                  </a:lnTo>
                  <a:lnTo>
                    <a:pt x="28" y="7"/>
                  </a:lnTo>
                  <a:lnTo>
                    <a:pt x="34" y="7"/>
                  </a:lnTo>
                  <a:lnTo>
                    <a:pt x="41" y="6"/>
                  </a:lnTo>
                  <a:lnTo>
                    <a:pt x="48" y="5"/>
                  </a:lnTo>
                  <a:lnTo>
                    <a:pt x="55" y="4"/>
                  </a:lnTo>
                  <a:lnTo>
                    <a:pt x="61" y="4"/>
                  </a:lnTo>
                  <a:lnTo>
                    <a:pt x="68" y="3"/>
                  </a:lnTo>
                  <a:lnTo>
                    <a:pt x="73" y="2"/>
                  </a:lnTo>
                  <a:lnTo>
                    <a:pt x="78" y="1"/>
                  </a:lnTo>
                  <a:lnTo>
                    <a:pt x="83" y="0"/>
                  </a:lnTo>
                  <a:lnTo>
                    <a:pt x="86" y="0"/>
                  </a:lnTo>
                  <a:lnTo>
                    <a:pt x="87" y="11"/>
                  </a:lnTo>
                  <a:lnTo>
                    <a:pt x="86" y="11"/>
                  </a:lnTo>
                  <a:lnTo>
                    <a:pt x="84" y="12"/>
                  </a:lnTo>
                  <a:lnTo>
                    <a:pt x="80" y="12"/>
                  </a:lnTo>
                  <a:lnTo>
                    <a:pt x="75" y="13"/>
                  </a:lnTo>
                  <a:lnTo>
                    <a:pt x="69" y="13"/>
                  </a:lnTo>
                  <a:lnTo>
                    <a:pt x="62" y="15"/>
                  </a:lnTo>
                  <a:lnTo>
                    <a:pt x="55" y="16"/>
                  </a:lnTo>
                  <a:lnTo>
                    <a:pt x="48" y="17"/>
                  </a:lnTo>
                  <a:lnTo>
                    <a:pt x="40" y="18"/>
                  </a:lnTo>
                  <a:lnTo>
                    <a:pt x="32" y="19"/>
                  </a:lnTo>
                  <a:lnTo>
                    <a:pt x="25" y="19"/>
                  </a:lnTo>
                  <a:lnTo>
                    <a:pt x="18" y="20"/>
                  </a:lnTo>
                  <a:lnTo>
                    <a:pt x="12" y="21"/>
                  </a:lnTo>
                  <a:lnTo>
                    <a:pt x="7" y="21"/>
                  </a:lnTo>
                  <a:lnTo>
                    <a:pt x="2" y="21"/>
                  </a:lnTo>
                  <a:lnTo>
                    <a:pt x="0" y="22"/>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6" name="Freeform 742"/>
            <p:cNvSpPr>
              <a:spLocks/>
            </p:cNvSpPr>
            <p:nvPr/>
          </p:nvSpPr>
          <p:spPr bwMode="auto">
            <a:xfrm>
              <a:off x="4212" y="1548"/>
              <a:ext cx="17" cy="190"/>
            </a:xfrm>
            <a:custGeom>
              <a:avLst/>
              <a:gdLst>
                <a:gd name="T0" fmla="*/ 7 w 17"/>
                <a:gd name="T1" fmla="*/ 15 h 190"/>
                <a:gd name="T2" fmla="*/ 7 w 17"/>
                <a:gd name="T3" fmla="*/ 15 h 190"/>
                <a:gd name="T4" fmla="*/ 6 w 17"/>
                <a:gd name="T5" fmla="*/ 18 h 190"/>
                <a:gd name="T6" fmla="*/ 6 w 17"/>
                <a:gd name="T7" fmla="*/ 23 h 190"/>
                <a:gd name="T8" fmla="*/ 5 w 17"/>
                <a:gd name="T9" fmla="*/ 29 h 190"/>
                <a:gd name="T10" fmla="*/ 5 w 17"/>
                <a:gd name="T11" fmla="*/ 38 h 190"/>
                <a:gd name="T12" fmla="*/ 4 w 17"/>
                <a:gd name="T13" fmla="*/ 47 h 190"/>
                <a:gd name="T14" fmla="*/ 3 w 17"/>
                <a:gd name="T15" fmla="*/ 57 h 190"/>
                <a:gd name="T16" fmla="*/ 2 w 17"/>
                <a:gd name="T17" fmla="*/ 69 h 190"/>
                <a:gd name="T18" fmla="*/ 1 w 17"/>
                <a:gd name="T19" fmla="*/ 82 h 190"/>
                <a:gd name="T20" fmla="*/ 1 w 17"/>
                <a:gd name="T21" fmla="*/ 96 h 190"/>
                <a:gd name="T22" fmla="*/ 0 w 17"/>
                <a:gd name="T23" fmla="*/ 110 h 190"/>
                <a:gd name="T24" fmla="*/ 0 w 17"/>
                <a:gd name="T25" fmla="*/ 125 h 190"/>
                <a:gd name="T26" fmla="*/ 0 w 17"/>
                <a:gd name="T27" fmla="*/ 140 h 190"/>
                <a:gd name="T28" fmla="*/ 0 w 17"/>
                <a:gd name="T29" fmla="*/ 155 h 190"/>
                <a:gd name="T30" fmla="*/ 1 w 17"/>
                <a:gd name="T31" fmla="*/ 171 h 190"/>
                <a:gd name="T32" fmla="*/ 2 w 17"/>
                <a:gd name="T33" fmla="*/ 187 h 190"/>
                <a:gd name="T34" fmla="*/ 3 w 17"/>
                <a:gd name="T35" fmla="*/ 188 h 190"/>
                <a:gd name="T36" fmla="*/ 5 w 17"/>
                <a:gd name="T37" fmla="*/ 190 h 190"/>
                <a:gd name="T38" fmla="*/ 6 w 17"/>
                <a:gd name="T39" fmla="*/ 190 h 190"/>
                <a:gd name="T40" fmla="*/ 9 w 17"/>
                <a:gd name="T41" fmla="*/ 190 h 190"/>
                <a:gd name="T42" fmla="*/ 11 w 17"/>
                <a:gd name="T43" fmla="*/ 190 h 190"/>
                <a:gd name="T44" fmla="*/ 13 w 17"/>
                <a:gd name="T45" fmla="*/ 190 h 190"/>
                <a:gd name="T46" fmla="*/ 14 w 17"/>
                <a:gd name="T47" fmla="*/ 190 h 190"/>
                <a:gd name="T48" fmla="*/ 15 w 17"/>
                <a:gd name="T49" fmla="*/ 190 h 190"/>
                <a:gd name="T50" fmla="*/ 15 w 17"/>
                <a:gd name="T51" fmla="*/ 188 h 190"/>
                <a:gd name="T52" fmla="*/ 15 w 17"/>
                <a:gd name="T53" fmla="*/ 185 h 190"/>
                <a:gd name="T54" fmla="*/ 14 w 17"/>
                <a:gd name="T55" fmla="*/ 179 h 190"/>
                <a:gd name="T56" fmla="*/ 14 w 17"/>
                <a:gd name="T57" fmla="*/ 172 h 190"/>
                <a:gd name="T58" fmla="*/ 14 w 17"/>
                <a:gd name="T59" fmla="*/ 163 h 190"/>
                <a:gd name="T60" fmla="*/ 14 w 17"/>
                <a:gd name="T61" fmla="*/ 153 h 190"/>
                <a:gd name="T62" fmla="*/ 14 w 17"/>
                <a:gd name="T63" fmla="*/ 141 h 190"/>
                <a:gd name="T64" fmla="*/ 14 w 17"/>
                <a:gd name="T65" fmla="*/ 128 h 190"/>
                <a:gd name="T66" fmla="*/ 14 w 17"/>
                <a:gd name="T67" fmla="*/ 114 h 190"/>
                <a:gd name="T68" fmla="*/ 14 w 17"/>
                <a:gd name="T69" fmla="*/ 99 h 190"/>
                <a:gd name="T70" fmla="*/ 14 w 17"/>
                <a:gd name="T71" fmla="*/ 83 h 190"/>
                <a:gd name="T72" fmla="*/ 14 w 17"/>
                <a:gd name="T73" fmla="*/ 67 h 190"/>
                <a:gd name="T74" fmla="*/ 14 w 17"/>
                <a:gd name="T75" fmla="*/ 51 h 190"/>
                <a:gd name="T76" fmla="*/ 15 w 17"/>
                <a:gd name="T77" fmla="*/ 34 h 190"/>
                <a:gd name="T78" fmla="*/ 16 w 17"/>
                <a:gd name="T79" fmla="*/ 18 h 190"/>
                <a:gd name="T80" fmla="*/ 17 w 17"/>
                <a:gd name="T81" fmla="*/ 1 h 190"/>
                <a:gd name="T82" fmla="*/ 16 w 17"/>
                <a:gd name="T83" fmla="*/ 0 h 190"/>
                <a:gd name="T84" fmla="*/ 15 w 17"/>
                <a:gd name="T85" fmla="*/ 1 h 190"/>
                <a:gd name="T86" fmla="*/ 14 w 17"/>
                <a:gd name="T87" fmla="*/ 2 h 190"/>
                <a:gd name="T88" fmla="*/ 14 w 17"/>
                <a:gd name="T89" fmla="*/ 3 h 190"/>
                <a:gd name="T90" fmla="*/ 13 w 17"/>
                <a:gd name="T91" fmla="*/ 4 h 190"/>
                <a:gd name="T92" fmla="*/ 12 w 17"/>
                <a:gd name="T93" fmla="*/ 6 h 190"/>
                <a:gd name="T94" fmla="*/ 11 w 17"/>
                <a:gd name="T95" fmla="*/ 7 h 190"/>
                <a:gd name="T96" fmla="*/ 10 w 17"/>
                <a:gd name="T97" fmla="*/ 8 h 190"/>
                <a:gd name="T98" fmla="*/ 10 w 17"/>
                <a:gd name="T99" fmla="*/ 10 h 190"/>
                <a:gd name="T100" fmla="*/ 9 w 17"/>
                <a:gd name="T101" fmla="*/ 12 h 190"/>
                <a:gd name="T102" fmla="*/ 8 w 17"/>
                <a:gd name="T103" fmla="*/ 13 h 190"/>
                <a:gd name="T104" fmla="*/ 8 w 17"/>
                <a:gd name="T105" fmla="*/ 14 h 190"/>
                <a:gd name="T106" fmla="*/ 7 w 17"/>
                <a:gd name="T107" fmla="*/ 14 h 190"/>
                <a:gd name="T108" fmla="*/ 7 w 17"/>
                <a:gd name="T109" fmla="*/ 15 h 190"/>
                <a:gd name="T110" fmla="*/ 7 w 17"/>
                <a:gd name="T111" fmla="*/ 15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 h="190">
                  <a:moveTo>
                    <a:pt x="7" y="15"/>
                  </a:moveTo>
                  <a:lnTo>
                    <a:pt x="7" y="15"/>
                  </a:lnTo>
                  <a:lnTo>
                    <a:pt x="6" y="18"/>
                  </a:lnTo>
                  <a:lnTo>
                    <a:pt x="6" y="23"/>
                  </a:lnTo>
                  <a:lnTo>
                    <a:pt x="5" y="29"/>
                  </a:lnTo>
                  <a:lnTo>
                    <a:pt x="5" y="38"/>
                  </a:lnTo>
                  <a:lnTo>
                    <a:pt x="4" y="47"/>
                  </a:lnTo>
                  <a:lnTo>
                    <a:pt x="3" y="57"/>
                  </a:lnTo>
                  <a:lnTo>
                    <a:pt x="2" y="69"/>
                  </a:lnTo>
                  <a:lnTo>
                    <a:pt x="1" y="82"/>
                  </a:lnTo>
                  <a:lnTo>
                    <a:pt x="1" y="96"/>
                  </a:lnTo>
                  <a:lnTo>
                    <a:pt x="0" y="110"/>
                  </a:lnTo>
                  <a:lnTo>
                    <a:pt x="0" y="125"/>
                  </a:lnTo>
                  <a:lnTo>
                    <a:pt x="0" y="140"/>
                  </a:lnTo>
                  <a:lnTo>
                    <a:pt x="0" y="155"/>
                  </a:lnTo>
                  <a:lnTo>
                    <a:pt x="1" y="171"/>
                  </a:lnTo>
                  <a:lnTo>
                    <a:pt x="2" y="187"/>
                  </a:lnTo>
                  <a:lnTo>
                    <a:pt x="3" y="188"/>
                  </a:lnTo>
                  <a:lnTo>
                    <a:pt x="5" y="190"/>
                  </a:lnTo>
                  <a:lnTo>
                    <a:pt x="6" y="190"/>
                  </a:lnTo>
                  <a:lnTo>
                    <a:pt x="9" y="190"/>
                  </a:lnTo>
                  <a:lnTo>
                    <a:pt x="11" y="190"/>
                  </a:lnTo>
                  <a:lnTo>
                    <a:pt x="13" y="190"/>
                  </a:lnTo>
                  <a:lnTo>
                    <a:pt x="14" y="190"/>
                  </a:lnTo>
                  <a:lnTo>
                    <a:pt x="15" y="190"/>
                  </a:lnTo>
                  <a:lnTo>
                    <a:pt x="15" y="188"/>
                  </a:lnTo>
                  <a:lnTo>
                    <a:pt x="15" y="185"/>
                  </a:lnTo>
                  <a:lnTo>
                    <a:pt x="14" y="179"/>
                  </a:lnTo>
                  <a:lnTo>
                    <a:pt x="14" y="172"/>
                  </a:lnTo>
                  <a:lnTo>
                    <a:pt x="14" y="163"/>
                  </a:lnTo>
                  <a:lnTo>
                    <a:pt x="14" y="153"/>
                  </a:lnTo>
                  <a:lnTo>
                    <a:pt x="14" y="141"/>
                  </a:lnTo>
                  <a:lnTo>
                    <a:pt x="14" y="128"/>
                  </a:lnTo>
                  <a:lnTo>
                    <a:pt x="14" y="114"/>
                  </a:lnTo>
                  <a:lnTo>
                    <a:pt x="14" y="99"/>
                  </a:lnTo>
                  <a:lnTo>
                    <a:pt x="14" y="83"/>
                  </a:lnTo>
                  <a:lnTo>
                    <a:pt x="14" y="67"/>
                  </a:lnTo>
                  <a:lnTo>
                    <a:pt x="14" y="51"/>
                  </a:lnTo>
                  <a:lnTo>
                    <a:pt x="15" y="34"/>
                  </a:lnTo>
                  <a:lnTo>
                    <a:pt x="16" y="18"/>
                  </a:lnTo>
                  <a:lnTo>
                    <a:pt x="17" y="1"/>
                  </a:lnTo>
                  <a:lnTo>
                    <a:pt x="16" y="0"/>
                  </a:lnTo>
                  <a:lnTo>
                    <a:pt x="15" y="1"/>
                  </a:lnTo>
                  <a:lnTo>
                    <a:pt x="14" y="2"/>
                  </a:lnTo>
                  <a:lnTo>
                    <a:pt x="14" y="3"/>
                  </a:lnTo>
                  <a:lnTo>
                    <a:pt x="13" y="4"/>
                  </a:lnTo>
                  <a:lnTo>
                    <a:pt x="12" y="6"/>
                  </a:lnTo>
                  <a:lnTo>
                    <a:pt x="11" y="7"/>
                  </a:lnTo>
                  <a:lnTo>
                    <a:pt x="10" y="8"/>
                  </a:lnTo>
                  <a:lnTo>
                    <a:pt x="10" y="10"/>
                  </a:lnTo>
                  <a:lnTo>
                    <a:pt x="9" y="12"/>
                  </a:lnTo>
                  <a:lnTo>
                    <a:pt x="8" y="13"/>
                  </a:lnTo>
                  <a:lnTo>
                    <a:pt x="8" y="14"/>
                  </a:lnTo>
                  <a:lnTo>
                    <a:pt x="7" y="14"/>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7" name="Freeform 743"/>
            <p:cNvSpPr>
              <a:spLocks/>
            </p:cNvSpPr>
            <p:nvPr/>
          </p:nvSpPr>
          <p:spPr bwMode="auto">
            <a:xfrm>
              <a:off x="4300" y="1503"/>
              <a:ext cx="11" cy="37"/>
            </a:xfrm>
            <a:custGeom>
              <a:avLst/>
              <a:gdLst>
                <a:gd name="T0" fmla="*/ 0 w 11"/>
                <a:gd name="T1" fmla="*/ 2 h 37"/>
                <a:gd name="T2" fmla="*/ 0 w 11"/>
                <a:gd name="T3" fmla="*/ 37 h 37"/>
                <a:gd name="T4" fmla="*/ 10 w 11"/>
                <a:gd name="T5" fmla="*/ 37 h 37"/>
                <a:gd name="T6" fmla="*/ 11 w 11"/>
                <a:gd name="T7" fmla="*/ 0 h 37"/>
                <a:gd name="T8" fmla="*/ 0 w 11"/>
                <a:gd name="T9" fmla="*/ 2 h 37"/>
                <a:gd name="T10" fmla="*/ 0 w 11"/>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7">
                  <a:moveTo>
                    <a:pt x="0" y="2"/>
                  </a:moveTo>
                  <a:lnTo>
                    <a:pt x="0" y="37"/>
                  </a:lnTo>
                  <a:lnTo>
                    <a:pt x="10" y="37"/>
                  </a:lnTo>
                  <a:lnTo>
                    <a:pt x="11"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8" name="Freeform 744"/>
            <p:cNvSpPr>
              <a:spLocks/>
            </p:cNvSpPr>
            <p:nvPr/>
          </p:nvSpPr>
          <p:spPr bwMode="auto">
            <a:xfrm>
              <a:off x="3893" y="1434"/>
              <a:ext cx="47" cy="32"/>
            </a:xfrm>
            <a:custGeom>
              <a:avLst/>
              <a:gdLst>
                <a:gd name="T0" fmla="*/ 0 w 47"/>
                <a:gd name="T1" fmla="*/ 23 h 32"/>
                <a:gd name="T2" fmla="*/ 1 w 47"/>
                <a:gd name="T3" fmla="*/ 23 h 32"/>
                <a:gd name="T4" fmla="*/ 2 w 47"/>
                <a:gd name="T5" fmla="*/ 23 h 32"/>
                <a:gd name="T6" fmla="*/ 4 w 47"/>
                <a:gd name="T7" fmla="*/ 23 h 32"/>
                <a:gd name="T8" fmla="*/ 6 w 47"/>
                <a:gd name="T9" fmla="*/ 23 h 32"/>
                <a:gd name="T10" fmla="*/ 8 w 47"/>
                <a:gd name="T11" fmla="*/ 23 h 32"/>
                <a:gd name="T12" fmla="*/ 10 w 47"/>
                <a:gd name="T13" fmla="*/ 23 h 32"/>
                <a:gd name="T14" fmla="*/ 13 w 47"/>
                <a:gd name="T15" fmla="*/ 23 h 32"/>
                <a:gd name="T16" fmla="*/ 15 w 47"/>
                <a:gd name="T17" fmla="*/ 23 h 32"/>
                <a:gd name="T18" fmla="*/ 18 w 47"/>
                <a:gd name="T19" fmla="*/ 22 h 32"/>
                <a:gd name="T20" fmla="*/ 20 w 47"/>
                <a:gd name="T21" fmla="*/ 22 h 32"/>
                <a:gd name="T22" fmla="*/ 23 w 47"/>
                <a:gd name="T23" fmla="*/ 22 h 32"/>
                <a:gd name="T24" fmla="*/ 25 w 47"/>
                <a:gd name="T25" fmla="*/ 21 h 32"/>
                <a:gd name="T26" fmla="*/ 28 w 47"/>
                <a:gd name="T27" fmla="*/ 20 h 32"/>
                <a:gd name="T28" fmla="*/ 30 w 47"/>
                <a:gd name="T29" fmla="*/ 19 h 32"/>
                <a:gd name="T30" fmla="*/ 32 w 47"/>
                <a:gd name="T31" fmla="*/ 18 h 32"/>
                <a:gd name="T32" fmla="*/ 33 w 47"/>
                <a:gd name="T33" fmla="*/ 17 h 32"/>
                <a:gd name="T34" fmla="*/ 34 w 47"/>
                <a:gd name="T35" fmla="*/ 15 h 32"/>
                <a:gd name="T36" fmla="*/ 36 w 47"/>
                <a:gd name="T37" fmla="*/ 14 h 32"/>
                <a:gd name="T38" fmla="*/ 37 w 47"/>
                <a:gd name="T39" fmla="*/ 12 h 32"/>
                <a:gd name="T40" fmla="*/ 37 w 47"/>
                <a:gd name="T41" fmla="*/ 10 h 32"/>
                <a:gd name="T42" fmla="*/ 38 w 47"/>
                <a:gd name="T43" fmla="*/ 9 h 32"/>
                <a:gd name="T44" fmla="*/ 39 w 47"/>
                <a:gd name="T45" fmla="*/ 8 h 32"/>
                <a:gd name="T46" fmla="*/ 40 w 47"/>
                <a:gd name="T47" fmla="*/ 6 h 32"/>
                <a:gd name="T48" fmla="*/ 40 w 47"/>
                <a:gd name="T49" fmla="*/ 5 h 32"/>
                <a:gd name="T50" fmla="*/ 41 w 47"/>
                <a:gd name="T51" fmla="*/ 4 h 32"/>
                <a:gd name="T52" fmla="*/ 41 w 47"/>
                <a:gd name="T53" fmla="*/ 3 h 32"/>
                <a:gd name="T54" fmla="*/ 41 w 47"/>
                <a:gd name="T55" fmla="*/ 2 h 32"/>
                <a:gd name="T56" fmla="*/ 42 w 47"/>
                <a:gd name="T57" fmla="*/ 1 h 32"/>
                <a:gd name="T58" fmla="*/ 42 w 47"/>
                <a:gd name="T59" fmla="*/ 0 h 32"/>
                <a:gd name="T60" fmla="*/ 47 w 47"/>
                <a:gd name="T61" fmla="*/ 3 h 32"/>
                <a:gd name="T62" fmla="*/ 47 w 47"/>
                <a:gd name="T63" fmla="*/ 3 h 32"/>
                <a:gd name="T64" fmla="*/ 47 w 47"/>
                <a:gd name="T65" fmla="*/ 5 h 32"/>
                <a:gd name="T66" fmla="*/ 47 w 47"/>
                <a:gd name="T67" fmla="*/ 6 h 32"/>
                <a:gd name="T68" fmla="*/ 47 w 47"/>
                <a:gd name="T69" fmla="*/ 7 h 32"/>
                <a:gd name="T70" fmla="*/ 47 w 47"/>
                <a:gd name="T71" fmla="*/ 9 h 32"/>
                <a:gd name="T72" fmla="*/ 47 w 47"/>
                <a:gd name="T73" fmla="*/ 10 h 32"/>
                <a:gd name="T74" fmla="*/ 46 w 47"/>
                <a:gd name="T75" fmla="*/ 12 h 32"/>
                <a:gd name="T76" fmla="*/ 45 w 47"/>
                <a:gd name="T77" fmla="*/ 14 h 32"/>
                <a:gd name="T78" fmla="*/ 44 w 47"/>
                <a:gd name="T79" fmla="*/ 16 h 32"/>
                <a:gd name="T80" fmla="*/ 43 w 47"/>
                <a:gd name="T81" fmla="*/ 18 h 32"/>
                <a:gd name="T82" fmla="*/ 41 w 47"/>
                <a:gd name="T83" fmla="*/ 20 h 32"/>
                <a:gd name="T84" fmla="*/ 40 w 47"/>
                <a:gd name="T85" fmla="*/ 22 h 32"/>
                <a:gd name="T86" fmla="*/ 37 w 47"/>
                <a:gd name="T87" fmla="*/ 23 h 32"/>
                <a:gd name="T88" fmla="*/ 35 w 47"/>
                <a:gd name="T89" fmla="*/ 25 h 32"/>
                <a:gd name="T90" fmla="*/ 32 w 47"/>
                <a:gd name="T91" fmla="*/ 27 h 32"/>
                <a:gd name="T92" fmla="*/ 29 w 47"/>
                <a:gd name="T93" fmla="*/ 28 h 32"/>
                <a:gd name="T94" fmla="*/ 26 w 47"/>
                <a:gd name="T95" fmla="*/ 29 h 32"/>
                <a:gd name="T96" fmla="*/ 23 w 47"/>
                <a:gd name="T97" fmla="*/ 30 h 32"/>
                <a:gd name="T98" fmla="*/ 19 w 47"/>
                <a:gd name="T99" fmla="*/ 31 h 32"/>
                <a:gd name="T100" fmla="*/ 17 w 47"/>
                <a:gd name="T101" fmla="*/ 31 h 32"/>
                <a:gd name="T102" fmla="*/ 14 w 47"/>
                <a:gd name="T103" fmla="*/ 31 h 32"/>
                <a:gd name="T104" fmla="*/ 11 w 47"/>
                <a:gd name="T105" fmla="*/ 32 h 32"/>
                <a:gd name="T106" fmla="*/ 9 w 47"/>
                <a:gd name="T107" fmla="*/ 31 h 32"/>
                <a:gd name="T108" fmla="*/ 6 w 47"/>
                <a:gd name="T109" fmla="*/ 31 h 32"/>
                <a:gd name="T110" fmla="*/ 5 w 47"/>
                <a:gd name="T111" fmla="*/ 31 h 32"/>
                <a:gd name="T112" fmla="*/ 3 w 47"/>
                <a:gd name="T113" fmla="*/ 31 h 32"/>
                <a:gd name="T114" fmla="*/ 1 w 47"/>
                <a:gd name="T115" fmla="*/ 31 h 32"/>
                <a:gd name="T116" fmla="*/ 0 w 47"/>
                <a:gd name="T117" fmla="*/ 31 h 32"/>
                <a:gd name="T118" fmla="*/ 0 w 47"/>
                <a:gd name="T119" fmla="*/ 31 h 32"/>
                <a:gd name="T120" fmla="*/ 0 w 47"/>
                <a:gd name="T121" fmla="*/ 23 h 32"/>
                <a:gd name="T122" fmla="*/ 0 w 47"/>
                <a:gd name="T123" fmla="*/ 23 h 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 h="32">
                  <a:moveTo>
                    <a:pt x="0" y="23"/>
                  </a:moveTo>
                  <a:lnTo>
                    <a:pt x="1" y="23"/>
                  </a:lnTo>
                  <a:lnTo>
                    <a:pt x="2" y="23"/>
                  </a:lnTo>
                  <a:lnTo>
                    <a:pt x="4" y="23"/>
                  </a:lnTo>
                  <a:lnTo>
                    <a:pt x="6" y="23"/>
                  </a:lnTo>
                  <a:lnTo>
                    <a:pt x="8" y="23"/>
                  </a:lnTo>
                  <a:lnTo>
                    <a:pt x="10" y="23"/>
                  </a:lnTo>
                  <a:lnTo>
                    <a:pt x="13" y="23"/>
                  </a:lnTo>
                  <a:lnTo>
                    <a:pt x="15" y="23"/>
                  </a:lnTo>
                  <a:lnTo>
                    <a:pt x="18" y="22"/>
                  </a:lnTo>
                  <a:lnTo>
                    <a:pt x="20" y="22"/>
                  </a:lnTo>
                  <a:lnTo>
                    <a:pt x="23" y="22"/>
                  </a:lnTo>
                  <a:lnTo>
                    <a:pt x="25" y="21"/>
                  </a:lnTo>
                  <a:lnTo>
                    <a:pt x="28" y="20"/>
                  </a:lnTo>
                  <a:lnTo>
                    <a:pt x="30" y="19"/>
                  </a:lnTo>
                  <a:lnTo>
                    <a:pt x="32" y="18"/>
                  </a:lnTo>
                  <a:lnTo>
                    <a:pt x="33" y="17"/>
                  </a:lnTo>
                  <a:lnTo>
                    <a:pt x="34" y="15"/>
                  </a:lnTo>
                  <a:lnTo>
                    <a:pt x="36" y="14"/>
                  </a:lnTo>
                  <a:lnTo>
                    <a:pt x="37" y="12"/>
                  </a:lnTo>
                  <a:lnTo>
                    <a:pt x="37" y="10"/>
                  </a:lnTo>
                  <a:lnTo>
                    <a:pt x="38" y="9"/>
                  </a:lnTo>
                  <a:lnTo>
                    <a:pt x="39" y="8"/>
                  </a:lnTo>
                  <a:lnTo>
                    <a:pt x="40" y="6"/>
                  </a:lnTo>
                  <a:lnTo>
                    <a:pt x="40" y="5"/>
                  </a:lnTo>
                  <a:lnTo>
                    <a:pt x="41" y="4"/>
                  </a:lnTo>
                  <a:lnTo>
                    <a:pt x="41" y="3"/>
                  </a:lnTo>
                  <a:lnTo>
                    <a:pt x="41" y="2"/>
                  </a:lnTo>
                  <a:lnTo>
                    <a:pt x="42" y="1"/>
                  </a:lnTo>
                  <a:lnTo>
                    <a:pt x="42" y="0"/>
                  </a:lnTo>
                  <a:lnTo>
                    <a:pt x="47" y="3"/>
                  </a:lnTo>
                  <a:lnTo>
                    <a:pt x="47" y="5"/>
                  </a:lnTo>
                  <a:lnTo>
                    <a:pt x="47" y="6"/>
                  </a:lnTo>
                  <a:lnTo>
                    <a:pt x="47" y="7"/>
                  </a:lnTo>
                  <a:lnTo>
                    <a:pt x="47" y="9"/>
                  </a:lnTo>
                  <a:lnTo>
                    <a:pt x="47" y="10"/>
                  </a:lnTo>
                  <a:lnTo>
                    <a:pt x="46" y="12"/>
                  </a:lnTo>
                  <a:lnTo>
                    <a:pt x="45" y="14"/>
                  </a:lnTo>
                  <a:lnTo>
                    <a:pt x="44" y="16"/>
                  </a:lnTo>
                  <a:lnTo>
                    <a:pt x="43" y="18"/>
                  </a:lnTo>
                  <a:lnTo>
                    <a:pt x="41" y="20"/>
                  </a:lnTo>
                  <a:lnTo>
                    <a:pt x="40" y="22"/>
                  </a:lnTo>
                  <a:lnTo>
                    <a:pt x="37" y="23"/>
                  </a:lnTo>
                  <a:lnTo>
                    <a:pt x="35" y="25"/>
                  </a:lnTo>
                  <a:lnTo>
                    <a:pt x="32" y="27"/>
                  </a:lnTo>
                  <a:lnTo>
                    <a:pt x="29" y="28"/>
                  </a:lnTo>
                  <a:lnTo>
                    <a:pt x="26" y="29"/>
                  </a:lnTo>
                  <a:lnTo>
                    <a:pt x="23" y="30"/>
                  </a:lnTo>
                  <a:lnTo>
                    <a:pt x="19" y="31"/>
                  </a:lnTo>
                  <a:lnTo>
                    <a:pt x="17" y="31"/>
                  </a:lnTo>
                  <a:lnTo>
                    <a:pt x="14" y="31"/>
                  </a:lnTo>
                  <a:lnTo>
                    <a:pt x="11" y="32"/>
                  </a:lnTo>
                  <a:lnTo>
                    <a:pt x="9" y="31"/>
                  </a:lnTo>
                  <a:lnTo>
                    <a:pt x="6" y="31"/>
                  </a:lnTo>
                  <a:lnTo>
                    <a:pt x="5" y="31"/>
                  </a:lnTo>
                  <a:lnTo>
                    <a:pt x="3" y="31"/>
                  </a:lnTo>
                  <a:lnTo>
                    <a:pt x="1" y="31"/>
                  </a:lnTo>
                  <a:lnTo>
                    <a:pt x="0" y="3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9" name="Freeform 745"/>
            <p:cNvSpPr>
              <a:spLocks/>
            </p:cNvSpPr>
            <p:nvPr/>
          </p:nvSpPr>
          <p:spPr bwMode="auto">
            <a:xfrm>
              <a:off x="3867" y="1429"/>
              <a:ext cx="88" cy="52"/>
            </a:xfrm>
            <a:custGeom>
              <a:avLst/>
              <a:gdLst>
                <a:gd name="T0" fmla="*/ 4 w 88"/>
                <a:gd name="T1" fmla="*/ 25 h 52"/>
                <a:gd name="T2" fmla="*/ 2 w 88"/>
                <a:gd name="T3" fmla="*/ 28 h 52"/>
                <a:gd name="T4" fmla="*/ 0 w 88"/>
                <a:gd name="T5" fmla="*/ 31 h 52"/>
                <a:gd name="T6" fmla="*/ 0 w 88"/>
                <a:gd name="T7" fmla="*/ 34 h 52"/>
                <a:gd name="T8" fmla="*/ 1 w 88"/>
                <a:gd name="T9" fmla="*/ 37 h 52"/>
                <a:gd name="T10" fmla="*/ 3 w 88"/>
                <a:gd name="T11" fmla="*/ 41 h 52"/>
                <a:gd name="T12" fmla="*/ 7 w 88"/>
                <a:gd name="T13" fmla="*/ 45 h 52"/>
                <a:gd name="T14" fmla="*/ 12 w 88"/>
                <a:gd name="T15" fmla="*/ 49 h 52"/>
                <a:gd name="T16" fmla="*/ 20 w 88"/>
                <a:gd name="T17" fmla="*/ 50 h 52"/>
                <a:gd name="T18" fmla="*/ 28 w 88"/>
                <a:gd name="T19" fmla="*/ 52 h 52"/>
                <a:gd name="T20" fmla="*/ 38 w 88"/>
                <a:gd name="T21" fmla="*/ 52 h 52"/>
                <a:gd name="T22" fmla="*/ 47 w 88"/>
                <a:gd name="T23" fmla="*/ 51 h 52"/>
                <a:gd name="T24" fmla="*/ 55 w 88"/>
                <a:gd name="T25" fmla="*/ 50 h 52"/>
                <a:gd name="T26" fmla="*/ 63 w 88"/>
                <a:gd name="T27" fmla="*/ 47 h 52"/>
                <a:gd name="T28" fmla="*/ 69 w 88"/>
                <a:gd name="T29" fmla="*/ 43 h 52"/>
                <a:gd name="T30" fmla="*/ 75 w 88"/>
                <a:gd name="T31" fmla="*/ 39 h 52"/>
                <a:gd name="T32" fmla="*/ 80 w 88"/>
                <a:gd name="T33" fmla="*/ 33 h 52"/>
                <a:gd name="T34" fmla="*/ 85 w 88"/>
                <a:gd name="T35" fmla="*/ 27 h 52"/>
                <a:gd name="T36" fmla="*/ 87 w 88"/>
                <a:gd name="T37" fmla="*/ 21 h 52"/>
                <a:gd name="T38" fmla="*/ 88 w 88"/>
                <a:gd name="T39" fmla="*/ 14 h 52"/>
                <a:gd name="T40" fmla="*/ 86 w 88"/>
                <a:gd name="T41" fmla="*/ 8 h 52"/>
                <a:gd name="T42" fmla="*/ 82 w 88"/>
                <a:gd name="T43" fmla="*/ 2 h 52"/>
                <a:gd name="T44" fmla="*/ 74 w 88"/>
                <a:gd name="T45" fmla="*/ 6 h 52"/>
                <a:gd name="T46" fmla="*/ 77 w 88"/>
                <a:gd name="T47" fmla="*/ 9 h 52"/>
                <a:gd name="T48" fmla="*/ 78 w 88"/>
                <a:gd name="T49" fmla="*/ 12 h 52"/>
                <a:gd name="T50" fmla="*/ 79 w 88"/>
                <a:gd name="T51" fmla="*/ 16 h 52"/>
                <a:gd name="T52" fmla="*/ 79 w 88"/>
                <a:gd name="T53" fmla="*/ 20 h 52"/>
                <a:gd name="T54" fmla="*/ 78 w 88"/>
                <a:gd name="T55" fmla="*/ 25 h 52"/>
                <a:gd name="T56" fmla="*/ 73 w 88"/>
                <a:gd name="T57" fmla="*/ 31 h 52"/>
                <a:gd name="T58" fmla="*/ 66 w 88"/>
                <a:gd name="T59" fmla="*/ 37 h 52"/>
                <a:gd name="T60" fmla="*/ 57 w 88"/>
                <a:gd name="T61" fmla="*/ 41 h 52"/>
                <a:gd name="T62" fmla="*/ 48 w 88"/>
                <a:gd name="T63" fmla="*/ 43 h 52"/>
                <a:gd name="T64" fmla="*/ 39 w 88"/>
                <a:gd name="T65" fmla="*/ 44 h 52"/>
                <a:gd name="T66" fmla="*/ 31 w 88"/>
                <a:gd name="T67" fmla="*/ 44 h 52"/>
                <a:gd name="T68" fmla="*/ 23 w 88"/>
                <a:gd name="T69" fmla="*/ 42 h 52"/>
                <a:gd name="T70" fmla="*/ 17 w 88"/>
                <a:gd name="T71" fmla="*/ 41 h 52"/>
                <a:gd name="T72" fmla="*/ 13 w 88"/>
                <a:gd name="T73" fmla="*/ 39 h 52"/>
                <a:gd name="T74" fmla="*/ 12 w 88"/>
                <a:gd name="T75" fmla="*/ 37 h 52"/>
                <a:gd name="T76" fmla="*/ 11 w 88"/>
                <a:gd name="T77" fmla="*/ 35 h 52"/>
                <a:gd name="T78" fmla="*/ 13 w 88"/>
                <a:gd name="T79" fmla="*/ 33 h 52"/>
                <a:gd name="T80" fmla="*/ 15 w 88"/>
                <a:gd name="T81" fmla="*/ 31 h 52"/>
                <a:gd name="T82" fmla="*/ 5 w 88"/>
                <a:gd name="T83" fmla="*/ 25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 h="52">
                  <a:moveTo>
                    <a:pt x="5" y="25"/>
                  </a:moveTo>
                  <a:lnTo>
                    <a:pt x="4" y="25"/>
                  </a:lnTo>
                  <a:lnTo>
                    <a:pt x="4" y="26"/>
                  </a:lnTo>
                  <a:lnTo>
                    <a:pt x="2" y="28"/>
                  </a:lnTo>
                  <a:lnTo>
                    <a:pt x="1" y="30"/>
                  </a:lnTo>
                  <a:lnTo>
                    <a:pt x="0" y="31"/>
                  </a:lnTo>
                  <a:lnTo>
                    <a:pt x="0" y="33"/>
                  </a:lnTo>
                  <a:lnTo>
                    <a:pt x="0" y="34"/>
                  </a:lnTo>
                  <a:lnTo>
                    <a:pt x="1" y="36"/>
                  </a:lnTo>
                  <a:lnTo>
                    <a:pt x="1" y="37"/>
                  </a:lnTo>
                  <a:lnTo>
                    <a:pt x="2" y="39"/>
                  </a:lnTo>
                  <a:lnTo>
                    <a:pt x="3" y="41"/>
                  </a:lnTo>
                  <a:lnTo>
                    <a:pt x="5" y="44"/>
                  </a:lnTo>
                  <a:lnTo>
                    <a:pt x="7" y="45"/>
                  </a:lnTo>
                  <a:lnTo>
                    <a:pt x="9" y="47"/>
                  </a:lnTo>
                  <a:lnTo>
                    <a:pt x="12" y="49"/>
                  </a:lnTo>
                  <a:lnTo>
                    <a:pt x="16" y="50"/>
                  </a:lnTo>
                  <a:lnTo>
                    <a:pt x="20" y="50"/>
                  </a:lnTo>
                  <a:lnTo>
                    <a:pt x="24" y="51"/>
                  </a:lnTo>
                  <a:lnTo>
                    <a:pt x="28" y="52"/>
                  </a:lnTo>
                  <a:lnTo>
                    <a:pt x="33" y="52"/>
                  </a:lnTo>
                  <a:lnTo>
                    <a:pt x="38" y="52"/>
                  </a:lnTo>
                  <a:lnTo>
                    <a:pt x="42" y="52"/>
                  </a:lnTo>
                  <a:lnTo>
                    <a:pt x="47" y="51"/>
                  </a:lnTo>
                  <a:lnTo>
                    <a:pt x="51" y="51"/>
                  </a:lnTo>
                  <a:lnTo>
                    <a:pt x="55" y="50"/>
                  </a:lnTo>
                  <a:lnTo>
                    <a:pt x="59" y="49"/>
                  </a:lnTo>
                  <a:lnTo>
                    <a:pt x="63" y="47"/>
                  </a:lnTo>
                  <a:lnTo>
                    <a:pt x="67" y="46"/>
                  </a:lnTo>
                  <a:lnTo>
                    <a:pt x="69" y="43"/>
                  </a:lnTo>
                  <a:lnTo>
                    <a:pt x="72" y="41"/>
                  </a:lnTo>
                  <a:lnTo>
                    <a:pt x="75" y="39"/>
                  </a:lnTo>
                  <a:lnTo>
                    <a:pt x="78" y="36"/>
                  </a:lnTo>
                  <a:lnTo>
                    <a:pt x="80" y="33"/>
                  </a:lnTo>
                  <a:lnTo>
                    <a:pt x="83" y="30"/>
                  </a:lnTo>
                  <a:lnTo>
                    <a:pt x="85" y="27"/>
                  </a:lnTo>
                  <a:lnTo>
                    <a:pt x="86" y="24"/>
                  </a:lnTo>
                  <a:lnTo>
                    <a:pt x="87" y="21"/>
                  </a:lnTo>
                  <a:lnTo>
                    <a:pt x="88" y="17"/>
                  </a:lnTo>
                  <a:lnTo>
                    <a:pt x="88" y="14"/>
                  </a:lnTo>
                  <a:lnTo>
                    <a:pt x="87" y="11"/>
                  </a:lnTo>
                  <a:lnTo>
                    <a:pt x="86" y="8"/>
                  </a:lnTo>
                  <a:lnTo>
                    <a:pt x="84" y="5"/>
                  </a:lnTo>
                  <a:lnTo>
                    <a:pt x="82" y="2"/>
                  </a:lnTo>
                  <a:lnTo>
                    <a:pt x="78" y="0"/>
                  </a:lnTo>
                  <a:lnTo>
                    <a:pt x="74" y="6"/>
                  </a:lnTo>
                  <a:lnTo>
                    <a:pt x="75" y="7"/>
                  </a:lnTo>
                  <a:lnTo>
                    <a:pt x="77" y="9"/>
                  </a:lnTo>
                  <a:lnTo>
                    <a:pt x="77" y="10"/>
                  </a:lnTo>
                  <a:lnTo>
                    <a:pt x="78" y="12"/>
                  </a:lnTo>
                  <a:lnTo>
                    <a:pt x="79" y="14"/>
                  </a:lnTo>
                  <a:lnTo>
                    <a:pt x="79" y="16"/>
                  </a:lnTo>
                  <a:lnTo>
                    <a:pt x="79" y="18"/>
                  </a:lnTo>
                  <a:lnTo>
                    <a:pt x="79" y="20"/>
                  </a:lnTo>
                  <a:lnTo>
                    <a:pt x="79" y="23"/>
                  </a:lnTo>
                  <a:lnTo>
                    <a:pt x="78" y="25"/>
                  </a:lnTo>
                  <a:lnTo>
                    <a:pt x="76" y="28"/>
                  </a:lnTo>
                  <a:lnTo>
                    <a:pt x="73" y="31"/>
                  </a:lnTo>
                  <a:lnTo>
                    <a:pt x="70" y="34"/>
                  </a:lnTo>
                  <a:lnTo>
                    <a:pt x="66" y="37"/>
                  </a:lnTo>
                  <a:lnTo>
                    <a:pt x="62" y="39"/>
                  </a:lnTo>
                  <a:lnTo>
                    <a:pt x="57" y="41"/>
                  </a:lnTo>
                  <a:lnTo>
                    <a:pt x="52" y="42"/>
                  </a:lnTo>
                  <a:lnTo>
                    <a:pt x="48" y="43"/>
                  </a:lnTo>
                  <a:lnTo>
                    <a:pt x="43" y="44"/>
                  </a:lnTo>
                  <a:lnTo>
                    <a:pt x="39" y="44"/>
                  </a:lnTo>
                  <a:lnTo>
                    <a:pt x="34" y="44"/>
                  </a:lnTo>
                  <a:lnTo>
                    <a:pt x="31" y="44"/>
                  </a:lnTo>
                  <a:lnTo>
                    <a:pt x="27" y="43"/>
                  </a:lnTo>
                  <a:lnTo>
                    <a:pt x="23" y="42"/>
                  </a:lnTo>
                  <a:lnTo>
                    <a:pt x="20" y="41"/>
                  </a:lnTo>
                  <a:lnTo>
                    <a:pt x="17" y="41"/>
                  </a:lnTo>
                  <a:lnTo>
                    <a:pt x="15" y="40"/>
                  </a:lnTo>
                  <a:lnTo>
                    <a:pt x="13" y="39"/>
                  </a:lnTo>
                  <a:lnTo>
                    <a:pt x="12" y="38"/>
                  </a:lnTo>
                  <a:lnTo>
                    <a:pt x="12" y="37"/>
                  </a:lnTo>
                  <a:lnTo>
                    <a:pt x="11" y="36"/>
                  </a:lnTo>
                  <a:lnTo>
                    <a:pt x="11" y="35"/>
                  </a:lnTo>
                  <a:lnTo>
                    <a:pt x="12" y="33"/>
                  </a:lnTo>
                  <a:lnTo>
                    <a:pt x="13" y="33"/>
                  </a:lnTo>
                  <a:lnTo>
                    <a:pt x="14" y="31"/>
                  </a:lnTo>
                  <a:lnTo>
                    <a:pt x="15" y="31"/>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0" name="Freeform 746"/>
            <p:cNvSpPr>
              <a:spLocks/>
            </p:cNvSpPr>
            <p:nvPr/>
          </p:nvSpPr>
          <p:spPr bwMode="auto">
            <a:xfrm>
              <a:off x="3793" y="1466"/>
              <a:ext cx="159" cy="280"/>
            </a:xfrm>
            <a:custGeom>
              <a:avLst/>
              <a:gdLst>
                <a:gd name="T0" fmla="*/ 75 w 159"/>
                <a:gd name="T1" fmla="*/ 0 h 280"/>
                <a:gd name="T2" fmla="*/ 66 w 159"/>
                <a:gd name="T3" fmla="*/ 8 h 280"/>
                <a:gd name="T4" fmla="*/ 51 w 159"/>
                <a:gd name="T5" fmla="*/ 23 h 280"/>
                <a:gd name="T6" fmla="*/ 34 w 159"/>
                <a:gd name="T7" fmla="*/ 45 h 280"/>
                <a:gd name="T8" fmla="*/ 17 w 159"/>
                <a:gd name="T9" fmla="*/ 72 h 280"/>
                <a:gd name="T10" fmla="*/ 5 w 159"/>
                <a:gd name="T11" fmla="*/ 104 h 280"/>
                <a:gd name="T12" fmla="*/ 0 w 159"/>
                <a:gd name="T13" fmla="*/ 141 h 280"/>
                <a:gd name="T14" fmla="*/ 7 w 159"/>
                <a:gd name="T15" fmla="*/ 181 h 280"/>
                <a:gd name="T16" fmla="*/ 18 w 159"/>
                <a:gd name="T17" fmla="*/ 206 h 280"/>
                <a:gd name="T18" fmla="*/ 25 w 159"/>
                <a:gd name="T19" fmla="*/ 217 h 280"/>
                <a:gd name="T20" fmla="*/ 36 w 159"/>
                <a:gd name="T21" fmla="*/ 229 h 280"/>
                <a:gd name="T22" fmla="*/ 50 w 159"/>
                <a:gd name="T23" fmla="*/ 242 h 280"/>
                <a:gd name="T24" fmla="*/ 67 w 159"/>
                <a:gd name="T25" fmla="*/ 254 h 280"/>
                <a:gd name="T26" fmla="*/ 88 w 159"/>
                <a:gd name="T27" fmla="*/ 264 h 280"/>
                <a:gd name="T28" fmla="*/ 114 w 159"/>
                <a:gd name="T29" fmla="*/ 273 h 280"/>
                <a:gd name="T30" fmla="*/ 143 w 159"/>
                <a:gd name="T31" fmla="*/ 278 h 280"/>
                <a:gd name="T32" fmla="*/ 149 w 159"/>
                <a:gd name="T33" fmla="*/ 272 h 280"/>
                <a:gd name="T34" fmla="*/ 146 w 159"/>
                <a:gd name="T35" fmla="*/ 271 h 280"/>
                <a:gd name="T36" fmla="*/ 137 w 159"/>
                <a:gd name="T37" fmla="*/ 270 h 280"/>
                <a:gd name="T38" fmla="*/ 125 w 159"/>
                <a:gd name="T39" fmla="*/ 267 h 280"/>
                <a:gd name="T40" fmla="*/ 110 w 159"/>
                <a:gd name="T41" fmla="*/ 263 h 280"/>
                <a:gd name="T42" fmla="*/ 92 w 159"/>
                <a:gd name="T43" fmla="*/ 255 h 280"/>
                <a:gd name="T44" fmla="*/ 73 w 159"/>
                <a:gd name="T45" fmla="*/ 244 h 280"/>
                <a:gd name="T46" fmla="*/ 54 w 159"/>
                <a:gd name="T47" fmla="*/ 228 h 280"/>
                <a:gd name="T48" fmla="*/ 35 w 159"/>
                <a:gd name="T49" fmla="*/ 208 h 280"/>
                <a:gd name="T50" fmla="*/ 21 w 159"/>
                <a:gd name="T51" fmla="*/ 184 h 280"/>
                <a:gd name="T52" fmla="*/ 14 w 159"/>
                <a:gd name="T53" fmla="*/ 158 h 280"/>
                <a:gd name="T54" fmla="*/ 13 w 159"/>
                <a:gd name="T55" fmla="*/ 132 h 280"/>
                <a:gd name="T56" fmla="*/ 18 w 159"/>
                <a:gd name="T57" fmla="*/ 105 h 280"/>
                <a:gd name="T58" fmla="*/ 28 w 159"/>
                <a:gd name="T59" fmla="*/ 79 h 280"/>
                <a:gd name="T60" fmla="*/ 43 w 159"/>
                <a:gd name="T61" fmla="*/ 53 h 280"/>
                <a:gd name="T62" fmla="*/ 62 w 159"/>
                <a:gd name="T63" fmla="*/ 29 h 280"/>
                <a:gd name="T64" fmla="*/ 86 w 159"/>
                <a:gd name="T65" fmla="*/ 7 h 280"/>
                <a:gd name="T66" fmla="*/ 87 w 159"/>
                <a:gd name="T67" fmla="*/ 3 h 280"/>
                <a:gd name="T68" fmla="*/ 83 w 159"/>
                <a:gd name="T69" fmla="*/ 1 h 280"/>
                <a:gd name="T70" fmla="*/ 79 w 159"/>
                <a:gd name="T71" fmla="*/ 0 h 280"/>
                <a:gd name="T72" fmla="*/ 77 w 159"/>
                <a:gd name="T73" fmla="*/ 0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80">
                  <a:moveTo>
                    <a:pt x="77" y="0"/>
                  </a:moveTo>
                  <a:lnTo>
                    <a:pt x="75" y="0"/>
                  </a:lnTo>
                  <a:lnTo>
                    <a:pt x="72" y="4"/>
                  </a:lnTo>
                  <a:lnTo>
                    <a:pt x="66" y="8"/>
                  </a:lnTo>
                  <a:lnTo>
                    <a:pt x="59" y="15"/>
                  </a:lnTo>
                  <a:lnTo>
                    <a:pt x="51" y="23"/>
                  </a:lnTo>
                  <a:lnTo>
                    <a:pt x="43" y="33"/>
                  </a:lnTo>
                  <a:lnTo>
                    <a:pt x="34" y="45"/>
                  </a:lnTo>
                  <a:lnTo>
                    <a:pt x="25" y="58"/>
                  </a:lnTo>
                  <a:lnTo>
                    <a:pt x="17" y="72"/>
                  </a:lnTo>
                  <a:lnTo>
                    <a:pt x="10" y="88"/>
                  </a:lnTo>
                  <a:lnTo>
                    <a:pt x="5" y="104"/>
                  </a:lnTo>
                  <a:lnTo>
                    <a:pt x="1" y="122"/>
                  </a:lnTo>
                  <a:lnTo>
                    <a:pt x="0" y="141"/>
                  </a:lnTo>
                  <a:lnTo>
                    <a:pt x="2" y="161"/>
                  </a:lnTo>
                  <a:lnTo>
                    <a:pt x="7" y="181"/>
                  </a:lnTo>
                  <a:lnTo>
                    <a:pt x="15" y="202"/>
                  </a:lnTo>
                  <a:lnTo>
                    <a:pt x="18" y="206"/>
                  </a:lnTo>
                  <a:lnTo>
                    <a:pt x="21" y="211"/>
                  </a:lnTo>
                  <a:lnTo>
                    <a:pt x="25" y="217"/>
                  </a:lnTo>
                  <a:lnTo>
                    <a:pt x="30" y="223"/>
                  </a:lnTo>
                  <a:lnTo>
                    <a:pt x="36" y="229"/>
                  </a:lnTo>
                  <a:lnTo>
                    <a:pt x="42" y="236"/>
                  </a:lnTo>
                  <a:lnTo>
                    <a:pt x="50" y="242"/>
                  </a:lnTo>
                  <a:lnTo>
                    <a:pt x="58" y="248"/>
                  </a:lnTo>
                  <a:lnTo>
                    <a:pt x="67" y="254"/>
                  </a:lnTo>
                  <a:lnTo>
                    <a:pt x="78" y="259"/>
                  </a:lnTo>
                  <a:lnTo>
                    <a:pt x="88" y="264"/>
                  </a:lnTo>
                  <a:lnTo>
                    <a:pt x="101" y="269"/>
                  </a:lnTo>
                  <a:lnTo>
                    <a:pt x="114" y="273"/>
                  </a:lnTo>
                  <a:lnTo>
                    <a:pt x="128" y="276"/>
                  </a:lnTo>
                  <a:lnTo>
                    <a:pt x="143" y="278"/>
                  </a:lnTo>
                  <a:lnTo>
                    <a:pt x="159" y="280"/>
                  </a:lnTo>
                  <a:lnTo>
                    <a:pt x="149" y="272"/>
                  </a:lnTo>
                  <a:lnTo>
                    <a:pt x="148" y="271"/>
                  </a:lnTo>
                  <a:lnTo>
                    <a:pt x="146" y="271"/>
                  </a:lnTo>
                  <a:lnTo>
                    <a:pt x="142" y="270"/>
                  </a:lnTo>
                  <a:lnTo>
                    <a:pt x="137" y="270"/>
                  </a:lnTo>
                  <a:lnTo>
                    <a:pt x="132" y="269"/>
                  </a:lnTo>
                  <a:lnTo>
                    <a:pt x="125" y="267"/>
                  </a:lnTo>
                  <a:lnTo>
                    <a:pt x="118" y="265"/>
                  </a:lnTo>
                  <a:lnTo>
                    <a:pt x="110" y="263"/>
                  </a:lnTo>
                  <a:lnTo>
                    <a:pt x="101" y="259"/>
                  </a:lnTo>
                  <a:lnTo>
                    <a:pt x="92" y="255"/>
                  </a:lnTo>
                  <a:lnTo>
                    <a:pt x="82" y="250"/>
                  </a:lnTo>
                  <a:lnTo>
                    <a:pt x="73" y="244"/>
                  </a:lnTo>
                  <a:lnTo>
                    <a:pt x="63" y="236"/>
                  </a:lnTo>
                  <a:lnTo>
                    <a:pt x="54" y="228"/>
                  </a:lnTo>
                  <a:lnTo>
                    <a:pt x="44" y="219"/>
                  </a:lnTo>
                  <a:lnTo>
                    <a:pt x="35" y="208"/>
                  </a:lnTo>
                  <a:lnTo>
                    <a:pt x="27" y="196"/>
                  </a:lnTo>
                  <a:lnTo>
                    <a:pt x="21" y="184"/>
                  </a:lnTo>
                  <a:lnTo>
                    <a:pt x="16" y="171"/>
                  </a:lnTo>
                  <a:lnTo>
                    <a:pt x="14" y="158"/>
                  </a:lnTo>
                  <a:lnTo>
                    <a:pt x="12" y="145"/>
                  </a:lnTo>
                  <a:lnTo>
                    <a:pt x="13" y="132"/>
                  </a:lnTo>
                  <a:lnTo>
                    <a:pt x="14" y="118"/>
                  </a:lnTo>
                  <a:lnTo>
                    <a:pt x="18" y="105"/>
                  </a:lnTo>
                  <a:lnTo>
                    <a:pt x="22" y="91"/>
                  </a:lnTo>
                  <a:lnTo>
                    <a:pt x="28" y="79"/>
                  </a:lnTo>
                  <a:lnTo>
                    <a:pt x="35" y="65"/>
                  </a:lnTo>
                  <a:lnTo>
                    <a:pt x="43" y="53"/>
                  </a:lnTo>
                  <a:lnTo>
                    <a:pt x="52" y="40"/>
                  </a:lnTo>
                  <a:lnTo>
                    <a:pt x="62" y="29"/>
                  </a:lnTo>
                  <a:lnTo>
                    <a:pt x="73" y="17"/>
                  </a:lnTo>
                  <a:lnTo>
                    <a:pt x="86" y="7"/>
                  </a:lnTo>
                  <a:lnTo>
                    <a:pt x="87" y="5"/>
                  </a:lnTo>
                  <a:lnTo>
                    <a:pt x="87" y="3"/>
                  </a:lnTo>
                  <a:lnTo>
                    <a:pt x="85" y="2"/>
                  </a:lnTo>
                  <a:lnTo>
                    <a:pt x="83" y="1"/>
                  </a:lnTo>
                  <a:lnTo>
                    <a:pt x="81" y="0"/>
                  </a:lnTo>
                  <a:lnTo>
                    <a:pt x="79"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1" name="Freeform 747"/>
            <p:cNvSpPr>
              <a:spLocks/>
            </p:cNvSpPr>
            <p:nvPr/>
          </p:nvSpPr>
          <p:spPr bwMode="auto">
            <a:xfrm>
              <a:off x="3953" y="1438"/>
              <a:ext cx="66" cy="19"/>
            </a:xfrm>
            <a:custGeom>
              <a:avLst/>
              <a:gdLst>
                <a:gd name="T0" fmla="*/ 0 w 66"/>
                <a:gd name="T1" fmla="*/ 0 h 19"/>
                <a:gd name="T2" fmla="*/ 0 w 66"/>
                <a:gd name="T3" fmla="*/ 0 h 19"/>
                <a:gd name="T4" fmla="*/ 1 w 66"/>
                <a:gd name="T5" fmla="*/ 0 h 19"/>
                <a:gd name="T6" fmla="*/ 3 w 66"/>
                <a:gd name="T7" fmla="*/ 0 h 19"/>
                <a:gd name="T8" fmla="*/ 6 w 66"/>
                <a:gd name="T9" fmla="*/ 0 h 19"/>
                <a:gd name="T10" fmla="*/ 9 w 66"/>
                <a:gd name="T11" fmla="*/ 0 h 19"/>
                <a:gd name="T12" fmla="*/ 12 w 66"/>
                <a:gd name="T13" fmla="*/ 1 h 19"/>
                <a:gd name="T14" fmla="*/ 16 w 66"/>
                <a:gd name="T15" fmla="*/ 1 h 19"/>
                <a:gd name="T16" fmla="*/ 21 w 66"/>
                <a:gd name="T17" fmla="*/ 1 h 19"/>
                <a:gd name="T18" fmla="*/ 25 w 66"/>
                <a:gd name="T19" fmla="*/ 1 h 19"/>
                <a:gd name="T20" fmla="*/ 30 w 66"/>
                <a:gd name="T21" fmla="*/ 2 h 19"/>
                <a:gd name="T22" fmla="*/ 35 w 66"/>
                <a:gd name="T23" fmla="*/ 3 h 19"/>
                <a:gd name="T24" fmla="*/ 41 w 66"/>
                <a:gd name="T25" fmla="*/ 4 h 19"/>
                <a:gd name="T26" fmla="*/ 46 w 66"/>
                <a:gd name="T27" fmla="*/ 5 h 19"/>
                <a:gd name="T28" fmla="*/ 52 w 66"/>
                <a:gd name="T29" fmla="*/ 6 h 19"/>
                <a:gd name="T30" fmla="*/ 57 w 66"/>
                <a:gd name="T31" fmla="*/ 8 h 19"/>
                <a:gd name="T32" fmla="*/ 63 w 66"/>
                <a:gd name="T33" fmla="*/ 10 h 19"/>
                <a:gd name="T34" fmla="*/ 65 w 66"/>
                <a:gd name="T35" fmla="*/ 10 h 19"/>
                <a:gd name="T36" fmla="*/ 66 w 66"/>
                <a:gd name="T37" fmla="*/ 12 h 19"/>
                <a:gd name="T38" fmla="*/ 66 w 66"/>
                <a:gd name="T39" fmla="*/ 13 h 19"/>
                <a:gd name="T40" fmla="*/ 65 w 66"/>
                <a:gd name="T41" fmla="*/ 15 h 19"/>
                <a:gd name="T42" fmla="*/ 64 w 66"/>
                <a:gd name="T43" fmla="*/ 16 h 19"/>
                <a:gd name="T44" fmla="*/ 64 w 66"/>
                <a:gd name="T45" fmla="*/ 18 h 19"/>
                <a:gd name="T46" fmla="*/ 63 w 66"/>
                <a:gd name="T47" fmla="*/ 19 h 19"/>
                <a:gd name="T48" fmla="*/ 63 w 66"/>
                <a:gd name="T49" fmla="*/ 19 h 19"/>
                <a:gd name="T50" fmla="*/ 62 w 66"/>
                <a:gd name="T51" fmla="*/ 19 h 19"/>
                <a:gd name="T52" fmla="*/ 61 w 66"/>
                <a:gd name="T53" fmla="*/ 18 h 19"/>
                <a:gd name="T54" fmla="*/ 59 w 66"/>
                <a:gd name="T55" fmla="*/ 18 h 19"/>
                <a:gd name="T56" fmla="*/ 57 w 66"/>
                <a:gd name="T57" fmla="*/ 17 h 19"/>
                <a:gd name="T58" fmla="*/ 54 w 66"/>
                <a:gd name="T59" fmla="*/ 16 h 19"/>
                <a:gd name="T60" fmla="*/ 50 w 66"/>
                <a:gd name="T61" fmla="*/ 15 h 19"/>
                <a:gd name="T62" fmla="*/ 46 w 66"/>
                <a:gd name="T63" fmla="*/ 15 h 19"/>
                <a:gd name="T64" fmla="*/ 42 w 66"/>
                <a:gd name="T65" fmla="*/ 14 h 19"/>
                <a:gd name="T66" fmla="*/ 37 w 66"/>
                <a:gd name="T67" fmla="*/ 13 h 19"/>
                <a:gd name="T68" fmla="*/ 32 w 66"/>
                <a:gd name="T69" fmla="*/ 12 h 19"/>
                <a:gd name="T70" fmla="*/ 27 w 66"/>
                <a:gd name="T71" fmla="*/ 11 h 19"/>
                <a:gd name="T72" fmla="*/ 22 w 66"/>
                <a:gd name="T73" fmla="*/ 11 h 19"/>
                <a:gd name="T74" fmla="*/ 16 w 66"/>
                <a:gd name="T75" fmla="*/ 10 h 19"/>
                <a:gd name="T76" fmla="*/ 11 w 66"/>
                <a:gd name="T77" fmla="*/ 10 h 19"/>
                <a:gd name="T78" fmla="*/ 5 w 66"/>
                <a:gd name="T79" fmla="*/ 10 h 19"/>
                <a:gd name="T80" fmla="*/ 0 w 66"/>
                <a:gd name="T81" fmla="*/ 11 h 19"/>
                <a:gd name="T82" fmla="*/ 0 w 66"/>
                <a:gd name="T83" fmla="*/ 0 h 19"/>
                <a:gd name="T84" fmla="*/ 0 w 66"/>
                <a:gd name="T85" fmla="*/ 0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6" h="19">
                  <a:moveTo>
                    <a:pt x="0" y="0"/>
                  </a:moveTo>
                  <a:lnTo>
                    <a:pt x="0" y="0"/>
                  </a:lnTo>
                  <a:lnTo>
                    <a:pt x="1" y="0"/>
                  </a:lnTo>
                  <a:lnTo>
                    <a:pt x="3" y="0"/>
                  </a:lnTo>
                  <a:lnTo>
                    <a:pt x="6" y="0"/>
                  </a:lnTo>
                  <a:lnTo>
                    <a:pt x="9" y="0"/>
                  </a:lnTo>
                  <a:lnTo>
                    <a:pt x="12" y="1"/>
                  </a:lnTo>
                  <a:lnTo>
                    <a:pt x="16" y="1"/>
                  </a:lnTo>
                  <a:lnTo>
                    <a:pt x="21" y="1"/>
                  </a:lnTo>
                  <a:lnTo>
                    <a:pt x="25" y="1"/>
                  </a:lnTo>
                  <a:lnTo>
                    <a:pt x="30" y="2"/>
                  </a:lnTo>
                  <a:lnTo>
                    <a:pt x="35" y="3"/>
                  </a:lnTo>
                  <a:lnTo>
                    <a:pt x="41" y="4"/>
                  </a:lnTo>
                  <a:lnTo>
                    <a:pt x="46" y="5"/>
                  </a:lnTo>
                  <a:lnTo>
                    <a:pt x="52" y="6"/>
                  </a:lnTo>
                  <a:lnTo>
                    <a:pt x="57" y="8"/>
                  </a:lnTo>
                  <a:lnTo>
                    <a:pt x="63" y="10"/>
                  </a:lnTo>
                  <a:lnTo>
                    <a:pt x="65" y="10"/>
                  </a:lnTo>
                  <a:lnTo>
                    <a:pt x="66" y="12"/>
                  </a:lnTo>
                  <a:lnTo>
                    <a:pt x="66" y="13"/>
                  </a:lnTo>
                  <a:lnTo>
                    <a:pt x="65" y="15"/>
                  </a:lnTo>
                  <a:lnTo>
                    <a:pt x="64" y="16"/>
                  </a:lnTo>
                  <a:lnTo>
                    <a:pt x="64" y="18"/>
                  </a:lnTo>
                  <a:lnTo>
                    <a:pt x="63" y="19"/>
                  </a:lnTo>
                  <a:lnTo>
                    <a:pt x="62" y="19"/>
                  </a:lnTo>
                  <a:lnTo>
                    <a:pt x="61" y="18"/>
                  </a:lnTo>
                  <a:lnTo>
                    <a:pt x="59" y="18"/>
                  </a:lnTo>
                  <a:lnTo>
                    <a:pt x="57" y="17"/>
                  </a:lnTo>
                  <a:lnTo>
                    <a:pt x="54" y="16"/>
                  </a:lnTo>
                  <a:lnTo>
                    <a:pt x="50" y="15"/>
                  </a:lnTo>
                  <a:lnTo>
                    <a:pt x="46" y="15"/>
                  </a:lnTo>
                  <a:lnTo>
                    <a:pt x="42" y="14"/>
                  </a:lnTo>
                  <a:lnTo>
                    <a:pt x="37" y="13"/>
                  </a:lnTo>
                  <a:lnTo>
                    <a:pt x="32" y="12"/>
                  </a:lnTo>
                  <a:lnTo>
                    <a:pt x="27" y="11"/>
                  </a:lnTo>
                  <a:lnTo>
                    <a:pt x="22" y="11"/>
                  </a:lnTo>
                  <a:lnTo>
                    <a:pt x="16" y="10"/>
                  </a:lnTo>
                  <a:lnTo>
                    <a:pt x="11" y="10"/>
                  </a:lnTo>
                  <a:lnTo>
                    <a:pt x="5" y="10"/>
                  </a:lnTo>
                  <a:lnTo>
                    <a:pt x="0"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2" name="Freeform 748"/>
            <p:cNvSpPr>
              <a:spLocks/>
            </p:cNvSpPr>
            <p:nvPr/>
          </p:nvSpPr>
          <p:spPr bwMode="auto">
            <a:xfrm>
              <a:off x="3899" y="1582"/>
              <a:ext cx="81" cy="138"/>
            </a:xfrm>
            <a:custGeom>
              <a:avLst/>
              <a:gdLst>
                <a:gd name="T0" fmla="*/ 13 w 81"/>
                <a:gd name="T1" fmla="*/ 2 h 138"/>
                <a:gd name="T2" fmla="*/ 12 w 81"/>
                <a:gd name="T3" fmla="*/ 3 h 138"/>
                <a:gd name="T4" fmla="*/ 10 w 81"/>
                <a:gd name="T5" fmla="*/ 6 h 138"/>
                <a:gd name="T6" fmla="*/ 8 w 81"/>
                <a:gd name="T7" fmla="*/ 11 h 138"/>
                <a:gd name="T8" fmla="*/ 6 w 81"/>
                <a:gd name="T9" fmla="*/ 17 h 138"/>
                <a:gd name="T10" fmla="*/ 4 w 81"/>
                <a:gd name="T11" fmla="*/ 24 h 138"/>
                <a:gd name="T12" fmla="*/ 2 w 81"/>
                <a:gd name="T13" fmla="*/ 33 h 138"/>
                <a:gd name="T14" fmla="*/ 0 w 81"/>
                <a:gd name="T15" fmla="*/ 43 h 138"/>
                <a:gd name="T16" fmla="*/ 1 w 81"/>
                <a:gd name="T17" fmla="*/ 53 h 138"/>
                <a:gd name="T18" fmla="*/ 2 w 81"/>
                <a:gd name="T19" fmla="*/ 64 h 138"/>
                <a:gd name="T20" fmla="*/ 5 w 81"/>
                <a:gd name="T21" fmla="*/ 76 h 138"/>
                <a:gd name="T22" fmla="*/ 9 w 81"/>
                <a:gd name="T23" fmla="*/ 87 h 138"/>
                <a:gd name="T24" fmla="*/ 17 w 81"/>
                <a:gd name="T25" fmla="*/ 98 h 138"/>
                <a:gd name="T26" fmla="*/ 26 w 81"/>
                <a:gd name="T27" fmla="*/ 109 h 138"/>
                <a:gd name="T28" fmla="*/ 39 w 81"/>
                <a:gd name="T29" fmla="*/ 119 h 138"/>
                <a:gd name="T30" fmla="*/ 55 w 81"/>
                <a:gd name="T31" fmla="*/ 129 h 138"/>
                <a:gd name="T32" fmla="*/ 75 w 81"/>
                <a:gd name="T33" fmla="*/ 137 h 138"/>
                <a:gd name="T34" fmla="*/ 77 w 81"/>
                <a:gd name="T35" fmla="*/ 138 h 138"/>
                <a:gd name="T36" fmla="*/ 79 w 81"/>
                <a:gd name="T37" fmla="*/ 137 h 138"/>
                <a:gd name="T38" fmla="*/ 80 w 81"/>
                <a:gd name="T39" fmla="*/ 136 h 138"/>
                <a:gd name="T40" fmla="*/ 81 w 81"/>
                <a:gd name="T41" fmla="*/ 135 h 138"/>
                <a:gd name="T42" fmla="*/ 81 w 81"/>
                <a:gd name="T43" fmla="*/ 134 h 138"/>
                <a:gd name="T44" fmla="*/ 81 w 81"/>
                <a:gd name="T45" fmla="*/ 133 h 138"/>
                <a:gd name="T46" fmla="*/ 81 w 81"/>
                <a:gd name="T47" fmla="*/ 132 h 138"/>
                <a:gd name="T48" fmla="*/ 81 w 81"/>
                <a:gd name="T49" fmla="*/ 132 h 138"/>
                <a:gd name="T50" fmla="*/ 80 w 81"/>
                <a:gd name="T51" fmla="*/ 131 h 138"/>
                <a:gd name="T52" fmla="*/ 77 w 81"/>
                <a:gd name="T53" fmla="*/ 130 h 138"/>
                <a:gd name="T54" fmla="*/ 72 w 81"/>
                <a:gd name="T55" fmla="*/ 127 h 138"/>
                <a:gd name="T56" fmla="*/ 66 w 81"/>
                <a:gd name="T57" fmla="*/ 124 h 138"/>
                <a:gd name="T58" fmla="*/ 58 w 81"/>
                <a:gd name="T59" fmla="*/ 120 h 138"/>
                <a:gd name="T60" fmla="*/ 51 w 81"/>
                <a:gd name="T61" fmla="*/ 115 h 138"/>
                <a:gd name="T62" fmla="*/ 43 w 81"/>
                <a:gd name="T63" fmla="*/ 108 h 138"/>
                <a:gd name="T64" fmla="*/ 35 w 81"/>
                <a:gd name="T65" fmla="*/ 102 h 138"/>
                <a:gd name="T66" fmla="*/ 28 w 81"/>
                <a:gd name="T67" fmla="*/ 93 h 138"/>
                <a:gd name="T68" fmla="*/ 22 w 81"/>
                <a:gd name="T69" fmla="*/ 84 h 138"/>
                <a:gd name="T70" fmla="*/ 17 w 81"/>
                <a:gd name="T71" fmla="*/ 73 h 138"/>
                <a:gd name="T72" fmla="*/ 13 w 81"/>
                <a:gd name="T73" fmla="*/ 62 h 138"/>
                <a:gd name="T74" fmla="*/ 12 w 81"/>
                <a:gd name="T75" fmla="*/ 49 h 138"/>
                <a:gd name="T76" fmla="*/ 13 w 81"/>
                <a:gd name="T77" fmla="*/ 35 h 138"/>
                <a:gd name="T78" fmla="*/ 17 w 81"/>
                <a:gd name="T79" fmla="*/ 20 h 138"/>
                <a:gd name="T80" fmla="*/ 24 w 81"/>
                <a:gd name="T81" fmla="*/ 4 h 138"/>
                <a:gd name="T82" fmla="*/ 24 w 81"/>
                <a:gd name="T83" fmla="*/ 2 h 138"/>
                <a:gd name="T84" fmla="*/ 25 w 81"/>
                <a:gd name="T85" fmla="*/ 1 h 138"/>
                <a:gd name="T86" fmla="*/ 24 w 81"/>
                <a:gd name="T87" fmla="*/ 0 h 138"/>
                <a:gd name="T88" fmla="*/ 24 w 81"/>
                <a:gd name="T89" fmla="*/ 0 h 138"/>
                <a:gd name="T90" fmla="*/ 22 w 81"/>
                <a:gd name="T91" fmla="*/ 0 h 138"/>
                <a:gd name="T92" fmla="*/ 20 w 81"/>
                <a:gd name="T93" fmla="*/ 0 h 138"/>
                <a:gd name="T94" fmla="*/ 18 w 81"/>
                <a:gd name="T95" fmla="*/ 0 h 138"/>
                <a:gd name="T96" fmla="*/ 17 w 81"/>
                <a:gd name="T97" fmla="*/ 0 h 138"/>
                <a:gd name="T98" fmla="*/ 16 w 81"/>
                <a:gd name="T99" fmla="*/ 0 h 138"/>
                <a:gd name="T100" fmla="*/ 15 w 81"/>
                <a:gd name="T101" fmla="*/ 1 h 138"/>
                <a:gd name="T102" fmla="*/ 13 w 81"/>
                <a:gd name="T103" fmla="*/ 1 h 138"/>
                <a:gd name="T104" fmla="*/ 13 w 81"/>
                <a:gd name="T105" fmla="*/ 2 h 138"/>
                <a:gd name="T106" fmla="*/ 13 w 81"/>
                <a:gd name="T107" fmla="*/ 2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 h="138">
                  <a:moveTo>
                    <a:pt x="13" y="2"/>
                  </a:moveTo>
                  <a:lnTo>
                    <a:pt x="12" y="3"/>
                  </a:lnTo>
                  <a:lnTo>
                    <a:pt x="10" y="6"/>
                  </a:lnTo>
                  <a:lnTo>
                    <a:pt x="8" y="11"/>
                  </a:lnTo>
                  <a:lnTo>
                    <a:pt x="6" y="17"/>
                  </a:lnTo>
                  <a:lnTo>
                    <a:pt x="4" y="24"/>
                  </a:lnTo>
                  <a:lnTo>
                    <a:pt x="2" y="33"/>
                  </a:lnTo>
                  <a:lnTo>
                    <a:pt x="0" y="43"/>
                  </a:lnTo>
                  <a:lnTo>
                    <a:pt x="1" y="53"/>
                  </a:lnTo>
                  <a:lnTo>
                    <a:pt x="2" y="64"/>
                  </a:lnTo>
                  <a:lnTo>
                    <a:pt x="5" y="76"/>
                  </a:lnTo>
                  <a:lnTo>
                    <a:pt x="9" y="87"/>
                  </a:lnTo>
                  <a:lnTo>
                    <a:pt x="17" y="98"/>
                  </a:lnTo>
                  <a:lnTo>
                    <a:pt x="26" y="109"/>
                  </a:lnTo>
                  <a:lnTo>
                    <a:pt x="39" y="119"/>
                  </a:lnTo>
                  <a:lnTo>
                    <a:pt x="55" y="129"/>
                  </a:lnTo>
                  <a:lnTo>
                    <a:pt x="75" y="137"/>
                  </a:lnTo>
                  <a:lnTo>
                    <a:pt x="77" y="138"/>
                  </a:lnTo>
                  <a:lnTo>
                    <a:pt x="79" y="137"/>
                  </a:lnTo>
                  <a:lnTo>
                    <a:pt x="80" y="136"/>
                  </a:lnTo>
                  <a:lnTo>
                    <a:pt x="81" y="135"/>
                  </a:lnTo>
                  <a:lnTo>
                    <a:pt x="81" y="134"/>
                  </a:lnTo>
                  <a:lnTo>
                    <a:pt x="81" y="133"/>
                  </a:lnTo>
                  <a:lnTo>
                    <a:pt x="81" y="132"/>
                  </a:lnTo>
                  <a:lnTo>
                    <a:pt x="80" y="131"/>
                  </a:lnTo>
                  <a:lnTo>
                    <a:pt x="77" y="130"/>
                  </a:lnTo>
                  <a:lnTo>
                    <a:pt x="72" y="127"/>
                  </a:lnTo>
                  <a:lnTo>
                    <a:pt x="66" y="124"/>
                  </a:lnTo>
                  <a:lnTo>
                    <a:pt x="58" y="120"/>
                  </a:lnTo>
                  <a:lnTo>
                    <a:pt x="51" y="115"/>
                  </a:lnTo>
                  <a:lnTo>
                    <a:pt x="43" y="108"/>
                  </a:lnTo>
                  <a:lnTo>
                    <a:pt x="35" y="102"/>
                  </a:lnTo>
                  <a:lnTo>
                    <a:pt x="28" y="93"/>
                  </a:lnTo>
                  <a:lnTo>
                    <a:pt x="22" y="84"/>
                  </a:lnTo>
                  <a:lnTo>
                    <a:pt x="17" y="73"/>
                  </a:lnTo>
                  <a:lnTo>
                    <a:pt x="13" y="62"/>
                  </a:lnTo>
                  <a:lnTo>
                    <a:pt x="12" y="49"/>
                  </a:lnTo>
                  <a:lnTo>
                    <a:pt x="13" y="35"/>
                  </a:lnTo>
                  <a:lnTo>
                    <a:pt x="17" y="20"/>
                  </a:lnTo>
                  <a:lnTo>
                    <a:pt x="24" y="4"/>
                  </a:lnTo>
                  <a:lnTo>
                    <a:pt x="24" y="2"/>
                  </a:lnTo>
                  <a:lnTo>
                    <a:pt x="25" y="1"/>
                  </a:lnTo>
                  <a:lnTo>
                    <a:pt x="24" y="0"/>
                  </a:lnTo>
                  <a:lnTo>
                    <a:pt x="22" y="0"/>
                  </a:lnTo>
                  <a:lnTo>
                    <a:pt x="20" y="0"/>
                  </a:lnTo>
                  <a:lnTo>
                    <a:pt x="18" y="0"/>
                  </a:lnTo>
                  <a:lnTo>
                    <a:pt x="17" y="0"/>
                  </a:lnTo>
                  <a:lnTo>
                    <a:pt x="16" y="0"/>
                  </a:lnTo>
                  <a:lnTo>
                    <a:pt x="15" y="1"/>
                  </a:lnTo>
                  <a:lnTo>
                    <a:pt x="13"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3" name="Freeform 749"/>
            <p:cNvSpPr>
              <a:spLocks/>
            </p:cNvSpPr>
            <p:nvPr/>
          </p:nvSpPr>
          <p:spPr bwMode="auto">
            <a:xfrm>
              <a:off x="3877" y="1451"/>
              <a:ext cx="77" cy="54"/>
            </a:xfrm>
            <a:custGeom>
              <a:avLst/>
              <a:gdLst>
                <a:gd name="T0" fmla="*/ 14 w 77"/>
                <a:gd name="T1" fmla="*/ 27 h 54"/>
                <a:gd name="T2" fmla="*/ 17 w 77"/>
                <a:gd name="T3" fmla="*/ 30 h 54"/>
                <a:gd name="T4" fmla="*/ 22 w 77"/>
                <a:gd name="T5" fmla="*/ 33 h 54"/>
                <a:gd name="T6" fmla="*/ 29 w 77"/>
                <a:gd name="T7" fmla="*/ 37 h 54"/>
                <a:gd name="T8" fmla="*/ 35 w 77"/>
                <a:gd name="T9" fmla="*/ 41 h 54"/>
                <a:gd name="T10" fmla="*/ 43 w 77"/>
                <a:gd name="T11" fmla="*/ 44 h 54"/>
                <a:gd name="T12" fmla="*/ 51 w 77"/>
                <a:gd name="T13" fmla="*/ 45 h 54"/>
                <a:gd name="T14" fmla="*/ 58 w 77"/>
                <a:gd name="T15" fmla="*/ 43 h 54"/>
                <a:gd name="T16" fmla="*/ 63 w 77"/>
                <a:gd name="T17" fmla="*/ 40 h 54"/>
                <a:gd name="T18" fmla="*/ 67 w 77"/>
                <a:gd name="T19" fmla="*/ 35 h 54"/>
                <a:gd name="T20" fmla="*/ 69 w 77"/>
                <a:gd name="T21" fmla="*/ 29 h 54"/>
                <a:gd name="T22" fmla="*/ 71 w 77"/>
                <a:gd name="T23" fmla="*/ 24 h 54"/>
                <a:gd name="T24" fmla="*/ 71 w 77"/>
                <a:gd name="T25" fmla="*/ 18 h 54"/>
                <a:gd name="T26" fmla="*/ 70 w 77"/>
                <a:gd name="T27" fmla="*/ 14 h 54"/>
                <a:gd name="T28" fmla="*/ 70 w 77"/>
                <a:gd name="T29" fmla="*/ 11 h 54"/>
                <a:gd name="T30" fmla="*/ 76 w 77"/>
                <a:gd name="T31" fmla="*/ 0 h 54"/>
                <a:gd name="T32" fmla="*/ 76 w 77"/>
                <a:gd name="T33" fmla="*/ 2 h 54"/>
                <a:gd name="T34" fmla="*/ 76 w 77"/>
                <a:gd name="T35" fmla="*/ 7 h 54"/>
                <a:gd name="T36" fmla="*/ 77 w 77"/>
                <a:gd name="T37" fmla="*/ 15 h 54"/>
                <a:gd name="T38" fmla="*/ 77 w 77"/>
                <a:gd name="T39" fmla="*/ 24 h 54"/>
                <a:gd name="T40" fmla="*/ 75 w 77"/>
                <a:gd name="T41" fmla="*/ 34 h 54"/>
                <a:gd name="T42" fmla="*/ 72 w 77"/>
                <a:gd name="T43" fmla="*/ 43 h 54"/>
                <a:gd name="T44" fmla="*/ 65 w 77"/>
                <a:gd name="T45" fmla="*/ 49 h 54"/>
                <a:gd name="T46" fmla="*/ 56 w 77"/>
                <a:gd name="T47" fmla="*/ 53 h 54"/>
                <a:gd name="T48" fmla="*/ 44 w 77"/>
                <a:gd name="T49" fmla="*/ 53 h 54"/>
                <a:gd name="T50" fmla="*/ 34 w 77"/>
                <a:gd name="T51" fmla="*/ 50 h 54"/>
                <a:gd name="T52" fmla="*/ 25 w 77"/>
                <a:gd name="T53" fmla="*/ 46 h 54"/>
                <a:gd name="T54" fmla="*/ 16 w 77"/>
                <a:gd name="T55" fmla="*/ 40 h 54"/>
                <a:gd name="T56" fmla="*/ 10 w 77"/>
                <a:gd name="T57" fmla="*/ 33 h 54"/>
                <a:gd name="T58" fmla="*/ 4 w 77"/>
                <a:gd name="T59" fmla="*/ 28 h 54"/>
                <a:gd name="T60" fmla="*/ 1 w 77"/>
                <a:gd name="T61" fmla="*/ 24 h 54"/>
                <a:gd name="T62" fmla="*/ 0 w 77"/>
                <a:gd name="T63" fmla="*/ 23 h 54"/>
                <a:gd name="T64" fmla="*/ 13 w 77"/>
                <a:gd name="T65" fmla="*/ 26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54">
                  <a:moveTo>
                    <a:pt x="13" y="26"/>
                  </a:moveTo>
                  <a:lnTo>
                    <a:pt x="14" y="27"/>
                  </a:lnTo>
                  <a:lnTo>
                    <a:pt x="16" y="28"/>
                  </a:lnTo>
                  <a:lnTo>
                    <a:pt x="17" y="30"/>
                  </a:lnTo>
                  <a:lnTo>
                    <a:pt x="20" y="31"/>
                  </a:lnTo>
                  <a:lnTo>
                    <a:pt x="22" y="33"/>
                  </a:lnTo>
                  <a:lnTo>
                    <a:pt x="25" y="35"/>
                  </a:lnTo>
                  <a:lnTo>
                    <a:pt x="29" y="37"/>
                  </a:lnTo>
                  <a:lnTo>
                    <a:pt x="32" y="39"/>
                  </a:lnTo>
                  <a:lnTo>
                    <a:pt x="35" y="41"/>
                  </a:lnTo>
                  <a:lnTo>
                    <a:pt x="39" y="43"/>
                  </a:lnTo>
                  <a:lnTo>
                    <a:pt x="43" y="44"/>
                  </a:lnTo>
                  <a:lnTo>
                    <a:pt x="47" y="45"/>
                  </a:lnTo>
                  <a:lnTo>
                    <a:pt x="51" y="45"/>
                  </a:lnTo>
                  <a:lnTo>
                    <a:pt x="54" y="44"/>
                  </a:lnTo>
                  <a:lnTo>
                    <a:pt x="58" y="43"/>
                  </a:lnTo>
                  <a:lnTo>
                    <a:pt x="61" y="42"/>
                  </a:lnTo>
                  <a:lnTo>
                    <a:pt x="63" y="40"/>
                  </a:lnTo>
                  <a:lnTo>
                    <a:pt x="66" y="37"/>
                  </a:lnTo>
                  <a:lnTo>
                    <a:pt x="67" y="35"/>
                  </a:lnTo>
                  <a:lnTo>
                    <a:pt x="68" y="32"/>
                  </a:lnTo>
                  <a:lnTo>
                    <a:pt x="69" y="29"/>
                  </a:lnTo>
                  <a:lnTo>
                    <a:pt x="70" y="27"/>
                  </a:lnTo>
                  <a:lnTo>
                    <a:pt x="71" y="24"/>
                  </a:lnTo>
                  <a:lnTo>
                    <a:pt x="71" y="21"/>
                  </a:lnTo>
                  <a:lnTo>
                    <a:pt x="71" y="18"/>
                  </a:lnTo>
                  <a:lnTo>
                    <a:pt x="70" y="16"/>
                  </a:lnTo>
                  <a:lnTo>
                    <a:pt x="70" y="14"/>
                  </a:lnTo>
                  <a:lnTo>
                    <a:pt x="70" y="12"/>
                  </a:lnTo>
                  <a:lnTo>
                    <a:pt x="70" y="11"/>
                  </a:lnTo>
                  <a:lnTo>
                    <a:pt x="70" y="10"/>
                  </a:lnTo>
                  <a:lnTo>
                    <a:pt x="76" y="0"/>
                  </a:lnTo>
                  <a:lnTo>
                    <a:pt x="76" y="2"/>
                  </a:lnTo>
                  <a:lnTo>
                    <a:pt x="76" y="4"/>
                  </a:lnTo>
                  <a:lnTo>
                    <a:pt x="76" y="7"/>
                  </a:lnTo>
                  <a:lnTo>
                    <a:pt x="77" y="11"/>
                  </a:lnTo>
                  <a:lnTo>
                    <a:pt x="77" y="15"/>
                  </a:lnTo>
                  <a:lnTo>
                    <a:pt x="77" y="19"/>
                  </a:lnTo>
                  <a:lnTo>
                    <a:pt x="77" y="24"/>
                  </a:lnTo>
                  <a:lnTo>
                    <a:pt x="76" y="29"/>
                  </a:lnTo>
                  <a:lnTo>
                    <a:pt x="75" y="34"/>
                  </a:lnTo>
                  <a:lnTo>
                    <a:pt x="74" y="38"/>
                  </a:lnTo>
                  <a:lnTo>
                    <a:pt x="72" y="43"/>
                  </a:lnTo>
                  <a:lnTo>
                    <a:pt x="69" y="46"/>
                  </a:lnTo>
                  <a:lnTo>
                    <a:pt x="65" y="49"/>
                  </a:lnTo>
                  <a:lnTo>
                    <a:pt x="61" y="51"/>
                  </a:lnTo>
                  <a:lnTo>
                    <a:pt x="56" y="53"/>
                  </a:lnTo>
                  <a:lnTo>
                    <a:pt x="50" y="54"/>
                  </a:lnTo>
                  <a:lnTo>
                    <a:pt x="44" y="53"/>
                  </a:lnTo>
                  <a:lnTo>
                    <a:pt x="39" y="52"/>
                  </a:lnTo>
                  <a:lnTo>
                    <a:pt x="34" y="50"/>
                  </a:lnTo>
                  <a:lnTo>
                    <a:pt x="29" y="48"/>
                  </a:lnTo>
                  <a:lnTo>
                    <a:pt x="25" y="46"/>
                  </a:lnTo>
                  <a:lnTo>
                    <a:pt x="20" y="43"/>
                  </a:lnTo>
                  <a:lnTo>
                    <a:pt x="16" y="40"/>
                  </a:lnTo>
                  <a:lnTo>
                    <a:pt x="13" y="36"/>
                  </a:lnTo>
                  <a:lnTo>
                    <a:pt x="10" y="33"/>
                  </a:lnTo>
                  <a:lnTo>
                    <a:pt x="7" y="31"/>
                  </a:lnTo>
                  <a:lnTo>
                    <a:pt x="4" y="28"/>
                  </a:lnTo>
                  <a:lnTo>
                    <a:pt x="3" y="26"/>
                  </a:lnTo>
                  <a:lnTo>
                    <a:pt x="1" y="24"/>
                  </a:lnTo>
                  <a:lnTo>
                    <a:pt x="0" y="23"/>
                  </a:lnTo>
                  <a:lnTo>
                    <a:pt x="1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4" name="Freeform 750"/>
            <p:cNvSpPr>
              <a:spLocks/>
            </p:cNvSpPr>
            <p:nvPr/>
          </p:nvSpPr>
          <p:spPr bwMode="auto">
            <a:xfrm>
              <a:off x="3894" y="1410"/>
              <a:ext cx="23" cy="25"/>
            </a:xfrm>
            <a:custGeom>
              <a:avLst/>
              <a:gdLst>
                <a:gd name="T0" fmla="*/ 0 w 23"/>
                <a:gd name="T1" fmla="*/ 4 h 25"/>
                <a:gd name="T2" fmla="*/ 0 w 23"/>
                <a:gd name="T3" fmla="*/ 4 h 25"/>
                <a:gd name="T4" fmla="*/ 2 w 23"/>
                <a:gd name="T5" fmla="*/ 5 h 25"/>
                <a:gd name="T6" fmla="*/ 3 w 23"/>
                <a:gd name="T7" fmla="*/ 6 h 25"/>
                <a:gd name="T8" fmla="*/ 4 w 23"/>
                <a:gd name="T9" fmla="*/ 7 h 25"/>
                <a:gd name="T10" fmla="*/ 5 w 23"/>
                <a:gd name="T11" fmla="*/ 7 h 25"/>
                <a:gd name="T12" fmla="*/ 7 w 23"/>
                <a:gd name="T13" fmla="*/ 9 h 25"/>
                <a:gd name="T14" fmla="*/ 8 w 23"/>
                <a:gd name="T15" fmla="*/ 10 h 25"/>
                <a:gd name="T16" fmla="*/ 10 w 23"/>
                <a:gd name="T17" fmla="*/ 11 h 25"/>
                <a:gd name="T18" fmla="*/ 11 w 23"/>
                <a:gd name="T19" fmla="*/ 13 h 25"/>
                <a:gd name="T20" fmla="*/ 12 w 23"/>
                <a:gd name="T21" fmla="*/ 15 h 25"/>
                <a:gd name="T22" fmla="*/ 13 w 23"/>
                <a:gd name="T23" fmla="*/ 17 h 25"/>
                <a:gd name="T24" fmla="*/ 14 w 23"/>
                <a:gd name="T25" fmla="*/ 19 h 25"/>
                <a:gd name="T26" fmla="*/ 15 w 23"/>
                <a:gd name="T27" fmla="*/ 21 h 25"/>
                <a:gd name="T28" fmla="*/ 16 w 23"/>
                <a:gd name="T29" fmla="*/ 23 h 25"/>
                <a:gd name="T30" fmla="*/ 17 w 23"/>
                <a:gd name="T31" fmla="*/ 25 h 25"/>
                <a:gd name="T32" fmla="*/ 19 w 23"/>
                <a:gd name="T33" fmla="*/ 25 h 25"/>
                <a:gd name="T34" fmla="*/ 20 w 23"/>
                <a:gd name="T35" fmla="*/ 25 h 25"/>
                <a:gd name="T36" fmla="*/ 21 w 23"/>
                <a:gd name="T37" fmla="*/ 25 h 25"/>
                <a:gd name="T38" fmla="*/ 22 w 23"/>
                <a:gd name="T39" fmla="*/ 23 h 25"/>
                <a:gd name="T40" fmla="*/ 23 w 23"/>
                <a:gd name="T41" fmla="*/ 22 h 25"/>
                <a:gd name="T42" fmla="*/ 23 w 23"/>
                <a:gd name="T43" fmla="*/ 21 h 25"/>
                <a:gd name="T44" fmla="*/ 23 w 23"/>
                <a:gd name="T45" fmla="*/ 20 h 25"/>
                <a:gd name="T46" fmla="*/ 22 w 23"/>
                <a:gd name="T47" fmla="*/ 18 h 25"/>
                <a:gd name="T48" fmla="*/ 22 w 23"/>
                <a:gd name="T49" fmla="*/ 17 h 25"/>
                <a:gd name="T50" fmla="*/ 21 w 23"/>
                <a:gd name="T51" fmla="*/ 15 h 25"/>
                <a:gd name="T52" fmla="*/ 19 w 23"/>
                <a:gd name="T53" fmla="*/ 13 h 25"/>
                <a:gd name="T54" fmla="*/ 18 w 23"/>
                <a:gd name="T55" fmla="*/ 11 h 25"/>
                <a:gd name="T56" fmla="*/ 17 w 23"/>
                <a:gd name="T57" fmla="*/ 10 h 25"/>
                <a:gd name="T58" fmla="*/ 15 w 23"/>
                <a:gd name="T59" fmla="*/ 8 h 25"/>
                <a:gd name="T60" fmla="*/ 14 w 23"/>
                <a:gd name="T61" fmla="*/ 6 h 25"/>
                <a:gd name="T62" fmla="*/ 12 w 23"/>
                <a:gd name="T63" fmla="*/ 4 h 25"/>
                <a:gd name="T64" fmla="*/ 11 w 23"/>
                <a:gd name="T65" fmla="*/ 3 h 25"/>
                <a:gd name="T66" fmla="*/ 9 w 23"/>
                <a:gd name="T67" fmla="*/ 1 h 25"/>
                <a:gd name="T68" fmla="*/ 8 w 23"/>
                <a:gd name="T69" fmla="*/ 0 h 25"/>
                <a:gd name="T70" fmla="*/ 7 w 23"/>
                <a:gd name="T71" fmla="*/ 0 h 25"/>
                <a:gd name="T72" fmla="*/ 6 w 23"/>
                <a:gd name="T73" fmla="*/ 0 h 25"/>
                <a:gd name="T74" fmla="*/ 4 w 23"/>
                <a:gd name="T75" fmla="*/ 1 h 25"/>
                <a:gd name="T76" fmla="*/ 3 w 23"/>
                <a:gd name="T77" fmla="*/ 2 h 25"/>
                <a:gd name="T78" fmla="*/ 1 w 23"/>
                <a:gd name="T79" fmla="*/ 3 h 25"/>
                <a:gd name="T80" fmla="*/ 0 w 23"/>
                <a:gd name="T81" fmla="*/ 4 h 25"/>
                <a:gd name="T82" fmla="*/ 0 w 23"/>
                <a:gd name="T83" fmla="*/ 4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25">
                  <a:moveTo>
                    <a:pt x="0" y="4"/>
                  </a:moveTo>
                  <a:lnTo>
                    <a:pt x="0" y="4"/>
                  </a:lnTo>
                  <a:lnTo>
                    <a:pt x="2" y="5"/>
                  </a:lnTo>
                  <a:lnTo>
                    <a:pt x="3" y="6"/>
                  </a:lnTo>
                  <a:lnTo>
                    <a:pt x="4" y="7"/>
                  </a:lnTo>
                  <a:lnTo>
                    <a:pt x="5" y="7"/>
                  </a:lnTo>
                  <a:lnTo>
                    <a:pt x="7" y="9"/>
                  </a:lnTo>
                  <a:lnTo>
                    <a:pt x="8" y="10"/>
                  </a:lnTo>
                  <a:lnTo>
                    <a:pt x="10" y="11"/>
                  </a:lnTo>
                  <a:lnTo>
                    <a:pt x="11" y="13"/>
                  </a:lnTo>
                  <a:lnTo>
                    <a:pt x="12" y="15"/>
                  </a:lnTo>
                  <a:lnTo>
                    <a:pt x="13" y="17"/>
                  </a:lnTo>
                  <a:lnTo>
                    <a:pt x="14" y="19"/>
                  </a:lnTo>
                  <a:lnTo>
                    <a:pt x="15" y="21"/>
                  </a:lnTo>
                  <a:lnTo>
                    <a:pt x="16" y="23"/>
                  </a:lnTo>
                  <a:lnTo>
                    <a:pt x="17" y="25"/>
                  </a:lnTo>
                  <a:lnTo>
                    <a:pt x="19" y="25"/>
                  </a:lnTo>
                  <a:lnTo>
                    <a:pt x="20" y="25"/>
                  </a:lnTo>
                  <a:lnTo>
                    <a:pt x="21" y="25"/>
                  </a:lnTo>
                  <a:lnTo>
                    <a:pt x="22" y="23"/>
                  </a:lnTo>
                  <a:lnTo>
                    <a:pt x="23" y="22"/>
                  </a:lnTo>
                  <a:lnTo>
                    <a:pt x="23" y="21"/>
                  </a:lnTo>
                  <a:lnTo>
                    <a:pt x="23" y="20"/>
                  </a:lnTo>
                  <a:lnTo>
                    <a:pt x="22" y="18"/>
                  </a:lnTo>
                  <a:lnTo>
                    <a:pt x="22" y="17"/>
                  </a:lnTo>
                  <a:lnTo>
                    <a:pt x="21" y="15"/>
                  </a:lnTo>
                  <a:lnTo>
                    <a:pt x="19" y="13"/>
                  </a:lnTo>
                  <a:lnTo>
                    <a:pt x="18" y="11"/>
                  </a:lnTo>
                  <a:lnTo>
                    <a:pt x="17" y="10"/>
                  </a:lnTo>
                  <a:lnTo>
                    <a:pt x="15" y="8"/>
                  </a:lnTo>
                  <a:lnTo>
                    <a:pt x="14" y="6"/>
                  </a:lnTo>
                  <a:lnTo>
                    <a:pt x="12" y="4"/>
                  </a:lnTo>
                  <a:lnTo>
                    <a:pt x="11" y="3"/>
                  </a:lnTo>
                  <a:lnTo>
                    <a:pt x="9" y="1"/>
                  </a:lnTo>
                  <a:lnTo>
                    <a:pt x="8" y="0"/>
                  </a:lnTo>
                  <a:lnTo>
                    <a:pt x="7" y="0"/>
                  </a:lnTo>
                  <a:lnTo>
                    <a:pt x="6" y="0"/>
                  </a:lnTo>
                  <a:lnTo>
                    <a:pt x="4" y="1"/>
                  </a:lnTo>
                  <a:lnTo>
                    <a:pt x="3" y="2"/>
                  </a:lnTo>
                  <a:lnTo>
                    <a:pt x="1" y="3"/>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5" name="Freeform 751"/>
            <p:cNvSpPr>
              <a:spLocks/>
            </p:cNvSpPr>
            <p:nvPr/>
          </p:nvSpPr>
          <p:spPr bwMode="auto">
            <a:xfrm>
              <a:off x="4201" y="1283"/>
              <a:ext cx="29" cy="29"/>
            </a:xfrm>
            <a:custGeom>
              <a:avLst/>
              <a:gdLst>
                <a:gd name="T0" fmla="*/ 13 w 29"/>
                <a:gd name="T1" fmla="*/ 0 h 29"/>
                <a:gd name="T2" fmla="*/ 9 w 29"/>
                <a:gd name="T3" fmla="*/ 1 h 29"/>
                <a:gd name="T4" fmla="*/ 6 w 29"/>
                <a:gd name="T5" fmla="*/ 3 h 29"/>
                <a:gd name="T6" fmla="*/ 3 w 29"/>
                <a:gd name="T7" fmla="*/ 5 h 29"/>
                <a:gd name="T8" fmla="*/ 1 w 29"/>
                <a:gd name="T9" fmla="*/ 8 h 29"/>
                <a:gd name="T10" fmla="*/ 0 w 29"/>
                <a:gd name="T11" fmla="*/ 11 h 29"/>
                <a:gd name="T12" fmla="*/ 0 w 29"/>
                <a:gd name="T13" fmla="*/ 16 h 29"/>
                <a:gd name="T14" fmla="*/ 1 w 29"/>
                <a:gd name="T15" fmla="*/ 19 h 29"/>
                <a:gd name="T16" fmla="*/ 2 w 29"/>
                <a:gd name="T17" fmla="*/ 22 h 29"/>
                <a:gd name="T18" fmla="*/ 4 w 29"/>
                <a:gd name="T19" fmla="*/ 24 h 29"/>
                <a:gd name="T20" fmla="*/ 7 w 29"/>
                <a:gd name="T21" fmla="*/ 27 h 29"/>
                <a:gd name="T22" fmla="*/ 12 w 29"/>
                <a:gd name="T23" fmla="*/ 28 h 29"/>
                <a:gd name="T24" fmla="*/ 17 w 29"/>
                <a:gd name="T25" fmla="*/ 28 h 29"/>
                <a:gd name="T26" fmla="*/ 21 w 29"/>
                <a:gd name="T27" fmla="*/ 27 h 29"/>
                <a:gd name="T28" fmla="*/ 25 w 29"/>
                <a:gd name="T29" fmla="*/ 25 h 29"/>
                <a:gd name="T30" fmla="*/ 26 w 29"/>
                <a:gd name="T31" fmla="*/ 22 h 29"/>
                <a:gd name="T32" fmla="*/ 28 w 29"/>
                <a:gd name="T33" fmla="*/ 20 h 29"/>
                <a:gd name="T34" fmla="*/ 29 w 29"/>
                <a:gd name="T35" fmla="*/ 16 h 29"/>
                <a:gd name="T36" fmla="*/ 29 w 29"/>
                <a:gd name="T37" fmla="*/ 12 h 29"/>
                <a:gd name="T38" fmla="*/ 27 w 29"/>
                <a:gd name="T39" fmla="*/ 9 h 29"/>
                <a:gd name="T40" fmla="*/ 25 w 29"/>
                <a:gd name="T41" fmla="*/ 5 h 29"/>
                <a:gd name="T42" fmla="*/ 20 w 29"/>
                <a:gd name="T43" fmla="*/ 2 h 29"/>
                <a:gd name="T44" fmla="*/ 16 w 29"/>
                <a:gd name="T45" fmla="*/ 0 h 29"/>
                <a:gd name="T46" fmla="*/ 14 w 29"/>
                <a:gd name="T47" fmla="*/ 1 h 29"/>
                <a:gd name="T48" fmla="*/ 14 w 29"/>
                <a:gd name="T49" fmla="*/ 4 h 29"/>
                <a:gd name="T50" fmla="*/ 14 w 29"/>
                <a:gd name="T51" fmla="*/ 7 h 29"/>
                <a:gd name="T52" fmla="*/ 16 w 29"/>
                <a:gd name="T53" fmla="*/ 7 h 29"/>
                <a:gd name="T54" fmla="*/ 19 w 29"/>
                <a:gd name="T55" fmla="*/ 9 h 29"/>
                <a:gd name="T56" fmla="*/ 21 w 29"/>
                <a:gd name="T57" fmla="*/ 12 h 29"/>
                <a:gd name="T58" fmla="*/ 22 w 29"/>
                <a:gd name="T59" fmla="*/ 16 h 29"/>
                <a:gd name="T60" fmla="*/ 21 w 29"/>
                <a:gd name="T61" fmla="*/ 19 h 29"/>
                <a:gd name="T62" fmla="*/ 18 w 29"/>
                <a:gd name="T63" fmla="*/ 21 h 29"/>
                <a:gd name="T64" fmla="*/ 16 w 29"/>
                <a:gd name="T65" fmla="*/ 21 h 29"/>
                <a:gd name="T66" fmla="*/ 13 w 29"/>
                <a:gd name="T67" fmla="*/ 21 h 29"/>
                <a:gd name="T68" fmla="*/ 10 w 29"/>
                <a:gd name="T69" fmla="*/ 20 h 29"/>
                <a:gd name="T70" fmla="*/ 8 w 29"/>
                <a:gd name="T71" fmla="*/ 18 h 29"/>
                <a:gd name="T72" fmla="*/ 7 w 29"/>
                <a:gd name="T73" fmla="*/ 16 h 29"/>
                <a:gd name="T74" fmla="*/ 7 w 29"/>
                <a:gd name="T75" fmla="*/ 12 h 29"/>
                <a:gd name="T76" fmla="*/ 9 w 29"/>
                <a:gd name="T77" fmla="*/ 9 h 29"/>
                <a:gd name="T78" fmla="*/ 12 w 29"/>
                <a:gd name="T79" fmla="*/ 7 h 29"/>
                <a:gd name="T80" fmla="*/ 14 w 29"/>
                <a:gd name="T81" fmla="*/ 7 h 29"/>
                <a:gd name="T82" fmla="*/ 14 w 29"/>
                <a:gd name="T83" fmla="*/ 0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 h="29">
                  <a:moveTo>
                    <a:pt x="14" y="0"/>
                  </a:moveTo>
                  <a:lnTo>
                    <a:pt x="13" y="0"/>
                  </a:lnTo>
                  <a:lnTo>
                    <a:pt x="12" y="0"/>
                  </a:lnTo>
                  <a:lnTo>
                    <a:pt x="9" y="1"/>
                  </a:lnTo>
                  <a:lnTo>
                    <a:pt x="7" y="2"/>
                  </a:lnTo>
                  <a:lnTo>
                    <a:pt x="6" y="3"/>
                  </a:lnTo>
                  <a:lnTo>
                    <a:pt x="4" y="4"/>
                  </a:lnTo>
                  <a:lnTo>
                    <a:pt x="3" y="5"/>
                  </a:lnTo>
                  <a:lnTo>
                    <a:pt x="2" y="6"/>
                  </a:lnTo>
                  <a:lnTo>
                    <a:pt x="1" y="8"/>
                  </a:lnTo>
                  <a:lnTo>
                    <a:pt x="0" y="9"/>
                  </a:lnTo>
                  <a:lnTo>
                    <a:pt x="0" y="11"/>
                  </a:lnTo>
                  <a:lnTo>
                    <a:pt x="0" y="14"/>
                  </a:lnTo>
                  <a:lnTo>
                    <a:pt x="0" y="16"/>
                  </a:lnTo>
                  <a:lnTo>
                    <a:pt x="0" y="18"/>
                  </a:lnTo>
                  <a:lnTo>
                    <a:pt x="1" y="19"/>
                  </a:lnTo>
                  <a:lnTo>
                    <a:pt x="2" y="21"/>
                  </a:lnTo>
                  <a:lnTo>
                    <a:pt x="2" y="22"/>
                  </a:lnTo>
                  <a:lnTo>
                    <a:pt x="3" y="23"/>
                  </a:lnTo>
                  <a:lnTo>
                    <a:pt x="4" y="24"/>
                  </a:lnTo>
                  <a:lnTo>
                    <a:pt x="5" y="26"/>
                  </a:lnTo>
                  <a:lnTo>
                    <a:pt x="7" y="27"/>
                  </a:lnTo>
                  <a:lnTo>
                    <a:pt x="10" y="28"/>
                  </a:lnTo>
                  <a:lnTo>
                    <a:pt x="12" y="28"/>
                  </a:lnTo>
                  <a:lnTo>
                    <a:pt x="15" y="29"/>
                  </a:lnTo>
                  <a:lnTo>
                    <a:pt x="17" y="28"/>
                  </a:lnTo>
                  <a:lnTo>
                    <a:pt x="19" y="28"/>
                  </a:lnTo>
                  <a:lnTo>
                    <a:pt x="21" y="27"/>
                  </a:lnTo>
                  <a:lnTo>
                    <a:pt x="24" y="26"/>
                  </a:lnTo>
                  <a:lnTo>
                    <a:pt x="25" y="25"/>
                  </a:lnTo>
                  <a:lnTo>
                    <a:pt x="26" y="24"/>
                  </a:lnTo>
                  <a:lnTo>
                    <a:pt x="26" y="22"/>
                  </a:lnTo>
                  <a:lnTo>
                    <a:pt x="27" y="21"/>
                  </a:lnTo>
                  <a:lnTo>
                    <a:pt x="28" y="20"/>
                  </a:lnTo>
                  <a:lnTo>
                    <a:pt x="28" y="18"/>
                  </a:lnTo>
                  <a:lnTo>
                    <a:pt x="29" y="16"/>
                  </a:lnTo>
                  <a:lnTo>
                    <a:pt x="29" y="14"/>
                  </a:lnTo>
                  <a:lnTo>
                    <a:pt x="29" y="12"/>
                  </a:lnTo>
                  <a:lnTo>
                    <a:pt x="28" y="10"/>
                  </a:lnTo>
                  <a:lnTo>
                    <a:pt x="27" y="9"/>
                  </a:lnTo>
                  <a:lnTo>
                    <a:pt x="27" y="7"/>
                  </a:lnTo>
                  <a:lnTo>
                    <a:pt x="25" y="5"/>
                  </a:lnTo>
                  <a:lnTo>
                    <a:pt x="23" y="3"/>
                  </a:lnTo>
                  <a:lnTo>
                    <a:pt x="20" y="2"/>
                  </a:lnTo>
                  <a:lnTo>
                    <a:pt x="18" y="1"/>
                  </a:lnTo>
                  <a:lnTo>
                    <a:pt x="16" y="0"/>
                  </a:lnTo>
                  <a:lnTo>
                    <a:pt x="14" y="0"/>
                  </a:lnTo>
                  <a:lnTo>
                    <a:pt x="14" y="1"/>
                  </a:lnTo>
                  <a:lnTo>
                    <a:pt x="14" y="3"/>
                  </a:lnTo>
                  <a:lnTo>
                    <a:pt x="14" y="4"/>
                  </a:lnTo>
                  <a:lnTo>
                    <a:pt x="14" y="6"/>
                  </a:lnTo>
                  <a:lnTo>
                    <a:pt x="14" y="7"/>
                  </a:lnTo>
                  <a:lnTo>
                    <a:pt x="16" y="7"/>
                  </a:lnTo>
                  <a:lnTo>
                    <a:pt x="18" y="8"/>
                  </a:lnTo>
                  <a:lnTo>
                    <a:pt x="19" y="9"/>
                  </a:lnTo>
                  <a:lnTo>
                    <a:pt x="21" y="10"/>
                  </a:lnTo>
                  <a:lnTo>
                    <a:pt x="21" y="12"/>
                  </a:lnTo>
                  <a:lnTo>
                    <a:pt x="22" y="14"/>
                  </a:lnTo>
                  <a:lnTo>
                    <a:pt x="22" y="16"/>
                  </a:lnTo>
                  <a:lnTo>
                    <a:pt x="21" y="18"/>
                  </a:lnTo>
                  <a:lnTo>
                    <a:pt x="21" y="19"/>
                  </a:lnTo>
                  <a:lnTo>
                    <a:pt x="20" y="20"/>
                  </a:lnTo>
                  <a:lnTo>
                    <a:pt x="18" y="21"/>
                  </a:lnTo>
                  <a:lnTo>
                    <a:pt x="17" y="21"/>
                  </a:lnTo>
                  <a:lnTo>
                    <a:pt x="16" y="21"/>
                  </a:lnTo>
                  <a:lnTo>
                    <a:pt x="15" y="22"/>
                  </a:lnTo>
                  <a:lnTo>
                    <a:pt x="13" y="21"/>
                  </a:lnTo>
                  <a:lnTo>
                    <a:pt x="12" y="21"/>
                  </a:lnTo>
                  <a:lnTo>
                    <a:pt x="10" y="20"/>
                  </a:lnTo>
                  <a:lnTo>
                    <a:pt x="9" y="20"/>
                  </a:lnTo>
                  <a:lnTo>
                    <a:pt x="8" y="18"/>
                  </a:lnTo>
                  <a:lnTo>
                    <a:pt x="8" y="17"/>
                  </a:lnTo>
                  <a:lnTo>
                    <a:pt x="7" y="16"/>
                  </a:lnTo>
                  <a:lnTo>
                    <a:pt x="7" y="14"/>
                  </a:lnTo>
                  <a:lnTo>
                    <a:pt x="7" y="12"/>
                  </a:lnTo>
                  <a:lnTo>
                    <a:pt x="8" y="10"/>
                  </a:lnTo>
                  <a:lnTo>
                    <a:pt x="9" y="9"/>
                  </a:lnTo>
                  <a:lnTo>
                    <a:pt x="11" y="8"/>
                  </a:lnTo>
                  <a:lnTo>
                    <a:pt x="12" y="7"/>
                  </a:lnTo>
                  <a:lnTo>
                    <a:pt x="13" y="7"/>
                  </a:lnTo>
                  <a:lnTo>
                    <a:pt x="14" y="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6" name="Freeform 752"/>
            <p:cNvSpPr>
              <a:spLocks/>
            </p:cNvSpPr>
            <p:nvPr/>
          </p:nvSpPr>
          <p:spPr bwMode="auto">
            <a:xfrm>
              <a:off x="4049" y="1665"/>
              <a:ext cx="19" cy="34"/>
            </a:xfrm>
            <a:custGeom>
              <a:avLst/>
              <a:gdLst>
                <a:gd name="T0" fmla="*/ 0 w 19"/>
                <a:gd name="T1" fmla="*/ 1 h 34"/>
                <a:gd name="T2" fmla="*/ 9 w 19"/>
                <a:gd name="T3" fmla="*/ 34 h 34"/>
                <a:gd name="T4" fmla="*/ 19 w 19"/>
                <a:gd name="T5" fmla="*/ 33 h 34"/>
                <a:gd name="T6" fmla="*/ 9 w 19"/>
                <a:gd name="T7" fmla="*/ 0 h 34"/>
                <a:gd name="T8" fmla="*/ 0 w 19"/>
                <a:gd name="T9" fmla="*/ 1 h 34"/>
                <a:gd name="T10" fmla="*/ 0 w 19"/>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4">
                  <a:moveTo>
                    <a:pt x="0" y="1"/>
                  </a:moveTo>
                  <a:lnTo>
                    <a:pt x="9" y="34"/>
                  </a:lnTo>
                  <a:lnTo>
                    <a:pt x="19" y="33"/>
                  </a:lnTo>
                  <a:lnTo>
                    <a:pt x="9"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7" name="Freeform 753"/>
            <p:cNvSpPr>
              <a:spLocks/>
            </p:cNvSpPr>
            <p:nvPr/>
          </p:nvSpPr>
          <p:spPr bwMode="auto">
            <a:xfrm>
              <a:off x="4075" y="1664"/>
              <a:ext cx="17" cy="35"/>
            </a:xfrm>
            <a:custGeom>
              <a:avLst/>
              <a:gdLst>
                <a:gd name="T0" fmla="*/ 7 w 17"/>
                <a:gd name="T1" fmla="*/ 1 h 35"/>
                <a:gd name="T2" fmla="*/ 0 w 17"/>
                <a:gd name="T3" fmla="*/ 35 h 35"/>
                <a:gd name="T4" fmla="*/ 7 w 17"/>
                <a:gd name="T5" fmla="*/ 35 h 35"/>
                <a:gd name="T6" fmla="*/ 17 w 17"/>
                <a:gd name="T7" fmla="*/ 0 h 35"/>
                <a:gd name="T8" fmla="*/ 7 w 17"/>
                <a:gd name="T9" fmla="*/ 1 h 35"/>
                <a:gd name="T10" fmla="*/ 7 w 17"/>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5">
                  <a:moveTo>
                    <a:pt x="7" y="1"/>
                  </a:moveTo>
                  <a:lnTo>
                    <a:pt x="0" y="35"/>
                  </a:lnTo>
                  <a:lnTo>
                    <a:pt x="7" y="35"/>
                  </a:lnTo>
                  <a:lnTo>
                    <a:pt x="17"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8" name="Freeform 754"/>
            <p:cNvSpPr>
              <a:spLocks/>
            </p:cNvSpPr>
            <p:nvPr/>
          </p:nvSpPr>
          <p:spPr bwMode="auto">
            <a:xfrm>
              <a:off x="3766" y="1720"/>
              <a:ext cx="127" cy="62"/>
            </a:xfrm>
            <a:custGeom>
              <a:avLst/>
              <a:gdLst>
                <a:gd name="T0" fmla="*/ 0 w 127"/>
                <a:gd name="T1" fmla="*/ 49 h 62"/>
                <a:gd name="T2" fmla="*/ 1 w 127"/>
                <a:gd name="T3" fmla="*/ 49 h 62"/>
                <a:gd name="T4" fmla="*/ 3 w 127"/>
                <a:gd name="T5" fmla="*/ 48 h 62"/>
                <a:gd name="T6" fmla="*/ 7 w 127"/>
                <a:gd name="T7" fmla="*/ 46 h 62"/>
                <a:gd name="T8" fmla="*/ 12 w 127"/>
                <a:gd name="T9" fmla="*/ 44 h 62"/>
                <a:gd name="T10" fmla="*/ 18 w 127"/>
                <a:gd name="T11" fmla="*/ 41 h 62"/>
                <a:gd name="T12" fmla="*/ 26 w 127"/>
                <a:gd name="T13" fmla="*/ 38 h 62"/>
                <a:gd name="T14" fmla="*/ 34 w 127"/>
                <a:gd name="T15" fmla="*/ 35 h 62"/>
                <a:gd name="T16" fmla="*/ 42 w 127"/>
                <a:gd name="T17" fmla="*/ 31 h 62"/>
                <a:gd name="T18" fmla="*/ 51 w 127"/>
                <a:gd name="T19" fmla="*/ 27 h 62"/>
                <a:gd name="T20" fmla="*/ 61 w 127"/>
                <a:gd name="T21" fmla="*/ 23 h 62"/>
                <a:gd name="T22" fmla="*/ 70 w 127"/>
                <a:gd name="T23" fmla="*/ 19 h 62"/>
                <a:gd name="T24" fmla="*/ 80 w 127"/>
                <a:gd name="T25" fmla="*/ 15 h 62"/>
                <a:gd name="T26" fmla="*/ 88 w 127"/>
                <a:gd name="T27" fmla="*/ 11 h 62"/>
                <a:gd name="T28" fmla="*/ 97 w 127"/>
                <a:gd name="T29" fmla="*/ 8 h 62"/>
                <a:gd name="T30" fmla="*/ 105 w 127"/>
                <a:gd name="T31" fmla="*/ 5 h 62"/>
                <a:gd name="T32" fmla="*/ 113 w 127"/>
                <a:gd name="T33" fmla="*/ 1 h 62"/>
                <a:gd name="T34" fmla="*/ 114 w 127"/>
                <a:gd name="T35" fmla="*/ 0 h 62"/>
                <a:gd name="T36" fmla="*/ 116 w 127"/>
                <a:gd name="T37" fmla="*/ 0 h 62"/>
                <a:gd name="T38" fmla="*/ 118 w 127"/>
                <a:gd name="T39" fmla="*/ 0 h 62"/>
                <a:gd name="T40" fmla="*/ 119 w 127"/>
                <a:gd name="T41" fmla="*/ 0 h 62"/>
                <a:gd name="T42" fmla="*/ 120 w 127"/>
                <a:gd name="T43" fmla="*/ 1 h 62"/>
                <a:gd name="T44" fmla="*/ 122 w 127"/>
                <a:gd name="T45" fmla="*/ 1 h 62"/>
                <a:gd name="T46" fmla="*/ 123 w 127"/>
                <a:gd name="T47" fmla="*/ 2 h 62"/>
                <a:gd name="T48" fmla="*/ 124 w 127"/>
                <a:gd name="T49" fmla="*/ 3 h 62"/>
                <a:gd name="T50" fmla="*/ 125 w 127"/>
                <a:gd name="T51" fmla="*/ 5 h 62"/>
                <a:gd name="T52" fmla="*/ 126 w 127"/>
                <a:gd name="T53" fmla="*/ 6 h 62"/>
                <a:gd name="T54" fmla="*/ 127 w 127"/>
                <a:gd name="T55" fmla="*/ 8 h 62"/>
                <a:gd name="T56" fmla="*/ 127 w 127"/>
                <a:gd name="T57" fmla="*/ 8 h 62"/>
                <a:gd name="T58" fmla="*/ 126 w 127"/>
                <a:gd name="T59" fmla="*/ 8 h 62"/>
                <a:gd name="T60" fmla="*/ 123 w 127"/>
                <a:gd name="T61" fmla="*/ 10 h 62"/>
                <a:gd name="T62" fmla="*/ 118 w 127"/>
                <a:gd name="T63" fmla="*/ 12 h 62"/>
                <a:gd name="T64" fmla="*/ 111 w 127"/>
                <a:gd name="T65" fmla="*/ 15 h 62"/>
                <a:gd name="T66" fmla="*/ 103 w 127"/>
                <a:gd name="T67" fmla="*/ 18 h 62"/>
                <a:gd name="T68" fmla="*/ 94 w 127"/>
                <a:gd name="T69" fmla="*/ 22 h 62"/>
                <a:gd name="T70" fmla="*/ 84 w 127"/>
                <a:gd name="T71" fmla="*/ 26 h 62"/>
                <a:gd name="T72" fmla="*/ 73 w 127"/>
                <a:gd name="T73" fmla="*/ 31 h 62"/>
                <a:gd name="T74" fmla="*/ 62 w 127"/>
                <a:gd name="T75" fmla="*/ 35 h 62"/>
                <a:gd name="T76" fmla="*/ 51 w 127"/>
                <a:gd name="T77" fmla="*/ 40 h 62"/>
                <a:gd name="T78" fmla="*/ 41 w 127"/>
                <a:gd name="T79" fmla="*/ 44 h 62"/>
                <a:gd name="T80" fmla="*/ 31 w 127"/>
                <a:gd name="T81" fmla="*/ 49 h 62"/>
                <a:gd name="T82" fmla="*/ 21 w 127"/>
                <a:gd name="T83" fmla="*/ 53 h 62"/>
                <a:gd name="T84" fmla="*/ 13 w 127"/>
                <a:gd name="T85" fmla="*/ 56 h 62"/>
                <a:gd name="T86" fmla="*/ 5 w 127"/>
                <a:gd name="T87" fmla="*/ 59 h 62"/>
                <a:gd name="T88" fmla="*/ 0 w 127"/>
                <a:gd name="T89" fmla="*/ 62 h 62"/>
                <a:gd name="T90" fmla="*/ 0 w 127"/>
                <a:gd name="T91" fmla="*/ 49 h 62"/>
                <a:gd name="T92" fmla="*/ 0 w 127"/>
                <a:gd name="T93" fmla="*/ 49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 h="62">
                  <a:moveTo>
                    <a:pt x="0" y="49"/>
                  </a:moveTo>
                  <a:lnTo>
                    <a:pt x="1" y="49"/>
                  </a:lnTo>
                  <a:lnTo>
                    <a:pt x="3" y="48"/>
                  </a:lnTo>
                  <a:lnTo>
                    <a:pt x="7" y="46"/>
                  </a:lnTo>
                  <a:lnTo>
                    <a:pt x="12" y="44"/>
                  </a:lnTo>
                  <a:lnTo>
                    <a:pt x="18" y="41"/>
                  </a:lnTo>
                  <a:lnTo>
                    <a:pt x="26" y="38"/>
                  </a:lnTo>
                  <a:lnTo>
                    <a:pt x="34" y="35"/>
                  </a:lnTo>
                  <a:lnTo>
                    <a:pt x="42" y="31"/>
                  </a:lnTo>
                  <a:lnTo>
                    <a:pt x="51" y="27"/>
                  </a:lnTo>
                  <a:lnTo>
                    <a:pt x="61" y="23"/>
                  </a:lnTo>
                  <a:lnTo>
                    <a:pt x="70" y="19"/>
                  </a:lnTo>
                  <a:lnTo>
                    <a:pt x="80" y="15"/>
                  </a:lnTo>
                  <a:lnTo>
                    <a:pt x="88" y="11"/>
                  </a:lnTo>
                  <a:lnTo>
                    <a:pt x="97" y="8"/>
                  </a:lnTo>
                  <a:lnTo>
                    <a:pt x="105" y="5"/>
                  </a:lnTo>
                  <a:lnTo>
                    <a:pt x="113" y="1"/>
                  </a:lnTo>
                  <a:lnTo>
                    <a:pt x="114" y="0"/>
                  </a:lnTo>
                  <a:lnTo>
                    <a:pt x="116" y="0"/>
                  </a:lnTo>
                  <a:lnTo>
                    <a:pt x="118" y="0"/>
                  </a:lnTo>
                  <a:lnTo>
                    <a:pt x="119" y="0"/>
                  </a:lnTo>
                  <a:lnTo>
                    <a:pt x="120" y="1"/>
                  </a:lnTo>
                  <a:lnTo>
                    <a:pt x="122" y="1"/>
                  </a:lnTo>
                  <a:lnTo>
                    <a:pt x="123" y="2"/>
                  </a:lnTo>
                  <a:lnTo>
                    <a:pt x="124" y="3"/>
                  </a:lnTo>
                  <a:lnTo>
                    <a:pt x="125" y="5"/>
                  </a:lnTo>
                  <a:lnTo>
                    <a:pt x="126" y="6"/>
                  </a:lnTo>
                  <a:lnTo>
                    <a:pt x="127" y="8"/>
                  </a:lnTo>
                  <a:lnTo>
                    <a:pt x="126" y="8"/>
                  </a:lnTo>
                  <a:lnTo>
                    <a:pt x="123" y="10"/>
                  </a:lnTo>
                  <a:lnTo>
                    <a:pt x="118" y="12"/>
                  </a:lnTo>
                  <a:lnTo>
                    <a:pt x="111" y="15"/>
                  </a:lnTo>
                  <a:lnTo>
                    <a:pt x="103" y="18"/>
                  </a:lnTo>
                  <a:lnTo>
                    <a:pt x="94" y="22"/>
                  </a:lnTo>
                  <a:lnTo>
                    <a:pt x="84" y="26"/>
                  </a:lnTo>
                  <a:lnTo>
                    <a:pt x="73" y="31"/>
                  </a:lnTo>
                  <a:lnTo>
                    <a:pt x="62" y="35"/>
                  </a:lnTo>
                  <a:lnTo>
                    <a:pt x="51" y="40"/>
                  </a:lnTo>
                  <a:lnTo>
                    <a:pt x="41" y="44"/>
                  </a:lnTo>
                  <a:lnTo>
                    <a:pt x="31" y="49"/>
                  </a:lnTo>
                  <a:lnTo>
                    <a:pt x="21" y="53"/>
                  </a:lnTo>
                  <a:lnTo>
                    <a:pt x="13" y="56"/>
                  </a:lnTo>
                  <a:lnTo>
                    <a:pt x="5" y="59"/>
                  </a:lnTo>
                  <a:lnTo>
                    <a:pt x="0" y="62"/>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9" name="Freeform 755"/>
            <p:cNvSpPr>
              <a:spLocks/>
            </p:cNvSpPr>
            <p:nvPr/>
          </p:nvSpPr>
          <p:spPr bwMode="auto">
            <a:xfrm>
              <a:off x="3925" y="1483"/>
              <a:ext cx="15" cy="10"/>
            </a:xfrm>
            <a:custGeom>
              <a:avLst/>
              <a:gdLst>
                <a:gd name="T0" fmla="*/ 1 w 15"/>
                <a:gd name="T1" fmla="*/ 5 h 10"/>
                <a:gd name="T2" fmla="*/ 1 w 15"/>
                <a:gd name="T3" fmla="*/ 4 h 10"/>
                <a:gd name="T4" fmla="*/ 2 w 15"/>
                <a:gd name="T5" fmla="*/ 4 h 10"/>
                <a:gd name="T6" fmla="*/ 4 w 15"/>
                <a:gd name="T7" fmla="*/ 4 h 10"/>
                <a:gd name="T8" fmla="*/ 5 w 15"/>
                <a:gd name="T9" fmla="*/ 3 h 10"/>
                <a:gd name="T10" fmla="*/ 8 w 15"/>
                <a:gd name="T11" fmla="*/ 2 h 10"/>
                <a:gd name="T12" fmla="*/ 9 w 15"/>
                <a:gd name="T13" fmla="*/ 1 h 10"/>
                <a:gd name="T14" fmla="*/ 11 w 15"/>
                <a:gd name="T15" fmla="*/ 1 h 10"/>
                <a:gd name="T16" fmla="*/ 13 w 15"/>
                <a:gd name="T17" fmla="*/ 0 h 10"/>
                <a:gd name="T18" fmla="*/ 13 w 15"/>
                <a:gd name="T19" fmla="*/ 0 h 10"/>
                <a:gd name="T20" fmla="*/ 14 w 15"/>
                <a:gd name="T21" fmla="*/ 1 h 10"/>
                <a:gd name="T22" fmla="*/ 15 w 15"/>
                <a:gd name="T23" fmla="*/ 2 h 10"/>
                <a:gd name="T24" fmla="*/ 15 w 15"/>
                <a:gd name="T25" fmla="*/ 5 h 10"/>
                <a:gd name="T26" fmla="*/ 14 w 15"/>
                <a:gd name="T27" fmla="*/ 5 h 10"/>
                <a:gd name="T28" fmla="*/ 13 w 15"/>
                <a:gd name="T29" fmla="*/ 6 h 10"/>
                <a:gd name="T30" fmla="*/ 10 w 15"/>
                <a:gd name="T31" fmla="*/ 7 h 10"/>
                <a:gd name="T32" fmla="*/ 9 w 15"/>
                <a:gd name="T33" fmla="*/ 8 h 10"/>
                <a:gd name="T34" fmla="*/ 6 w 15"/>
                <a:gd name="T35" fmla="*/ 9 h 10"/>
                <a:gd name="T36" fmla="*/ 5 w 15"/>
                <a:gd name="T37" fmla="*/ 9 h 10"/>
                <a:gd name="T38" fmla="*/ 3 w 15"/>
                <a:gd name="T39" fmla="*/ 10 h 10"/>
                <a:gd name="T40" fmla="*/ 2 w 15"/>
                <a:gd name="T41" fmla="*/ 10 h 10"/>
                <a:gd name="T42" fmla="*/ 0 w 15"/>
                <a:gd name="T43" fmla="*/ 9 h 10"/>
                <a:gd name="T44" fmla="*/ 0 w 15"/>
                <a:gd name="T45" fmla="*/ 7 h 10"/>
                <a:gd name="T46" fmla="*/ 0 w 15"/>
                <a:gd name="T47" fmla="*/ 5 h 10"/>
                <a:gd name="T48" fmla="*/ 1 w 15"/>
                <a:gd name="T49" fmla="*/ 5 h 10"/>
                <a:gd name="T50" fmla="*/ 1 w 15"/>
                <a:gd name="T51" fmla="*/ 5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10">
                  <a:moveTo>
                    <a:pt x="1" y="5"/>
                  </a:moveTo>
                  <a:lnTo>
                    <a:pt x="1" y="4"/>
                  </a:lnTo>
                  <a:lnTo>
                    <a:pt x="2" y="4"/>
                  </a:lnTo>
                  <a:lnTo>
                    <a:pt x="4" y="4"/>
                  </a:lnTo>
                  <a:lnTo>
                    <a:pt x="5" y="3"/>
                  </a:lnTo>
                  <a:lnTo>
                    <a:pt x="8" y="2"/>
                  </a:lnTo>
                  <a:lnTo>
                    <a:pt x="9" y="1"/>
                  </a:lnTo>
                  <a:lnTo>
                    <a:pt x="11" y="1"/>
                  </a:lnTo>
                  <a:lnTo>
                    <a:pt x="13" y="0"/>
                  </a:lnTo>
                  <a:lnTo>
                    <a:pt x="14" y="1"/>
                  </a:lnTo>
                  <a:lnTo>
                    <a:pt x="15" y="2"/>
                  </a:lnTo>
                  <a:lnTo>
                    <a:pt x="15" y="5"/>
                  </a:lnTo>
                  <a:lnTo>
                    <a:pt x="14" y="5"/>
                  </a:lnTo>
                  <a:lnTo>
                    <a:pt x="13" y="6"/>
                  </a:lnTo>
                  <a:lnTo>
                    <a:pt x="10" y="7"/>
                  </a:lnTo>
                  <a:lnTo>
                    <a:pt x="9" y="8"/>
                  </a:lnTo>
                  <a:lnTo>
                    <a:pt x="6" y="9"/>
                  </a:lnTo>
                  <a:lnTo>
                    <a:pt x="5" y="9"/>
                  </a:lnTo>
                  <a:lnTo>
                    <a:pt x="3" y="10"/>
                  </a:lnTo>
                  <a:lnTo>
                    <a:pt x="2" y="10"/>
                  </a:lnTo>
                  <a:lnTo>
                    <a:pt x="0" y="9"/>
                  </a:lnTo>
                  <a:lnTo>
                    <a:pt x="0" y="7"/>
                  </a:lnTo>
                  <a:lnTo>
                    <a:pt x="0"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0" name="Freeform 756"/>
            <p:cNvSpPr>
              <a:spLocks/>
            </p:cNvSpPr>
            <p:nvPr/>
          </p:nvSpPr>
          <p:spPr bwMode="auto">
            <a:xfrm>
              <a:off x="4265" y="1539"/>
              <a:ext cx="18" cy="250"/>
            </a:xfrm>
            <a:custGeom>
              <a:avLst/>
              <a:gdLst>
                <a:gd name="T0" fmla="*/ 0 w 18"/>
                <a:gd name="T1" fmla="*/ 3 h 250"/>
                <a:gd name="T2" fmla="*/ 0 w 18"/>
                <a:gd name="T3" fmla="*/ 5 h 250"/>
                <a:gd name="T4" fmla="*/ 0 w 18"/>
                <a:gd name="T5" fmla="*/ 11 h 250"/>
                <a:gd name="T6" fmla="*/ 0 w 18"/>
                <a:gd name="T7" fmla="*/ 21 h 250"/>
                <a:gd name="T8" fmla="*/ 1 w 18"/>
                <a:gd name="T9" fmla="*/ 33 h 250"/>
                <a:gd name="T10" fmla="*/ 1 w 18"/>
                <a:gd name="T11" fmla="*/ 47 h 250"/>
                <a:gd name="T12" fmla="*/ 2 w 18"/>
                <a:gd name="T13" fmla="*/ 65 h 250"/>
                <a:gd name="T14" fmla="*/ 2 w 18"/>
                <a:gd name="T15" fmla="*/ 83 h 250"/>
                <a:gd name="T16" fmla="*/ 3 w 18"/>
                <a:gd name="T17" fmla="*/ 103 h 250"/>
                <a:gd name="T18" fmla="*/ 3 w 18"/>
                <a:gd name="T19" fmla="*/ 123 h 250"/>
                <a:gd name="T20" fmla="*/ 4 w 18"/>
                <a:gd name="T21" fmla="*/ 144 h 250"/>
                <a:gd name="T22" fmla="*/ 4 w 18"/>
                <a:gd name="T23" fmla="*/ 165 h 250"/>
                <a:gd name="T24" fmla="*/ 5 w 18"/>
                <a:gd name="T25" fmla="*/ 185 h 250"/>
                <a:gd name="T26" fmla="*/ 5 w 18"/>
                <a:gd name="T27" fmla="*/ 203 h 250"/>
                <a:gd name="T28" fmla="*/ 5 w 18"/>
                <a:gd name="T29" fmla="*/ 220 h 250"/>
                <a:gd name="T30" fmla="*/ 5 w 18"/>
                <a:gd name="T31" fmla="*/ 234 h 250"/>
                <a:gd name="T32" fmla="*/ 5 w 18"/>
                <a:gd name="T33" fmla="*/ 247 h 250"/>
                <a:gd name="T34" fmla="*/ 6 w 18"/>
                <a:gd name="T35" fmla="*/ 247 h 250"/>
                <a:gd name="T36" fmla="*/ 7 w 18"/>
                <a:gd name="T37" fmla="*/ 248 h 250"/>
                <a:gd name="T38" fmla="*/ 9 w 18"/>
                <a:gd name="T39" fmla="*/ 248 h 250"/>
                <a:gd name="T40" fmla="*/ 11 w 18"/>
                <a:gd name="T41" fmla="*/ 250 h 250"/>
                <a:gd name="T42" fmla="*/ 14 w 18"/>
                <a:gd name="T43" fmla="*/ 250 h 250"/>
                <a:gd name="T44" fmla="*/ 16 w 18"/>
                <a:gd name="T45" fmla="*/ 250 h 250"/>
                <a:gd name="T46" fmla="*/ 17 w 18"/>
                <a:gd name="T47" fmla="*/ 250 h 250"/>
                <a:gd name="T48" fmla="*/ 18 w 18"/>
                <a:gd name="T49" fmla="*/ 248 h 250"/>
                <a:gd name="T50" fmla="*/ 18 w 18"/>
                <a:gd name="T51" fmla="*/ 245 h 250"/>
                <a:gd name="T52" fmla="*/ 18 w 18"/>
                <a:gd name="T53" fmla="*/ 237 h 250"/>
                <a:gd name="T54" fmla="*/ 18 w 18"/>
                <a:gd name="T55" fmla="*/ 225 h 250"/>
                <a:gd name="T56" fmla="*/ 18 w 18"/>
                <a:gd name="T57" fmla="*/ 210 h 250"/>
                <a:gd name="T58" fmla="*/ 18 w 18"/>
                <a:gd name="T59" fmla="*/ 192 h 250"/>
                <a:gd name="T60" fmla="*/ 18 w 18"/>
                <a:gd name="T61" fmla="*/ 172 h 250"/>
                <a:gd name="T62" fmla="*/ 18 w 18"/>
                <a:gd name="T63" fmla="*/ 151 h 250"/>
                <a:gd name="T64" fmla="*/ 17 w 18"/>
                <a:gd name="T65" fmla="*/ 129 h 250"/>
                <a:gd name="T66" fmla="*/ 17 w 18"/>
                <a:gd name="T67" fmla="*/ 106 h 250"/>
                <a:gd name="T68" fmla="*/ 16 w 18"/>
                <a:gd name="T69" fmla="*/ 85 h 250"/>
                <a:gd name="T70" fmla="*/ 16 w 18"/>
                <a:gd name="T71" fmla="*/ 64 h 250"/>
                <a:gd name="T72" fmla="*/ 15 w 18"/>
                <a:gd name="T73" fmla="*/ 45 h 250"/>
                <a:gd name="T74" fmla="*/ 15 w 18"/>
                <a:gd name="T75" fmla="*/ 29 h 250"/>
                <a:gd name="T76" fmla="*/ 14 w 18"/>
                <a:gd name="T77" fmla="*/ 15 h 250"/>
                <a:gd name="T78" fmla="*/ 13 w 18"/>
                <a:gd name="T79" fmla="*/ 6 h 250"/>
                <a:gd name="T80" fmla="*/ 12 w 18"/>
                <a:gd name="T81" fmla="*/ 0 h 250"/>
                <a:gd name="T82" fmla="*/ 0 w 18"/>
                <a:gd name="T83" fmla="*/ 3 h 250"/>
                <a:gd name="T84" fmla="*/ 0 w 18"/>
                <a:gd name="T85" fmla="*/ 3 h 2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 h="250">
                  <a:moveTo>
                    <a:pt x="0" y="3"/>
                  </a:moveTo>
                  <a:lnTo>
                    <a:pt x="0" y="5"/>
                  </a:lnTo>
                  <a:lnTo>
                    <a:pt x="0" y="11"/>
                  </a:lnTo>
                  <a:lnTo>
                    <a:pt x="0" y="21"/>
                  </a:lnTo>
                  <a:lnTo>
                    <a:pt x="1" y="33"/>
                  </a:lnTo>
                  <a:lnTo>
                    <a:pt x="1" y="47"/>
                  </a:lnTo>
                  <a:lnTo>
                    <a:pt x="2" y="65"/>
                  </a:lnTo>
                  <a:lnTo>
                    <a:pt x="2" y="83"/>
                  </a:lnTo>
                  <a:lnTo>
                    <a:pt x="3" y="103"/>
                  </a:lnTo>
                  <a:lnTo>
                    <a:pt x="3" y="123"/>
                  </a:lnTo>
                  <a:lnTo>
                    <a:pt x="4" y="144"/>
                  </a:lnTo>
                  <a:lnTo>
                    <a:pt x="4" y="165"/>
                  </a:lnTo>
                  <a:lnTo>
                    <a:pt x="5" y="185"/>
                  </a:lnTo>
                  <a:lnTo>
                    <a:pt x="5" y="203"/>
                  </a:lnTo>
                  <a:lnTo>
                    <a:pt x="5" y="220"/>
                  </a:lnTo>
                  <a:lnTo>
                    <a:pt x="5" y="234"/>
                  </a:lnTo>
                  <a:lnTo>
                    <a:pt x="5" y="247"/>
                  </a:lnTo>
                  <a:lnTo>
                    <a:pt x="6" y="247"/>
                  </a:lnTo>
                  <a:lnTo>
                    <a:pt x="7" y="248"/>
                  </a:lnTo>
                  <a:lnTo>
                    <a:pt x="9" y="248"/>
                  </a:lnTo>
                  <a:lnTo>
                    <a:pt x="11" y="250"/>
                  </a:lnTo>
                  <a:lnTo>
                    <a:pt x="14" y="250"/>
                  </a:lnTo>
                  <a:lnTo>
                    <a:pt x="16" y="250"/>
                  </a:lnTo>
                  <a:lnTo>
                    <a:pt x="17" y="250"/>
                  </a:lnTo>
                  <a:lnTo>
                    <a:pt x="18" y="248"/>
                  </a:lnTo>
                  <a:lnTo>
                    <a:pt x="18" y="245"/>
                  </a:lnTo>
                  <a:lnTo>
                    <a:pt x="18" y="237"/>
                  </a:lnTo>
                  <a:lnTo>
                    <a:pt x="18" y="225"/>
                  </a:lnTo>
                  <a:lnTo>
                    <a:pt x="18" y="210"/>
                  </a:lnTo>
                  <a:lnTo>
                    <a:pt x="18" y="192"/>
                  </a:lnTo>
                  <a:lnTo>
                    <a:pt x="18" y="172"/>
                  </a:lnTo>
                  <a:lnTo>
                    <a:pt x="18" y="151"/>
                  </a:lnTo>
                  <a:lnTo>
                    <a:pt x="17" y="129"/>
                  </a:lnTo>
                  <a:lnTo>
                    <a:pt x="17" y="106"/>
                  </a:lnTo>
                  <a:lnTo>
                    <a:pt x="16" y="85"/>
                  </a:lnTo>
                  <a:lnTo>
                    <a:pt x="16" y="64"/>
                  </a:lnTo>
                  <a:lnTo>
                    <a:pt x="15" y="45"/>
                  </a:lnTo>
                  <a:lnTo>
                    <a:pt x="15" y="29"/>
                  </a:lnTo>
                  <a:lnTo>
                    <a:pt x="14" y="15"/>
                  </a:lnTo>
                  <a:lnTo>
                    <a:pt x="13" y="6"/>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1" name="Freeform 757"/>
            <p:cNvSpPr>
              <a:spLocks/>
            </p:cNvSpPr>
            <p:nvPr/>
          </p:nvSpPr>
          <p:spPr bwMode="auto">
            <a:xfrm>
              <a:off x="4274" y="1639"/>
              <a:ext cx="74" cy="23"/>
            </a:xfrm>
            <a:custGeom>
              <a:avLst/>
              <a:gdLst>
                <a:gd name="T0" fmla="*/ 1 w 74"/>
                <a:gd name="T1" fmla="*/ 23 h 23"/>
                <a:gd name="T2" fmla="*/ 1 w 74"/>
                <a:gd name="T3" fmla="*/ 23 h 23"/>
                <a:gd name="T4" fmla="*/ 2 w 74"/>
                <a:gd name="T5" fmla="*/ 23 h 23"/>
                <a:gd name="T6" fmla="*/ 5 w 74"/>
                <a:gd name="T7" fmla="*/ 23 h 23"/>
                <a:gd name="T8" fmla="*/ 7 w 74"/>
                <a:gd name="T9" fmla="*/ 23 h 23"/>
                <a:gd name="T10" fmla="*/ 11 w 74"/>
                <a:gd name="T11" fmla="*/ 23 h 23"/>
                <a:gd name="T12" fmla="*/ 15 w 74"/>
                <a:gd name="T13" fmla="*/ 23 h 23"/>
                <a:gd name="T14" fmla="*/ 19 w 74"/>
                <a:gd name="T15" fmla="*/ 22 h 23"/>
                <a:gd name="T16" fmla="*/ 25 w 74"/>
                <a:gd name="T17" fmla="*/ 22 h 23"/>
                <a:gd name="T18" fmla="*/ 30 w 74"/>
                <a:gd name="T19" fmla="*/ 21 h 23"/>
                <a:gd name="T20" fmla="*/ 35 w 74"/>
                <a:gd name="T21" fmla="*/ 20 h 23"/>
                <a:gd name="T22" fmla="*/ 41 w 74"/>
                <a:gd name="T23" fmla="*/ 19 h 23"/>
                <a:gd name="T24" fmla="*/ 47 w 74"/>
                <a:gd name="T25" fmla="*/ 18 h 23"/>
                <a:gd name="T26" fmla="*/ 52 w 74"/>
                <a:gd name="T27" fmla="*/ 17 h 23"/>
                <a:gd name="T28" fmla="*/ 58 w 74"/>
                <a:gd name="T29" fmla="*/ 15 h 23"/>
                <a:gd name="T30" fmla="*/ 64 w 74"/>
                <a:gd name="T31" fmla="*/ 13 h 23"/>
                <a:gd name="T32" fmla="*/ 69 w 74"/>
                <a:gd name="T33" fmla="*/ 11 h 23"/>
                <a:gd name="T34" fmla="*/ 71 w 74"/>
                <a:gd name="T35" fmla="*/ 10 h 23"/>
                <a:gd name="T36" fmla="*/ 72 w 74"/>
                <a:gd name="T37" fmla="*/ 9 h 23"/>
                <a:gd name="T38" fmla="*/ 73 w 74"/>
                <a:gd name="T39" fmla="*/ 8 h 23"/>
                <a:gd name="T40" fmla="*/ 74 w 74"/>
                <a:gd name="T41" fmla="*/ 7 h 23"/>
                <a:gd name="T42" fmla="*/ 74 w 74"/>
                <a:gd name="T43" fmla="*/ 5 h 23"/>
                <a:gd name="T44" fmla="*/ 74 w 74"/>
                <a:gd name="T45" fmla="*/ 4 h 23"/>
                <a:gd name="T46" fmla="*/ 73 w 74"/>
                <a:gd name="T47" fmla="*/ 2 h 23"/>
                <a:gd name="T48" fmla="*/ 72 w 74"/>
                <a:gd name="T49" fmla="*/ 1 h 23"/>
                <a:gd name="T50" fmla="*/ 71 w 74"/>
                <a:gd name="T51" fmla="*/ 0 h 23"/>
                <a:gd name="T52" fmla="*/ 71 w 74"/>
                <a:gd name="T53" fmla="*/ 0 h 23"/>
                <a:gd name="T54" fmla="*/ 70 w 74"/>
                <a:gd name="T55" fmla="*/ 0 h 23"/>
                <a:gd name="T56" fmla="*/ 67 w 74"/>
                <a:gd name="T57" fmla="*/ 1 h 23"/>
                <a:gd name="T58" fmla="*/ 64 w 74"/>
                <a:gd name="T59" fmla="*/ 2 h 23"/>
                <a:gd name="T60" fmla="*/ 61 w 74"/>
                <a:gd name="T61" fmla="*/ 3 h 23"/>
                <a:gd name="T62" fmla="*/ 57 w 74"/>
                <a:gd name="T63" fmla="*/ 4 h 23"/>
                <a:gd name="T64" fmla="*/ 52 w 74"/>
                <a:gd name="T65" fmla="*/ 5 h 23"/>
                <a:gd name="T66" fmla="*/ 47 w 74"/>
                <a:gd name="T67" fmla="*/ 7 h 23"/>
                <a:gd name="T68" fmla="*/ 41 w 74"/>
                <a:gd name="T69" fmla="*/ 8 h 23"/>
                <a:gd name="T70" fmla="*/ 36 w 74"/>
                <a:gd name="T71" fmla="*/ 9 h 23"/>
                <a:gd name="T72" fmla="*/ 30 w 74"/>
                <a:gd name="T73" fmla="*/ 10 h 23"/>
                <a:gd name="T74" fmla="*/ 24 w 74"/>
                <a:gd name="T75" fmla="*/ 11 h 23"/>
                <a:gd name="T76" fmla="*/ 19 w 74"/>
                <a:gd name="T77" fmla="*/ 11 h 23"/>
                <a:gd name="T78" fmla="*/ 13 w 74"/>
                <a:gd name="T79" fmla="*/ 12 h 23"/>
                <a:gd name="T80" fmla="*/ 7 w 74"/>
                <a:gd name="T81" fmla="*/ 12 h 23"/>
                <a:gd name="T82" fmla="*/ 2 w 74"/>
                <a:gd name="T83" fmla="*/ 12 h 23"/>
                <a:gd name="T84" fmla="*/ 1 w 74"/>
                <a:gd name="T85" fmla="*/ 12 h 23"/>
                <a:gd name="T86" fmla="*/ 0 w 74"/>
                <a:gd name="T87" fmla="*/ 13 h 23"/>
                <a:gd name="T88" fmla="*/ 0 w 74"/>
                <a:gd name="T89" fmla="*/ 15 h 23"/>
                <a:gd name="T90" fmla="*/ 0 w 74"/>
                <a:gd name="T91" fmla="*/ 17 h 23"/>
                <a:gd name="T92" fmla="*/ 0 w 74"/>
                <a:gd name="T93" fmla="*/ 19 h 23"/>
                <a:gd name="T94" fmla="*/ 0 w 74"/>
                <a:gd name="T95" fmla="*/ 21 h 23"/>
                <a:gd name="T96" fmla="*/ 0 w 74"/>
                <a:gd name="T97" fmla="*/ 23 h 23"/>
                <a:gd name="T98" fmla="*/ 1 w 74"/>
                <a:gd name="T99" fmla="*/ 23 h 23"/>
                <a:gd name="T100" fmla="*/ 1 w 74"/>
                <a:gd name="T101" fmla="*/ 23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4" h="23">
                  <a:moveTo>
                    <a:pt x="1" y="23"/>
                  </a:moveTo>
                  <a:lnTo>
                    <a:pt x="1" y="23"/>
                  </a:lnTo>
                  <a:lnTo>
                    <a:pt x="2" y="23"/>
                  </a:lnTo>
                  <a:lnTo>
                    <a:pt x="5" y="23"/>
                  </a:lnTo>
                  <a:lnTo>
                    <a:pt x="7" y="23"/>
                  </a:lnTo>
                  <a:lnTo>
                    <a:pt x="11" y="23"/>
                  </a:lnTo>
                  <a:lnTo>
                    <a:pt x="15" y="23"/>
                  </a:lnTo>
                  <a:lnTo>
                    <a:pt x="19" y="22"/>
                  </a:lnTo>
                  <a:lnTo>
                    <a:pt x="25" y="22"/>
                  </a:lnTo>
                  <a:lnTo>
                    <a:pt x="30" y="21"/>
                  </a:lnTo>
                  <a:lnTo>
                    <a:pt x="35" y="20"/>
                  </a:lnTo>
                  <a:lnTo>
                    <a:pt x="41" y="19"/>
                  </a:lnTo>
                  <a:lnTo>
                    <a:pt x="47" y="18"/>
                  </a:lnTo>
                  <a:lnTo>
                    <a:pt x="52" y="17"/>
                  </a:lnTo>
                  <a:lnTo>
                    <a:pt x="58" y="15"/>
                  </a:lnTo>
                  <a:lnTo>
                    <a:pt x="64" y="13"/>
                  </a:lnTo>
                  <a:lnTo>
                    <a:pt x="69" y="11"/>
                  </a:lnTo>
                  <a:lnTo>
                    <a:pt x="71" y="10"/>
                  </a:lnTo>
                  <a:lnTo>
                    <a:pt x="72" y="9"/>
                  </a:lnTo>
                  <a:lnTo>
                    <a:pt x="73" y="8"/>
                  </a:lnTo>
                  <a:lnTo>
                    <a:pt x="74" y="7"/>
                  </a:lnTo>
                  <a:lnTo>
                    <a:pt x="74" y="5"/>
                  </a:lnTo>
                  <a:lnTo>
                    <a:pt x="74" y="4"/>
                  </a:lnTo>
                  <a:lnTo>
                    <a:pt x="73" y="2"/>
                  </a:lnTo>
                  <a:lnTo>
                    <a:pt x="72" y="1"/>
                  </a:lnTo>
                  <a:lnTo>
                    <a:pt x="71" y="0"/>
                  </a:lnTo>
                  <a:lnTo>
                    <a:pt x="70" y="0"/>
                  </a:lnTo>
                  <a:lnTo>
                    <a:pt x="67" y="1"/>
                  </a:lnTo>
                  <a:lnTo>
                    <a:pt x="64" y="2"/>
                  </a:lnTo>
                  <a:lnTo>
                    <a:pt x="61" y="3"/>
                  </a:lnTo>
                  <a:lnTo>
                    <a:pt x="57" y="4"/>
                  </a:lnTo>
                  <a:lnTo>
                    <a:pt x="52" y="5"/>
                  </a:lnTo>
                  <a:lnTo>
                    <a:pt x="47" y="7"/>
                  </a:lnTo>
                  <a:lnTo>
                    <a:pt x="41" y="8"/>
                  </a:lnTo>
                  <a:lnTo>
                    <a:pt x="36" y="9"/>
                  </a:lnTo>
                  <a:lnTo>
                    <a:pt x="30" y="10"/>
                  </a:lnTo>
                  <a:lnTo>
                    <a:pt x="24" y="11"/>
                  </a:lnTo>
                  <a:lnTo>
                    <a:pt x="19" y="11"/>
                  </a:lnTo>
                  <a:lnTo>
                    <a:pt x="13" y="12"/>
                  </a:lnTo>
                  <a:lnTo>
                    <a:pt x="7" y="12"/>
                  </a:lnTo>
                  <a:lnTo>
                    <a:pt x="2" y="12"/>
                  </a:lnTo>
                  <a:lnTo>
                    <a:pt x="1" y="12"/>
                  </a:lnTo>
                  <a:lnTo>
                    <a:pt x="0" y="13"/>
                  </a:lnTo>
                  <a:lnTo>
                    <a:pt x="0" y="15"/>
                  </a:lnTo>
                  <a:lnTo>
                    <a:pt x="0" y="17"/>
                  </a:lnTo>
                  <a:lnTo>
                    <a:pt x="0" y="19"/>
                  </a:lnTo>
                  <a:lnTo>
                    <a:pt x="0" y="21"/>
                  </a:lnTo>
                  <a:lnTo>
                    <a:pt x="0" y="23"/>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2" name="Freeform 758"/>
            <p:cNvSpPr>
              <a:spLocks/>
            </p:cNvSpPr>
            <p:nvPr/>
          </p:nvSpPr>
          <p:spPr bwMode="auto">
            <a:xfrm>
              <a:off x="3810" y="1668"/>
              <a:ext cx="15" cy="86"/>
            </a:xfrm>
            <a:custGeom>
              <a:avLst/>
              <a:gdLst>
                <a:gd name="T0" fmla="*/ 0 w 15"/>
                <a:gd name="T1" fmla="*/ 0 h 86"/>
                <a:gd name="T2" fmla="*/ 0 w 15"/>
                <a:gd name="T3" fmla="*/ 0 h 86"/>
                <a:gd name="T4" fmla="*/ 0 w 15"/>
                <a:gd name="T5" fmla="*/ 3 h 86"/>
                <a:gd name="T6" fmla="*/ 0 w 15"/>
                <a:gd name="T7" fmla="*/ 6 h 86"/>
                <a:gd name="T8" fmla="*/ 0 w 15"/>
                <a:gd name="T9" fmla="*/ 10 h 86"/>
                <a:gd name="T10" fmla="*/ 0 w 15"/>
                <a:gd name="T11" fmla="*/ 15 h 86"/>
                <a:gd name="T12" fmla="*/ 0 w 15"/>
                <a:gd name="T13" fmla="*/ 21 h 86"/>
                <a:gd name="T14" fmla="*/ 0 w 15"/>
                <a:gd name="T15" fmla="*/ 27 h 86"/>
                <a:gd name="T16" fmla="*/ 0 w 15"/>
                <a:gd name="T17" fmla="*/ 34 h 86"/>
                <a:gd name="T18" fmla="*/ 0 w 15"/>
                <a:gd name="T19" fmla="*/ 41 h 86"/>
                <a:gd name="T20" fmla="*/ 0 w 15"/>
                <a:gd name="T21" fmla="*/ 48 h 86"/>
                <a:gd name="T22" fmla="*/ 0 w 15"/>
                <a:gd name="T23" fmla="*/ 55 h 86"/>
                <a:gd name="T24" fmla="*/ 1 w 15"/>
                <a:gd name="T25" fmla="*/ 62 h 86"/>
                <a:gd name="T26" fmla="*/ 1 w 15"/>
                <a:gd name="T27" fmla="*/ 69 h 86"/>
                <a:gd name="T28" fmla="*/ 1 w 15"/>
                <a:gd name="T29" fmla="*/ 75 h 86"/>
                <a:gd name="T30" fmla="*/ 2 w 15"/>
                <a:gd name="T31" fmla="*/ 81 h 86"/>
                <a:gd name="T32" fmla="*/ 3 w 15"/>
                <a:gd name="T33" fmla="*/ 86 h 86"/>
                <a:gd name="T34" fmla="*/ 15 w 15"/>
                <a:gd name="T35" fmla="*/ 83 h 86"/>
                <a:gd name="T36" fmla="*/ 15 w 15"/>
                <a:gd name="T37" fmla="*/ 83 h 86"/>
                <a:gd name="T38" fmla="*/ 15 w 15"/>
                <a:gd name="T39" fmla="*/ 81 h 86"/>
                <a:gd name="T40" fmla="*/ 14 w 15"/>
                <a:gd name="T41" fmla="*/ 79 h 86"/>
                <a:gd name="T42" fmla="*/ 14 w 15"/>
                <a:gd name="T43" fmla="*/ 76 h 86"/>
                <a:gd name="T44" fmla="*/ 13 w 15"/>
                <a:gd name="T45" fmla="*/ 72 h 86"/>
                <a:gd name="T46" fmla="*/ 13 w 15"/>
                <a:gd name="T47" fmla="*/ 67 h 86"/>
                <a:gd name="T48" fmla="*/ 12 w 15"/>
                <a:gd name="T49" fmla="*/ 62 h 86"/>
                <a:gd name="T50" fmla="*/ 12 w 15"/>
                <a:gd name="T51" fmla="*/ 57 h 86"/>
                <a:gd name="T52" fmla="*/ 11 w 15"/>
                <a:gd name="T53" fmla="*/ 51 h 86"/>
                <a:gd name="T54" fmla="*/ 11 w 15"/>
                <a:gd name="T55" fmla="*/ 45 h 86"/>
                <a:gd name="T56" fmla="*/ 10 w 15"/>
                <a:gd name="T57" fmla="*/ 39 h 86"/>
                <a:gd name="T58" fmla="*/ 10 w 15"/>
                <a:gd name="T59" fmla="*/ 33 h 86"/>
                <a:gd name="T60" fmla="*/ 10 w 15"/>
                <a:gd name="T61" fmla="*/ 27 h 86"/>
                <a:gd name="T62" fmla="*/ 10 w 15"/>
                <a:gd name="T63" fmla="*/ 22 h 86"/>
                <a:gd name="T64" fmla="*/ 10 w 15"/>
                <a:gd name="T65" fmla="*/ 17 h 86"/>
                <a:gd name="T66" fmla="*/ 11 w 15"/>
                <a:gd name="T67" fmla="*/ 13 h 86"/>
                <a:gd name="T68" fmla="*/ 10 w 15"/>
                <a:gd name="T69" fmla="*/ 11 h 86"/>
                <a:gd name="T70" fmla="*/ 9 w 15"/>
                <a:gd name="T71" fmla="*/ 9 h 86"/>
                <a:gd name="T72" fmla="*/ 7 w 15"/>
                <a:gd name="T73" fmla="*/ 7 h 86"/>
                <a:gd name="T74" fmla="*/ 6 w 15"/>
                <a:gd name="T75" fmla="*/ 5 h 86"/>
                <a:gd name="T76" fmla="*/ 3 w 15"/>
                <a:gd name="T77" fmla="*/ 3 h 86"/>
                <a:gd name="T78" fmla="*/ 1 w 15"/>
                <a:gd name="T79" fmla="*/ 1 h 86"/>
                <a:gd name="T80" fmla="*/ 0 w 15"/>
                <a:gd name="T81" fmla="*/ 0 h 86"/>
                <a:gd name="T82" fmla="*/ 0 w 15"/>
                <a:gd name="T83" fmla="*/ 0 h 86"/>
                <a:gd name="T84" fmla="*/ 0 w 15"/>
                <a:gd name="T85" fmla="*/ 0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86">
                  <a:moveTo>
                    <a:pt x="0" y="0"/>
                  </a:moveTo>
                  <a:lnTo>
                    <a:pt x="0" y="0"/>
                  </a:lnTo>
                  <a:lnTo>
                    <a:pt x="0" y="3"/>
                  </a:lnTo>
                  <a:lnTo>
                    <a:pt x="0" y="6"/>
                  </a:lnTo>
                  <a:lnTo>
                    <a:pt x="0" y="10"/>
                  </a:lnTo>
                  <a:lnTo>
                    <a:pt x="0" y="15"/>
                  </a:lnTo>
                  <a:lnTo>
                    <a:pt x="0" y="21"/>
                  </a:lnTo>
                  <a:lnTo>
                    <a:pt x="0" y="27"/>
                  </a:lnTo>
                  <a:lnTo>
                    <a:pt x="0" y="34"/>
                  </a:lnTo>
                  <a:lnTo>
                    <a:pt x="0" y="41"/>
                  </a:lnTo>
                  <a:lnTo>
                    <a:pt x="0" y="48"/>
                  </a:lnTo>
                  <a:lnTo>
                    <a:pt x="0" y="55"/>
                  </a:lnTo>
                  <a:lnTo>
                    <a:pt x="1" y="62"/>
                  </a:lnTo>
                  <a:lnTo>
                    <a:pt x="1" y="69"/>
                  </a:lnTo>
                  <a:lnTo>
                    <a:pt x="1" y="75"/>
                  </a:lnTo>
                  <a:lnTo>
                    <a:pt x="2" y="81"/>
                  </a:lnTo>
                  <a:lnTo>
                    <a:pt x="3" y="86"/>
                  </a:lnTo>
                  <a:lnTo>
                    <a:pt x="15" y="83"/>
                  </a:lnTo>
                  <a:lnTo>
                    <a:pt x="15" y="81"/>
                  </a:lnTo>
                  <a:lnTo>
                    <a:pt x="14" y="79"/>
                  </a:lnTo>
                  <a:lnTo>
                    <a:pt x="14" y="76"/>
                  </a:lnTo>
                  <a:lnTo>
                    <a:pt x="13" y="72"/>
                  </a:lnTo>
                  <a:lnTo>
                    <a:pt x="13" y="67"/>
                  </a:lnTo>
                  <a:lnTo>
                    <a:pt x="12" y="62"/>
                  </a:lnTo>
                  <a:lnTo>
                    <a:pt x="12" y="57"/>
                  </a:lnTo>
                  <a:lnTo>
                    <a:pt x="11" y="51"/>
                  </a:lnTo>
                  <a:lnTo>
                    <a:pt x="11" y="45"/>
                  </a:lnTo>
                  <a:lnTo>
                    <a:pt x="10" y="39"/>
                  </a:lnTo>
                  <a:lnTo>
                    <a:pt x="10" y="33"/>
                  </a:lnTo>
                  <a:lnTo>
                    <a:pt x="10" y="27"/>
                  </a:lnTo>
                  <a:lnTo>
                    <a:pt x="10" y="22"/>
                  </a:lnTo>
                  <a:lnTo>
                    <a:pt x="10" y="17"/>
                  </a:lnTo>
                  <a:lnTo>
                    <a:pt x="11" y="13"/>
                  </a:lnTo>
                  <a:lnTo>
                    <a:pt x="10" y="11"/>
                  </a:lnTo>
                  <a:lnTo>
                    <a:pt x="9" y="9"/>
                  </a:lnTo>
                  <a:lnTo>
                    <a:pt x="7" y="7"/>
                  </a:lnTo>
                  <a:lnTo>
                    <a:pt x="6" y="5"/>
                  </a:lnTo>
                  <a:lnTo>
                    <a:pt x="3" y="3"/>
                  </a:lnTo>
                  <a:lnTo>
                    <a:pt x="1"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3" name="Freeform 759"/>
            <p:cNvSpPr>
              <a:spLocks/>
            </p:cNvSpPr>
            <p:nvPr/>
          </p:nvSpPr>
          <p:spPr bwMode="auto">
            <a:xfrm>
              <a:off x="4040" y="1606"/>
              <a:ext cx="57" cy="11"/>
            </a:xfrm>
            <a:custGeom>
              <a:avLst/>
              <a:gdLst>
                <a:gd name="T0" fmla="*/ 0 w 57"/>
                <a:gd name="T1" fmla="*/ 4 h 11"/>
                <a:gd name="T2" fmla="*/ 1 w 57"/>
                <a:gd name="T3" fmla="*/ 3 h 11"/>
                <a:gd name="T4" fmla="*/ 2 w 57"/>
                <a:gd name="T5" fmla="*/ 3 h 11"/>
                <a:gd name="T6" fmla="*/ 4 w 57"/>
                <a:gd name="T7" fmla="*/ 3 h 11"/>
                <a:gd name="T8" fmla="*/ 5 w 57"/>
                <a:gd name="T9" fmla="*/ 2 h 11"/>
                <a:gd name="T10" fmla="*/ 6 w 57"/>
                <a:gd name="T11" fmla="*/ 2 h 11"/>
                <a:gd name="T12" fmla="*/ 8 w 57"/>
                <a:gd name="T13" fmla="*/ 2 h 11"/>
                <a:gd name="T14" fmla="*/ 10 w 57"/>
                <a:gd name="T15" fmla="*/ 1 h 11"/>
                <a:gd name="T16" fmla="*/ 13 w 57"/>
                <a:gd name="T17" fmla="*/ 1 h 11"/>
                <a:gd name="T18" fmla="*/ 15 w 57"/>
                <a:gd name="T19" fmla="*/ 0 h 11"/>
                <a:gd name="T20" fmla="*/ 18 w 57"/>
                <a:gd name="T21" fmla="*/ 0 h 11"/>
                <a:gd name="T22" fmla="*/ 20 w 57"/>
                <a:gd name="T23" fmla="*/ 0 h 11"/>
                <a:gd name="T24" fmla="*/ 23 w 57"/>
                <a:gd name="T25" fmla="*/ 0 h 11"/>
                <a:gd name="T26" fmla="*/ 26 w 57"/>
                <a:gd name="T27" fmla="*/ 0 h 11"/>
                <a:gd name="T28" fmla="*/ 29 w 57"/>
                <a:gd name="T29" fmla="*/ 0 h 11"/>
                <a:gd name="T30" fmla="*/ 31 w 57"/>
                <a:gd name="T31" fmla="*/ 0 h 11"/>
                <a:gd name="T32" fmla="*/ 34 w 57"/>
                <a:gd name="T33" fmla="*/ 0 h 11"/>
                <a:gd name="T34" fmla="*/ 37 w 57"/>
                <a:gd name="T35" fmla="*/ 0 h 11"/>
                <a:gd name="T36" fmla="*/ 40 w 57"/>
                <a:gd name="T37" fmla="*/ 0 h 11"/>
                <a:gd name="T38" fmla="*/ 42 w 57"/>
                <a:gd name="T39" fmla="*/ 0 h 11"/>
                <a:gd name="T40" fmla="*/ 44 w 57"/>
                <a:gd name="T41" fmla="*/ 0 h 11"/>
                <a:gd name="T42" fmla="*/ 46 w 57"/>
                <a:gd name="T43" fmla="*/ 0 h 11"/>
                <a:gd name="T44" fmla="*/ 49 w 57"/>
                <a:gd name="T45" fmla="*/ 1 h 11"/>
                <a:gd name="T46" fmla="*/ 50 w 57"/>
                <a:gd name="T47" fmla="*/ 1 h 11"/>
                <a:gd name="T48" fmla="*/ 52 w 57"/>
                <a:gd name="T49" fmla="*/ 1 h 11"/>
                <a:gd name="T50" fmla="*/ 53 w 57"/>
                <a:gd name="T51" fmla="*/ 1 h 11"/>
                <a:gd name="T52" fmla="*/ 54 w 57"/>
                <a:gd name="T53" fmla="*/ 1 h 11"/>
                <a:gd name="T54" fmla="*/ 56 w 57"/>
                <a:gd name="T55" fmla="*/ 1 h 11"/>
                <a:gd name="T56" fmla="*/ 57 w 57"/>
                <a:gd name="T57" fmla="*/ 2 h 11"/>
                <a:gd name="T58" fmla="*/ 54 w 57"/>
                <a:gd name="T59" fmla="*/ 10 h 11"/>
                <a:gd name="T60" fmla="*/ 53 w 57"/>
                <a:gd name="T61" fmla="*/ 10 h 11"/>
                <a:gd name="T62" fmla="*/ 51 w 57"/>
                <a:gd name="T63" fmla="*/ 10 h 11"/>
                <a:gd name="T64" fmla="*/ 50 w 57"/>
                <a:gd name="T65" fmla="*/ 10 h 11"/>
                <a:gd name="T66" fmla="*/ 49 w 57"/>
                <a:gd name="T67" fmla="*/ 10 h 11"/>
                <a:gd name="T68" fmla="*/ 47 w 57"/>
                <a:gd name="T69" fmla="*/ 9 h 11"/>
                <a:gd name="T70" fmla="*/ 46 w 57"/>
                <a:gd name="T71" fmla="*/ 9 h 11"/>
                <a:gd name="T72" fmla="*/ 44 w 57"/>
                <a:gd name="T73" fmla="*/ 9 h 11"/>
                <a:gd name="T74" fmla="*/ 42 w 57"/>
                <a:gd name="T75" fmla="*/ 9 h 11"/>
                <a:gd name="T76" fmla="*/ 40 w 57"/>
                <a:gd name="T77" fmla="*/ 9 h 11"/>
                <a:gd name="T78" fmla="*/ 38 w 57"/>
                <a:gd name="T79" fmla="*/ 9 h 11"/>
                <a:gd name="T80" fmla="*/ 36 w 57"/>
                <a:gd name="T81" fmla="*/ 8 h 11"/>
                <a:gd name="T82" fmla="*/ 34 w 57"/>
                <a:gd name="T83" fmla="*/ 8 h 11"/>
                <a:gd name="T84" fmla="*/ 31 w 57"/>
                <a:gd name="T85" fmla="*/ 8 h 11"/>
                <a:gd name="T86" fmla="*/ 29 w 57"/>
                <a:gd name="T87" fmla="*/ 9 h 11"/>
                <a:gd name="T88" fmla="*/ 27 w 57"/>
                <a:gd name="T89" fmla="*/ 9 h 11"/>
                <a:gd name="T90" fmla="*/ 25 w 57"/>
                <a:gd name="T91" fmla="*/ 9 h 11"/>
                <a:gd name="T92" fmla="*/ 23 w 57"/>
                <a:gd name="T93" fmla="*/ 9 h 11"/>
                <a:gd name="T94" fmla="*/ 21 w 57"/>
                <a:gd name="T95" fmla="*/ 9 h 11"/>
                <a:gd name="T96" fmla="*/ 19 w 57"/>
                <a:gd name="T97" fmla="*/ 9 h 11"/>
                <a:gd name="T98" fmla="*/ 18 w 57"/>
                <a:gd name="T99" fmla="*/ 9 h 11"/>
                <a:gd name="T100" fmla="*/ 16 w 57"/>
                <a:gd name="T101" fmla="*/ 9 h 11"/>
                <a:gd name="T102" fmla="*/ 15 w 57"/>
                <a:gd name="T103" fmla="*/ 10 h 11"/>
                <a:gd name="T104" fmla="*/ 13 w 57"/>
                <a:gd name="T105" fmla="*/ 10 h 11"/>
                <a:gd name="T106" fmla="*/ 12 w 57"/>
                <a:gd name="T107" fmla="*/ 10 h 11"/>
                <a:gd name="T108" fmla="*/ 11 w 57"/>
                <a:gd name="T109" fmla="*/ 10 h 11"/>
                <a:gd name="T110" fmla="*/ 10 w 57"/>
                <a:gd name="T111" fmla="*/ 11 h 11"/>
                <a:gd name="T112" fmla="*/ 9 w 57"/>
                <a:gd name="T113" fmla="*/ 11 h 11"/>
                <a:gd name="T114" fmla="*/ 9 w 57"/>
                <a:gd name="T115" fmla="*/ 11 h 11"/>
                <a:gd name="T116" fmla="*/ 0 w 57"/>
                <a:gd name="T117" fmla="*/ 4 h 11"/>
                <a:gd name="T118" fmla="*/ 0 w 57"/>
                <a:gd name="T119" fmla="*/ 4 h 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 h="11">
                  <a:moveTo>
                    <a:pt x="0" y="4"/>
                  </a:moveTo>
                  <a:lnTo>
                    <a:pt x="1" y="3"/>
                  </a:lnTo>
                  <a:lnTo>
                    <a:pt x="2" y="3"/>
                  </a:lnTo>
                  <a:lnTo>
                    <a:pt x="4" y="3"/>
                  </a:lnTo>
                  <a:lnTo>
                    <a:pt x="5" y="2"/>
                  </a:lnTo>
                  <a:lnTo>
                    <a:pt x="6" y="2"/>
                  </a:lnTo>
                  <a:lnTo>
                    <a:pt x="8" y="2"/>
                  </a:lnTo>
                  <a:lnTo>
                    <a:pt x="10" y="1"/>
                  </a:lnTo>
                  <a:lnTo>
                    <a:pt x="13" y="1"/>
                  </a:lnTo>
                  <a:lnTo>
                    <a:pt x="15" y="0"/>
                  </a:lnTo>
                  <a:lnTo>
                    <a:pt x="18" y="0"/>
                  </a:lnTo>
                  <a:lnTo>
                    <a:pt x="20" y="0"/>
                  </a:lnTo>
                  <a:lnTo>
                    <a:pt x="23" y="0"/>
                  </a:lnTo>
                  <a:lnTo>
                    <a:pt x="26" y="0"/>
                  </a:lnTo>
                  <a:lnTo>
                    <a:pt x="29" y="0"/>
                  </a:lnTo>
                  <a:lnTo>
                    <a:pt x="31" y="0"/>
                  </a:lnTo>
                  <a:lnTo>
                    <a:pt x="34" y="0"/>
                  </a:lnTo>
                  <a:lnTo>
                    <a:pt x="37" y="0"/>
                  </a:lnTo>
                  <a:lnTo>
                    <a:pt x="40" y="0"/>
                  </a:lnTo>
                  <a:lnTo>
                    <a:pt x="42" y="0"/>
                  </a:lnTo>
                  <a:lnTo>
                    <a:pt x="44" y="0"/>
                  </a:lnTo>
                  <a:lnTo>
                    <a:pt x="46" y="0"/>
                  </a:lnTo>
                  <a:lnTo>
                    <a:pt x="49" y="1"/>
                  </a:lnTo>
                  <a:lnTo>
                    <a:pt x="50" y="1"/>
                  </a:lnTo>
                  <a:lnTo>
                    <a:pt x="52" y="1"/>
                  </a:lnTo>
                  <a:lnTo>
                    <a:pt x="53" y="1"/>
                  </a:lnTo>
                  <a:lnTo>
                    <a:pt x="54" y="1"/>
                  </a:lnTo>
                  <a:lnTo>
                    <a:pt x="56" y="1"/>
                  </a:lnTo>
                  <a:lnTo>
                    <a:pt x="57" y="2"/>
                  </a:lnTo>
                  <a:lnTo>
                    <a:pt x="54" y="10"/>
                  </a:lnTo>
                  <a:lnTo>
                    <a:pt x="53" y="10"/>
                  </a:lnTo>
                  <a:lnTo>
                    <a:pt x="51" y="10"/>
                  </a:lnTo>
                  <a:lnTo>
                    <a:pt x="50" y="10"/>
                  </a:lnTo>
                  <a:lnTo>
                    <a:pt x="49" y="10"/>
                  </a:lnTo>
                  <a:lnTo>
                    <a:pt x="47" y="9"/>
                  </a:lnTo>
                  <a:lnTo>
                    <a:pt x="46" y="9"/>
                  </a:lnTo>
                  <a:lnTo>
                    <a:pt x="44" y="9"/>
                  </a:lnTo>
                  <a:lnTo>
                    <a:pt x="42" y="9"/>
                  </a:lnTo>
                  <a:lnTo>
                    <a:pt x="40" y="9"/>
                  </a:lnTo>
                  <a:lnTo>
                    <a:pt x="38" y="9"/>
                  </a:lnTo>
                  <a:lnTo>
                    <a:pt x="36" y="8"/>
                  </a:lnTo>
                  <a:lnTo>
                    <a:pt x="34" y="8"/>
                  </a:lnTo>
                  <a:lnTo>
                    <a:pt x="31" y="8"/>
                  </a:lnTo>
                  <a:lnTo>
                    <a:pt x="29" y="9"/>
                  </a:lnTo>
                  <a:lnTo>
                    <a:pt x="27" y="9"/>
                  </a:lnTo>
                  <a:lnTo>
                    <a:pt x="25" y="9"/>
                  </a:lnTo>
                  <a:lnTo>
                    <a:pt x="23" y="9"/>
                  </a:lnTo>
                  <a:lnTo>
                    <a:pt x="21" y="9"/>
                  </a:lnTo>
                  <a:lnTo>
                    <a:pt x="19" y="9"/>
                  </a:lnTo>
                  <a:lnTo>
                    <a:pt x="18" y="9"/>
                  </a:lnTo>
                  <a:lnTo>
                    <a:pt x="16" y="9"/>
                  </a:lnTo>
                  <a:lnTo>
                    <a:pt x="15" y="10"/>
                  </a:lnTo>
                  <a:lnTo>
                    <a:pt x="13" y="10"/>
                  </a:lnTo>
                  <a:lnTo>
                    <a:pt x="12" y="10"/>
                  </a:lnTo>
                  <a:lnTo>
                    <a:pt x="11" y="10"/>
                  </a:lnTo>
                  <a:lnTo>
                    <a:pt x="10" y="11"/>
                  </a:lnTo>
                  <a:lnTo>
                    <a:pt x="9" y="1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4" name="Freeform 760"/>
            <p:cNvSpPr>
              <a:spLocks/>
            </p:cNvSpPr>
            <p:nvPr/>
          </p:nvSpPr>
          <p:spPr bwMode="auto">
            <a:xfrm>
              <a:off x="4060" y="1693"/>
              <a:ext cx="22" cy="8"/>
            </a:xfrm>
            <a:custGeom>
              <a:avLst/>
              <a:gdLst>
                <a:gd name="T0" fmla="*/ 0 w 22"/>
                <a:gd name="T1" fmla="*/ 0 h 8"/>
                <a:gd name="T2" fmla="*/ 1 w 22"/>
                <a:gd name="T3" fmla="*/ 0 h 8"/>
                <a:gd name="T4" fmla="*/ 2 w 22"/>
                <a:gd name="T5" fmla="*/ 0 h 8"/>
                <a:gd name="T6" fmla="*/ 3 w 22"/>
                <a:gd name="T7" fmla="*/ 0 h 8"/>
                <a:gd name="T8" fmla="*/ 4 w 22"/>
                <a:gd name="T9" fmla="*/ 0 h 8"/>
                <a:gd name="T10" fmla="*/ 5 w 22"/>
                <a:gd name="T11" fmla="*/ 0 h 8"/>
                <a:gd name="T12" fmla="*/ 7 w 22"/>
                <a:gd name="T13" fmla="*/ 1 h 8"/>
                <a:gd name="T14" fmla="*/ 8 w 22"/>
                <a:gd name="T15" fmla="*/ 1 h 8"/>
                <a:gd name="T16" fmla="*/ 9 w 22"/>
                <a:gd name="T17" fmla="*/ 1 h 8"/>
                <a:gd name="T18" fmla="*/ 11 w 22"/>
                <a:gd name="T19" fmla="*/ 1 h 8"/>
                <a:gd name="T20" fmla="*/ 13 w 22"/>
                <a:gd name="T21" fmla="*/ 1 h 8"/>
                <a:gd name="T22" fmla="*/ 14 w 22"/>
                <a:gd name="T23" fmla="*/ 0 h 8"/>
                <a:gd name="T24" fmla="*/ 16 w 22"/>
                <a:gd name="T25" fmla="*/ 0 h 8"/>
                <a:gd name="T26" fmla="*/ 18 w 22"/>
                <a:gd name="T27" fmla="*/ 0 h 8"/>
                <a:gd name="T28" fmla="*/ 20 w 22"/>
                <a:gd name="T29" fmla="*/ 0 h 8"/>
                <a:gd name="T30" fmla="*/ 22 w 22"/>
                <a:gd name="T31" fmla="*/ 5 h 8"/>
                <a:gd name="T32" fmla="*/ 22 w 22"/>
                <a:gd name="T33" fmla="*/ 5 h 8"/>
                <a:gd name="T34" fmla="*/ 20 w 22"/>
                <a:gd name="T35" fmla="*/ 6 h 8"/>
                <a:gd name="T36" fmla="*/ 19 w 22"/>
                <a:gd name="T37" fmla="*/ 6 h 8"/>
                <a:gd name="T38" fmla="*/ 18 w 22"/>
                <a:gd name="T39" fmla="*/ 7 h 8"/>
                <a:gd name="T40" fmla="*/ 17 w 22"/>
                <a:gd name="T41" fmla="*/ 7 h 8"/>
                <a:gd name="T42" fmla="*/ 16 w 22"/>
                <a:gd name="T43" fmla="*/ 8 h 8"/>
                <a:gd name="T44" fmla="*/ 14 w 22"/>
                <a:gd name="T45" fmla="*/ 8 h 8"/>
                <a:gd name="T46" fmla="*/ 12 w 22"/>
                <a:gd name="T47" fmla="*/ 8 h 8"/>
                <a:gd name="T48" fmla="*/ 10 w 22"/>
                <a:gd name="T49" fmla="*/ 8 h 8"/>
                <a:gd name="T50" fmla="*/ 8 w 22"/>
                <a:gd name="T51" fmla="*/ 8 h 8"/>
                <a:gd name="T52" fmla="*/ 6 w 22"/>
                <a:gd name="T53" fmla="*/ 8 h 8"/>
                <a:gd name="T54" fmla="*/ 4 w 22"/>
                <a:gd name="T55" fmla="*/ 7 h 8"/>
                <a:gd name="T56" fmla="*/ 2 w 22"/>
                <a:gd name="T57" fmla="*/ 6 h 8"/>
                <a:gd name="T58" fmla="*/ 0 w 22"/>
                <a:gd name="T59" fmla="*/ 5 h 8"/>
                <a:gd name="T60" fmla="*/ 0 w 22"/>
                <a:gd name="T61" fmla="*/ 0 h 8"/>
                <a:gd name="T62" fmla="*/ 0 w 22"/>
                <a:gd name="T63" fmla="*/ 0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 h="8">
                  <a:moveTo>
                    <a:pt x="0" y="0"/>
                  </a:moveTo>
                  <a:lnTo>
                    <a:pt x="1" y="0"/>
                  </a:lnTo>
                  <a:lnTo>
                    <a:pt x="2" y="0"/>
                  </a:lnTo>
                  <a:lnTo>
                    <a:pt x="3" y="0"/>
                  </a:lnTo>
                  <a:lnTo>
                    <a:pt x="4" y="0"/>
                  </a:lnTo>
                  <a:lnTo>
                    <a:pt x="5" y="0"/>
                  </a:lnTo>
                  <a:lnTo>
                    <a:pt x="7" y="1"/>
                  </a:lnTo>
                  <a:lnTo>
                    <a:pt x="8" y="1"/>
                  </a:lnTo>
                  <a:lnTo>
                    <a:pt x="9" y="1"/>
                  </a:lnTo>
                  <a:lnTo>
                    <a:pt x="11" y="1"/>
                  </a:lnTo>
                  <a:lnTo>
                    <a:pt x="13" y="1"/>
                  </a:lnTo>
                  <a:lnTo>
                    <a:pt x="14" y="0"/>
                  </a:lnTo>
                  <a:lnTo>
                    <a:pt x="16" y="0"/>
                  </a:lnTo>
                  <a:lnTo>
                    <a:pt x="18" y="0"/>
                  </a:lnTo>
                  <a:lnTo>
                    <a:pt x="20" y="0"/>
                  </a:lnTo>
                  <a:lnTo>
                    <a:pt x="22" y="5"/>
                  </a:lnTo>
                  <a:lnTo>
                    <a:pt x="20" y="6"/>
                  </a:lnTo>
                  <a:lnTo>
                    <a:pt x="19" y="6"/>
                  </a:lnTo>
                  <a:lnTo>
                    <a:pt x="18" y="7"/>
                  </a:lnTo>
                  <a:lnTo>
                    <a:pt x="17" y="7"/>
                  </a:lnTo>
                  <a:lnTo>
                    <a:pt x="16" y="8"/>
                  </a:lnTo>
                  <a:lnTo>
                    <a:pt x="14" y="8"/>
                  </a:lnTo>
                  <a:lnTo>
                    <a:pt x="12" y="8"/>
                  </a:lnTo>
                  <a:lnTo>
                    <a:pt x="10" y="8"/>
                  </a:lnTo>
                  <a:lnTo>
                    <a:pt x="8" y="8"/>
                  </a:lnTo>
                  <a:lnTo>
                    <a:pt x="6" y="8"/>
                  </a:lnTo>
                  <a:lnTo>
                    <a:pt x="4" y="7"/>
                  </a:lnTo>
                  <a:lnTo>
                    <a:pt x="2" y="6"/>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5" name="Freeform 761"/>
            <p:cNvSpPr>
              <a:spLocks/>
            </p:cNvSpPr>
            <p:nvPr/>
          </p:nvSpPr>
          <p:spPr bwMode="auto">
            <a:xfrm>
              <a:off x="4065" y="1698"/>
              <a:ext cx="11" cy="22"/>
            </a:xfrm>
            <a:custGeom>
              <a:avLst/>
              <a:gdLst>
                <a:gd name="T0" fmla="*/ 0 w 11"/>
                <a:gd name="T1" fmla="*/ 0 h 22"/>
                <a:gd name="T2" fmla="*/ 0 w 11"/>
                <a:gd name="T3" fmla="*/ 0 h 22"/>
                <a:gd name="T4" fmla="*/ 0 w 11"/>
                <a:gd name="T5" fmla="*/ 2 h 22"/>
                <a:gd name="T6" fmla="*/ 0 w 11"/>
                <a:gd name="T7" fmla="*/ 3 h 22"/>
                <a:gd name="T8" fmla="*/ 1 w 11"/>
                <a:gd name="T9" fmla="*/ 4 h 22"/>
                <a:gd name="T10" fmla="*/ 1 w 11"/>
                <a:gd name="T11" fmla="*/ 5 h 22"/>
                <a:gd name="T12" fmla="*/ 1 w 11"/>
                <a:gd name="T13" fmla="*/ 7 h 22"/>
                <a:gd name="T14" fmla="*/ 1 w 11"/>
                <a:gd name="T15" fmla="*/ 8 h 22"/>
                <a:gd name="T16" fmla="*/ 1 w 11"/>
                <a:gd name="T17" fmla="*/ 10 h 22"/>
                <a:gd name="T18" fmla="*/ 1 w 11"/>
                <a:gd name="T19" fmla="*/ 11 h 22"/>
                <a:gd name="T20" fmla="*/ 2 w 11"/>
                <a:gd name="T21" fmla="*/ 13 h 22"/>
                <a:gd name="T22" fmla="*/ 2 w 11"/>
                <a:gd name="T23" fmla="*/ 14 h 22"/>
                <a:gd name="T24" fmla="*/ 2 w 11"/>
                <a:gd name="T25" fmla="*/ 16 h 22"/>
                <a:gd name="T26" fmla="*/ 2 w 11"/>
                <a:gd name="T27" fmla="*/ 17 h 22"/>
                <a:gd name="T28" fmla="*/ 2 w 11"/>
                <a:gd name="T29" fmla="*/ 18 h 22"/>
                <a:gd name="T30" fmla="*/ 2 w 11"/>
                <a:gd name="T31" fmla="*/ 20 h 22"/>
                <a:gd name="T32" fmla="*/ 3 w 11"/>
                <a:gd name="T33" fmla="*/ 21 h 22"/>
                <a:gd name="T34" fmla="*/ 4 w 11"/>
                <a:gd name="T35" fmla="*/ 22 h 22"/>
                <a:gd name="T36" fmla="*/ 6 w 11"/>
                <a:gd name="T37" fmla="*/ 22 h 22"/>
                <a:gd name="T38" fmla="*/ 7 w 11"/>
                <a:gd name="T39" fmla="*/ 22 h 22"/>
                <a:gd name="T40" fmla="*/ 8 w 11"/>
                <a:gd name="T41" fmla="*/ 21 h 22"/>
                <a:gd name="T42" fmla="*/ 9 w 11"/>
                <a:gd name="T43" fmla="*/ 20 h 22"/>
                <a:gd name="T44" fmla="*/ 10 w 11"/>
                <a:gd name="T45" fmla="*/ 18 h 22"/>
                <a:gd name="T46" fmla="*/ 10 w 11"/>
                <a:gd name="T47" fmla="*/ 17 h 22"/>
                <a:gd name="T48" fmla="*/ 10 w 11"/>
                <a:gd name="T49" fmla="*/ 15 h 22"/>
                <a:gd name="T50" fmla="*/ 10 w 11"/>
                <a:gd name="T51" fmla="*/ 14 h 22"/>
                <a:gd name="T52" fmla="*/ 10 w 11"/>
                <a:gd name="T53" fmla="*/ 13 h 22"/>
                <a:gd name="T54" fmla="*/ 10 w 11"/>
                <a:gd name="T55" fmla="*/ 11 h 22"/>
                <a:gd name="T56" fmla="*/ 10 w 11"/>
                <a:gd name="T57" fmla="*/ 9 h 22"/>
                <a:gd name="T58" fmla="*/ 10 w 11"/>
                <a:gd name="T59" fmla="*/ 8 h 22"/>
                <a:gd name="T60" fmla="*/ 10 w 11"/>
                <a:gd name="T61" fmla="*/ 7 h 22"/>
                <a:gd name="T62" fmla="*/ 10 w 11"/>
                <a:gd name="T63" fmla="*/ 5 h 22"/>
                <a:gd name="T64" fmla="*/ 10 w 11"/>
                <a:gd name="T65" fmla="*/ 4 h 22"/>
                <a:gd name="T66" fmla="*/ 10 w 11"/>
                <a:gd name="T67" fmla="*/ 3 h 22"/>
                <a:gd name="T68" fmla="*/ 11 w 11"/>
                <a:gd name="T69" fmla="*/ 2 h 22"/>
                <a:gd name="T70" fmla="*/ 11 w 11"/>
                <a:gd name="T71" fmla="*/ 0 h 22"/>
                <a:gd name="T72" fmla="*/ 11 w 11"/>
                <a:gd name="T73" fmla="*/ 0 h 22"/>
                <a:gd name="T74" fmla="*/ 0 w 11"/>
                <a:gd name="T75" fmla="*/ 0 h 22"/>
                <a:gd name="T76" fmla="*/ 0 w 11"/>
                <a:gd name="T77" fmla="*/ 0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 h="22">
                  <a:moveTo>
                    <a:pt x="0" y="0"/>
                  </a:moveTo>
                  <a:lnTo>
                    <a:pt x="0" y="0"/>
                  </a:lnTo>
                  <a:lnTo>
                    <a:pt x="0" y="2"/>
                  </a:lnTo>
                  <a:lnTo>
                    <a:pt x="0" y="3"/>
                  </a:lnTo>
                  <a:lnTo>
                    <a:pt x="1" y="4"/>
                  </a:lnTo>
                  <a:lnTo>
                    <a:pt x="1" y="5"/>
                  </a:lnTo>
                  <a:lnTo>
                    <a:pt x="1" y="7"/>
                  </a:lnTo>
                  <a:lnTo>
                    <a:pt x="1" y="8"/>
                  </a:lnTo>
                  <a:lnTo>
                    <a:pt x="1" y="10"/>
                  </a:lnTo>
                  <a:lnTo>
                    <a:pt x="1" y="11"/>
                  </a:lnTo>
                  <a:lnTo>
                    <a:pt x="2" y="13"/>
                  </a:lnTo>
                  <a:lnTo>
                    <a:pt x="2" y="14"/>
                  </a:lnTo>
                  <a:lnTo>
                    <a:pt x="2" y="16"/>
                  </a:lnTo>
                  <a:lnTo>
                    <a:pt x="2" y="17"/>
                  </a:lnTo>
                  <a:lnTo>
                    <a:pt x="2" y="18"/>
                  </a:lnTo>
                  <a:lnTo>
                    <a:pt x="2" y="20"/>
                  </a:lnTo>
                  <a:lnTo>
                    <a:pt x="3" y="21"/>
                  </a:lnTo>
                  <a:lnTo>
                    <a:pt x="4" y="22"/>
                  </a:lnTo>
                  <a:lnTo>
                    <a:pt x="6" y="22"/>
                  </a:lnTo>
                  <a:lnTo>
                    <a:pt x="7" y="22"/>
                  </a:lnTo>
                  <a:lnTo>
                    <a:pt x="8" y="21"/>
                  </a:lnTo>
                  <a:lnTo>
                    <a:pt x="9" y="20"/>
                  </a:lnTo>
                  <a:lnTo>
                    <a:pt x="10" y="18"/>
                  </a:lnTo>
                  <a:lnTo>
                    <a:pt x="10" y="17"/>
                  </a:lnTo>
                  <a:lnTo>
                    <a:pt x="10" y="15"/>
                  </a:lnTo>
                  <a:lnTo>
                    <a:pt x="10" y="14"/>
                  </a:lnTo>
                  <a:lnTo>
                    <a:pt x="10" y="13"/>
                  </a:lnTo>
                  <a:lnTo>
                    <a:pt x="10" y="11"/>
                  </a:lnTo>
                  <a:lnTo>
                    <a:pt x="10" y="9"/>
                  </a:lnTo>
                  <a:lnTo>
                    <a:pt x="10" y="8"/>
                  </a:lnTo>
                  <a:lnTo>
                    <a:pt x="10" y="7"/>
                  </a:lnTo>
                  <a:lnTo>
                    <a:pt x="10" y="5"/>
                  </a:lnTo>
                  <a:lnTo>
                    <a:pt x="10" y="4"/>
                  </a:lnTo>
                  <a:lnTo>
                    <a:pt x="10" y="3"/>
                  </a:lnTo>
                  <a:lnTo>
                    <a:pt x="11" y="2"/>
                  </a:lnTo>
                  <a:lnTo>
                    <a:pt x="1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6" name="Freeform 762"/>
            <p:cNvSpPr>
              <a:spLocks/>
            </p:cNvSpPr>
            <p:nvPr/>
          </p:nvSpPr>
          <p:spPr bwMode="auto">
            <a:xfrm>
              <a:off x="3940" y="1713"/>
              <a:ext cx="48" cy="46"/>
            </a:xfrm>
            <a:custGeom>
              <a:avLst/>
              <a:gdLst>
                <a:gd name="T0" fmla="*/ 0 w 48"/>
                <a:gd name="T1" fmla="*/ 32 h 46"/>
                <a:gd name="T2" fmla="*/ 29 w 48"/>
                <a:gd name="T3" fmla="*/ 46 h 46"/>
                <a:gd name="T4" fmla="*/ 26 w 48"/>
                <a:gd name="T5" fmla="*/ 30 h 46"/>
                <a:gd name="T6" fmla="*/ 38 w 48"/>
                <a:gd name="T7" fmla="*/ 33 h 46"/>
                <a:gd name="T8" fmla="*/ 35 w 48"/>
                <a:gd name="T9" fmla="*/ 22 h 46"/>
                <a:gd name="T10" fmla="*/ 47 w 48"/>
                <a:gd name="T11" fmla="*/ 23 h 46"/>
                <a:gd name="T12" fmla="*/ 41 w 48"/>
                <a:gd name="T13" fmla="*/ 9 h 46"/>
                <a:gd name="T14" fmla="*/ 48 w 48"/>
                <a:gd name="T15" fmla="*/ 1 h 46"/>
                <a:gd name="T16" fmla="*/ 36 w 48"/>
                <a:gd name="T17" fmla="*/ 0 h 46"/>
                <a:gd name="T18" fmla="*/ 33 w 48"/>
                <a:gd name="T19" fmla="*/ 9 h 46"/>
                <a:gd name="T20" fmla="*/ 35 w 48"/>
                <a:gd name="T21" fmla="*/ 12 h 46"/>
                <a:gd name="T22" fmla="*/ 23 w 48"/>
                <a:gd name="T23" fmla="*/ 15 h 46"/>
                <a:gd name="T24" fmla="*/ 26 w 48"/>
                <a:gd name="T25" fmla="*/ 21 h 46"/>
                <a:gd name="T26" fmla="*/ 17 w 48"/>
                <a:gd name="T27" fmla="*/ 21 h 46"/>
                <a:gd name="T28" fmla="*/ 18 w 48"/>
                <a:gd name="T29" fmla="*/ 31 h 46"/>
                <a:gd name="T30" fmla="*/ 2 w 48"/>
                <a:gd name="T31" fmla="*/ 26 h 46"/>
                <a:gd name="T32" fmla="*/ 0 w 48"/>
                <a:gd name="T33" fmla="*/ 32 h 46"/>
                <a:gd name="T34" fmla="*/ 0 w 48"/>
                <a:gd name="T35" fmla="*/ 32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46">
                  <a:moveTo>
                    <a:pt x="0" y="32"/>
                  </a:moveTo>
                  <a:lnTo>
                    <a:pt x="29" y="46"/>
                  </a:lnTo>
                  <a:lnTo>
                    <a:pt x="26" y="30"/>
                  </a:lnTo>
                  <a:lnTo>
                    <a:pt x="38" y="33"/>
                  </a:lnTo>
                  <a:lnTo>
                    <a:pt x="35" y="22"/>
                  </a:lnTo>
                  <a:lnTo>
                    <a:pt x="47" y="23"/>
                  </a:lnTo>
                  <a:lnTo>
                    <a:pt x="41" y="9"/>
                  </a:lnTo>
                  <a:lnTo>
                    <a:pt x="48" y="1"/>
                  </a:lnTo>
                  <a:lnTo>
                    <a:pt x="36" y="0"/>
                  </a:lnTo>
                  <a:lnTo>
                    <a:pt x="33" y="9"/>
                  </a:lnTo>
                  <a:lnTo>
                    <a:pt x="35" y="12"/>
                  </a:lnTo>
                  <a:lnTo>
                    <a:pt x="23" y="15"/>
                  </a:lnTo>
                  <a:lnTo>
                    <a:pt x="26" y="21"/>
                  </a:lnTo>
                  <a:lnTo>
                    <a:pt x="17" y="21"/>
                  </a:lnTo>
                  <a:lnTo>
                    <a:pt x="18" y="31"/>
                  </a:lnTo>
                  <a:lnTo>
                    <a:pt x="2" y="2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7" name="Freeform 763"/>
            <p:cNvSpPr>
              <a:spLocks/>
            </p:cNvSpPr>
            <p:nvPr/>
          </p:nvSpPr>
          <p:spPr bwMode="auto">
            <a:xfrm>
              <a:off x="3933" y="1719"/>
              <a:ext cx="16" cy="24"/>
            </a:xfrm>
            <a:custGeom>
              <a:avLst/>
              <a:gdLst>
                <a:gd name="T0" fmla="*/ 8 w 16"/>
                <a:gd name="T1" fmla="*/ 0 h 24"/>
                <a:gd name="T2" fmla="*/ 7 w 16"/>
                <a:gd name="T3" fmla="*/ 1 h 24"/>
                <a:gd name="T4" fmla="*/ 6 w 16"/>
                <a:gd name="T5" fmla="*/ 2 h 24"/>
                <a:gd name="T6" fmla="*/ 6 w 16"/>
                <a:gd name="T7" fmla="*/ 3 h 24"/>
                <a:gd name="T8" fmla="*/ 5 w 16"/>
                <a:gd name="T9" fmla="*/ 5 h 24"/>
                <a:gd name="T10" fmla="*/ 4 w 16"/>
                <a:gd name="T11" fmla="*/ 7 h 24"/>
                <a:gd name="T12" fmla="*/ 4 w 16"/>
                <a:gd name="T13" fmla="*/ 8 h 24"/>
                <a:gd name="T14" fmla="*/ 3 w 16"/>
                <a:gd name="T15" fmla="*/ 10 h 24"/>
                <a:gd name="T16" fmla="*/ 2 w 16"/>
                <a:gd name="T17" fmla="*/ 11 h 24"/>
                <a:gd name="T18" fmla="*/ 1 w 16"/>
                <a:gd name="T19" fmla="*/ 13 h 24"/>
                <a:gd name="T20" fmla="*/ 1 w 16"/>
                <a:gd name="T21" fmla="*/ 15 h 24"/>
                <a:gd name="T22" fmla="*/ 0 w 16"/>
                <a:gd name="T23" fmla="*/ 16 h 24"/>
                <a:gd name="T24" fmla="*/ 0 w 16"/>
                <a:gd name="T25" fmla="*/ 18 h 24"/>
                <a:gd name="T26" fmla="*/ 0 w 16"/>
                <a:gd name="T27" fmla="*/ 19 h 24"/>
                <a:gd name="T28" fmla="*/ 0 w 16"/>
                <a:gd name="T29" fmla="*/ 21 h 24"/>
                <a:gd name="T30" fmla="*/ 9 w 16"/>
                <a:gd name="T31" fmla="*/ 24 h 24"/>
                <a:gd name="T32" fmla="*/ 9 w 16"/>
                <a:gd name="T33" fmla="*/ 24 h 24"/>
                <a:gd name="T34" fmla="*/ 9 w 16"/>
                <a:gd name="T35" fmla="*/ 22 h 24"/>
                <a:gd name="T36" fmla="*/ 9 w 16"/>
                <a:gd name="T37" fmla="*/ 21 h 24"/>
                <a:gd name="T38" fmla="*/ 9 w 16"/>
                <a:gd name="T39" fmla="*/ 20 h 24"/>
                <a:gd name="T40" fmla="*/ 10 w 16"/>
                <a:gd name="T41" fmla="*/ 18 h 24"/>
                <a:gd name="T42" fmla="*/ 10 w 16"/>
                <a:gd name="T43" fmla="*/ 17 h 24"/>
                <a:gd name="T44" fmla="*/ 11 w 16"/>
                <a:gd name="T45" fmla="*/ 15 h 24"/>
                <a:gd name="T46" fmla="*/ 11 w 16"/>
                <a:gd name="T47" fmla="*/ 13 h 24"/>
                <a:gd name="T48" fmla="*/ 12 w 16"/>
                <a:gd name="T49" fmla="*/ 11 h 24"/>
                <a:gd name="T50" fmla="*/ 12 w 16"/>
                <a:gd name="T51" fmla="*/ 10 h 24"/>
                <a:gd name="T52" fmla="*/ 13 w 16"/>
                <a:gd name="T53" fmla="*/ 8 h 24"/>
                <a:gd name="T54" fmla="*/ 14 w 16"/>
                <a:gd name="T55" fmla="*/ 6 h 24"/>
                <a:gd name="T56" fmla="*/ 15 w 16"/>
                <a:gd name="T57" fmla="*/ 5 h 24"/>
                <a:gd name="T58" fmla="*/ 16 w 16"/>
                <a:gd name="T59" fmla="*/ 3 h 24"/>
                <a:gd name="T60" fmla="*/ 16 w 16"/>
                <a:gd name="T61" fmla="*/ 2 h 24"/>
                <a:gd name="T62" fmla="*/ 16 w 16"/>
                <a:gd name="T63" fmla="*/ 1 h 24"/>
                <a:gd name="T64" fmla="*/ 14 w 16"/>
                <a:gd name="T65" fmla="*/ 1 h 24"/>
                <a:gd name="T66" fmla="*/ 13 w 16"/>
                <a:gd name="T67" fmla="*/ 1 h 24"/>
                <a:gd name="T68" fmla="*/ 11 w 16"/>
                <a:gd name="T69" fmla="*/ 0 h 24"/>
                <a:gd name="T70" fmla="*/ 9 w 16"/>
                <a:gd name="T71" fmla="*/ 0 h 24"/>
                <a:gd name="T72" fmla="*/ 8 w 16"/>
                <a:gd name="T73" fmla="*/ 0 h 24"/>
                <a:gd name="T74" fmla="*/ 8 w 16"/>
                <a:gd name="T75" fmla="*/ 0 h 24"/>
                <a:gd name="T76" fmla="*/ 8 w 16"/>
                <a:gd name="T77" fmla="*/ 0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 h="24">
                  <a:moveTo>
                    <a:pt x="8" y="0"/>
                  </a:moveTo>
                  <a:lnTo>
                    <a:pt x="7" y="1"/>
                  </a:lnTo>
                  <a:lnTo>
                    <a:pt x="6" y="2"/>
                  </a:lnTo>
                  <a:lnTo>
                    <a:pt x="6" y="3"/>
                  </a:lnTo>
                  <a:lnTo>
                    <a:pt x="5" y="5"/>
                  </a:lnTo>
                  <a:lnTo>
                    <a:pt x="4" y="7"/>
                  </a:lnTo>
                  <a:lnTo>
                    <a:pt x="4" y="8"/>
                  </a:lnTo>
                  <a:lnTo>
                    <a:pt x="3" y="10"/>
                  </a:lnTo>
                  <a:lnTo>
                    <a:pt x="2" y="11"/>
                  </a:lnTo>
                  <a:lnTo>
                    <a:pt x="1" y="13"/>
                  </a:lnTo>
                  <a:lnTo>
                    <a:pt x="1" y="15"/>
                  </a:lnTo>
                  <a:lnTo>
                    <a:pt x="0" y="16"/>
                  </a:lnTo>
                  <a:lnTo>
                    <a:pt x="0" y="18"/>
                  </a:lnTo>
                  <a:lnTo>
                    <a:pt x="0" y="19"/>
                  </a:lnTo>
                  <a:lnTo>
                    <a:pt x="0" y="21"/>
                  </a:lnTo>
                  <a:lnTo>
                    <a:pt x="9" y="24"/>
                  </a:lnTo>
                  <a:lnTo>
                    <a:pt x="9" y="22"/>
                  </a:lnTo>
                  <a:lnTo>
                    <a:pt x="9" y="21"/>
                  </a:lnTo>
                  <a:lnTo>
                    <a:pt x="9" y="20"/>
                  </a:lnTo>
                  <a:lnTo>
                    <a:pt x="10" y="18"/>
                  </a:lnTo>
                  <a:lnTo>
                    <a:pt x="10" y="17"/>
                  </a:lnTo>
                  <a:lnTo>
                    <a:pt x="11" y="15"/>
                  </a:lnTo>
                  <a:lnTo>
                    <a:pt x="11" y="13"/>
                  </a:lnTo>
                  <a:lnTo>
                    <a:pt x="12" y="11"/>
                  </a:lnTo>
                  <a:lnTo>
                    <a:pt x="12" y="10"/>
                  </a:lnTo>
                  <a:lnTo>
                    <a:pt x="13" y="8"/>
                  </a:lnTo>
                  <a:lnTo>
                    <a:pt x="14" y="6"/>
                  </a:lnTo>
                  <a:lnTo>
                    <a:pt x="15" y="5"/>
                  </a:lnTo>
                  <a:lnTo>
                    <a:pt x="16" y="3"/>
                  </a:lnTo>
                  <a:lnTo>
                    <a:pt x="16" y="2"/>
                  </a:lnTo>
                  <a:lnTo>
                    <a:pt x="16" y="1"/>
                  </a:lnTo>
                  <a:lnTo>
                    <a:pt x="14" y="1"/>
                  </a:lnTo>
                  <a:lnTo>
                    <a:pt x="13" y="1"/>
                  </a:lnTo>
                  <a:lnTo>
                    <a:pt x="11" y="0"/>
                  </a:lnTo>
                  <a:lnTo>
                    <a:pt x="9"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8" name="Freeform 764"/>
            <p:cNvSpPr>
              <a:spLocks/>
            </p:cNvSpPr>
            <p:nvPr/>
          </p:nvSpPr>
          <p:spPr bwMode="auto">
            <a:xfrm>
              <a:off x="4210" y="1525"/>
              <a:ext cx="25" cy="16"/>
            </a:xfrm>
            <a:custGeom>
              <a:avLst/>
              <a:gdLst>
                <a:gd name="T0" fmla="*/ 17 w 25"/>
                <a:gd name="T1" fmla="*/ 16 h 16"/>
                <a:gd name="T2" fmla="*/ 17 w 25"/>
                <a:gd name="T3" fmla="*/ 16 h 16"/>
                <a:gd name="T4" fmla="*/ 17 w 25"/>
                <a:gd name="T5" fmla="*/ 14 h 16"/>
                <a:gd name="T6" fmla="*/ 16 w 25"/>
                <a:gd name="T7" fmla="*/ 13 h 16"/>
                <a:gd name="T8" fmla="*/ 16 w 25"/>
                <a:gd name="T9" fmla="*/ 11 h 16"/>
                <a:gd name="T10" fmla="*/ 14 w 25"/>
                <a:gd name="T11" fmla="*/ 10 h 16"/>
                <a:gd name="T12" fmla="*/ 12 w 25"/>
                <a:gd name="T13" fmla="*/ 10 h 16"/>
                <a:gd name="T14" fmla="*/ 10 w 25"/>
                <a:gd name="T15" fmla="*/ 10 h 16"/>
                <a:gd name="T16" fmla="*/ 8 w 25"/>
                <a:gd name="T17" fmla="*/ 10 h 16"/>
                <a:gd name="T18" fmla="*/ 6 w 25"/>
                <a:gd name="T19" fmla="*/ 11 h 16"/>
                <a:gd name="T20" fmla="*/ 4 w 25"/>
                <a:gd name="T21" fmla="*/ 12 h 16"/>
                <a:gd name="T22" fmla="*/ 3 w 25"/>
                <a:gd name="T23" fmla="*/ 12 h 16"/>
                <a:gd name="T24" fmla="*/ 2 w 25"/>
                <a:gd name="T25" fmla="*/ 12 h 16"/>
                <a:gd name="T26" fmla="*/ 1 w 25"/>
                <a:gd name="T27" fmla="*/ 10 h 16"/>
                <a:gd name="T28" fmla="*/ 1 w 25"/>
                <a:gd name="T29" fmla="*/ 9 h 16"/>
                <a:gd name="T30" fmla="*/ 0 w 25"/>
                <a:gd name="T31" fmla="*/ 7 h 16"/>
                <a:gd name="T32" fmla="*/ 0 w 25"/>
                <a:gd name="T33" fmla="*/ 5 h 16"/>
                <a:gd name="T34" fmla="*/ 0 w 25"/>
                <a:gd name="T35" fmla="*/ 3 h 16"/>
                <a:gd name="T36" fmla="*/ 0 w 25"/>
                <a:gd name="T37" fmla="*/ 3 h 16"/>
                <a:gd name="T38" fmla="*/ 1 w 25"/>
                <a:gd name="T39" fmla="*/ 3 h 16"/>
                <a:gd name="T40" fmla="*/ 3 w 25"/>
                <a:gd name="T41" fmla="*/ 2 h 16"/>
                <a:gd name="T42" fmla="*/ 4 w 25"/>
                <a:gd name="T43" fmla="*/ 1 h 16"/>
                <a:gd name="T44" fmla="*/ 6 w 25"/>
                <a:gd name="T45" fmla="*/ 0 h 16"/>
                <a:gd name="T46" fmla="*/ 8 w 25"/>
                <a:gd name="T47" fmla="*/ 0 h 16"/>
                <a:gd name="T48" fmla="*/ 10 w 25"/>
                <a:gd name="T49" fmla="*/ 0 h 16"/>
                <a:gd name="T50" fmla="*/ 12 w 25"/>
                <a:gd name="T51" fmla="*/ 0 h 16"/>
                <a:gd name="T52" fmla="*/ 14 w 25"/>
                <a:gd name="T53" fmla="*/ 1 h 16"/>
                <a:gd name="T54" fmla="*/ 16 w 25"/>
                <a:gd name="T55" fmla="*/ 1 h 16"/>
                <a:gd name="T56" fmla="*/ 18 w 25"/>
                <a:gd name="T57" fmla="*/ 3 h 16"/>
                <a:gd name="T58" fmla="*/ 20 w 25"/>
                <a:gd name="T59" fmla="*/ 4 h 16"/>
                <a:gd name="T60" fmla="*/ 22 w 25"/>
                <a:gd name="T61" fmla="*/ 7 h 16"/>
                <a:gd name="T62" fmla="*/ 23 w 25"/>
                <a:gd name="T63" fmla="*/ 9 h 16"/>
                <a:gd name="T64" fmla="*/ 25 w 25"/>
                <a:gd name="T65" fmla="*/ 13 h 16"/>
                <a:gd name="T66" fmla="*/ 17 w 25"/>
                <a:gd name="T67" fmla="*/ 16 h 16"/>
                <a:gd name="T68" fmla="*/ 17 w 25"/>
                <a:gd name="T69" fmla="*/ 16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16">
                  <a:moveTo>
                    <a:pt x="17" y="16"/>
                  </a:moveTo>
                  <a:lnTo>
                    <a:pt x="17" y="16"/>
                  </a:lnTo>
                  <a:lnTo>
                    <a:pt x="17" y="14"/>
                  </a:lnTo>
                  <a:lnTo>
                    <a:pt x="16" y="13"/>
                  </a:lnTo>
                  <a:lnTo>
                    <a:pt x="16" y="11"/>
                  </a:lnTo>
                  <a:lnTo>
                    <a:pt x="14" y="10"/>
                  </a:lnTo>
                  <a:lnTo>
                    <a:pt x="12" y="10"/>
                  </a:lnTo>
                  <a:lnTo>
                    <a:pt x="10" y="10"/>
                  </a:lnTo>
                  <a:lnTo>
                    <a:pt x="8" y="10"/>
                  </a:lnTo>
                  <a:lnTo>
                    <a:pt x="6" y="11"/>
                  </a:lnTo>
                  <a:lnTo>
                    <a:pt x="4" y="12"/>
                  </a:lnTo>
                  <a:lnTo>
                    <a:pt x="3" y="12"/>
                  </a:lnTo>
                  <a:lnTo>
                    <a:pt x="2" y="12"/>
                  </a:lnTo>
                  <a:lnTo>
                    <a:pt x="1" y="10"/>
                  </a:lnTo>
                  <a:lnTo>
                    <a:pt x="1" y="9"/>
                  </a:lnTo>
                  <a:lnTo>
                    <a:pt x="0" y="7"/>
                  </a:lnTo>
                  <a:lnTo>
                    <a:pt x="0" y="5"/>
                  </a:lnTo>
                  <a:lnTo>
                    <a:pt x="0" y="3"/>
                  </a:lnTo>
                  <a:lnTo>
                    <a:pt x="1" y="3"/>
                  </a:lnTo>
                  <a:lnTo>
                    <a:pt x="3" y="2"/>
                  </a:lnTo>
                  <a:lnTo>
                    <a:pt x="4" y="1"/>
                  </a:lnTo>
                  <a:lnTo>
                    <a:pt x="6" y="0"/>
                  </a:lnTo>
                  <a:lnTo>
                    <a:pt x="8" y="0"/>
                  </a:lnTo>
                  <a:lnTo>
                    <a:pt x="10" y="0"/>
                  </a:lnTo>
                  <a:lnTo>
                    <a:pt x="12" y="0"/>
                  </a:lnTo>
                  <a:lnTo>
                    <a:pt x="14" y="1"/>
                  </a:lnTo>
                  <a:lnTo>
                    <a:pt x="16" y="1"/>
                  </a:lnTo>
                  <a:lnTo>
                    <a:pt x="18" y="3"/>
                  </a:lnTo>
                  <a:lnTo>
                    <a:pt x="20" y="4"/>
                  </a:lnTo>
                  <a:lnTo>
                    <a:pt x="22" y="7"/>
                  </a:lnTo>
                  <a:lnTo>
                    <a:pt x="23" y="9"/>
                  </a:lnTo>
                  <a:lnTo>
                    <a:pt x="25" y="13"/>
                  </a:lnTo>
                  <a:lnTo>
                    <a:pt x="1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9" name="Freeform 765"/>
            <p:cNvSpPr>
              <a:spLocks/>
            </p:cNvSpPr>
            <p:nvPr/>
          </p:nvSpPr>
          <p:spPr bwMode="auto">
            <a:xfrm>
              <a:off x="4281" y="1282"/>
              <a:ext cx="28" cy="28"/>
            </a:xfrm>
            <a:custGeom>
              <a:avLst/>
              <a:gdLst>
                <a:gd name="T0" fmla="*/ 12 w 28"/>
                <a:gd name="T1" fmla="*/ 0 h 28"/>
                <a:gd name="T2" fmla="*/ 9 w 28"/>
                <a:gd name="T3" fmla="*/ 0 h 28"/>
                <a:gd name="T4" fmla="*/ 4 w 28"/>
                <a:gd name="T5" fmla="*/ 3 h 28"/>
                <a:gd name="T6" fmla="*/ 0 w 28"/>
                <a:gd name="T7" fmla="*/ 6 h 28"/>
                <a:gd name="T8" fmla="*/ 0 w 28"/>
                <a:gd name="T9" fmla="*/ 10 h 28"/>
                <a:gd name="T10" fmla="*/ 0 w 28"/>
                <a:gd name="T11" fmla="*/ 15 h 28"/>
                <a:gd name="T12" fmla="*/ 0 w 28"/>
                <a:gd name="T13" fmla="*/ 18 h 28"/>
                <a:gd name="T14" fmla="*/ 2 w 28"/>
                <a:gd name="T15" fmla="*/ 21 h 28"/>
                <a:gd name="T16" fmla="*/ 3 w 28"/>
                <a:gd name="T17" fmla="*/ 23 h 28"/>
                <a:gd name="T18" fmla="*/ 7 w 28"/>
                <a:gd name="T19" fmla="*/ 26 h 28"/>
                <a:gd name="T20" fmla="*/ 12 w 28"/>
                <a:gd name="T21" fmla="*/ 28 h 28"/>
                <a:gd name="T22" fmla="*/ 16 w 28"/>
                <a:gd name="T23" fmla="*/ 28 h 28"/>
                <a:gd name="T24" fmla="*/ 21 w 28"/>
                <a:gd name="T25" fmla="*/ 26 h 28"/>
                <a:gd name="T26" fmla="*/ 24 w 28"/>
                <a:gd name="T27" fmla="*/ 23 h 28"/>
                <a:gd name="T28" fmla="*/ 26 w 28"/>
                <a:gd name="T29" fmla="*/ 21 h 28"/>
                <a:gd name="T30" fmla="*/ 27 w 28"/>
                <a:gd name="T31" fmla="*/ 19 h 28"/>
                <a:gd name="T32" fmla="*/ 28 w 28"/>
                <a:gd name="T33" fmla="*/ 15 h 28"/>
                <a:gd name="T34" fmla="*/ 28 w 28"/>
                <a:gd name="T35" fmla="*/ 11 h 28"/>
                <a:gd name="T36" fmla="*/ 27 w 28"/>
                <a:gd name="T37" fmla="*/ 7 h 28"/>
                <a:gd name="T38" fmla="*/ 25 w 28"/>
                <a:gd name="T39" fmla="*/ 5 h 28"/>
                <a:gd name="T40" fmla="*/ 23 w 28"/>
                <a:gd name="T41" fmla="*/ 3 h 28"/>
                <a:gd name="T42" fmla="*/ 20 w 28"/>
                <a:gd name="T43" fmla="*/ 1 h 28"/>
                <a:gd name="T44" fmla="*/ 15 w 28"/>
                <a:gd name="T45" fmla="*/ 0 h 28"/>
                <a:gd name="T46" fmla="*/ 13 w 28"/>
                <a:gd name="T47" fmla="*/ 1 h 28"/>
                <a:gd name="T48" fmla="*/ 14 w 28"/>
                <a:gd name="T49" fmla="*/ 5 h 28"/>
                <a:gd name="T50" fmla="*/ 14 w 28"/>
                <a:gd name="T51" fmla="*/ 6 h 28"/>
                <a:gd name="T52" fmla="*/ 16 w 28"/>
                <a:gd name="T53" fmla="*/ 6 h 28"/>
                <a:gd name="T54" fmla="*/ 18 w 28"/>
                <a:gd name="T55" fmla="*/ 8 h 28"/>
                <a:gd name="T56" fmla="*/ 21 w 28"/>
                <a:gd name="T57" fmla="*/ 10 h 28"/>
                <a:gd name="T58" fmla="*/ 21 w 28"/>
                <a:gd name="T59" fmla="*/ 15 h 28"/>
                <a:gd name="T60" fmla="*/ 20 w 28"/>
                <a:gd name="T61" fmla="*/ 18 h 28"/>
                <a:gd name="T62" fmla="*/ 18 w 28"/>
                <a:gd name="T63" fmla="*/ 19 h 28"/>
                <a:gd name="T64" fmla="*/ 15 w 28"/>
                <a:gd name="T65" fmla="*/ 20 h 28"/>
                <a:gd name="T66" fmla="*/ 13 w 28"/>
                <a:gd name="T67" fmla="*/ 20 h 28"/>
                <a:gd name="T68" fmla="*/ 10 w 28"/>
                <a:gd name="T69" fmla="*/ 19 h 28"/>
                <a:gd name="T70" fmla="*/ 8 w 28"/>
                <a:gd name="T71" fmla="*/ 17 h 28"/>
                <a:gd name="T72" fmla="*/ 6 w 28"/>
                <a:gd name="T73" fmla="*/ 15 h 28"/>
                <a:gd name="T74" fmla="*/ 6 w 28"/>
                <a:gd name="T75" fmla="*/ 10 h 28"/>
                <a:gd name="T76" fmla="*/ 9 w 28"/>
                <a:gd name="T77" fmla="*/ 8 h 28"/>
                <a:gd name="T78" fmla="*/ 11 w 28"/>
                <a:gd name="T79" fmla="*/ 6 h 28"/>
                <a:gd name="T80" fmla="*/ 13 w 28"/>
                <a:gd name="T81" fmla="*/ 6 h 28"/>
                <a:gd name="T82" fmla="*/ 13 w 28"/>
                <a:gd name="T83" fmla="*/ 0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 h="28">
                  <a:moveTo>
                    <a:pt x="13" y="0"/>
                  </a:moveTo>
                  <a:lnTo>
                    <a:pt x="12" y="0"/>
                  </a:lnTo>
                  <a:lnTo>
                    <a:pt x="11" y="0"/>
                  </a:lnTo>
                  <a:lnTo>
                    <a:pt x="9" y="0"/>
                  </a:lnTo>
                  <a:lnTo>
                    <a:pt x="6" y="1"/>
                  </a:lnTo>
                  <a:lnTo>
                    <a:pt x="4" y="3"/>
                  </a:lnTo>
                  <a:lnTo>
                    <a:pt x="1" y="5"/>
                  </a:lnTo>
                  <a:lnTo>
                    <a:pt x="0" y="6"/>
                  </a:lnTo>
                  <a:lnTo>
                    <a:pt x="0" y="8"/>
                  </a:lnTo>
                  <a:lnTo>
                    <a:pt x="0" y="10"/>
                  </a:lnTo>
                  <a:lnTo>
                    <a:pt x="0" y="12"/>
                  </a:lnTo>
                  <a:lnTo>
                    <a:pt x="0" y="15"/>
                  </a:lnTo>
                  <a:lnTo>
                    <a:pt x="0" y="16"/>
                  </a:lnTo>
                  <a:lnTo>
                    <a:pt x="0" y="18"/>
                  </a:lnTo>
                  <a:lnTo>
                    <a:pt x="1" y="20"/>
                  </a:lnTo>
                  <a:lnTo>
                    <a:pt x="2" y="21"/>
                  </a:lnTo>
                  <a:lnTo>
                    <a:pt x="2" y="23"/>
                  </a:lnTo>
                  <a:lnTo>
                    <a:pt x="3" y="23"/>
                  </a:lnTo>
                  <a:lnTo>
                    <a:pt x="5" y="25"/>
                  </a:lnTo>
                  <a:lnTo>
                    <a:pt x="7" y="26"/>
                  </a:lnTo>
                  <a:lnTo>
                    <a:pt x="9" y="27"/>
                  </a:lnTo>
                  <a:lnTo>
                    <a:pt x="12" y="28"/>
                  </a:lnTo>
                  <a:lnTo>
                    <a:pt x="14" y="28"/>
                  </a:lnTo>
                  <a:lnTo>
                    <a:pt x="16" y="28"/>
                  </a:lnTo>
                  <a:lnTo>
                    <a:pt x="18" y="27"/>
                  </a:lnTo>
                  <a:lnTo>
                    <a:pt x="21" y="26"/>
                  </a:lnTo>
                  <a:lnTo>
                    <a:pt x="23" y="25"/>
                  </a:lnTo>
                  <a:lnTo>
                    <a:pt x="24" y="23"/>
                  </a:lnTo>
                  <a:lnTo>
                    <a:pt x="25" y="23"/>
                  </a:lnTo>
                  <a:lnTo>
                    <a:pt x="26" y="21"/>
                  </a:lnTo>
                  <a:lnTo>
                    <a:pt x="27" y="20"/>
                  </a:lnTo>
                  <a:lnTo>
                    <a:pt x="27" y="19"/>
                  </a:lnTo>
                  <a:lnTo>
                    <a:pt x="27" y="17"/>
                  </a:lnTo>
                  <a:lnTo>
                    <a:pt x="28" y="15"/>
                  </a:lnTo>
                  <a:lnTo>
                    <a:pt x="28" y="13"/>
                  </a:lnTo>
                  <a:lnTo>
                    <a:pt x="28" y="11"/>
                  </a:lnTo>
                  <a:lnTo>
                    <a:pt x="27" y="9"/>
                  </a:lnTo>
                  <a:lnTo>
                    <a:pt x="27" y="7"/>
                  </a:lnTo>
                  <a:lnTo>
                    <a:pt x="26" y="6"/>
                  </a:lnTo>
                  <a:lnTo>
                    <a:pt x="25" y="5"/>
                  </a:lnTo>
                  <a:lnTo>
                    <a:pt x="24" y="4"/>
                  </a:lnTo>
                  <a:lnTo>
                    <a:pt x="23" y="3"/>
                  </a:lnTo>
                  <a:lnTo>
                    <a:pt x="23" y="2"/>
                  </a:lnTo>
                  <a:lnTo>
                    <a:pt x="20" y="1"/>
                  </a:lnTo>
                  <a:lnTo>
                    <a:pt x="18" y="0"/>
                  </a:lnTo>
                  <a:lnTo>
                    <a:pt x="15" y="0"/>
                  </a:lnTo>
                  <a:lnTo>
                    <a:pt x="13" y="0"/>
                  </a:lnTo>
                  <a:lnTo>
                    <a:pt x="13" y="1"/>
                  </a:lnTo>
                  <a:lnTo>
                    <a:pt x="14" y="3"/>
                  </a:lnTo>
                  <a:lnTo>
                    <a:pt x="14" y="5"/>
                  </a:lnTo>
                  <a:lnTo>
                    <a:pt x="14" y="6"/>
                  </a:lnTo>
                  <a:lnTo>
                    <a:pt x="15" y="6"/>
                  </a:lnTo>
                  <a:lnTo>
                    <a:pt x="16" y="6"/>
                  </a:lnTo>
                  <a:lnTo>
                    <a:pt x="17" y="7"/>
                  </a:lnTo>
                  <a:lnTo>
                    <a:pt x="18" y="8"/>
                  </a:lnTo>
                  <a:lnTo>
                    <a:pt x="20" y="9"/>
                  </a:lnTo>
                  <a:lnTo>
                    <a:pt x="21" y="10"/>
                  </a:lnTo>
                  <a:lnTo>
                    <a:pt x="21" y="13"/>
                  </a:lnTo>
                  <a:lnTo>
                    <a:pt x="21" y="15"/>
                  </a:lnTo>
                  <a:lnTo>
                    <a:pt x="21" y="17"/>
                  </a:lnTo>
                  <a:lnTo>
                    <a:pt x="20" y="18"/>
                  </a:lnTo>
                  <a:lnTo>
                    <a:pt x="19" y="19"/>
                  </a:lnTo>
                  <a:lnTo>
                    <a:pt x="18" y="19"/>
                  </a:lnTo>
                  <a:lnTo>
                    <a:pt x="17" y="20"/>
                  </a:lnTo>
                  <a:lnTo>
                    <a:pt x="15" y="20"/>
                  </a:lnTo>
                  <a:lnTo>
                    <a:pt x="14" y="20"/>
                  </a:lnTo>
                  <a:lnTo>
                    <a:pt x="13" y="20"/>
                  </a:lnTo>
                  <a:lnTo>
                    <a:pt x="11" y="20"/>
                  </a:lnTo>
                  <a:lnTo>
                    <a:pt x="10" y="19"/>
                  </a:lnTo>
                  <a:lnTo>
                    <a:pt x="9" y="19"/>
                  </a:lnTo>
                  <a:lnTo>
                    <a:pt x="8" y="17"/>
                  </a:lnTo>
                  <a:lnTo>
                    <a:pt x="7" y="16"/>
                  </a:lnTo>
                  <a:lnTo>
                    <a:pt x="6" y="15"/>
                  </a:lnTo>
                  <a:lnTo>
                    <a:pt x="6" y="12"/>
                  </a:lnTo>
                  <a:lnTo>
                    <a:pt x="6" y="10"/>
                  </a:lnTo>
                  <a:lnTo>
                    <a:pt x="7" y="9"/>
                  </a:lnTo>
                  <a:lnTo>
                    <a:pt x="9" y="8"/>
                  </a:lnTo>
                  <a:lnTo>
                    <a:pt x="10" y="7"/>
                  </a:lnTo>
                  <a:lnTo>
                    <a:pt x="11" y="6"/>
                  </a:lnTo>
                  <a:lnTo>
                    <a:pt x="12" y="6"/>
                  </a:lnTo>
                  <a:lnTo>
                    <a:pt x="13" y="6"/>
                  </a:lnTo>
                  <a:lnTo>
                    <a:pt x="14" y="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0" name="Freeform 766"/>
            <p:cNvSpPr>
              <a:spLocks/>
            </p:cNvSpPr>
            <p:nvPr/>
          </p:nvSpPr>
          <p:spPr bwMode="auto">
            <a:xfrm>
              <a:off x="4300" y="1439"/>
              <a:ext cx="43" cy="44"/>
            </a:xfrm>
            <a:custGeom>
              <a:avLst/>
              <a:gdLst>
                <a:gd name="T0" fmla="*/ 1 w 43"/>
                <a:gd name="T1" fmla="*/ 44 h 44"/>
                <a:gd name="T2" fmla="*/ 0 w 43"/>
                <a:gd name="T3" fmla="*/ 10 h 44"/>
                <a:gd name="T4" fmla="*/ 41 w 43"/>
                <a:gd name="T5" fmla="*/ 0 h 44"/>
                <a:gd name="T6" fmla="*/ 43 w 43"/>
                <a:gd name="T7" fmla="*/ 12 h 44"/>
                <a:gd name="T8" fmla="*/ 11 w 43"/>
                <a:gd name="T9" fmla="*/ 19 h 44"/>
                <a:gd name="T10" fmla="*/ 11 w 43"/>
                <a:gd name="T11" fmla="*/ 44 h 44"/>
                <a:gd name="T12" fmla="*/ 1 w 43"/>
                <a:gd name="T13" fmla="*/ 44 h 44"/>
                <a:gd name="T14" fmla="*/ 1 w 43"/>
                <a:gd name="T15" fmla="*/ 44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44">
                  <a:moveTo>
                    <a:pt x="1" y="44"/>
                  </a:moveTo>
                  <a:lnTo>
                    <a:pt x="0" y="10"/>
                  </a:lnTo>
                  <a:lnTo>
                    <a:pt x="41" y="0"/>
                  </a:lnTo>
                  <a:lnTo>
                    <a:pt x="43" y="12"/>
                  </a:lnTo>
                  <a:lnTo>
                    <a:pt x="11" y="19"/>
                  </a:lnTo>
                  <a:lnTo>
                    <a:pt x="11" y="44"/>
                  </a:lnTo>
                  <a:lnTo>
                    <a:pt x="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1" name="Freeform 767"/>
            <p:cNvSpPr>
              <a:spLocks/>
            </p:cNvSpPr>
            <p:nvPr/>
          </p:nvSpPr>
          <p:spPr bwMode="auto">
            <a:xfrm>
              <a:off x="3872" y="1722"/>
              <a:ext cx="99" cy="107"/>
            </a:xfrm>
            <a:custGeom>
              <a:avLst/>
              <a:gdLst>
                <a:gd name="T0" fmla="*/ 84 w 99"/>
                <a:gd name="T1" fmla="*/ 106 h 107"/>
                <a:gd name="T2" fmla="*/ 0 w 99"/>
                <a:gd name="T3" fmla="*/ 0 h 107"/>
                <a:gd name="T4" fmla="*/ 21 w 99"/>
                <a:gd name="T5" fmla="*/ 9 h 107"/>
                <a:gd name="T6" fmla="*/ 99 w 99"/>
                <a:gd name="T7" fmla="*/ 107 h 107"/>
                <a:gd name="T8" fmla="*/ 84 w 99"/>
                <a:gd name="T9" fmla="*/ 106 h 107"/>
                <a:gd name="T10" fmla="*/ 84 w 99"/>
                <a:gd name="T11" fmla="*/ 10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107">
                  <a:moveTo>
                    <a:pt x="84" y="106"/>
                  </a:moveTo>
                  <a:lnTo>
                    <a:pt x="0" y="0"/>
                  </a:lnTo>
                  <a:lnTo>
                    <a:pt x="21" y="9"/>
                  </a:lnTo>
                  <a:lnTo>
                    <a:pt x="99" y="107"/>
                  </a:lnTo>
                  <a:lnTo>
                    <a:pt x="84"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2" name="Freeform 768"/>
            <p:cNvSpPr>
              <a:spLocks/>
            </p:cNvSpPr>
            <p:nvPr/>
          </p:nvSpPr>
          <p:spPr bwMode="auto">
            <a:xfrm>
              <a:off x="3923" y="1630"/>
              <a:ext cx="122" cy="56"/>
            </a:xfrm>
            <a:custGeom>
              <a:avLst/>
              <a:gdLst>
                <a:gd name="T0" fmla="*/ 0 w 122"/>
                <a:gd name="T1" fmla="*/ 46 h 56"/>
                <a:gd name="T2" fmla="*/ 120 w 122"/>
                <a:gd name="T3" fmla="*/ 0 h 56"/>
                <a:gd name="T4" fmla="*/ 122 w 122"/>
                <a:gd name="T5" fmla="*/ 9 h 56"/>
                <a:gd name="T6" fmla="*/ 7 w 122"/>
                <a:gd name="T7" fmla="*/ 56 h 56"/>
                <a:gd name="T8" fmla="*/ 0 w 122"/>
                <a:gd name="T9" fmla="*/ 46 h 56"/>
                <a:gd name="T10" fmla="*/ 0 w 122"/>
                <a:gd name="T11" fmla="*/ 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56">
                  <a:moveTo>
                    <a:pt x="0" y="46"/>
                  </a:moveTo>
                  <a:lnTo>
                    <a:pt x="120" y="0"/>
                  </a:lnTo>
                  <a:lnTo>
                    <a:pt x="122" y="9"/>
                  </a:lnTo>
                  <a:lnTo>
                    <a:pt x="7" y="5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3" name="Freeform 769"/>
            <p:cNvSpPr>
              <a:spLocks/>
            </p:cNvSpPr>
            <p:nvPr/>
          </p:nvSpPr>
          <p:spPr bwMode="auto">
            <a:xfrm>
              <a:off x="4094" y="1558"/>
              <a:ext cx="24" cy="71"/>
            </a:xfrm>
            <a:custGeom>
              <a:avLst/>
              <a:gdLst>
                <a:gd name="T0" fmla="*/ 6 w 24"/>
                <a:gd name="T1" fmla="*/ 0 h 71"/>
                <a:gd name="T2" fmla="*/ 6 w 24"/>
                <a:gd name="T3" fmla="*/ 0 h 71"/>
                <a:gd name="T4" fmla="*/ 7 w 24"/>
                <a:gd name="T5" fmla="*/ 1 h 71"/>
                <a:gd name="T6" fmla="*/ 8 w 24"/>
                <a:gd name="T7" fmla="*/ 2 h 71"/>
                <a:gd name="T8" fmla="*/ 10 w 24"/>
                <a:gd name="T9" fmla="*/ 5 h 71"/>
                <a:gd name="T10" fmla="*/ 11 w 24"/>
                <a:gd name="T11" fmla="*/ 7 h 71"/>
                <a:gd name="T12" fmla="*/ 13 w 24"/>
                <a:gd name="T13" fmla="*/ 10 h 71"/>
                <a:gd name="T14" fmla="*/ 14 w 24"/>
                <a:gd name="T15" fmla="*/ 14 h 71"/>
                <a:gd name="T16" fmla="*/ 15 w 24"/>
                <a:gd name="T17" fmla="*/ 18 h 71"/>
                <a:gd name="T18" fmla="*/ 16 w 24"/>
                <a:gd name="T19" fmla="*/ 22 h 71"/>
                <a:gd name="T20" fmla="*/ 16 w 24"/>
                <a:gd name="T21" fmla="*/ 27 h 71"/>
                <a:gd name="T22" fmla="*/ 16 w 24"/>
                <a:gd name="T23" fmla="*/ 32 h 71"/>
                <a:gd name="T24" fmla="*/ 15 w 24"/>
                <a:gd name="T25" fmla="*/ 38 h 71"/>
                <a:gd name="T26" fmla="*/ 14 w 24"/>
                <a:gd name="T27" fmla="*/ 43 h 71"/>
                <a:gd name="T28" fmla="*/ 11 w 24"/>
                <a:gd name="T29" fmla="*/ 49 h 71"/>
                <a:gd name="T30" fmla="*/ 7 w 24"/>
                <a:gd name="T31" fmla="*/ 55 h 71"/>
                <a:gd name="T32" fmla="*/ 3 w 24"/>
                <a:gd name="T33" fmla="*/ 61 h 71"/>
                <a:gd name="T34" fmla="*/ 1 w 24"/>
                <a:gd name="T35" fmla="*/ 62 h 71"/>
                <a:gd name="T36" fmla="*/ 1 w 24"/>
                <a:gd name="T37" fmla="*/ 64 h 71"/>
                <a:gd name="T38" fmla="*/ 0 w 24"/>
                <a:gd name="T39" fmla="*/ 65 h 71"/>
                <a:gd name="T40" fmla="*/ 0 w 24"/>
                <a:gd name="T41" fmla="*/ 66 h 71"/>
                <a:gd name="T42" fmla="*/ 0 w 24"/>
                <a:gd name="T43" fmla="*/ 68 h 71"/>
                <a:gd name="T44" fmla="*/ 1 w 24"/>
                <a:gd name="T45" fmla="*/ 69 h 71"/>
                <a:gd name="T46" fmla="*/ 3 w 24"/>
                <a:gd name="T47" fmla="*/ 69 h 71"/>
                <a:gd name="T48" fmla="*/ 4 w 24"/>
                <a:gd name="T49" fmla="*/ 70 h 71"/>
                <a:gd name="T50" fmla="*/ 5 w 24"/>
                <a:gd name="T51" fmla="*/ 70 h 71"/>
                <a:gd name="T52" fmla="*/ 6 w 24"/>
                <a:gd name="T53" fmla="*/ 71 h 71"/>
                <a:gd name="T54" fmla="*/ 6 w 24"/>
                <a:gd name="T55" fmla="*/ 70 h 71"/>
                <a:gd name="T56" fmla="*/ 7 w 24"/>
                <a:gd name="T57" fmla="*/ 69 h 71"/>
                <a:gd name="T58" fmla="*/ 9 w 24"/>
                <a:gd name="T59" fmla="*/ 68 h 71"/>
                <a:gd name="T60" fmla="*/ 10 w 24"/>
                <a:gd name="T61" fmla="*/ 65 h 71"/>
                <a:gd name="T62" fmla="*/ 12 w 24"/>
                <a:gd name="T63" fmla="*/ 62 h 71"/>
                <a:gd name="T64" fmla="*/ 15 w 24"/>
                <a:gd name="T65" fmla="*/ 59 h 71"/>
                <a:gd name="T66" fmla="*/ 17 w 24"/>
                <a:gd name="T67" fmla="*/ 55 h 71"/>
                <a:gd name="T68" fmla="*/ 19 w 24"/>
                <a:gd name="T69" fmla="*/ 51 h 71"/>
                <a:gd name="T70" fmla="*/ 21 w 24"/>
                <a:gd name="T71" fmla="*/ 46 h 71"/>
                <a:gd name="T72" fmla="*/ 23 w 24"/>
                <a:gd name="T73" fmla="*/ 40 h 71"/>
                <a:gd name="T74" fmla="*/ 23 w 24"/>
                <a:gd name="T75" fmla="*/ 34 h 71"/>
                <a:gd name="T76" fmla="*/ 24 w 24"/>
                <a:gd name="T77" fmla="*/ 28 h 71"/>
                <a:gd name="T78" fmla="*/ 24 w 24"/>
                <a:gd name="T79" fmla="*/ 22 h 71"/>
                <a:gd name="T80" fmla="*/ 23 w 24"/>
                <a:gd name="T81" fmla="*/ 15 h 71"/>
                <a:gd name="T82" fmla="*/ 21 w 24"/>
                <a:gd name="T83" fmla="*/ 8 h 71"/>
                <a:gd name="T84" fmla="*/ 18 w 24"/>
                <a:gd name="T85" fmla="*/ 1 h 71"/>
                <a:gd name="T86" fmla="*/ 6 w 24"/>
                <a:gd name="T87" fmla="*/ 0 h 71"/>
                <a:gd name="T88" fmla="*/ 6 w 24"/>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 h="71">
                  <a:moveTo>
                    <a:pt x="6" y="0"/>
                  </a:moveTo>
                  <a:lnTo>
                    <a:pt x="6" y="0"/>
                  </a:lnTo>
                  <a:lnTo>
                    <a:pt x="7" y="1"/>
                  </a:lnTo>
                  <a:lnTo>
                    <a:pt x="8" y="2"/>
                  </a:lnTo>
                  <a:lnTo>
                    <a:pt x="10" y="5"/>
                  </a:lnTo>
                  <a:lnTo>
                    <a:pt x="11" y="7"/>
                  </a:lnTo>
                  <a:lnTo>
                    <a:pt x="13" y="10"/>
                  </a:lnTo>
                  <a:lnTo>
                    <a:pt x="14" y="14"/>
                  </a:lnTo>
                  <a:lnTo>
                    <a:pt x="15" y="18"/>
                  </a:lnTo>
                  <a:lnTo>
                    <a:pt x="16" y="22"/>
                  </a:lnTo>
                  <a:lnTo>
                    <a:pt x="16" y="27"/>
                  </a:lnTo>
                  <a:lnTo>
                    <a:pt x="16" y="32"/>
                  </a:lnTo>
                  <a:lnTo>
                    <a:pt x="15" y="38"/>
                  </a:lnTo>
                  <a:lnTo>
                    <a:pt x="14" y="43"/>
                  </a:lnTo>
                  <a:lnTo>
                    <a:pt x="11" y="49"/>
                  </a:lnTo>
                  <a:lnTo>
                    <a:pt x="7" y="55"/>
                  </a:lnTo>
                  <a:lnTo>
                    <a:pt x="3" y="61"/>
                  </a:lnTo>
                  <a:lnTo>
                    <a:pt x="1" y="62"/>
                  </a:lnTo>
                  <a:lnTo>
                    <a:pt x="1" y="64"/>
                  </a:lnTo>
                  <a:lnTo>
                    <a:pt x="0" y="65"/>
                  </a:lnTo>
                  <a:lnTo>
                    <a:pt x="0" y="66"/>
                  </a:lnTo>
                  <a:lnTo>
                    <a:pt x="0" y="68"/>
                  </a:lnTo>
                  <a:lnTo>
                    <a:pt x="1" y="69"/>
                  </a:lnTo>
                  <a:lnTo>
                    <a:pt x="3" y="69"/>
                  </a:lnTo>
                  <a:lnTo>
                    <a:pt x="4" y="70"/>
                  </a:lnTo>
                  <a:lnTo>
                    <a:pt x="5" y="70"/>
                  </a:lnTo>
                  <a:lnTo>
                    <a:pt x="6" y="71"/>
                  </a:lnTo>
                  <a:lnTo>
                    <a:pt x="6" y="70"/>
                  </a:lnTo>
                  <a:lnTo>
                    <a:pt x="7" y="69"/>
                  </a:lnTo>
                  <a:lnTo>
                    <a:pt x="9" y="68"/>
                  </a:lnTo>
                  <a:lnTo>
                    <a:pt x="10" y="65"/>
                  </a:lnTo>
                  <a:lnTo>
                    <a:pt x="12" y="62"/>
                  </a:lnTo>
                  <a:lnTo>
                    <a:pt x="15" y="59"/>
                  </a:lnTo>
                  <a:lnTo>
                    <a:pt x="17" y="55"/>
                  </a:lnTo>
                  <a:lnTo>
                    <a:pt x="19" y="51"/>
                  </a:lnTo>
                  <a:lnTo>
                    <a:pt x="21" y="46"/>
                  </a:lnTo>
                  <a:lnTo>
                    <a:pt x="23" y="40"/>
                  </a:lnTo>
                  <a:lnTo>
                    <a:pt x="23" y="34"/>
                  </a:lnTo>
                  <a:lnTo>
                    <a:pt x="24" y="28"/>
                  </a:lnTo>
                  <a:lnTo>
                    <a:pt x="24" y="22"/>
                  </a:lnTo>
                  <a:lnTo>
                    <a:pt x="23" y="15"/>
                  </a:lnTo>
                  <a:lnTo>
                    <a:pt x="21" y="8"/>
                  </a:lnTo>
                  <a:lnTo>
                    <a:pt x="18"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4" name="Freeform 770"/>
            <p:cNvSpPr>
              <a:spLocks/>
            </p:cNvSpPr>
            <p:nvPr/>
          </p:nvSpPr>
          <p:spPr bwMode="auto">
            <a:xfrm>
              <a:off x="4096" y="1619"/>
              <a:ext cx="47" cy="41"/>
            </a:xfrm>
            <a:custGeom>
              <a:avLst/>
              <a:gdLst>
                <a:gd name="T0" fmla="*/ 6 w 47"/>
                <a:gd name="T1" fmla="*/ 0 h 41"/>
                <a:gd name="T2" fmla="*/ 47 w 47"/>
                <a:gd name="T3" fmla="*/ 33 h 41"/>
                <a:gd name="T4" fmla="*/ 38 w 47"/>
                <a:gd name="T5" fmla="*/ 41 h 41"/>
                <a:gd name="T6" fmla="*/ 0 w 47"/>
                <a:gd name="T7" fmla="*/ 9 h 41"/>
                <a:gd name="T8" fmla="*/ 6 w 47"/>
                <a:gd name="T9" fmla="*/ 0 h 41"/>
                <a:gd name="T10" fmla="*/ 6 w 47"/>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1">
                  <a:moveTo>
                    <a:pt x="6" y="0"/>
                  </a:moveTo>
                  <a:lnTo>
                    <a:pt x="47" y="33"/>
                  </a:lnTo>
                  <a:lnTo>
                    <a:pt x="38" y="41"/>
                  </a:lnTo>
                  <a:lnTo>
                    <a:pt x="0"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5" name="Freeform 771"/>
            <p:cNvSpPr>
              <a:spLocks/>
            </p:cNvSpPr>
            <p:nvPr/>
          </p:nvSpPr>
          <p:spPr bwMode="auto">
            <a:xfrm>
              <a:off x="4175" y="1684"/>
              <a:ext cx="149" cy="140"/>
            </a:xfrm>
            <a:custGeom>
              <a:avLst/>
              <a:gdLst>
                <a:gd name="T0" fmla="*/ 0 w 149"/>
                <a:gd name="T1" fmla="*/ 15 h 140"/>
                <a:gd name="T2" fmla="*/ 1 w 149"/>
                <a:gd name="T3" fmla="*/ 16 h 140"/>
                <a:gd name="T4" fmla="*/ 5 w 149"/>
                <a:gd name="T5" fmla="*/ 19 h 140"/>
                <a:gd name="T6" fmla="*/ 11 w 149"/>
                <a:gd name="T7" fmla="*/ 25 h 140"/>
                <a:gd name="T8" fmla="*/ 19 w 149"/>
                <a:gd name="T9" fmla="*/ 32 h 140"/>
                <a:gd name="T10" fmla="*/ 28 w 149"/>
                <a:gd name="T11" fmla="*/ 41 h 140"/>
                <a:gd name="T12" fmla="*/ 39 w 149"/>
                <a:gd name="T13" fmla="*/ 51 h 140"/>
                <a:gd name="T14" fmla="*/ 50 w 149"/>
                <a:gd name="T15" fmla="*/ 61 h 140"/>
                <a:gd name="T16" fmla="*/ 63 w 149"/>
                <a:gd name="T17" fmla="*/ 72 h 140"/>
                <a:gd name="T18" fmla="*/ 74 w 149"/>
                <a:gd name="T19" fmla="*/ 84 h 140"/>
                <a:gd name="T20" fmla="*/ 86 w 149"/>
                <a:gd name="T21" fmla="*/ 94 h 140"/>
                <a:gd name="T22" fmla="*/ 97 w 149"/>
                <a:gd name="T23" fmla="*/ 105 h 140"/>
                <a:gd name="T24" fmla="*/ 108 w 149"/>
                <a:gd name="T25" fmla="*/ 115 h 140"/>
                <a:gd name="T26" fmla="*/ 117 w 149"/>
                <a:gd name="T27" fmla="*/ 124 h 140"/>
                <a:gd name="T28" fmla="*/ 124 w 149"/>
                <a:gd name="T29" fmla="*/ 131 h 140"/>
                <a:gd name="T30" fmla="*/ 129 w 149"/>
                <a:gd name="T31" fmla="*/ 136 h 140"/>
                <a:gd name="T32" fmla="*/ 133 w 149"/>
                <a:gd name="T33" fmla="*/ 140 h 140"/>
                <a:gd name="T34" fmla="*/ 149 w 149"/>
                <a:gd name="T35" fmla="*/ 138 h 140"/>
                <a:gd name="T36" fmla="*/ 148 w 149"/>
                <a:gd name="T37" fmla="*/ 137 h 140"/>
                <a:gd name="T38" fmla="*/ 143 w 149"/>
                <a:gd name="T39" fmla="*/ 133 h 140"/>
                <a:gd name="T40" fmla="*/ 136 w 149"/>
                <a:gd name="T41" fmla="*/ 126 h 140"/>
                <a:gd name="T42" fmla="*/ 128 w 149"/>
                <a:gd name="T43" fmla="*/ 118 h 140"/>
                <a:gd name="T44" fmla="*/ 117 w 149"/>
                <a:gd name="T45" fmla="*/ 108 h 140"/>
                <a:gd name="T46" fmla="*/ 105 w 149"/>
                <a:gd name="T47" fmla="*/ 97 h 140"/>
                <a:gd name="T48" fmla="*/ 92 w 149"/>
                <a:gd name="T49" fmla="*/ 85 h 140"/>
                <a:gd name="T50" fmla="*/ 79 w 149"/>
                <a:gd name="T51" fmla="*/ 73 h 140"/>
                <a:gd name="T52" fmla="*/ 66 w 149"/>
                <a:gd name="T53" fmla="*/ 60 h 140"/>
                <a:gd name="T54" fmla="*/ 53 w 149"/>
                <a:gd name="T55" fmla="*/ 48 h 140"/>
                <a:gd name="T56" fmla="*/ 40 w 149"/>
                <a:gd name="T57" fmla="*/ 36 h 140"/>
                <a:gd name="T58" fmla="*/ 29 w 149"/>
                <a:gd name="T59" fmla="*/ 26 h 140"/>
                <a:gd name="T60" fmla="*/ 19 w 149"/>
                <a:gd name="T61" fmla="*/ 16 h 140"/>
                <a:gd name="T62" fmla="*/ 10 w 149"/>
                <a:gd name="T63" fmla="*/ 9 h 140"/>
                <a:gd name="T64" fmla="*/ 4 w 149"/>
                <a:gd name="T65" fmla="*/ 3 h 140"/>
                <a:gd name="T66" fmla="*/ 0 w 149"/>
                <a:gd name="T67" fmla="*/ 0 h 140"/>
                <a:gd name="T68" fmla="*/ 0 w 149"/>
                <a:gd name="T69" fmla="*/ 15 h 140"/>
                <a:gd name="T70" fmla="*/ 0 w 149"/>
                <a:gd name="T71" fmla="*/ 15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9" h="140">
                  <a:moveTo>
                    <a:pt x="0" y="15"/>
                  </a:moveTo>
                  <a:lnTo>
                    <a:pt x="1" y="16"/>
                  </a:lnTo>
                  <a:lnTo>
                    <a:pt x="5" y="19"/>
                  </a:lnTo>
                  <a:lnTo>
                    <a:pt x="11" y="25"/>
                  </a:lnTo>
                  <a:lnTo>
                    <a:pt x="19" y="32"/>
                  </a:lnTo>
                  <a:lnTo>
                    <a:pt x="28" y="41"/>
                  </a:lnTo>
                  <a:lnTo>
                    <a:pt x="39" y="51"/>
                  </a:lnTo>
                  <a:lnTo>
                    <a:pt x="50" y="61"/>
                  </a:lnTo>
                  <a:lnTo>
                    <a:pt x="63" y="72"/>
                  </a:lnTo>
                  <a:lnTo>
                    <a:pt x="74" y="84"/>
                  </a:lnTo>
                  <a:lnTo>
                    <a:pt x="86" y="94"/>
                  </a:lnTo>
                  <a:lnTo>
                    <a:pt x="97" y="105"/>
                  </a:lnTo>
                  <a:lnTo>
                    <a:pt x="108" y="115"/>
                  </a:lnTo>
                  <a:lnTo>
                    <a:pt x="117" y="124"/>
                  </a:lnTo>
                  <a:lnTo>
                    <a:pt x="124" y="131"/>
                  </a:lnTo>
                  <a:lnTo>
                    <a:pt x="129" y="136"/>
                  </a:lnTo>
                  <a:lnTo>
                    <a:pt x="133" y="140"/>
                  </a:lnTo>
                  <a:lnTo>
                    <a:pt x="149" y="138"/>
                  </a:lnTo>
                  <a:lnTo>
                    <a:pt x="148" y="137"/>
                  </a:lnTo>
                  <a:lnTo>
                    <a:pt x="143" y="133"/>
                  </a:lnTo>
                  <a:lnTo>
                    <a:pt x="136" y="126"/>
                  </a:lnTo>
                  <a:lnTo>
                    <a:pt x="128" y="118"/>
                  </a:lnTo>
                  <a:lnTo>
                    <a:pt x="117" y="108"/>
                  </a:lnTo>
                  <a:lnTo>
                    <a:pt x="105" y="97"/>
                  </a:lnTo>
                  <a:lnTo>
                    <a:pt x="92" y="85"/>
                  </a:lnTo>
                  <a:lnTo>
                    <a:pt x="79" y="73"/>
                  </a:lnTo>
                  <a:lnTo>
                    <a:pt x="66" y="60"/>
                  </a:lnTo>
                  <a:lnTo>
                    <a:pt x="53" y="48"/>
                  </a:lnTo>
                  <a:lnTo>
                    <a:pt x="40" y="36"/>
                  </a:lnTo>
                  <a:lnTo>
                    <a:pt x="29" y="26"/>
                  </a:lnTo>
                  <a:lnTo>
                    <a:pt x="19" y="16"/>
                  </a:lnTo>
                  <a:lnTo>
                    <a:pt x="10" y="9"/>
                  </a:lnTo>
                  <a:lnTo>
                    <a:pt x="4" y="3"/>
                  </a:lnTo>
                  <a:lnTo>
                    <a:pt x="0"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6" name="Freeform 772"/>
            <p:cNvSpPr>
              <a:spLocks/>
            </p:cNvSpPr>
            <p:nvPr/>
          </p:nvSpPr>
          <p:spPr bwMode="auto">
            <a:xfrm>
              <a:off x="4107" y="1596"/>
              <a:ext cx="74" cy="40"/>
            </a:xfrm>
            <a:custGeom>
              <a:avLst/>
              <a:gdLst>
                <a:gd name="T0" fmla="*/ 0 w 74"/>
                <a:gd name="T1" fmla="*/ 31 h 40"/>
                <a:gd name="T2" fmla="*/ 74 w 74"/>
                <a:gd name="T3" fmla="*/ 0 h 40"/>
                <a:gd name="T4" fmla="*/ 67 w 74"/>
                <a:gd name="T5" fmla="*/ 13 h 40"/>
                <a:gd name="T6" fmla="*/ 8 w 74"/>
                <a:gd name="T7" fmla="*/ 40 h 40"/>
                <a:gd name="T8" fmla="*/ 0 w 74"/>
                <a:gd name="T9" fmla="*/ 31 h 40"/>
                <a:gd name="T10" fmla="*/ 0 w 74"/>
                <a:gd name="T11" fmla="*/ 3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40">
                  <a:moveTo>
                    <a:pt x="0" y="31"/>
                  </a:moveTo>
                  <a:lnTo>
                    <a:pt x="74" y="0"/>
                  </a:lnTo>
                  <a:lnTo>
                    <a:pt x="67" y="13"/>
                  </a:lnTo>
                  <a:lnTo>
                    <a:pt x="8" y="4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777" name="Group 773"/>
          <p:cNvGrpSpPr>
            <a:grpSpLocks/>
          </p:cNvGrpSpPr>
          <p:nvPr/>
        </p:nvGrpSpPr>
        <p:grpSpPr bwMode="auto">
          <a:xfrm>
            <a:off x="2037062" y="3252262"/>
            <a:ext cx="640841" cy="616978"/>
            <a:chOff x="4315" y="1966"/>
            <a:chExt cx="766" cy="672"/>
          </a:xfrm>
        </p:grpSpPr>
        <p:grpSp>
          <p:nvGrpSpPr>
            <p:cNvPr id="778" name="Group 774"/>
            <p:cNvGrpSpPr>
              <a:grpSpLocks/>
            </p:cNvGrpSpPr>
            <p:nvPr/>
          </p:nvGrpSpPr>
          <p:grpSpPr bwMode="auto">
            <a:xfrm>
              <a:off x="4315" y="1966"/>
              <a:ext cx="766" cy="672"/>
              <a:chOff x="4315" y="1966"/>
              <a:chExt cx="766" cy="672"/>
            </a:xfrm>
          </p:grpSpPr>
          <p:sp>
            <p:nvSpPr>
              <p:cNvPr id="814" name="Freeform 775"/>
              <p:cNvSpPr>
                <a:spLocks/>
              </p:cNvSpPr>
              <p:nvPr/>
            </p:nvSpPr>
            <p:spPr bwMode="auto">
              <a:xfrm>
                <a:off x="4315" y="1966"/>
                <a:ext cx="766" cy="672"/>
              </a:xfrm>
              <a:custGeom>
                <a:avLst/>
                <a:gdLst>
                  <a:gd name="T0" fmla="*/ 0 w 766"/>
                  <a:gd name="T1" fmla="*/ 0 h 672"/>
                  <a:gd name="T2" fmla="*/ 0 w 766"/>
                  <a:gd name="T3" fmla="*/ 672 h 672"/>
                  <a:gd name="T4" fmla="*/ 766 w 766"/>
                  <a:gd name="T5" fmla="*/ 672 h 672"/>
                  <a:gd name="T6" fmla="*/ 766 w 766"/>
                  <a:gd name="T7" fmla="*/ 0 h 672"/>
                  <a:gd name="T8" fmla="*/ 0 w 766"/>
                  <a:gd name="T9" fmla="*/ 0 h 672"/>
                  <a:gd name="T10" fmla="*/ 0 w 766"/>
                  <a:gd name="T11" fmla="*/ 0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 h="672">
                    <a:moveTo>
                      <a:pt x="0" y="0"/>
                    </a:moveTo>
                    <a:lnTo>
                      <a:pt x="0" y="672"/>
                    </a:lnTo>
                    <a:lnTo>
                      <a:pt x="766" y="672"/>
                    </a:lnTo>
                    <a:lnTo>
                      <a:pt x="76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5" name="Freeform 776"/>
              <p:cNvSpPr>
                <a:spLocks/>
              </p:cNvSpPr>
              <p:nvPr/>
            </p:nvSpPr>
            <p:spPr bwMode="auto">
              <a:xfrm>
                <a:off x="4803" y="2006"/>
                <a:ext cx="23" cy="20"/>
              </a:xfrm>
              <a:custGeom>
                <a:avLst/>
                <a:gdLst>
                  <a:gd name="T0" fmla="*/ 16 w 23"/>
                  <a:gd name="T1" fmla="*/ 0 h 20"/>
                  <a:gd name="T2" fmla="*/ 17 w 23"/>
                  <a:gd name="T3" fmla="*/ 2 h 20"/>
                  <a:gd name="T4" fmla="*/ 17 w 23"/>
                  <a:gd name="T5" fmla="*/ 4 h 20"/>
                  <a:gd name="T6" fmla="*/ 16 w 23"/>
                  <a:gd name="T7" fmla="*/ 6 h 20"/>
                  <a:gd name="T8" fmla="*/ 14 w 23"/>
                  <a:gd name="T9" fmla="*/ 6 h 20"/>
                  <a:gd name="T10" fmla="*/ 15 w 23"/>
                  <a:gd name="T11" fmla="*/ 7 h 20"/>
                  <a:gd name="T12" fmla="*/ 17 w 23"/>
                  <a:gd name="T13" fmla="*/ 9 h 20"/>
                  <a:gd name="T14" fmla="*/ 19 w 23"/>
                  <a:gd name="T15" fmla="*/ 10 h 20"/>
                  <a:gd name="T16" fmla="*/ 21 w 23"/>
                  <a:gd name="T17" fmla="*/ 11 h 20"/>
                  <a:gd name="T18" fmla="*/ 22 w 23"/>
                  <a:gd name="T19" fmla="*/ 12 h 20"/>
                  <a:gd name="T20" fmla="*/ 23 w 23"/>
                  <a:gd name="T21" fmla="*/ 13 h 20"/>
                  <a:gd name="T22" fmla="*/ 22 w 23"/>
                  <a:gd name="T23" fmla="*/ 13 h 20"/>
                  <a:gd name="T24" fmla="*/ 21 w 23"/>
                  <a:gd name="T25" fmla="*/ 13 h 20"/>
                  <a:gd name="T26" fmla="*/ 20 w 23"/>
                  <a:gd name="T27" fmla="*/ 13 h 20"/>
                  <a:gd name="T28" fmla="*/ 18 w 23"/>
                  <a:gd name="T29" fmla="*/ 13 h 20"/>
                  <a:gd name="T30" fmla="*/ 16 w 23"/>
                  <a:gd name="T31" fmla="*/ 12 h 20"/>
                  <a:gd name="T32" fmla="*/ 14 w 23"/>
                  <a:gd name="T33" fmla="*/ 12 h 20"/>
                  <a:gd name="T34" fmla="*/ 12 w 23"/>
                  <a:gd name="T35" fmla="*/ 12 h 20"/>
                  <a:gd name="T36" fmla="*/ 11 w 23"/>
                  <a:gd name="T37" fmla="*/ 13 h 20"/>
                  <a:gd name="T38" fmla="*/ 10 w 23"/>
                  <a:gd name="T39" fmla="*/ 15 h 20"/>
                  <a:gd name="T40" fmla="*/ 9 w 23"/>
                  <a:gd name="T41" fmla="*/ 16 h 20"/>
                  <a:gd name="T42" fmla="*/ 9 w 23"/>
                  <a:gd name="T43" fmla="*/ 18 h 20"/>
                  <a:gd name="T44" fmla="*/ 9 w 23"/>
                  <a:gd name="T45" fmla="*/ 20 h 20"/>
                  <a:gd name="T46" fmla="*/ 8 w 23"/>
                  <a:gd name="T47" fmla="*/ 20 h 20"/>
                  <a:gd name="T48" fmla="*/ 7 w 23"/>
                  <a:gd name="T49" fmla="*/ 18 h 20"/>
                  <a:gd name="T50" fmla="*/ 7 w 23"/>
                  <a:gd name="T51" fmla="*/ 16 h 20"/>
                  <a:gd name="T52" fmla="*/ 7 w 23"/>
                  <a:gd name="T53" fmla="*/ 15 h 20"/>
                  <a:gd name="T54" fmla="*/ 6 w 23"/>
                  <a:gd name="T55" fmla="*/ 13 h 20"/>
                  <a:gd name="T56" fmla="*/ 5 w 23"/>
                  <a:gd name="T57" fmla="*/ 12 h 20"/>
                  <a:gd name="T58" fmla="*/ 5 w 23"/>
                  <a:gd name="T59" fmla="*/ 12 h 20"/>
                  <a:gd name="T60" fmla="*/ 3 w 23"/>
                  <a:gd name="T61" fmla="*/ 12 h 20"/>
                  <a:gd name="T62" fmla="*/ 1 w 23"/>
                  <a:gd name="T63" fmla="*/ 14 h 20"/>
                  <a:gd name="T64" fmla="*/ 0 w 23"/>
                  <a:gd name="T65" fmla="*/ 12 h 20"/>
                  <a:gd name="T66" fmla="*/ 0 w 23"/>
                  <a:gd name="T67" fmla="*/ 11 h 20"/>
                  <a:gd name="T68" fmla="*/ 0 w 23"/>
                  <a:gd name="T69" fmla="*/ 10 h 20"/>
                  <a:gd name="T70" fmla="*/ 1 w 23"/>
                  <a:gd name="T71" fmla="*/ 9 h 20"/>
                  <a:gd name="T72" fmla="*/ 2 w 23"/>
                  <a:gd name="T73" fmla="*/ 8 h 20"/>
                  <a:gd name="T74" fmla="*/ 3 w 23"/>
                  <a:gd name="T75" fmla="*/ 7 h 20"/>
                  <a:gd name="T76" fmla="*/ 4 w 23"/>
                  <a:gd name="T77" fmla="*/ 7 h 20"/>
                  <a:gd name="T78" fmla="*/ 6 w 23"/>
                  <a:gd name="T79" fmla="*/ 6 h 20"/>
                  <a:gd name="T80" fmla="*/ 7 w 23"/>
                  <a:gd name="T81" fmla="*/ 5 h 20"/>
                  <a:gd name="T82" fmla="*/ 9 w 23"/>
                  <a:gd name="T83" fmla="*/ 5 h 20"/>
                  <a:gd name="T84" fmla="*/ 10 w 23"/>
                  <a:gd name="T85" fmla="*/ 4 h 20"/>
                  <a:gd name="T86" fmla="*/ 12 w 23"/>
                  <a:gd name="T87" fmla="*/ 4 h 20"/>
                  <a:gd name="T88" fmla="*/ 13 w 23"/>
                  <a:gd name="T89" fmla="*/ 3 h 20"/>
                  <a:gd name="T90" fmla="*/ 14 w 23"/>
                  <a:gd name="T91" fmla="*/ 2 h 20"/>
                  <a:gd name="T92" fmla="*/ 15 w 23"/>
                  <a:gd name="T93" fmla="*/ 1 h 20"/>
                  <a:gd name="T94" fmla="*/ 16 w 23"/>
                  <a:gd name="T95" fmla="*/ 0 h 20"/>
                  <a:gd name="T96" fmla="*/ 16 w 23"/>
                  <a:gd name="T97" fmla="*/ 0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 h="20">
                    <a:moveTo>
                      <a:pt x="16" y="0"/>
                    </a:moveTo>
                    <a:lnTo>
                      <a:pt x="17" y="2"/>
                    </a:lnTo>
                    <a:lnTo>
                      <a:pt x="17" y="4"/>
                    </a:lnTo>
                    <a:lnTo>
                      <a:pt x="16" y="6"/>
                    </a:lnTo>
                    <a:lnTo>
                      <a:pt x="14" y="6"/>
                    </a:lnTo>
                    <a:lnTo>
                      <a:pt x="15" y="7"/>
                    </a:lnTo>
                    <a:lnTo>
                      <a:pt x="17" y="9"/>
                    </a:lnTo>
                    <a:lnTo>
                      <a:pt x="19" y="10"/>
                    </a:lnTo>
                    <a:lnTo>
                      <a:pt x="21" y="11"/>
                    </a:lnTo>
                    <a:lnTo>
                      <a:pt x="22" y="12"/>
                    </a:lnTo>
                    <a:lnTo>
                      <a:pt x="23" y="13"/>
                    </a:lnTo>
                    <a:lnTo>
                      <a:pt x="22" y="13"/>
                    </a:lnTo>
                    <a:lnTo>
                      <a:pt x="21" y="13"/>
                    </a:lnTo>
                    <a:lnTo>
                      <a:pt x="20" y="13"/>
                    </a:lnTo>
                    <a:lnTo>
                      <a:pt x="18" y="13"/>
                    </a:lnTo>
                    <a:lnTo>
                      <a:pt x="16" y="12"/>
                    </a:lnTo>
                    <a:lnTo>
                      <a:pt x="14" y="12"/>
                    </a:lnTo>
                    <a:lnTo>
                      <a:pt x="12" y="12"/>
                    </a:lnTo>
                    <a:lnTo>
                      <a:pt x="11" y="13"/>
                    </a:lnTo>
                    <a:lnTo>
                      <a:pt x="10" y="15"/>
                    </a:lnTo>
                    <a:lnTo>
                      <a:pt x="9" y="16"/>
                    </a:lnTo>
                    <a:lnTo>
                      <a:pt x="9" y="18"/>
                    </a:lnTo>
                    <a:lnTo>
                      <a:pt x="9" y="20"/>
                    </a:lnTo>
                    <a:lnTo>
                      <a:pt x="8" y="20"/>
                    </a:lnTo>
                    <a:lnTo>
                      <a:pt x="7" y="18"/>
                    </a:lnTo>
                    <a:lnTo>
                      <a:pt x="7" y="16"/>
                    </a:lnTo>
                    <a:lnTo>
                      <a:pt x="7" y="15"/>
                    </a:lnTo>
                    <a:lnTo>
                      <a:pt x="6" y="13"/>
                    </a:lnTo>
                    <a:lnTo>
                      <a:pt x="5" y="12"/>
                    </a:lnTo>
                    <a:lnTo>
                      <a:pt x="3" y="12"/>
                    </a:lnTo>
                    <a:lnTo>
                      <a:pt x="1" y="14"/>
                    </a:lnTo>
                    <a:lnTo>
                      <a:pt x="0" y="12"/>
                    </a:lnTo>
                    <a:lnTo>
                      <a:pt x="0" y="11"/>
                    </a:lnTo>
                    <a:lnTo>
                      <a:pt x="0" y="10"/>
                    </a:lnTo>
                    <a:lnTo>
                      <a:pt x="1" y="9"/>
                    </a:lnTo>
                    <a:lnTo>
                      <a:pt x="2" y="8"/>
                    </a:lnTo>
                    <a:lnTo>
                      <a:pt x="3" y="7"/>
                    </a:lnTo>
                    <a:lnTo>
                      <a:pt x="4" y="7"/>
                    </a:lnTo>
                    <a:lnTo>
                      <a:pt x="6" y="6"/>
                    </a:lnTo>
                    <a:lnTo>
                      <a:pt x="7" y="5"/>
                    </a:lnTo>
                    <a:lnTo>
                      <a:pt x="9" y="5"/>
                    </a:lnTo>
                    <a:lnTo>
                      <a:pt x="10" y="4"/>
                    </a:lnTo>
                    <a:lnTo>
                      <a:pt x="12" y="4"/>
                    </a:lnTo>
                    <a:lnTo>
                      <a:pt x="13" y="3"/>
                    </a:lnTo>
                    <a:lnTo>
                      <a:pt x="14" y="2"/>
                    </a:lnTo>
                    <a:lnTo>
                      <a:pt x="15" y="1"/>
                    </a:lnTo>
                    <a:lnTo>
                      <a:pt x="16"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6" name="Freeform 777"/>
              <p:cNvSpPr>
                <a:spLocks/>
              </p:cNvSpPr>
              <p:nvPr/>
            </p:nvSpPr>
            <p:spPr bwMode="auto">
              <a:xfrm>
                <a:off x="4900" y="2021"/>
                <a:ext cx="18" cy="17"/>
              </a:xfrm>
              <a:custGeom>
                <a:avLst/>
                <a:gdLst>
                  <a:gd name="T0" fmla="*/ 0 w 18"/>
                  <a:gd name="T1" fmla="*/ 0 h 17"/>
                  <a:gd name="T2" fmla="*/ 2 w 18"/>
                  <a:gd name="T3" fmla="*/ 0 h 17"/>
                  <a:gd name="T4" fmla="*/ 4 w 18"/>
                  <a:gd name="T5" fmla="*/ 0 h 17"/>
                  <a:gd name="T6" fmla="*/ 5 w 18"/>
                  <a:gd name="T7" fmla="*/ 1 h 17"/>
                  <a:gd name="T8" fmla="*/ 7 w 18"/>
                  <a:gd name="T9" fmla="*/ 2 h 17"/>
                  <a:gd name="T10" fmla="*/ 9 w 18"/>
                  <a:gd name="T11" fmla="*/ 2 h 17"/>
                  <a:gd name="T12" fmla="*/ 10 w 18"/>
                  <a:gd name="T13" fmla="*/ 3 h 17"/>
                  <a:gd name="T14" fmla="*/ 11 w 18"/>
                  <a:gd name="T15" fmla="*/ 5 h 17"/>
                  <a:gd name="T16" fmla="*/ 12 w 18"/>
                  <a:gd name="T17" fmla="*/ 7 h 17"/>
                  <a:gd name="T18" fmla="*/ 12 w 18"/>
                  <a:gd name="T19" fmla="*/ 6 h 17"/>
                  <a:gd name="T20" fmla="*/ 13 w 18"/>
                  <a:gd name="T21" fmla="*/ 5 h 17"/>
                  <a:gd name="T22" fmla="*/ 14 w 18"/>
                  <a:gd name="T23" fmla="*/ 3 h 17"/>
                  <a:gd name="T24" fmla="*/ 15 w 18"/>
                  <a:gd name="T25" fmla="*/ 2 h 17"/>
                  <a:gd name="T26" fmla="*/ 16 w 18"/>
                  <a:gd name="T27" fmla="*/ 3 h 17"/>
                  <a:gd name="T28" fmla="*/ 17 w 18"/>
                  <a:gd name="T29" fmla="*/ 6 h 17"/>
                  <a:gd name="T30" fmla="*/ 17 w 18"/>
                  <a:gd name="T31" fmla="*/ 8 h 17"/>
                  <a:gd name="T32" fmla="*/ 18 w 18"/>
                  <a:gd name="T33" fmla="*/ 10 h 17"/>
                  <a:gd name="T34" fmla="*/ 16 w 18"/>
                  <a:gd name="T35" fmla="*/ 10 h 17"/>
                  <a:gd name="T36" fmla="*/ 14 w 18"/>
                  <a:gd name="T37" fmla="*/ 11 h 17"/>
                  <a:gd name="T38" fmla="*/ 13 w 18"/>
                  <a:gd name="T39" fmla="*/ 12 h 17"/>
                  <a:gd name="T40" fmla="*/ 11 w 18"/>
                  <a:gd name="T41" fmla="*/ 13 h 17"/>
                  <a:gd name="T42" fmla="*/ 9 w 18"/>
                  <a:gd name="T43" fmla="*/ 13 h 17"/>
                  <a:gd name="T44" fmla="*/ 8 w 18"/>
                  <a:gd name="T45" fmla="*/ 15 h 17"/>
                  <a:gd name="T46" fmla="*/ 6 w 18"/>
                  <a:gd name="T47" fmla="*/ 16 h 17"/>
                  <a:gd name="T48" fmla="*/ 5 w 18"/>
                  <a:gd name="T49" fmla="*/ 17 h 17"/>
                  <a:gd name="T50" fmla="*/ 3 w 18"/>
                  <a:gd name="T51" fmla="*/ 15 h 17"/>
                  <a:gd name="T52" fmla="*/ 4 w 18"/>
                  <a:gd name="T53" fmla="*/ 13 h 17"/>
                  <a:gd name="T54" fmla="*/ 5 w 18"/>
                  <a:gd name="T55" fmla="*/ 11 h 17"/>
                  <a:gd name="T56" fmla="*/ 7 w 18"/>
                  <a:gd name="T57" fmla="*/ 9 h 17"/>
                  <a:gd name="T58" fmla="*/ 7 w 18"/>
                  <a:gd name="T59" fmla="*/ 8 h 17"/>
                  <a:gd name="T60" fmla="*/ 8 w 18"/>
                  <a:gd name="T61" fmla="*/ 6 h 17"/>
                  <a:gd name="T62" fmla="*/ 7 w 18"/>
                  <a:gd name="T63" fmla="*/ 5 h 17"/>
                  <a:gd name="T64" fmla="*/ 6 w 18"/>
                  <a:gd name="T65" fmla="*/ 4 h 17"/>
                  <a:gd name="T66" fmla="*/ 4 w 18"/>
                  <a:gd name="T67" fmla="*/ 3 h 17"/>
                  <a:gd name="T68" fmla="*/ 2 w 18"/>
                  <a:gd name="T69" fmla="*/ 3 h 17"/>
                  <a:gd name="T70" fmla="*/ 1 w 18"/>
                  <a:gd name="T71" fmla="*/ 2 h 17"/>
                  <a:gd name="T72" fmla="*/ 0 w 18"/>
                  <a:gd name="T73" fmla="*/ 1 h 17"/>
                  <a:gd name="T74" fmla="*/ 0 w 18"/>
                  <a:gd name="T75" fmla="*/ 1 h 17"/>
                  <a:gd name="T76" fmla="*/ 0 w 18"/>
                  <a:gd name="T77" fmla="*/ 0 h 17"/>
                  <a:gd name="T78" fmla="*/ 0 w 18"/>
                  <a:gd name="T79" fmla="*/ 0 h 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17">
                    <a:moveTo>
                      <a:pt x="0" y="0"/>
                    </a:moveTo>
                    <a:lnTo>
                      <a:pt x="2" y="0"/>
                    </a:lnTo>
                    <a:lnTo>
                      <a:pt x="4" y="0"/>
                    </a:lnTo>
                    <a:lnTo>
                      <a:pt x="5" y="1"/>
                    </a:lnTo>
                    <a:lnTo>
                      <a:pt x="7" y="2"/>
                    </a:lnTo>
                    <a:lnTo>
                      <a:pt x="9" y="2"/>
                    </a:lnTo>
                    <a:lnTo>
                      <a:pt x="10" y="3"/>
                    </a:lnTo>
                    <a:lnTo>
                      <a:pt x="11" y="5"/>
                    </a:lnTo>
                    <a:lnTo>
                      <a:pt x="12" y="7"/>
                    </a:lnTo>
                    <a:lnTo>
                      <a:pt x="12" y="6"/>
                    </a:lnTo>
                    <a:lnTo>
                      <a:pt x="13" y="5"/>
                    </a:lnTo>
                    <a:lnTo>
                      <a:pt x="14" y="3"/>
                    </a:lnTo>
                    <a:lnTo>
                      <a:pt x="15" y="2"/>
                    </a:lnTo>
                    <a:lnTo>
                      <a:pt x="16" y="3"/>
                    </a:lnTo>
                    <a:lnTo>
                      <a:pt x="17" y="6"/>
                    </a:lnTo>
                    <a:lnTo>
                      <a:pt x="17" y="8"/>
                    </a:lnTo>
                    <a:lnTo>
                      <a:pt x="18" y="10"/>
                    </a:lnTo>
                    <a:lnTo>
                      <a:pt x="16" y="10"/>
                    </a:lnTo>
                    <a:lnTo>
                      <a:pt x="14" y="11"/>
                    </a:lnTo>
                    <a:lnTo>
                      <a:pt x="13" y="12"/>
                    </a:lnTo>
                    <a:lnTo>
                      <a:pt x="11" y="13"/>
                    </a:lnTo>
                    <a:lnTo>
                      <a:pt x="9" y="13"/>
                    </a:lnTo>
                    <a:lnTo>
                      <a:pt x="8" y="15"/>
                    </a:lnTo>
                    <a:lnTo>
                      <a:pt x="6" y="16"/>
                    </a:lnTo>
                    <a:lnTo>
                      <a:pt x="5" y="17"/>
                    </a:lnTo>
                    <a:lnTo>
                      <a:pt x="3" y="15"/>
                    </a:lnTo>
                    <a:lnTo>
                      <a:pt x="4" y="13"/>
                    </a:lnTo>
                    <a:lnTo>
                      <a:pt x="5" y="11"/>
                    </a:lnTo>
                    <a:lnTo>
                      <a:pt x="7" y="9"/>
                    </a:lnTo>
                    <a:lnTo>
                      <a:pt x="7" y="8"/>
                    </a:lnTo>
                    <a:lnTo>
                      <a:pt x="8" y="6"/>
                    </a:lnTo>
                    <a:lnTo>
                      <a:pt x="7" y="5"/>
                    </a:lnTo>
                    <a:lnTo>
                      <a:pt x="6" y="4"/>
                    </a:lnTo>
                    <a:lnTo>
                      <a:pt x="4" y="3"/>
                    </a:lnTo>
                    <a:lnTo>
                      <a:pt x="2" y="3"/>
                    </a:lnTo>
                    <a:lnTo>
                      <a:pt x="1" y="2"/>
                    </a:lnTo>
                    <a:lnTo>
                      <a:pt x="0" y="1"/>
                    </a:lnTo>
                    <a:lnTo>
                      <a:pt x="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7" name="Freeform 778"/>
              <p:cNvSpPr>
                <a:spLocks/>
              </p:cNvSpPr>
              <p:nvPr/>
            </p:nvSpPr>
            <p:spPr bwMode="auto">
              <a:xfrm>
                <a:off x="4994" y="2024"/>
                <a:ext cx="3" cy="5"/>
              </a:xfrm>
              <a:custGeom>
                <a:avLst/>
                <a:gdLst>
                  <a:gd name="T0" fmla="*/ 1 w 3"/>
                  <a:gd name="T1" fmla="*/ 0 h 5"/>
                  <a:gd name="T2" fmla="*/ 3 w 3"/>
                  <a:gd name="T3" fmla="*/ 1 h 5"/>
                  <a:gd name="T4" fmla="*/ 3 w 3"/>
                  <a:gd name="T5" fmla="*/ 3 h 5"/>
                  <a:gd name="T6" fmla="*/ 2 w 3"/>
                  <a:gd name="T7" fmla="*/ 4 h 5"/>
                  <a:gd name="T8" fmla="*/ 1 w 3"/>
                  <a:gd name="T9" fmla="*/ 5 h 5"/>
                  <a:gd name="T10" fmla="*/ 0 w 3"/>
                  <a:gd name="T11" fmla="*/ 4 h 5"/>
                  <a:gd name="T12" fmla="*/ 0 w 3"/>
                  <a:gd name="T13" fmla="*/ 3 h 5"/>
                  <a:gd name="T14" fmla="*/ 1 w 3"/>
                  <a:gd name="T15" fmla="*/ 1 h 5"/>
                  <a:gd name="T16" fmla="*/ 1 w 3"/>
                  <a:gd name="T17" fmla="*/ 0 h 5"/>
                  <a:gd name="T18" fmla="*/ 1 w 3"/>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5">
                    <a:moveTo>
                      <a:pt x="1" y="0"/>
                    </a:moveTo>
                    <a:lnTo>
                      <a:pt x="3" y="1"/>
                    </a:lnTo>
                    <a:lnTo>
                      <a:pt x="3" y="3"/>
                    </a:lnTo>
                    <a:lnTo>
                      <a:pt x="2" y="4"/>
                    </a:lnTo>
                    <a:lnTo>
                      <a:pt x="1" y="5"/>
                    </a:lnTo>
                    <a:lnTo>
                      <a:pt x="0" y="4"/>
                    </a:lnTo>
                    <a:lnTo>
                      <a:pt x="0" y="3"/>
                    </a:lnTo>
                    <a:lnTo>
                      <a:pt x="1" y="1"/>
                    </a:lnTo>
                    <a:lnTo>
                      <a:pt x="1"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8" name="Freeform 779"/>
              <p:cNvSpPr>
                <a:spLocks/>
              </p:cNvSpPr>
              <p:nvPr/>
            </p:nvSpPr>
            <p:spPr bwMode="auto">
              <a:xfrm>
                <a:off x="4456" y="2026"/>
                <a:ext cx="13" cy="10"/>
              </a:xfrm>
              <a:custGeom>
                <a:avLst/>
                <a:gdLst>
                  <a:gd name="T0" fmla="*/ 6 w 13"/>
                  <a:gd name="T1" fmla="*/ 0 h 10"/>
                  <a:gd name="T2" fmla="*/ 7 w 13"/>
                  <a:gd name="T3" fmla="*/ 1 h 10"/>
                  <a:gd name="T4" fmla="*/ 8 w 13"/>
                  <a:gd name="T5" fmla="*/ 2 h 10"/>
                  <a:gd name="T6" fmla="*/ 9 w 13"/>
                  <a:gd name="T7" fmla="*/ 2 h 10"/>
                  <a:gd name="T8" fmla="*/ 10 w 13"/>
                  <a:gd name="T9" fmla="*/ 2 h 10"/>
                  <a:gd name="T10" fmla="*/ 11 w 13"/>
                  <a:gd name="T11" fmla="*/ 2 h 10"/>
                  <a:gd name="T12" fmla="*/ 12 w 13"/>
                  <a:gd name="T13" fmla="*/ 1 h 10"/>
                  <a:gd name="T14" fmla="*/ 13 w 13"/>
                  <a:gd name="T15" fmla="*/ 3 h 10"/>
                  <a:gd name="T16" fmla="*/ 13 w 13"/>
                  <a:gd name="T17" fmla="*/ 4 h 10"/>
                  <a:gd name="T18" fmla="*/ 13 w 13"/>
                  <a:gd name="T19" fmla="*/ 6 h 10"/>
                  <a:gd name="T20" fmla="*/ 12 w 13"/>
                  <a:gd name="T21" fmla="*/ 7 h 10"/>
                  <a:gd name="T22" fmla="*/ 11 w 13"/>
                  <a:gd name="T23" fmla="*/ 8 h 10"/>
                  <a:gd name="T24" fmla="*/ 10 w 13"/>
                  <a:gd name="T25" fmla="*/ 8 h 10"/>
                  <a:gd name="T26" fmla="*/ 9 w 13"/>
                  <a:gd name="T27" fmla="*/ 9 h 10"/>
                  <a:gd name="T28" fmla="*/ 8 w 13"/>
                  <a:gd name="T29" fmla="*/ 10 h 10"/>
                  <a:gd name="T30" fmla="*/ 6 w 13"/>
                  <a:gd name="T31" fmla="*/ 10 h 10"/>
                  <a:gd name="T32" fmla="*/ 4 w 13"/>
                  <a:gd name="T33" fmla="*/ 10 h 10"/>
                  <a:gd name="T34" fmla="*/ 1 w 13"/>
                  <a:gd name="T35" fmla="*/ 10 h 10"/>
                  <a:gd name="T36" fmla="*/ 0 w 13"/>
                  <a:gd name="T37" fmla="*/ 10 h 10"/>
                  <a:gd name="T38" fmla="*/ 0 w 13"/>
                  <a:gd name="T39" fmla="*/ 9 h 10"/>
                  <a:gd name="T40" fmla="*/ 1 w 13"/>
                  <a:gd name="T41" fmla="*/ 8 h 10"/>
                  <a:gd name="T42" fmla="*/ 1 w 13"/>
                  <a:gd name="T43" fmla="*/ 6 h 10"/>
                  <a:gd name="T44" fmla="*/ 2 w 13"/>
                  <a:gd name="T45" fmla="*/ 5 h 10"/>
                  <a:gd name="T46" fmla="*/ 3 w 13"/>
                  <a:gd name="T47" fmla="*/ 3 h 10"/>
                  <a:gd name="T48" fmla="*/ 3 w 13"/>
                  <a:gd name="T49" fmla="*/ 2 h 10"/>
                  <a:gd name="T50" fmla="*/ 4 w 13"/>
                  <a:gd name="T51" fmla="*/ 1 h 10"/>
                  <a:gd name="T52" fmla="*/ 5 w 13"/>
                  <a:gd name="T53" fmla="*/ 0 h 10"/>
                  <a:gd name="T54" fmla="*/ 6 w 13"/>
                  <a:gd name="T55" fmla="*/ 0 h 10"/>
                  <a:gd name="T56" fmla="*/ 6 w 13"/>
                  <a:gd name="T57" fmla="*/ 0 h 10"/>
                  <a:gd name="T58" fmla="*/ 6 w 13"/>
                  <a:gd name="T59" fmla="*/ 0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10">
                    <a:moveTo>
                      <a:pt x="6" y="0"/>
                    </a:moveTo>
                    <a:lnTo>
                      <a:pt x="7" y="1"/>
                    </a:lnTo>
                    <a:lnTo>
                      <a:pt x="8" y="2"/>
                    </a:lnTo>
                    <a:lnTo>
                      <a:pt x="9" y="2"/>
                    </a:lnTo>
                    <a:lnTo>
                      <a:pt x="10" y="2"/>
                    </a:lnTo>
                    <a:lnTo>
                      <a:pt x="11" y="2"/>
                    </a:lnTo>
                    <a:lnTo>
                      <a:pt x="12" y="1"/>
                    </a:lnTo>
                    <a:lnTo>
                      <a:pt x="13" y="3"/>
                    </a:lnTo>
                    <a:lnTo>
                      <a:pt x="13" y="4"/>
                    </a:lnTo>
                    <a:lnTo>
                      <a:pt x="13" y="6"/>
                    </a:lnTo>
                    <a:lnTo>
                      <a:pt x="12" y="7"/>
                    </a:lnTo>
                    <a:lnTo>
                      <a:pt x="11" y="8"/>
                    </a:lnTo>
                    <a:lnTo>
                      <a:pt x="10" y="8"/>
                    </a:lnTo>
                    <a:lnTo>
                      <a:pt x="9" y="9"/>
                    </a:lnTo>
                    <a:lnTo>
                      <a:pt x="8" y="10"/>
                    </a:lnTo>
                    <a:lnTo>
                      <a:pt x="6" y="10"/>
                    </a:lnTo>
                    <a:lnTo>
                      <a:pt x="4" y="10"/>
                    </a:lnTo>
                    <a:lnTo>
                      <a:pt x="1" y="10"/>
                    </a:lnTo>
                    <a:lnTo>
                      <a:pt x="0" y="10"/>
                    </a:lnTo>
                    <a:lnTo>
                      <a:pt x="0" y="9"/>
                    </a:lnTo>
                    <a:lnTo>
                      <a:pt x="1" y="8"/>
                    </a:lnTo>
                    <a:lnTo>
                      <a:pt x="1" y="6"/>
                    </a:lnTo>
                    <a:lnTo>
                      <a:pt x="2" y="5"/>
                    </a:lnTo>
                    <a:lnTo>
                      <a:pt x="3" y="3"/>
                    </a:lnTo>
                    <a:lnTo>
                      <a:pt x="3" y="2"/>
                    </a:lnTo>
                    <a:lnTo>
                      <a:pt x="4" y="1"/>
                    </a:lnTo>
                    <a:lnTo>
                      <a:pt x="5" y="0"/>
                    </a:lnTo>
                    <a:lnTo>
                      <a:pt x="6"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9" name="Freeform 780"/>
              <p:cNvSpPr>
                <a:spLocks/>
              </p:cNvSpPr>
              <p:nvPr/>
            </p:nvSpPr>
            <p:spPr bwMode="auto">
              <a:xfrm>
                <a:off x="4567" y="2026"/>
                <a:ext cx="13" cy="10"/>
              </a:xfrm>
              <a:custGeom>
                <a:avLst/>
                <a:gdLst>
                  <a:gd name="T0" fmla="*/ 10 w 13"/>
                  <a:gd name="T1" fmla="*/ 0 h 10"/>
                  <a:gd name="T2" fmla="*/ 11 w 13"/>
                  <a:gd name="T3" fmla="*/ 1 h 10"/>
                  <a:gd name="T4" fmla="*/ 13 w 13"/>
                  <a:gd name="T5" fmla="*/ 2 h 10"/>
                  <a:gd name="T6" fmla="*/ 13 w 13"/>
                  <a:gd name="T7" fmla="*/ 4 h 10"/>
                  <a:gd name="T8" fmla="*/ 13 w 13"/>
                  <a:gd name="T9" fmla="*/ 5 h 10"/>
                  <a:gd name="T10" fmla="*/ 12 w 13"/>
                  <a:gd name="T11" fmla="*/ 6 h 10"/>
                  <a:gd name="T12" fmla="*/ 11 w 13"/>
                  <a:gd name="T13" fmla="*/ 7 h 10"/>
                  <a:gd name="T14" fmla="*/ 10 w 13"/>
                  <a:gd name="T15" fmla="*/ 8 h 10"/>
                  <a:gd name="T16" fmla="*/ 8 w 13"/>
                  <a:gd name="T17" fmla="*/ 9 h 10"/>
                  <a:gd name="T18" fmla="*/ 7 w 13"/>
                  <a:gd name="T19" fmla="*/ 9 h 10"/>
                  <a:gd name="T20" fmla="*/ 5 w 13"/>
                  <a:gd name="T21" fmla="*/ 10 h 10"/>
                  <a:gd name="T22" fmla="*/ 4 w 13"/>
                  <a:gd name="T23" fmla="*/ 10 h 10"/>
                  <a:gd name="T24" fmla="*/ 3 w 13"/>
                  <a:gd name="T25" fmla="*/ 10 h 10"/>
                  <a:gd name="T26" fmla="*/ 1 w 13"/>
                  <a:gd name="T27" fmla="*/ 10 h 10"/>
                  <a:gd name="T28" fmla="*/ 0 w 13"/>
                  <a:gd name="T29" fmla="*/ 8 h 10"/>
                  <a:gd name="T30" fmla="*/ 0 w 13"/>
                  <a:gd name="T31" fmla="*/ 7 h 10"/>
                  <a:gd name="T32" fmla="*/ 1 w 13"/>
                  <a:gd name="T33" fmla="*/ 6 h 10"/>
                  <a:gd name="T34" fmla="*/ 2 w 13"/>
                  <a:gd name="T35" fmla="*/ 4 h 10"/>
                  <a:gd name="T36" fmla="*/ 5 w 13"/>
                  <a:gd name="T37" fmla="*/ 3 h 10"/>
                  <a:gd name="T38" fmla="*/ 6 w 13"/>
                  <a:gd name="T39" fmla="*/ 2 h 10"/>
                  <a:gd name="T40" fmla="*/ 8 w 13"/>
                  <a:gd name="T41" fmla="*/ 1 h 10"/>
                  <a:gd name="T42" fmla="*/ 9 w 13"/>
                  <a:gd name="T43" fmla="*/ 1 h 10"/>
                  <a:gd name="T44" fmla="*/ 10 w 13"/>
                  <a:gd name="T45" fmla="*/ 0 h 10"/>
                  <a:gd name="T46" fmla="*/ 10 w 13"/>
                  <a:gd name="T47" fmla="*/ 0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0">
                    <a:moveTo>
                      <a:pt x="10" y="0"/>
                    </a:moveTo>
                    <a:lnTo>
                      <a:pt x="11" y="1"/>
                    </a:lnTo>
                    <a:lnTo>
                      <a:pt x="13" y="2"/>
                    </a:lnTo>
                    <a:lnTo>
                      <a:pt x="13" y="4"/>
                    </a:lnTo>
                    <a:lnTo>
                      <a:pt x="13" y="5"/>
                    </a:lnTo>
                    <a:lnTo>
                      <a:pt x="12" y="6"/>
                    </a:lnTo>
                    <a:lnTo>
                      <a:pt x="11" y="7"/>
                    </a:lnTo>
                    <a:lnTo>
                      <a:pt x="10" y="8"/>
                    </a:lnTo>
                    <a:lnTo>
                      <a:pt x="8" y="9"/>
                    </a:lnTo>
                    <a:lnTo>
                      <a:pt x="7" y="9"/>
                    </a:lnTo>
                    <a:lnTo>
                      <a:pt x="5" y="10"/>
                    </a:lnTo>
                    <a:lnTo>
                      <a:pt x="4" y="10"/>
                    </a:lnTo>
                    <a:lnTo>
                      <a:pt x="3" y="10"/>
                    </a:lnTo>
                    <a:lnTo>
                      <a:pt x="1" y="10"/>
                    </a:lnTo>
                    <a:lnTo>
                      <a:pt x="0" y="8"/>
                    </a:lnTo>
                    <a:lnTo>
                      <a:pt x="0" y="7"/>
                    </a:lnTo>
                    <a:lnTo>
                      <a:pt x="1" y="6"/>
                    </a:lnTo>
                    <a:lnTo>
                      <a:pt x="2" y="4"/>
                    </a:lnTo>
                    <a:lnTo>
                      <a:pt x="5" y="3"/>
                    </a:lnTo>
                    <a:lnTo>
                      <a:pt x="6" y="2"/>
                    </a:lnTo>
                    <a:lnTo>
                      <a:pt x="8" y="1"/>
                    </a:lnTo>
                    <a:lnTo>
                      <a:pt x="9" y="1"/>
                    </a:lnTo>
                    <a:lnTo>
                      <a:pt x="1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0" name="Freeform 781"/>
              <p:cNvSpPr>
                <a:spLocks/>
              </p:cNvSpPr>
              <p:nvPr/>
            </p:nvSpPr>
            <p:spPr bwMode="auto">
              <a:xfrm>
                <a:off x="4620" y="2031"/>
                <a:ext cx="22" cy="17"/>
              </a:xfrm>
              <a:custGeom>
                <a:avLst/>
                <a:gdLst>
                  <a:gd name="T0" fmla="*/ 1 w 22"/>
                  <a:gd name="T1" fmla="*/ 0 h 17"/>
                  <a:gd name="T2" fmla="*/ 3 w 22"/>
                  <a:gd name="T3" fmla="*/ 0 h 17"/>
                  <a:gd name="T4" fmla="*/ 5 w 22"/>
                  <a:gd name="T5" fmla="*/ 1 h 17"/>
                  <a:gd name="T6" fmla="*/ 6 w 22"/>
                  <a:gd name="T7" fmla="*/ 1 h 17"/>
                  <a:gd name="T8" fmla="*/ 8 w 22"/>
                  <a:gd name="T9" fmla="*/ 2 h 17"/>
                  <a:gd name="T10" fmla="*/ 10 w 22"/>
                  <a:gd name="T11" fmla="*/ 2 h 17"/>
                  <a:gd name="T12" fmla="*/ 12 w 22"/>
                  <a:gd name="T13" fmla="*/ 1 h 17"/>
                  <a:gd name="T14" fmla="*/ 13 w 22"/>
                  <a:gd name="T15" fmla="*/ 1 h 17"/>
                  <a:gd name="T16" fmla="*/ 15 w 22"/>
                  <a:gd name="T17" fmla="*/ 0 h 17"/>
                  <a:gd name="T18" fmla="*/ 13 w 22"/>
                  <a:gd name="T19" fmla="*/ 1 h 17"/>
                  <a:gd name="T20" fmla="*/ 13 w 22"/>
                  <a:gd name="T21" fmla="*/ 3 h 17"/>
                  <a:gd name="T22" fmla="*/ 14 w 22"/>
                  <a:gd name="T23" fmla="*/ 4 h 17"/>
                  <a:gd name="T24" fmla="*/ 15 w 22"/>
                  <a:gd name="T25" fmla="*/ 5 h 17"/>
                  <a:gd name="T26" fmla="*/ 16 w 22"/>
                  <a:gd name="T27" fmla="*/ 5 h 17"/>
                  <a:gd name="T28" fmla="*/ 18 w 22"/>
                  <a:gd name="T29" fmla="*/ 5 h 17"/>
                  <a:gd name="T30" fmla="*/ 20 w 22"/>
                  <a:gd name="T31" fmla="*/ 5 h 17"/>
                  <a:gd name="T32" fmla="*/ 22 w 22"/>
                  <a:gd name="T33" fmla="*/ 5 h 17"/>
                  <a:gd name="T34" fmla="*/ 21 w 22"/>
                  <a:gd name="T35" fmla="*/ 6 h 17"/>
                  <a:gd name="T36" fmla="*/ 20 w 22"/>
                  <a:gd name="T37" fmla="*/ 7 h 17"/>
                  <a:gd name="T38" fmla="*/ 19 w 22"/>
                  <a:gd name="T39" fmla="*/ 9 h 17"/>
                  <a:gd name="T40" fmla="*/ 18 w 22"/>
                  <a:gd name="T41" fmla="*/ 10 h 17"/>
                  <a:gd name="T42" fmla="*/ 16 w 22"/>
                  <a:gd name="T43" fmla="*/ 12 h 17"/>
                  <a:gd name="T44" fmla="*/ 15 w 22"/>
                  <a:gd name="T45" fmla="*/ 13 h 17"/>
                  <a:gd name="T46" fmla="*/ 14 w 22"/>
                  <a:gd name="T47" fmla="*/ 15 h 17"/>
                  <a:gd name="T48" fmla="*/ 14 w 22"/>
                  <a:gd name="T49" fmla="*/ 17 h 17"/>
                  <a:gd name="T50" fmla="*/ 14 w 22"/>
                  <a:gd name="T51" fmla="*/ 15 h 17"/>
                  <a:gd name="T52" fmla="*/ 14 w 22"/>
                  <a:gd name="T53" fmla="*/ 14 h 17"/>
                  <a:gd name="T54" fmla="*/ 13 w 22"/>
                  <a:gd name="T55" fmla="*/ 13 h 17"/>
                  <a:gd name="T56" fmla="*/ 13 w 22"/>
                  <a:gd name="T57" fmla="*/ 12 h 17"/>
                  <a:gd name="T58" fmla="*/ 13 w 22"/>
                  <a:gd name="T59" fmla="*/ 11 h 17"/>
                  <a:gd name="T60" fmla="*/ 12 w 22"/>
                  <a:gd name="T61" fmla="*/ 11 h 17"/>
                  <a:gd name="T62" fmla="*/ 10 w 22"/>
                  <a:gd name="T63" fmla="*/ 11 h 17"/>
                  <a:gd name="T64" fmla="*/ 9 w 22"/>
                  <a:gd name="T65" fmla="*/ 12 h 17"/>
                  <a:gd name="T66" fmla="*/ 7 w 22"/>
                  <a:gd name="T67" fmla="*/ 12 h 17"/>
                  <a:gd name="T68" fmla="*/ 5 w 22"/>
                  <a:gd name="T69" fmla="*/ 13 h 17"/>
                  <a:gd name="T70" fmla="*/ 4 w 22"/>
                  <a:gd name="T71" fmla="*/ 11 h 17"/>
                  <a:gd name="T72" fmla="*/ 4 w 22"/>
                  <a:gd name="T73" fmla="*/ 10 h 17"/>
                  <a:gd name="T74" fmla="*/ 4 w 22"/>
                  <a:gd name="T75" fmla="*/ 8 h 17"/>
                  <a:gd name="T76" fmla="*/ 4 w 22"/>
                  <a:gd name="T77" fmla="*/ 7 h 17"/>
                  <a:gd name="T78" fmla="*/ 4 w 22"/>
                  <a:gd name="T79" fmla="*/ 5 h 17"/>
                  <a:gd name="T80" fmla="*/ 4 w 22"/>
                  <a:gd name="T81" fmla="*/ 3 h 17"/>
                  <a:gd name="T82" fmla="*/ 3 w 22"/>
                  <a:gd name="T83" fmla="*/ 2 h 17"/>
                  <a:gd name="T84" fmla="*/ 1 w 22"/>
                  <a:gd name="T85" fmla="*/ 2 h 17"/>
                  <a:gd name="T86" fmla="*/ 0 w 22"/>
                  <a:gd name="T87" fmla="*/ 0 h 17"/>
                  <a:gd name="T88" fmla="*/ 1 w 22"/>
                  <a:gd name="T89" fmla="*/ 0 h 17"/>
                  <a:gd name="T90" fmla="*/ 1 w 22"/>
                  <a:gd name="T91" fmla="*/ 0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 h="17">
                    <a:moveTo>
                      <a:pt x="1" y="0"/>
                    </a:moveTo>
                    <a:lnTo>
                      <a:pt x="3" y="0"/>
                    </a:lnTo>
                    <a:lnTo>
                      <a:pt x="5" y="1"/>
                    </a:lnTo>
                    <a:lnTo>
                      <a:pt x="6" y="1"/>
                    </a:lnTo>
                    <a:lnTo>
                      <a:pt x="8" y="2"/>
                    </a:lnTo>
                    <a:lnTo>
                      <a:pt x="10" y="2"/>
                    </a:lnTo>
                    <a:lnTo>
                      <a:pt x="12" y="1"/>
                    </a:lnTo>
                    <a:lnTo>
                      <a:pt x="13" y="1"/>
                    </a:lnTo>
                    <a:lnTo>
                      <a:pt x="15" y="0"/>
                    </a:lnTo>
                    <a:lnTo>
                      <a:pt x="13" y="1"/>
                    </a:lnTo>
                    <a:lnTo>
                      <a:pt x="13" y="3"/>
                    </a:lnTo>
                    <a:lnTo>
                      <a:pt x="14" y="4"/>
                    </a:lnTo>
                    <a:lnTo>
                      <a:pt x="15" y="5"/>
                    </a:lnTo>
                    <a:lnTo>
                      <a:pt x="16" y="5"/>
                    </a:lnTo>
                    <a:lnTo>
                      <a:pt x="18" y="5"/>
                    </a:lnTo>
                    <a:lnTo>
                      <a:pt x="20" y="5"/>
                    </a:lnTo>
                    <a:lnTo>
                      <a:pt x="22" y="5"/>
                    </a:lnTo>
                    <a:lnTo>
                      <a:pt x="21" y="6"/>
                    </a:lnTo>
                    <a:lnTo>
                      <a:pt x="20" y="7"/>
                    </a:lnTo>
                    <a:lnTo>
                      <a:pt x="19" y="9"/>
                    </a:lnTo>
                    <a:lnTo>
                      <a:pt x="18" y="10"/>
                    </a:lnTo>
                    <a:lnTo>
                      <a:pt x="16" y="12"/>
                    </a:lnTo>
                    <a:lnTo>
                      <a:pt x="15" y="13"/>
                    </a:lnTo>
                    <a:lnTo>
                      <a:pt x="14" y="15"/>
                    </a:lnTo>
                    <a:lnTo>
                      <a:pt x="14" y="17"/>
                    </a:lnTo>
                    <a:lnTo>
                      <a:pt x="14" y="15"/>
                    </a:lnTo>
                    <a:lnTo>
                      <a:pt x="14" y="14"/>
                    </a:lnTo>
                    <a:lnTo>
                      <a:pt x="13" y="13"/>
                    </a:lnTo>
                    <a:lnTo>
                      <a:pt x="13" y="12"/>
                    </a:lnTo>
                    <a:lnTo>
                      <a:pt x="13" y="11"/>
                    </a:lnTo>
                    <a:lnTo>
                      <a:pt x="12" y="11"/>
                    </a:lnTo>
                    <a:lnTo>
                      <a:pt x="10" y="11"/>
                    </a:lnTo>
                    <a:lnTo>
                      <a:pt x="9" y="12"/>
                    </a:lnTo>
                    <a:lnTo>
                      <a:pt x="7" y="12"/>
                    </a:lnTo>
                    <a:lnTo>
                      <a:pt x="5" y="13"/>
                    </a:lnTo>
                    <a:lnTo>
                      <a:pt x="4" y="11"/>
                    </a:lnTo>
                    <a:lnTo>
                      <a:pt x="4" y="10"/>
                    </a:lnTo>
                    <a:lnTo>
                      <a:pt x="4" y="8"/>
                    </a:lnTo>
                    <a:lnTo>
                      <a:pt x="4" y="7"/>
                    </a:lnTo>
                    <a:lnTo>
                      <a:pt x="4" y="5"/>
                    </a:lnTo>
                    <a:lnTo>
                      <a:pt x="4" y="3"/>
                    </a:lnTo>
                    <a:lnTo>
                      <a:pt x="3" y="2"/>
                    </a:lnTo>
                    <a:lnTo>
                      <a:pt x="1" y="2"/>
                    </a:lnTo>
                    <a:lnTo>
                      <a:pt x="0" y="0"/>
                    </a:lnTo>
                    <a:lnTo>
                      <a:pt x="1"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1" name="Freeform 782"/>
              <p:cNvSpPr>
                <a:spLocks/>
              </p:cNvSpPr>
              <p:nvPr/>
            </p:nvSpPr>
            <p:spPr bwMode="auto">
              <a:xfrm>
                <a:off x="4672" y="2043"/>
                <a:ext cx="5" cy="5"/>
              </a:xfrm>
              <a:custGeom>
                <a:avLst/>
                <a:gdLst>
                  <a:gd name="T0" fmla="*/ 4 w 5"/>
                  <a:gd name="T1" fmla="*/ 0 h 5"/>
                  <a:gd name="T2" fmla="*/ 5 w 5"/>
                  <a:gd name="T3" fmla="*/ 1 h 5"/>
                  <a:gd name="T4" fmla="*/ 5 w 5"/>
                  <a:gd name="T5" fmla="*/ 3 h 5"/>
                  <a:gd name="T6" fmla="*/ 4 w 5"/>
                  <a:gd name="T7" fmla="*/ 4 h 5"/>
                  <a:gd name="T8" fmla="*/ 3 w 5"/>
                  <a:gd name="T9" fmla="*/ 5 h 5"/>
                  <a:gd name="T10" fmla="*/ 1 w 5"/>
                  <a:gd name="T11" fmla="*/ 5 h 5"/>
                  <a:gd name="T12" fmla="*/ 0 w 5"/>
                  <a:gd name="T13" fmla="*/ 5 h 5"/>
                  <a:gd name="T14" fmla="*/ 0 w 5"/>
                  <a:gd name="T15" fmla="*/ 4 h 5"/>
                  <a:gd name="T16" fmla="*/ 0 w 5"/>
                  <a:gd name="T17" fmla="*/ 3 h 5"/>
                  <a:gd name="T18" fmla="*/ 1 w 5"/>
                  <a:gd name="T19" fmla="*/ 2 h 5"/>
                  <a:gd name="T20" fmla="*/ 3 w 5"/>
                  <a:gd name="T21" fmla="*/ 1 h 5"/>
                  <a:gd name="T22" fmla="*/ 3 w 5"/>
                  <a:gd name="T23" fmla="*/ 0 h 5"/>
                  <a:gd name="T24" fmla="*/ 4 w 5"/>
                  <a:gd name="T25" fmla="*/ 0 h 5"/>
                  <a:gd name="T26" fmla="*/ 4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4" y="0"/>
                    </a:moveTo>
                    <a:lnTo>
                      <a:pt x="5" y="1"/>
                    </a:lnTo>
                    <a:lnTo>
                      <a:pt x="5" y="3"/>
                    </a:lnTo>
                    <a:lnTo>
                      <a:pt x="4" y="4"/>
                    </a:lnTo>
                    <a:lnTo>
                      <a:pt x="3" y="5"/>
                    </a:lnTo>
                    <a:lnTo>
                      <a:pt x="1" y="5"/>
                    </a:lnTo>
                    <a:lnTo>
                      <a:pt x="0" y="5"/>
                    </a:lnTo>
                    <a:lnTo>
                      <a:pt x="0" y="4"/>
                    </a:lnTo>
                    <a:lnTo>
                      <a:pt x="0" y="3"/>
                    </a:lnTo>
                    <a:lnTo>
                      <a:pt x="1" y="2"/>
                    </a:lnTo>
                    <a:lnTo>
                      <a:pt x="3" y="1"/>
                    </a:lnTo>
                    <a:lnTo>
                      <a:pt x="3" y="0"/>
                    </a:lnTo>
                    <a:lnTo>
                      <a:pt x="4"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2" name="Freeform 783"/>
              <p:cNvSpPr>
                <a:spLocks/>
              </p:cNvSpPr>
              <p:nvPr/>
            </p:nvSpPr>
            <p:spPr bwMode="auto">
              <a:xfrm>
                <a:off x="4884" y="2046"/>
                <a:ext cx="52" cy="21"/>
              </a:xfrm>
              <a:custGeom>
                <a:avLst/>
                <a:gdLst>
                  <a:gd name="T0" fmla="*/ 45 w 52"/>
                  <a:gd name="T1" fmla="*/ 0 h 21"/>
                  <a:gd name="T2" fmla="*/ 47 w 52"/>
                  <a:gd name="T3" fmla="*/ 0 h 21"/>
                  <a:gd name="T4" fmla="*/ 48 w 52"/>
                  <a:gd name="T5" fmla="*/ 2 h 21"/>
                  <a:gd name="T6" fmla="*/ 44 w 52"/>
                  <a:gd name="T7" fmla="*/ 4 h 21"/>
                  <a:gd name="T8" fmla="*/ 41 w 52"/>
                  <a:gd name="T9" fmla="*/ 5 h 21"/>
                  <a:gd name="T10" fmla="*/ 37 w 52"/>
                  <a:gd name="T11" fmla="*/ 6 h 21"/>
                  <a:gd name="T12" fmla="*/ 34 w 52"/>
                  <a:gd name="T13" fmla="*/ 6 h 21"/>
                  <a:gd name="T14" fmla="*/ 33 w 52"/>
                  <a:gd name="T15" fmla="*/ 7 h 21"/>
                  <a:gd name="T16" fmla="*/ 34 w 52"/>
                  <a:gd name="T17" fmla="*/ 7 h 21"/>
                  <a:gd name="T18" fmla="*/ 38 w 52"/>
                  <a:gd name="T19" fmla="*/ 7 h 21"/>
                  <a:gd name="T20" fmla="*/ 42 w 52"/>
                  <a:gd name="T21" fmla="*/ 6 h 21"/>
                  <a:gd name="T22" fmla="*/ 46 w 52"/>
                  <a:gd name="T23" fmla="*/ 6 h 21"/>
                  <a:gd name="T24" fmla="*/ 47 w 52"/>
                  <a:gd name="T25" fmla="*/ 8 h 21"/>
                  <a:gd name="T26" fmla="*/ 43 w 52"/>
                  <a:gd name="T27" fmla="*/ 9 h 21"/>
                  <a:gd name="T28" fmla="*/ 39 w 52"/>
                  <a:gd name="T29" fmla="*/ 9 h 21"/>
                  <a:gd name="T30" fmla="*/ 34 w 52"/>
                  <a:gd name="T31" fmla="*/ 10 h 21"/>
                  <a:gd name="T32" fmla="*/ 35 w 52"/>
                  <a:gd name="T33" fmla="*/ 11 h 21"/>
                  <a:gd name="T34" fmla="*/ 39 w 52"/>
                  <a:gd name="T35" fmla="*/ 12 h 21"/>
                  <a:gd name="T36" fmla="*/ 44 w 52"/>
                  <a:gd name="T37" fmla="*/ 12 h 21"/>
                  <a:gd name="T38" fmla="*/ 49 w 52"/>
                  <a:gd name="T39" fmla="*/ 12 h 21"/>
                  <a:gd name="T40" fmla="*/ 49 w 52"/>
                  <a:gd name="T41" fmla="*/ 12 h 21"/>
                  <a:gd name="T42" fmla="*/ 45 w 52"/>
                  <a:gd name="T43" fmla="*/ 13 h 21"/>
                  <a:gd name="T44" fmla="*/ 39 w 52"/>
                  <a:gd name="T45" fmla="*/ 15 h 21"/>
                  <a:gd name="T46" fmla="*/ 34 w 52"/>
                  <a:gd name="T47" fmla="*/ 16 h 21"/>
                  <a:gd name="T48" fmla="*/ 29 w 52"/>
                  <a:gd name="T49" fmla="*/ 17 h 21"/>
                  <a:gd name="T50" fmla="*/ 24 w 52"/>
                  <a:gd name="T51" fmla="*/ 18 h 21"/>
                  <a:gd name="T52" fmla="*/ 19 w 52"/>
                  <a:gd name="T53" fmla="*/ 19 h 21"/>
                  <a:gd name="T54" fmla="*/ 14 w 52"/>
                  <a:gd name="T55" fmla="*/ 20 h 21"/>
                  <a:gd name="T56" fmla="*/ 13 w 52"/>
                  <a:gd name="T57" fmla="*/ 19 h 21"/>
                  <a:gd name="T58" fmla="*/ 14 w 52"/>
                  <a:gd name="T59" fmla="*/ 17 h 21"/>
                  <a:gd name="T60" fmla="*/ 12 w 52"/>
                  <a:gd name="T61" fmla="*/ 17 h 21"/>
                  <a:gd name="T62" fmla="*/ 8 w 52"/>
                  <a:gd name="T63" fmla="*/ 18 h 21"/>
                  <a:gd name="T64" fmla="*/ 4 w 52"/>
                  <a:gd name="T65" fmla="*/ 20 h 21"/>
                  <a:gd name="T66" fmla="*/ 1 w 52"/>
                  <a:gd name="T67" fmla="*/ 20 h 21"/>
                  <a:gd name="T68" fmla="*/ 0 w 52"/>
                  <a:gd name="T69" fmla="*/ 20 h 21"/>
                  <a:gd name="T70" fmla="*/ 1 w 52"/>
                  <a:gd name="T71" fmla="*/ 18 h 21"/>
                  <a:gd name="T72" fmla="*/ 6 w 52"/>
                  <a:gd name="T73" fmla="*/ 15 h 21"/>
                  <a:gd name="T74" fmla="*/ 10 w 52"/>
                  <a:gd name="T75" fmla="*/ 12 h 21"/>
                  <a:gd name="T76" fmla="*/ 15 w 52"/>
                  <a:gd name="T77" fmla="*/ 9 h 21"/>
                  <a:gd name="T78" fmla="*/ 20 w 52"/>
                  <a:gd name="T79" fmla="*/ 7 h 21"/>
                  <a:gd name="T80" fmla="*/ 25 w 52"/>
                  <a:gd name="T81" fmla="*/ 5 h 21"/>
                  <a:gd name="T82" fmla="*/ 30 w 52"/>
                  <a:gd name="T83" fmla="*/ 3 h 21"/>
                  <a:gd name="T84" fmla="*/ 35 w 52"/>
                  <a:gd name="T85" fmla="*/ 2 h 21"/>
                  <a:gd name="T86" fmla="*/ 40 w 52"/>
                  <a:gd name="T87" fmla="*/ 0 h 21"/>
                  <a:gd name="T88" fmla="*/ 43 w 52"/>
                  <a:gd name="T89" fmla="*/ 0 h 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 h="21">
                    <a:moveTo>
                      <a:pt x="43" y="0"/>
                    </a:moveTo>
                    <a:lnTo>
                      <a:pt x="45" y="0"/>
                    </a:lnTo>
                    <a:lnTo>
                      <a:pt x="47" y="0"/>
                    </a:lnTo>
                    <a:lnTo>
                      <a:pt x="48" y="1"/>
                    </a:lnTo>
                    <a:lnTo>
                      <a:pt x="48" y="2"/>
                    </a:lnTo>
                    <a:lnTo>
                      <a:pt x="46" y="3"/>
                    </a:lnTo>
                    <a:lnTo>
                      <a:pt x="44" y="4"/>
                    </a:lnTo>
                    <a:lnTo>
                      <a:pt x="42" y="4"/>
                    </a:lnTo>
                    <a:lnTo>
                      <a:pt x="41" y="5"/>
                    </a:lnTo>
                    <a:lnTo>
                      <a:pt x="39" y="6"/>
                    </a:lnTo>
                    <a:lnTo>
                      <a:pt x="37" y="6"/>
                    </a:lnTo>
                    <a:lnTo>
                      <a:pt x="36" y="6"/>
                    </a:lnTo>
                    <a:lnTo>
                      <a:pt x="34" y="6"/>
                    </a:lnTo>
                    <a:lnTo>
                      <a:pt x="33" y="6"/>
                    </a:lnTo>
                    <a:lnTo>
                      <a:pt x="33" y="7"/>
                    </a:lnTo>
                    <a:lnTo>
                      <a:pt x="34" y="7"/>
                    </a:lnTo>
                    <a:lnTo>
                      <a:pt x="36" y="7"/>
                    </a:lnTo>
                    <a:lnTo>
                      <a:pt x="38" y="7"/>
                    </a:lnTo>
                    <a:lnTo>
                      <a:pt x="40" y="7"/>
                    </a:lnTo>
                    <a:lnTo>
                      <a:pt x="42" y="6"/>
                    </a:lnTo>
                    <a:lnTo>
                      <a:pt x="44" y="6"/>
                    </a:lnTo>
                    <a:lnTo>
                      <a:pt x="46" y="6"/>
                    </a:lnTo>
                    <a:lnTo>
                      <a:pt x="49" y="7"/>
                    </a:lnTo>
                    <a:lnTo>
                      <a:pt x="47" y="8"/>
                    </a:lnTo>
                    <a:lnTo>
                      <a:pt x="46" y="9"/>
                    </a:lnTo>
                    <a:lnTo>
                      <a:pt x="43" y="9"/>
                    </a:lnTo>
                    <a:lnTo>
                      <a:pt x="41" y="9"/>
                    </a:lnTo>
                    <a:lnTo>
                      <a:pt x="39" y="9"/>
                    </a:lnTo>
                    <a:lnTo>
                      <a:pt x="36" y="9"/>
                    </a:lnTo>
                    <a:lnTo>
                      <a:pt x="34" y="10"/>
                    </a:lnTo>
                    <a:lnTo>
                      <a:pt x="33" y="11"/>
                    </a:lnTo>
                    <a:lnTo>
                      <a:pt x="35" y="11"/>
                    </a:lnTo>
                    <a:lnTo>
                      <a:pt x="37" y="12"/>
                    </a:lnTo>
                    <a:lnTo>
                      <a:pt x="39" y="12"/>
                    </a:lnTo>
                    <a:lnTo>
                      <a:pt x="42" y="12"/>
                    </a:lnTo>
                    <a:lnTo>
                      <a:pt x="44" y="12"/>
                    </a:lnTo>
                    <a:lnTo>
                      <a:pt x="47" y="12"/>
                    </a:lnTo>
                    <a:lnTo>
                      <a:pt x="49" y="12"/>
                    </a:lnTo>
                    <a:lnTo>
                      <a:pt x="52" y="12"/>
                    </a:lnTo>
                    <a:lnTo>
                      <a:pt x="49" y="12"/>
                    </a:lnTo>
                    <a:lnTo>
                      <a:pt x="47" y="13"/>
                    </a:lnTo>
                    <a:lnTo>
                      <a:pt x="45" y="13"/>
                    </a:lnTo>
                    <a:lnTo>
                      <a:pt x="42" y="14"/>
                    </a:lnTo>
                    <a:lnTo>
                      <a:pt x="39" y="15"/>
                    </a:lnTo>
                    <a:lnTo>
                      <a:pt x="37" y="15"/>
                    </a:lnTo>
                    <a:lnTo>
                      <a:pt x="34" y="16"/>
                    </a:lnTo>
                    <a:lnTo>
                      <a:pt x="32" y="17"/>
                    </a:lnTo>
                    <a:lnTo>
                      <a:pt x="29" y="17"/>
                    </a:lnTo>
                    <a:lnTo>
                      <a:pt x="27" y="17"/>
                    </a:lnTo>
                    <a:lnTo>
                      <a:pt x="24" y="18"/>
                    </a:lnTo>
                    <a:lnTo>
                      <a:pt x="21" y="18"/>
                    </a:lnTo>
                    <a:lnTo>
                      <a:pt x="19" y="19"/>
                    </a:lnTo>
                    <a:lnTo>
                      <a:pt x="16" y="20"/>
                    </a:lnTo>
                    <a:lnTo>
                      <a:pt x="14" y="20"/>
                    </a:lnTo>
                    <a:lnTo>
                      <a:pt x="11" y="21"/>
                    </a:lnTo>
                    <a:lnTo>
                      <a:pt x="13" y="19"/>
                    </a:lnTo>
                    <a:lnTo>
                      <a:pt x="14" y="18"/>
                    </a:lnTo>
                    <a:lnTo>
                      <a:pt x="14" y="17"/>
                    </a:lnTo>
                    <a:lnTo>
                      <a:pt x="13" y="17"/>
                    </a:lnTo>
                    <a:lnTo>
                      <a:pt x="12" y="17"/>
                    </a:lnTo>
                    <a:lnTo>
                      <a:pt x="10" y="18"/>
                    </a:lnTo>
                    <a:lnTo>
                      <a:pt x="8" y="18"/>
                    </a:lnTo>
                    <a:lnTo>
                      <a:pt x="7" y="19"/>
                    </a:lnTo>
                    <a:lnTo>
                      <a:pt x="4" y="20"/>
                    </a:lnTo>
                    <a:lnTo>
                      <a:pt x="3" y="20"/>
                    </a:lnTo>
                    <a:lnTo>
                      <a:pt x="1" y="20"/>
                    </a:lnTo>
                    <a:lnTo>
                      <a:pt x="0" y="21"/>
                    </a:lnTo>
                    <a:lnTo>
                      <a:pt x="0" y="20"/>
                    </a:lnTo>
                    <a:lnTo>
                      <a:pt x="1" y="18"/>
                    </a:lnTo>
                    <a:lnTo>
                      <a:pt x="3" y="17"/>
                    </a:lnTo>
                    <a:lnTo>
                      <a:pt x="6" y="15"/>
                    </a:lnTo>
                    <a:lnTo>
                      <a:pt x="8" y="13"/>
                    </a:lnTo>
                    <a:lnTo>
                      <a:pt x="10" y="12"/>
                    </a:lnTo>
                    <a:lnTo>
                      <a:pt x="13" y="11"/>
                    </a:lnTo>
                    <a:lnTo>
                      <a:pt x="15" y="9"/>
                    </a:lnTo>
                    <a:lnTo>
                      <a:pt x="18" y="8"/>
                    </a:lnTo>
                    <a:lnTo>
                      <a:pt x="20" y="7"/>
                    </a:lnTo>
                    <a:lnTo>
                      <a:pt x="23" y="6"/>
                    </a:lnTo>
                    <a:lnTo>
                      <a:pt x="25" y="5"/>
                    </a:lnTo>
                    <a:lnTo>
                      <a:pt x="28" y="4"/>
                    </a:lnTo>
                    <a:lnTo>
                      <a:pt x="30" y="3"/>
                    </a:lnTo>
                    <a:lnTo>
                      <a:pt x="33" y="3"/>
                    </a:lnTo>
                    <a:lnTo>
                      <a:pt x="35" y="2"/>
                    </a:lnTo>
                    <a:lnTo>
                      <a:pt x="38" y="1"/>
                    </a:lnTo>
                    <a:lnTo>
                      <a:pt x="40" y="0"/>
                    </a:lnTo>
                    <a:lnTo>
                      <a:pt x="4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3" name="Freeform 784"/>
              <p:cNvSpPr>
                <a:spLocks/>
              </p:cNvSpPr>
              <p:nvPr/>
            </p:nvSpPr>
            <p:spPr bwMode="auto">
              <a:xfrm>
                <a:off x="5047" y="2040"/>
                <a:ext cx="12" cy="6"/>
              </a:xfrm>
              <a:custGeom>
                <a:avLst/>
                <a:gdLst>
                  <a:gd name="T0" fmla="*/ 9 w 12"/>
                  <a:gd name="T1" fmla="*/ 0 h 6"/>
                  <a:gd name="T2" fmla="*/ 11 w 12"/>
                  <a:gd name="T3" fmla="*/ 0 h 6"/>
                  <a:gd name="T4" fmla="*/ 12 w 12"/>
                  <a:gd name="T5" fmla="*/ 1 h 6"/>
                  <a:gd name="T6" fmla="*/ 12 w 12"/>
                  <a:gd name="T7" fmla="*/ 2 h 6"/>
                  <a:gd name="T8" fmla="*/ 12 w 12"/>
                  <a:gd name="T9" fmla="*/ 3 h 6"/>
                  <a:gd name="T10" fmla="*/ 11 w 12"/>
                  <a:gd name="T11" fmla="*/ 4 h 6"/>
                  <a:gd name="T12" fmla="*/ 9 w 12"/>
                  <a:gd name="T13" fmla="*/ 5 h 6"/>
                  <a:gd name="T14" fmla="*/ 7 w 12"/>
                  <a:gd name="T15" fmla="*/ 5 h 6"/>
                  <a:gd name="T16" fmla="*/ 5 w 12"/>
                  <a:gd name="T17" fmla="*/ 6 h 6"/>
                  <a:gd name="T18" fmla="*/ 4 w 12"/>
                  <a:gd name="T19" fmla="*/ 5 h 6"/>
                  <a:gd name="T20" fmla="*/ 3 w 12"/>
                  <a:gd name="T21" fmla="*/ 5 h 6"/>
                  <a:gd name="T22" fmla="*/ 1 w 12"/>
                  <a:gd name="T23" fmla="*/ 4 h 6"/>
                  <a:gd name="T24" fmla="*/ 0 w 12"/>
                  <a:gd name="T25" fmla="*/ 4 h 6"/>
                  <a:gd name="T26" fmla="*/ 1 w 12"/>
                  <a:gd name="T27" fmla="*/ 2 h 6"/>
                  <a:gd name="T28" fmla="*/ 3 w 12"/>
                  <a:gd name="T29" fmla="*/ 2 h 6"/>
                  <a:gd name="T30" fmla="*/ 4 w 12"/>
                  <a:gd name="T31" fmla="*/ 1 h 6"/>
                  <a:gd name="T32" fmla="*/ 5 w 12"/>
                  <a:gd name="T33" fmla="*/ 1 h 6"/>
                  <a:gd name="T34" fmla="*/ 7 w 12"/>
                  <a:gd name="T35" fmla="*/ 1 h 6"/>
                  <a:gd name="T36" fmla="*/ 9 w 12"/>
                  <a:gd name="T37" fmla="*/ 0 h 6"/>
                  <a:gd name="T38" fmla="*/ 9 w 12"/>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6">
                    <a:moveTo>
                      <a:pt x="9" y="0"/>
                    </a:moveTo>
                    <a:lnTo>
                      <a:pt x="11" y="0"/>
                    </a:lnTo>
                    <a:lnTo>
                      <a:pt x="12" y="1"/>
                    </a:lnTo>
                    <a:lnTo>
                      <a:pt x="12" y="2"/>
                    </a:lnTo>
                    <a:lnTo>
                      <a:pt x="12" y="3"/>
                    </a:lnTo>
                    <a:lnTo>
                      <a:pt x="11" y="4"/>
                    </a:lnTo>
                    <a:lnTo>
                      <a:pt x="9" y="5"/>
                    </a:lnTo>
                    <a:lnTo>
                      <a:pt x="7" y="5"/>
                    </a:lnTo>
                    <a:lnTo>
                      <a:pt x="5" y="6"/>
                    </a:lnTo>
                    <a:lnTo>
                      <a:pt x="4" y="5"/>
                    </a:lnTo>
                    <a:lnTo>
                      <a:pt x="3" y="5"/>
                    </a:lnTo>
                    <a:lnTo>
                      <a:pt x="1" y="4"/>
                    </a:lnTo>
                    <a:lnTo>
                      <a:pt x="0" y="4"/>
                    </a:lnTo>
                    <a:lnTo>
                      <a:pt x="1" y="2"/>
                    </a:lnTo>
                    <a:lnTo>
                      <a:pt x="3" y="2"/>
                    </a:lnTo>
                    <a:lnTo>
                      <a:pt x="4" y="1"/>
                    </a:lnTo>
                    <a:lnTo>
                      <a:pt x="5" y="1"/>
                    </a:lnTo>
                    <a:lnTo>
                      <a:pt x="7" y="1"/>
                    </a:lnTo>
                    <a:lnTo>
                      <a:pt x="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4" name="Freeform 785"/>
              <p:cNvSpPr>
                <a:spLocks/>
              </p:cNvSpPr>
              <p:nvPr/>
            </p:nvSpPr>
            <p:spPr bwMode="auto">
              <a:xfrm>
                <a:off x="4710" y="2034"/>
                <a:ext cx="5" cy="5"/>
              </a:xfrm>
              <a:custGeom>
                <a:avLst/>
                <a:gdLst>
                  <a:gd name="T0" fmla="*/ 3 w 5"/>
                  <a:gd name="T1" fmla="*/ 0 h 5"/>
                  <a:gd name="T2" fmla="*/ 4 w 5"/>
                  <a:gd name="T3" fmla="*/ 1 h 5"/>
                  <a:gd name="T4" fmla="*/ 5 w 5"/>
                  <a:gd name="T5" fmla="*/ 2 h 5"/>
                  <a:gd name="T6" fmla="*/ 5 w 5"/>
                  <a:gd name="T7" fmla="*/ 3 h 5"/>
                  <a:gd name="T8" fmla="*/ 5 w 5"/>
                  <a:gd name="T9" fmla="*/ 3 h 5"/>
                  <a:gd name="T10" fmla="*/ 4 w 5"/>
                  <a:gd name="T11" fmla="*/ 4 h 5"/>
                  <a:gd name="T12" fmla="*/ 2 w 5"/>
                  <a:gd name="T13" fmla="*/ 5 h 5"/>
                  <a:gd name="T14" fmla="*/ 1 w 5"/>
                  <a:gd name="T15" fmla="*/ 4 h 5"/>
                  <a:gd name="T16" fmla="*/ 0 w 5"/>
                  <a:gd name="T17" fmla="*/ 3 h 5"/>
                  <a:gd name="T18" fmla="*/ 0 w 5"/>
                  <a:gd name="T19" fmla="*/ 3 h 5"/>
                  <a:gd name="T20" fmla="*/ 0 w 5"/>
                  <a:gd name="T21" fmla="*/ 2 h 5"/>
                  <a:gd name="T22" fmla="*/ 1 w 5"/>
                  <a:gd name="T23" fmla="*/ 1 h 5"/>
                  <a:gd name="T24" fmla="*/ 3 w 5"/>
                  <a:gd name="T25" fmla="*/ 0 h 5"/>
                  <a:gd name="T26" fmla="*/ 3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3" y="0"/>
                    </a:moveTo>
                    <a:lnTo>
                      <a:pt x="4" y="1"/>
                    </a:lnTo>
                    <a:lnTo>
                      <a:pt x="5" y="2"/>
                    </a:lnTo>
                    <a:lnTo>
                      <a:pt x="5" y="3"/>
                    </a:lnTo>
                    <a:lnTo>
                      <a:pt x="4" y="4"/>
                    </a:lnTo>
                    <a:lnTo>
                      <a:pt x="2" y="5"/>
                    </a:lnTo>
                    <a:lnTo>
                      <a:pt x="1" y="4"/>
                    </a:lnTo>
                    <a:lnTo>
                      <a:pt x="0" y="3"/>
                    </a:lnTo>
                    <a:lnTo>
                      <a:pt x="0" y="2"/>
                    </a:lnTo>
                    <a:lnTo>
                      <a:pt x="1" y="1"/>
                    </a:lnTo>
                    <a:lnTo>
                      <a:pt x="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5" name="Freeform 786"/>
              <p:cNvSpPr>
                <a:spLocks/>
              </p:cNvSpPr>
              <p:nvPr/>
            </p:nvSpPr>
            <p:spPr bwMode="auto">
              <a:xfrm>
                <a:off x="4600" y="2055"/>
                <a:ext cx="10" cy="10"/>
              </a:xfrm>
              <a:custGeom>
                <a:avLst/>
                <a:gdLst>
                  <a:gd name="T0" fmla="*/ 4 w 10"/>
                  <a:gd name="T1" fmla="*/ 0 h 10"/>
                  <a:gd name="T2" fmla="*/ 6 w 10"/>
                  <a:gd name="T3" fmla="*/ 2 h 10"/>
                  <a:gd name="T4" fmla="*/ 7 w 10"/>
                  <a:gd name="T5" fmla="*/ 3 h 10"/>
                  <a:gd name="T6" fmla="*/ 8 w 10"/>
                  <a:gd name="T7" fmla="*/ 4 h 10"/>
                  <a:gd name="T8" fmla="*/ 10 w 10"/>
                  <a:gd name="T9" fmla="*/ 5 h 10"/>
                  <a:gd name="T10" fmla="*/ 10 w 10"/>
                  <a:gd name="T11" fmla="*/ 5 h 10"/>
                  <a:gd name="T12" fmla="*/ 9 w 10"/>
                  <a:gd name="T13" fmla="*/ 7 h 10"/>
                  <a:gd name="T14" fmla="*/ 7 w 10"/>
                  <a:gd name="T15" fmla="*/ 8 h 10"/>
                  <a:gd name="T16" fmla="*/ 6 w 10"/>
                  <a:gd name="T17" fmla="*/ 9 h 10"/>
                  <a:gd name="T18" fmla="*/ 4 w 10"/>
                  <a:gd name="T19" fmla="*/ 10 h 10"/>
                  <a:gd name="T20" fmla="*/ 2 w 10"/>
                  <a:gd name="T21" fmla="*/ 10 h 10"/>
                  <a:gd name="T22" fmla="*/ 1 w 10"/>
                  <a:gd name="T23" fmla="*/ 9 h 10"/>
                  <a:gd name="T24" fmla="*/ 0 w 10"/>
                  <a:gd name="T25" fmla="*/ 8 h 10"/>
                  <a:gd name="T26" fmla="*/ 1 w 10"/>
                  <a:gd name="T27" fmla="*/ 6 h 10"/>
                  <a:gd name="T28" fmla="*/ 2 w 10"/>
                  <a:gd name="T29" fmla="*/ 4 h 10"/>
                  <a:gd name="T30" fmla="*/ 3 w 10"/>
                  <a:gd name="T31" fmla="*/ 2 h 10"/>
                  <a:gd name="T32" fmla="*/ 3 w 10"/>
                  <a:gd name="T33" fmla="*/ 1 h 10"/>
                  <a:gd name="T34" fmla="*/ 4 w 10"/>
                  <a:gd name="T35" fmla="*/ 0 h 10"/>
                  <a:gd name="T36" fmla="*/ 4 w 10"/>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0">
                    <a:moveTo>
                      <a:pt x="4" y="0"/>
                    </a:moveTo>
                    <a:lnTo>
                      <a:pt x="6" y="2"/>
                    </a:lnTo>
                    <a:lnTo>
                      <a:pt x="7" y="3"/>
                    </a:lnTo>
                    <a:lnTo>
                      <a:pt x="8" y="4"/>
                    </a:lnTo>
                    <a:lnTo>
                      <a:pt x="10" y="5"/>
                    </a:lnTo>
                    <a:lnTo>
                      <a:pt x="9" y="7"/>
                    </a:lnTo>
                    <a:lnTo>
                      <a:pt x="7" y="8"/>
                    </a:lnTo>
                    <a:lnTo>
                      <a:pt x="6" y="9"/>
                    </a:lnTo>
                    <a:lnTo>
                      <a:pt x="4" y="10"/>
                    </a:lnTo>
                    <a:lnTo>
                      <a:pt x="2" y="10"/>
                    </a:lnTo>
                    <a:lnTo>
                      <a:pt x="1" y="9"/>
                    </a:lnTo>
                    <a:lnTo>
                      <a:pt x="0" y="8"/>
                    </a:lnTo>
                    <a:lnTo>
                      <a:pt x="1" y="6"/>
                    </a:lnTo>
                    <a:lnTo>
                      <a:pt x="2" y="4"/>
                    </a:lnTo>
                    <a:lnTo>
                      <a:pt x="3" y="2"/>
                    </a:lnTo>
                    <a:lnTo>
                      <a:pt x="3" y="1"/>
                    </a:lnTo>
                    <a:lnTo>
                      <a:pt x="4"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6" name="Freeform 787"/>
              <p:cNvSpPr>
                <a:spLocks/>
              </p:cNvSpPr>
              <p:nvPr/>
            </p:nvSpPr>
            <p:spPr bwMode="auto">
              <a:xfrm>
                <a:off x="4378" y="2064"/>
                <a:ext cx="12" cy="14"/>
              </a:xfrm>
              <a:custGeom>
                <a:avLst/>
                <a:gdLst>
                  <a:gd name="T0" fmla="*/ 10 w 12"/>
                  <a:gd name="T1" fmla="*/ 0 h 14"/>
                  <a:gd name="T2" fmla="*/ 12 w 12"/>
                  <a:gd name="T3" fmla="*/ 3 h 14"/>
                  <a:gd name="T4" fmla="*/ 12 w 12"/>
                  <a:gd name="T5" fmla="*/ 5 h 14"/>
                  <a:gd name="T6" fmla="*/ 11 w 12"/>
                  <a:gd name="T7" fmla="*/ 7 h 14"/>
                  <a:gd name="T8" fmla="*/ 9 w 12"/>
                  <a:gd name="T9" fmla="*/ 10 h 14"/>
                  <a:gd name="T10" fmla="*/ 7 w 12"/>
                  <a:gd name="T11" fmla="*/ 11 h 14"/>
                  <a:gd name="T12" fmla="*/ 5 w 12"/>
                  <a:gd name="T13" fmla="*/ 12 h 14"/>
                  <a:gd name="T14" fmla="*/ 3 w 12"/>
                  <a:gd name="T15" fmla="*/ 14 h 14"/>
                  <a:gd name="T16" fmla="*/ 1 w 12"/>
                  <a:gd name="T17" fmla="*/ 14 h 14"/>
                  <a:gd name="T18" fmla="*/ 0 w 12"/>
                  <a:gd name="T19" fmla="*/ 12 h 14"/>
                  <a:gd name="T20" fmla="*/ 0 w 12"/>
                  <a:gd name="T21" fmla="*/ 11 h 14"/>
                  <a:gd name="T22" fmla="*/ 0 w 12"/>
                  <a:gd name="T23" fmla="*/ 10 h 14"/>
                  <a:gd name="T24" fmla="*/ 1 w 12"/>
                  <a:gd name="T25" fmla="*/ 8 h 14"/>
                  <a:gd name="T26" fmla="*/ 3 w 12"/>
                  <a:gd name="T27" fmla="*/ 6 h 14"/>
                  <a:gd name="T28" fmla="*/ 4 w 12"/>
                  <a:gd name="T29" fmla="*/ 4 h 14"/>
                  <a:gd name="T30" fmla="*/ 5 w 12"/>
                  <a:gd name="T31" fmla="*/ 3 h 14"/>
                  <a:gd name="T32" fmla="*/ 7 w 12"/>
                  <a:gd name="T33" fmla="*/ 2 h 14"/>
                  <a:gd name="T34" fmla="*/ 8 w 12"/>
                  <a:gd name="T35" fmla="*/ 1 h 14"/>
                  <a:gd name="T36" fmla="*/ 10 w 12"/>
                  <a:gd name="T37" fmla="*/ 0 h 14"/>
                  <a:gd name="T38" fmla="*/ 10 w 12"/>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14">
                    <a:moveTo>
                      <a:pt x="10" y="0"/>
                    </a:moveTo>
                    <a:lnTo>
                      <a:pt x="12" y="3"/>
                    </a:lnTo>
                    <a:lnTo>
                      <a:pt x="12" y="5"/>
                    </a:lnTo>
                    <a:lnTo>
                      <a:pt x="11" y="7"/>
                    </a:lnTo>
                    <a:lnTo>
                      <a:pt x="9" y="10"/>
                    </a:lnTo>
                    <a:lnTo>
                      <a:pt x="7" y="11"/>
                    </a:lnTo>
                    <a:lnTo>
                      <a:pt x="5" y="12"/>
                    </a:lnTo>
                    <a:lnTo>
                      <a:pt x="3" y="14"/>
                    </a:lnTo>
                    <a:lnTo>
                      <a:pt x="1" y="14"/>
                    </a:lnTo>
                    <a:lnTo>
                      <a:pt x="0" y="12"/>
                    </a:lnTo>
                    <a:lnTo>
                      <a:pt x="0" y="11"/>
                    </a:lnTo>
                    <a:lnTo>
                      <a:pt x="0" y="10"/>
                    </a:lnTo>
                    <a:lnTo>
                      <a:pt x="1" y="8"/>
                    </a:lnTo>
                    <a:lnTo>
                      <a:pt x="3" y="6"/>
                    </a:lnTo>
                    <a:lnTo>
                      <a:pt x="4" y="4"/>
                    </a:lnTo>
                    <a:lnTo>
                      <a:pt x="5" y="3"/>
                    </a:lnTo>
                    <a:lnTo>
                      <a:pt x="7" y="2"/>
                    </a:lnTo>
                    <a:lnTo>
                      <a:pt x="8" y="1"/>
                    </a:lnTo>
                    <a:lnTo>
                      <a:pt x="1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7" name="Freeform 788"/>
              <p:cNvSpPr>
                <a:spLocks/>
              </p:cNvSpPr>
              <p:nvPr/>
            </p:nvSpPr>
            <p:spPr bwMode="auto">
              <a:xfrm>
                <a:off x="4469" y="2066"/>
                <a:ext cx="22" cy="20"/>
              </a:xfrm>
              <a:custGeom>
                <a:avLst/>
                <a:gdLst>
                  <a:gd name="T0" fmla="*/ 3 w 22"/>
                  <a:gd name="T1" fmla="*/ 0 h 20"/>
                  <a:gd name="T2" fmla="*/ 4 w 22"/>
                  <a:gd name="T3" fmla="*/ 1 h 20"/>
                  <a:gd name="T4" fmla="*/ 6 w 22"/>
                  <a:gd name="T5" fmla="*/ 3 h 20"/>
                  <a:gd name="T6" fmla="*/ 7 w 22"/>
                  <a:gd name="T7" fmla="*/ 4 h 20"/>
                  <a:gd name="T8" fmla="*/ 9 w 22"/>
                  <a:gd name="T9" fmla="*/ 6 h 20"/>
                  <a:gd name="T10" fmla="*/ 10 w 22"/>
                  <a:gd name="T11" fmla="*/ 7 h 20"/>
                  <a:gd name="T12" fmla="*/ 11 w 22"/>
                  <a:gd name="T13" fmla="*/ 7 h 20"/>
                  <a:gd name="T14" fmla="*/ 12 w 22"/>
                  <a:gd name="T15" fmla="*/ 7 h 20"/>
                  <a:gd name="T16" fmla="*/ 14 w 22"/>
                  <a:gd name="T17" fmla="*/ 5 h 20"/>
                  <a:gd name="T18" fmla="*/ 14 w 22"/>
                  <a:gd name="T19" fmla="*/ 7 h 20"/>
                  <a:gd name="T20" fmla="*/ 14 w 22"/>
                  <a:gd name="T21" fmla="*/ 9 h 20"/>
                  <a:gd name="T22" fmla="*/ 15 w 22"/>
                  <a:gd name="T23" fmla="*/ 10 h 20"/>
                  <a:gd name="T24" fmla="*/ 16 w 22"/>
                  <a:gd name="T25" fmla="*/ 11 h 20"/>
                  <a:gd name="T26" fmla="*/ 17 w 22"/>
                  <a:gd name="T27" fmla="*/ 11 h 20"/>
                  <a:gd name="T28" fmla="*/ 19 w 22"/>
                  <a:gd name="T29" fmla="*/ 12 h 20"/>
                  <a:gd name="T30" fmla="*/ 20 w 22"/>
                  <a:gd name="T31" fmla="*/ 12 h 20"/>
                  <a:gd name="T32" fmla="*/ 22 w 22"/>
                  <a:gd name="T33" fmla="*/ 12 h 20"/>
                  <a:gd name="T34" fmla="*/ 21 w 22"/>
                  <a:gd name="T35" fmla="*/ 13 h 20"/>
                  <a:gd name="T36" fmla="*/ 21 w 22"/>
                  <a:gd name="T37" fmla="*/ 14 h 20"/>
                  <a:gd name="T38" fmla="*/ 20 w 22"/>
                  <a:gd name="T39" fmla="*/ 15 h 20"/>
                  <a:gd name="T40" fmla="*/ 19 w 22"/>
                  <a:gd name="T41" fmla="*/ 15 h 20"/>
                  <a:gd name="T42" fmla="*/ 16 w 22"/>
                  <a:gd name="T43" fmla="*/ 15 h 20"/>
                  <a:gd name="T44" fmla="*/ 14 w 22"/>
                  <a:gd name="T45" fmla="*/ 15 h 20"/>
                  <a:gd name="T46" fmla="*/ 15 w 22"/>
                  <a:gd name="T47" fmla="*/ 16 h 20"/>
                  <a:gd name="T48" fmla="*/ 16 w 22"/>
                  <a:gd name="T49" fmla="*/ 18 h 20"/>
                  <a:gd name="T50" fmla="*/ 16 w 22"/>
                  <a:gd name="T51" fmla="*/ 19 h 20"/>
                  <a:gd name="T52" fmla="*/ 16 w 22"/>
                  <a:gd name="T53" fmla="*/ 19 h 20"/>
                  <a:gd name="T54" fmla="*/ 15 w 22"/>
                  <a:gd name="T55" fmla="*/ 20 h 20"/>
                  <a:gd name="T56" fmla="*/ 14 w 22"/>
                  <a:gd name="T57" fmla="*/ 20 h 20"/>
                  <a:gd name="T58" fmla="*/ 13 w 22"/>
                  <a:gd name="T59" fmla="*/ 19 h 20"/>
                  <a:gd name="T60" fmla="*/ 11 w 22"/>
                  <a:gd name="T61" fmla="*/ 18 h 20"/>
                  <a:gd name="T62" fmla="*/ 9 w 22"/>
                  <a:gd name="T63" fmla="*/ 18 h 20"/>
                  <a:gd name="T64" fmla="*/ 8 w 22"/>
                  <a:gd name="T65" fmla="*/ 18 h 20"/>
                  <a:gd name="T66" fmla="*/ 7 w 22"/>
                  <a:gd name="T67" fmla="*/ 17 h 20"/>
                  <a:gd name="T68" fmla="*/ 7 w 22"/>
                  <a:gd name="T69" fmla="*/ 17 h 20"/>
                  <a:gd name="T70" fmla="*/ 6 w 22"/>
                  <a:gd name="T71" fmla="*/ 17 h 20"/>
                  <a:gd name="T72" fmla="*/ 6 w 22"/>
                  <a:gd name="T73" fmla="*/ 16 h 20"/>
                  <a:gd name="T74" fmla="*/ 5 w 22"/>
                  <a:gd name="T75" fmla="*/ 14 h 20"/>
                  <a:gd name="T76" fmla="*/ 5 w 22"/>
                  <a:gd name="T77" fmla="*/ 12 h 20"/>
                  <a:gd name="T78" fmla="*/ 4 w 22"/>
                  <a:gd name="T79" fmla="*/ 12 h 20"/>
                  <a:gd name="T80" fmla="*/ 2 w 22"/>
                  <a:gd name="T81" fmla="*/ 12 h 20"/>
                  <a:gd name="T82" fmla="*/ 1 w 22"/>
                  <a:gd name="T83" fmla="*/ 11 h 20"/>
                  <a:gd name="T84" fmla="*/ 0 w 22"/>
                  <a:gd name="T85" fmla="*/ 10 h 20"/>
                  <a:gd name="T86" fmla="*/ 1 w 22"/>
                  <a:gd name="T87" fmla="*/ 9 h 20"/>
                  <a:gd name="T88" fmla="*/ 3 w 22"/>
                  <a:gd name="T89" fmla="*/ 9 h 20"/>
                  <a:gd name="T90" fmla="*/ 4 w 22"/>
                  <a:gd name="T91" fmla="*/ 9 h 20"/>
                  <a:gd name="T92" fmla="*/ 6 w 22"/>
                  <a:gd name="T93" fmla="*/ 9 h 20"/>
                  <a:gd name="T94" fmla="*/ 6 w 22"/>
                  <a:gd name="T95" fmla="*/ 9 h 20"/>
                  <a:gd name="T96" fmla="*/ 6 w 22"/>
                  <a:gd name="T97" fmla="*/ 8 h 20"/>
                  <a:gd name="T98" fmla="*/ 4 w 22"/>
                  <a:gd name="T99" fmla="*/ 7 h 20"/>
                  <a:gd name="T100" fmla="*/ 3 w 22"/>
                  <a:gd name="T101" fmla="*/ 4 h 20"/>
                  <a:gd name="T102" fmla="*/ 2 w 22"/>
                  <a:gd name="T103" fmla="*/ 2 h 20"/>
                  <a:gd name="T104" fmla="*/ 3 w 22"/>
                  <a:gd name="T105" fmla="*/ 0 h 20"/>
                  <a:gd name="T106" fmla="*/ 3 w 22"/>
                  <a:gd name="T107" fmla="*/ 0 h 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 h="20">
                    <a:moveTo>
                      <a:pt x="3" y="0"/>
                    </a:moveTo>
                    <a:lnTo>
                      <a:pt x="4" y="1"/>
                    </a:lnTo>
                    <a:lnTo>
                      <a:pt x="6" y="3"/>
                    </a:lnTo>
                    <a:lnTo>
                      <a:pt x="7" y="4"/>
                    </a:lnTo>
                    <a:lnTo>
                      <a:pt x="9" y="6"/>
                    </a:lnTo>
                    <a:lnTo>
                      <a:pt x="10" y="7"/>
                    </a:lnTo>
                    <a:lnTo>
                      <a:pt x="11" y="7"/>
                    </a:lnTo>
                    <a:lnTo>
                      <a:pt x="12" y="7"/>
                    </a:lnTo>
                    <a:lnTo>
                      <a:pt x="14" y="5"/>
                    </a:lnTo>
                    <a:lnTo>
                      <a:pt x="14" y="7"/>
                    </a:lnTo>
                    <a:lnTo>
                      <a:pt x="14" y="9"/>
                    </a:lnTo>
                    <a:lnTo>
                      <a:pt x="15" y="10"/>
                    </a:lnTo>
                    <a:lnTo>
                      <a:pt x="16" y="11"/>
                    </a:lnTo>
                    <a:lnTo>
                      <a:pt x="17" y="11"/>
                    </a:lnTo>
                    <a:lnTo>
                      <a:pt x="19" y="12"/>
                    </a:lnTo>
                    <a:lnTo>
                      <a:pt x="20" y="12"/>
                    </a:lnTo>
                    <a:lnTo>
                      <a:pt x="22" y="12"/>
                    </a:lnTo>
                    <a:lnTo>
                      <a:pt x="21" y="13"/>
                    </a:lnTo>
                    <a:lnTo>
                      <a:pt x="21" y="14"/>
                    </a:lnTo>
                    <a:lnTo>
                      <a:pt x="20" y="15"/>
                    </a:lnTo>
                    <a:lnTo>
                      <a:pt x="19" y="15"/>
                    </a:lnTo>
                    <a:lnTo>
                      <a:pt x="16" y="15"/>
                    </a:lnTo>
                    <a:lnTo>
                      <a:pt x="14" y="15"/>
                    </a:lnTo>
                    <a:lnTo>
                      <a:pt x="15" y="16"/>
                    </a:lnTo>
                    <a:lnTo>
                      <a:pt x="16" y="18"/>
                    </a:lnTo>
                    <a:lnTo>
                      <a:pt x="16" y="19"/>
                    </a:lnTo>
                    <a:lnTo>
                      <a:pt x="15" y="20"/>
                    </a:lnTo>
                    <a:lnTo>
                      <a:pt x="14" y="20"/>
                    </a:lnTo>
                    <a:lnTo>
                      <a:pt x="13" y="19"/>
                    </a:lnTo>
                    <a:lnTo>
                      <a:pt x="11" y="18"/>
                    </a:lnTo>
                    <a:lnTo>
                      <a:pt x="9" y="18"/>
                    </a:lnTo>
                    <a:lnTo>
                      <a:pt x="8" y="18"/>
                    </a:lnTo>
                    <a:lnTo>
                      <a:pt x="7" y="17"/>
                    </a:lnTo>
                    <a:lnTo>
                      <a:pt x="6" y="17"/>
                    </a:lnTo>
                    <a:lnTo>
                      <a:pt x="6" y="16"/>
                    </a:lnTo>
                    <a:lnTo>
                      <a:pt x="5" y="14"/>
                    </a:lnTo>
                    <a:lnTo>
                      <a:pt x="5" y="12"/>
                    </a:lnTo>
                    <a:lnTo>
                      <a:pt x="4" y="12"/>
                    </a:lnTo>
                    <a:lnTo>
                      <a:pt x="2" y="12"/>
                    </a:lnTo>
                    <a:lnTo>
                      <a:pt x="1" y="11"/>
                    </a:lnTo>
                    <a:lnTo>
                      <a:pt x="0" y="10"/>
                    </a:lnTo>
                    <a:lnTo>
                      <a:pt x="1" y="9"/>
                    </a:lnTo>
                    <a:lnTo>
                      <a:pt x="3" y="9"/>
                    </a:lnTo>
                    <a:lnTo>
                      <a:pt x="4" y="9"/>
                    </a:lnTo>
                    <a:lnTo>
                      <a:pt x="6" y="9"/>
                    </a:lnTo>
                    <a:lnTo>
                      <a:pt x="6" y="8"/>
                    </a:lnTo>
                    <a:lnTo>
                      <a:pt x="4" y="7"/>
                    </a:lnTo>
                    <a:lnTo>
                      <a:pt x="3" y="4"/>
                    </a:lnTo>
                    <a:lnTo>
                      <a:pt x="2" y="2"/>
                    </a:lnTo>
                    <a:lnTo>
                      <a:pt x="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8" name="Freeform 789"/>
              <p:cNvSpPr>
                <a:spLocks/>
              </p:cNvSpPr>
              <p:nvPr/>
            </p:nvSpPr>
            <p:spPr bwMode="auto">
              <a:xfrm>
                <a:off x="4549" y="2068"/>
                <a:ext cx="8" cy="8"/>
              </a:xfrm>
              <a:custGeom>
                <a:avLst/>
                <a:gdLst>
                  <a:gd name="T0" fmla="*/ 5 w 8"/>
                  <a:gd name="T1" fmla="*/ 0 h 8"/>
                  <a:gd name="T2" fmla="*/ 7 w 8"/>
                  <a:gd name="T3" fmla="*/ 1 h 8"/>
                  <a:gd name="T4" fmla="*/ 8 w 8"/>
                  <a:gd name="T5" fmla="*/ 2 h 8"/>
                  <a:gd name="T6" fmla="*/ 8 w 8"/>
                  <a:gd name="T7" fmla="*/ 2 h 8"/>
                  <a:gd name="T8" fmla="*/ 8 w 8"/>
                  <a:gd name="T9" fmla="*/ 3 h 8"/>
                  <a:gd name="T10" fmla="*/ 8 w 8"/>
                  <a:gd name="T11" fmla="*/ 5 h 8"/>
                  <a:gd name="T12" fmla="*/ 6 w 8"/>
                  <a:gd name="T13" fmla="*/ 7 h 8"/>
                  <a:gd name="T14" fmla="*/ 5 w 8"/>
                  <a:gd name="T15" fmla="*/ 8 h 8"/>
                  <a:gd name="T16" fmla="*/ 3 w 8"/>
                  <a:gd name="T17" fmla="*/ 8 h 8"/>
                  <a:gd name="T18" fmla="*/ 1 w 8"/>
                  <a:gd name="T19" fmla="*/ 8 h 8"/>
                  <a:gd name="T20" fmla="*/ 0 w 8"/>
                  <a:gd name="T21" fmla="*/ 8 h 8"/>
                  <a:gd name="T22" fmla="*/ 0 w 8"/>
                  <a:gd name="T23" fmla="*/ 7 h 8"/>
                  <a:gd name="T24" fmla="*/ 0 w 8"/>
                  <a:gd name="T25" fmla="*/ 6 h 8"/>
                  <a:gd name="T26" fmla="*/ 1 w 8"/>
                  <a:gd name="T27" fmla="*/ 5 h 8"/>
                  <a:gd name="T28" fmla="*/ 3 w 8"/>
                  <a:gd name="T29" fmla="*/ 2 h 8"/>
                  <a:gd name="T30" fmla="*/ 4 w 8"/>
                  <a:gd name="T31" fmla="*/ 1 h 8"/>
                  <a:gd name="T32" fmla="*/ 5 w 8"/>
                  <a:gd name="T33" fmla="*/ 0 h 8"/>
                  <a:gd name="T34" fmla="*/ 5 w 8"/>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8">
                    <a:moveTo>
                      <a:pt x="5" y="0"/>
                    </a:moveTo>
                    <a:lnTo>
                      <a:pt x="7" y="1"/>
                    </a:lnTo>
                    <a:lnTo>
                      <a:pt x="8" y="2"/>
                    </a:lnTo>
                    <a:lnTo>
                      <a:pt x="8" y="3"/>
                    </a:lnTo>
                    <a:lnTo>
                      <a:pt x="8" y="5"/>
                    </a:lnTo>
                    <a:lnTo>
                      <a:pt x="6" y="7"/>
                    </a:lnTo>
                    <a:lnTo>
                      <a:pt x="5" y="8"/>
                    </a:lnTo>
                    <a:lnTo>
                      <a:pt x="3" y="8"/>
                    </a:lnTo>
                    <a:lnTo>
                      <a:pt x="1" y="8"/>
                    </a:lnTo>
                    <a:lnTo>
                      <a:pt x="0" y="8"/>
                    </a:lnTo>
                    <a:lnTo>
                      <a:pt x="0" y="7"/>
                    </a:lnTo>
                    <a:lnTo>
                      <a:pt x="0" y="6"/>
                    </a:lnTo>
                    <a:lnTo>
                      <a:pt x="1" y="5"/>
                    </a:lnTo>
                    <a:lnTo>
                      <a:pt x="3" y="2"/>
                    </a:lnTo>
                    <a:lnTo>
                      <a:pt x="4" y="1"/>
                    </a:lnTo>
                    <a:lnTo>
                      <a:pt x="5"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9" name="Freeform 790"/>
              <p:cNvSpPr>
                <a:spLocks/>
              </p:cNvSpPr>
              <p:nvPr/>
            </p:nvSpPr>
            <p:spPr bwMode="auto">
              <a:xfrm>
                <a:off x="4859" y="2068"/>
                <a:ext cx="19" cy="22"/>
              </a:xfrm>
              <a:custGeom>
                <a:avLst/>
                <a:gdLst>
                  <a:gd name="T0" fmla="*/ 17 w 19"/>
                  <a:gd name="T1" fmla="*/ 0 h 22"/>
                  <a:gd name="T2" fmla="*/ 19 w 19"/>
                  <a:gd name="T3" fmla="*/ 0 h 22"/>
                  <a:gd name="T4" fmla="*/ 19 w 19"/>
                  <a:gd name="T5" fmla="*/ 1 h 22"/>
                  <a:gd name="T6" fmla="*/ 19 w 19"/>
                  <a:gd name="T7" fmla="*/ 2 h 22"/>
                  <a:gd name="T8" fmla="*/ 19 w 19"/>
                  <a:gd name="T9" fmla="*/ 5 h 22"/>
                  <a:gd name="T10" fmla="*/ 18 w 19"/>
                  <a:gd name="T11" fmla="*/ 5 h 22"/>
                  <a:gd name="T12" fmla="*/ 16 w 19"/>
                  <a:gd name="T13" fmla="*/ 5 h 22"/>
                  <a:gd name="T14" fmla="*/ 15 w 19"/>
                  <a:gd name="T15" fmla="*/ 6 h 22"/>
                  <a:gd name="T16" fmla="*/ 14 w 19"/>
                  <a:gd name="T17" fmla="*/ 6 h 22"/>
                  <a:gd name="T18" fmla="*/ 13 w 19"/>
                  <a:gd name="T19" fmla="*/ 8 h 22"/>
                  <a:gd name="T20" fmla="*/ 12 w 19"/>
                  <a:gd name="T21" fmla="*/ 10 h 22"/>
                  <a:gd name="T22" fmla="*/ 12 w 19"/>
                  <a:gd name="T23" fmla="*/ 12 h 22"/>
                  <a:gd name="T24" fmla="*/ 12 w 19"/>
                  <a:gd name="T25" fmla="*/ 13 h 22"/>
                  <a:gd name="T26" fmla="*/ 12 w 19"/>
                  <a:gd name="T27" fmla="*/ 15 h 22"/>
                  <a:gd name="T28" fmla="*/ 12 w 19"/>
                  <a:gd name="T29" fmla="*/ 16 h 22"/>
                  <a:gd name="T30" fmla="*/ 12 w 19"/>
                  <a:gd name="T31" fmla="*/ 17 h 22"/>
                  <a:gd name="T32" fmla="*/ 12 w 19"/>
                  <a:gd name="T33" fmla="*/ 19 h 22"/>
                  <a:gd name="T34" fmla="*/ 12 w 19"/>
                  <a:gd name="T35" fmla="*/ 21 h 22"/>
                  <a:gd name="T36" fmla="*/ 12 w 19"/>
                  <a:gd name="T37" fmla="*/ 22 h 22"/>
                  <a:gd name="T38" fmla="*/ 11 w 19"/>
                  <a:gd name="T39" fmla="*/ 20 h 22"/>
                  <a:gd name="T40" fmla="*/ 10 w 19"/>
                  <a:gd name="T41" fmla="*/ 17 h 22"/>
                  <a:gd name="T42" fmla="*/ 9 w 19"/>
                  <a:gd name="T43" fmla="*/ 15 h 22"/>
                  <a:gd name="T44" fmla="*/ 8 w 19"/>
                  <a:gd name="T45" fmla="*/ 13 h 22"/>
                  <a:gd name="T46" fmla="*/ 7 w 19"/>
                  <a:gd name="T47" fmla="*/ 11 h 22"/>
                  <a:gd name="T48" fmla="*/ 5 w 19"/>
                  <a:gd name="T49" fmla="*/ 10 h 22"/>
                  <a:gd name="T50" fmla="*/ 4 w 19"/>
                  <a:gd name="T51" fmla="*/ 9 h 22"/>
                  <a:gd name="T52" fmla="*/ 2 w 19"/>
                  <a:gd name="T53" fmla="*/ 8 h 22"/>
                  <a:gd name="T54" fmla="*/ 3 w 19"/>
                  <a:gd name="T55" fmla="*/ 8 h 22"/>
                  <a:gd name="T56" fmla="*/ 4 w 19"/>
                  <a:gd name="T57" fmla="*/ 7 h 22"/>
                  <a:gd name="T58" fmla="*/ 4 w 19"/>
                  <a:gd name="T59" fmla="*/ 6 h 22"/>
                  <a:gd name="T60" fmla="*/ 4 w 19"/>
                  <a:gd name="T61" fmla="*/ 5 h 22"/>
                  <a:gd name="T62" fmla="*/ 3 w 19"/>
                  <a:gd name="T63" fmla="*/ 5 h 22"/>
                  <a:gd name="T64" fmla="*/ 2 w 19"/>
                  <a:gd name="T65" fmla="*/ 4 h 22"/>
                  <a:gd name="T66" fmla="*/ 1 w 19"/>
                  <a:gd name="T67" fmla="*/ 3 h 22"/>
                  <a:gd name="T68" fmla="*/ 0 w 19"/>
                  <a:gd name="T69" fmla="*/ 4 h 22"/>
                  <a:gd name="T70" fmla="*/ 1 w 19"/>
                  <a:gd name="T71" fmla="*/ 2 h 22"/>
                  <a:gd name="T72" fmla="*/ 3 w 19"/>
                  <a:gd name="T73" fmla="*/ 2 h 22"/>
                  <a:gd name="T74" fmla="*/ 5 w 19"/>
                  <a:gd name="T75" fmla="*/ 2 h 22"/>
                  <a:gd name="T76" fmla="*/ 8 w 19"/>
                  <a:gd name="T77" fmla="*/ 2 h 22"/>
                  <a:gd name="T78" fmla="*/ 10 w 19"/>
                  <a:gd name="T79" fmla="*/ 3 h 22"/>
                  <a:gd name="T80" fmla="*/ 12 w 19"/>
                  <a:gd name="T81" fmla="*/ 3 h 22"/>
                  <a:gd name="T82" fmla="*/ 15 w 19"/>
                  <a:gd name="T83" fmla="*/ 2 h 22"/>
                  <a:gd name="T84" fmla="*/ 17 w 19"/>
                  <a:gd name="T85" fmla="*/ 0 h 22"/>
                  <a:gd name="T86" fmla="*/ 17 w 19"/>
                  <a:gd name="T87" fmla="*/ 0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 h="22">
                    <a:moveTo>
                      <a:pt x="17" y="0"/>
                    </a:moveTo>
                    <a:lnTo>
                      <a:pt x="19" y="0"/>
                    </a:lnTo>
                    <a:lnTo>
                      <a:pt x="19" y="1"/>
                    </a:lnTo>
                    <a:lnTo>
                      <a:pt x="19" y="2"/>
                    </a:lnTo>
                    <a:lnTo>
                      <a:pt x="19" y="5"/>
                    </a:lnTo>
                    <a:lnTo>
                      <a:pt x="18" y="5"/>
                    </a:lnTo>
                    <a:lnTo>
                      <a:pt x="16" y="5"/>
                    </a:lnTo>
                    <a:lnTo>
                      <a:pt x="15" y="6"/>
                    </a:lnTo>
                    <a:lnTo>
                      <a:pt x="14" y="6"/>
                    </a:lnTo>
                    <a:lnTo>
                      <a:pt x="13" y="8"/>
                    </a:lnTo>
                    <a:lnTo>
                      <a:pt x="12" y="10"/>
                    </a:lnTo>
                    <a:lnTo>
                      <a:pt x="12" y="12"/>
                    </a:lnTo>
                    <a:lnTo>
                      <a:pt x="12" y="13"/>
                    </a:lnTo>
                    <a:lnTo>
                      <a:pt x="12" y="15"/>
                    </a:lnTo>
                    <a:lnTo>
                      <a:pt x="12" y="16"/>
                    </a:lnTo>
                    <a:lnTo>
                      <a:pt x="12" y="17"/>
                    </a:lnTo>
                    <a:lnTo>
                      <a:pt x="12" y="19"/>
                    </a:lnTo>
                    <a:lnTo>
                      <a:pt x="12" y="21"/>
                    </a:lnTo>
                    <a:lnTo>
                      <a:pt x="12" y="22"/>
                    </a:lnTo>
                    <a:lnTo>
                      <a:pt x="11" y="20"/>
                    </a:lnTo>
                    <a:lnTo>
                      <a:pt x="10" y="17"/>
                    </a:lnTo>
                    <a:lnTo>
                      <a:pt x="9" y="15"/>
                    </a:lnTo>
                    <a:lnTo>
                      <a:pt x="8" y="13"/>
                    </a:lnTo>
                    <a:lnTo>
                      <a:pt x="7" y="11"/>
                    </a:lnTo>
                    <a:lnTo>
                      <a:pt x="5" y="10"/>
                    </a:lnTo>
                    <a:lnTo>
                      <a:pt x="4" y="9"/>
                    </a:lnTo>
                    <a:lnTo>
                      <a:pt x="2" y="8"/>
                    </a:lnTo>
                    <a:lnTo>
                      <a:pt x="3" y="8"/>
                    </a:lnTo>
                    <a:lnTo>
                      <a:pt x="4" y="7"/>
                    </a:lnTo>
                    <a:lnTo>
                      <a:pt x="4" y="6"/>
                    </a:lnTo>
                    <a:lnTo>
                      <a:pt x="4" y="5"/>
                    </a:lnTo>
                    <a:lnTo>
                      <a:pt x="3" y="5"/>
                    </a:lnTo>
                    <a:lnTo>
                      <a:pt x="2" y="4"/>
                    </a:lnTo>
                    <a:lnTo>
                      <a:pt x="1" y="3"/>
                    </a:lnTo>
                    <a:lnTo>
                      <a:pt x="0" y="4"/>
                    </a:lnTo>
                    <a:lnTo>
                      <a:pt x="1" y="2"/>
                    </a:lnTo>
                    <a:lnTo>
                      <a:pt x="3" y="2"/>
                    </a:lnTo>
                    <a:lnTo>
                      <a:pt x="5" y="2"/>
                    </a:lnTo>
                    <a:lnTo>
                      <a:pt x="8" y="2"/>
                    </a:lnTo>
                    <a:lnTo>
                      <a:pt x="10" y="3"/>
                    </a:lnTo>
                    <a:lnTo>
                      <a:pt x="12" y="3"/>
                    </a:lnTo>
                    <a:lnTo>
                      <a:pt x="15" y="2"/>
                    </a:lnTo>
                    <a:lnTo>
                      <a:pt x="17"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0" name="Freeform 791"/>
              <p:cNvSpPr>
                <a:spLocks/>
              </p:cNvSpPr>
              <p:nvPr/>
            </p:nvSpPr>
            <p:spPr bwMode="auto">
              <a:xfrm>
                <a:off x="5019" y="2075"/>
                <a:ext cx="12" cy="8"/>
              </a:xfrm>
              <a:custGeom>
                <a:avLst/>
                <a:gdLst>
                  <a:gd name="T0" fmla="*/ 8 w 12"/>
                  <a:gd name="T1" fmla="*/ 1 h 8"/>
                  <a:gd name="T2" fmla="*/ 10 w 12"/>
                  <a:gd name="T3" fmla="*/ 0 h 8"/>
                  <a:gd name="T4" fmla="*/ 11 w 12"/>
                  <a:gd name="T5" fmla="*/ 0 h 8"/>
                  <a:gd name="T6" fmla="*/ 11 w 12"/>
                  <a:gd name="T7" fmla="*/ 1 h 8"/>
                  <a:gd name="T8" fmla="*/ 12 w 12"/>
                  <a:gd name="T9" fmla="*/ 2 h 8"/>
                  <a:gd name="T10" fmla="*/ 10 w 12"/>
                  <a:gd name="T11" fmla="*/ 4 h 8"/>
                  <a:gd name="T12" fmla="*/ 9 w 12"/>
                  <a:gd name="T13" fmla="*/ 6 h 8"/>
                  <a:gd name="T14" fmla="*/ 6 w 12"/>
                  <a:gd name="T15" fmla="*/ 7 h 8"/>
                  <a:gd name="T16" fmla="*/ 4 w 12"/>
                  <a:gd name="T17" fmla="*/ 8 h 8"/>
                  <a:gd name="T18" fmla="*/ 2 w 12"/>
                  <a:gd name="T19" fmla="*/ 8 h 8"/>
                  <a:gd name="T20" fmla="*/ 2 w 12"/>
                  <a:gd name="T21" fmla="*/ 6 h 8"/>
                  <a:gd name="T22" fmla="*/ 0 w 12"/>
                  <a:gd name="T23" fmla="*/ 5 h 8"/>
                  <a:gd name="T24" fmla="*/ 0 w 12"/>
                  <a:gd name="T25" fmla="*/ 4 h 8"/>
                  <a:gd name="T26" fmla="*/ 1 w 12"/>
                  <a:gd name="T27" fmla="*/ 3 h 8"/>
                  <a:gd name="T28" fmla="*/ 3 w 12"/>
                  <a:gd name="T29" fmla="*/ 2 h 8"/>
                  <a:gd name="T30" fmla="*/ 4 w 12"/>
                  <a:gd name="T31" fmla="*/ 1 h 8"/>
                  <a:gd name="T32" fmla="*/ 5 w 12"/>
                  <a:gd name="T33" fmla="*/ 1 h 8"/>
                  <a:gd name="T34" fmla="*/ 7 w 12"/>
                  <a:gd name="T35" fmla="*/ 0 h 8"/>
                  <a:gd name="T36" fmla="*/ 8 w 12"/>
                  <a:gd name="T37" fmla="*/ 1 h 8"/>
                  <a:gd name="T38" fmla="*/ 8 w 12"/>
                  <a:gd name="T39" fmla="*/ 1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8">
                    <a:moveTo>
                      <a:pt x="8" y="1"/>
                    </a:moveTo>
                    <a:lnTo>
                      <a:pt x="10" y="0"/>
                    </a:lnTo>
                    <a:lnTo>
                      <a:pt x="11" y="0"/>
                    </a:lnTo>
                    <a:lnTo>
                      <a:pt x="11" y="1"/>
                    </a:lnTo>
                    <a:lnTo>
                      <a:pt x="12" y="2"/>
                    </a:lnTo>
                    <a:lnTo>
                      <a:pt x="10" y="4"/>
                    </a:lnTo>
                    <a:lnTo>
                      <a:pt x="9" y="6"/>
                    </a:lnTo>
                    <a:lnTo>
                      <a:pt x="6" y="7"/>
                    </a:lnTo>
                    <a:lnTo>
                      <a:pt x="4" y="8"/>
                    </a:lnTo>
                    <a:lnTo>
                      <a:pt x="2" y="8"/>
                    </a:lnTo>
                    <a:lnTo>
                      <a:pt x="2" y="6"/>
                    </a:lnTo>
                    <a:lnTo>
                      <a:pt x="0" y="5"/>
                    </a:lnTo>
                    <a:lnTo>
                      <a:pt x="0" y="4"/>
                    </a:lnTo>
                    <a:lnTo>
                      <a:pt x="1" y="3"/>
                    </a:lnTo>
                    <a:lnTo>
                      <a:pt x="3" y="2"/>
                    </a:lnTo>
                    <a:lnTo>
                      <a:pt x="4" y="1"/>
                    </a:lnTo>
                    <a:lnTo>
                      <a:pt x="5" y="1"/>
                    </a:lnTo>
                    <a:lnTo>
                      <a:pt x="7" y="0"/>
                    </a:lnTo>
                    <a:lnTo>
                      <a:pt x="8" y="1"/>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1" name="Freeform 792"/>
              <p:cNvSpPr>
                <a:spLocks/>
              </p:cNvSpPr>
              <p:nvPr/>
            </p:nvSpPr>
            <p:spPr bwMode="auto">
              <a:xfrm>
                <a:off x="4315" y="2077"/>
                <a:ext cx="766" cy="223"/>
              </a:xfrm>
              <a:custGeom>
                <a:avLst/>
                <a:gdLst>
                  <a:gd name="T0" fmla="*/ 462 w 766"/>
                  <a:gd name="T1" fmla="*/ 5 h 223"/>
                  <a:gd name="T2" fmla="*/ 475 w 766"/>
                  <a:gd name="T3" fmla="*/ 29 h 223"/>
                  <a:gd name="T4" fmla="*/ 482 w 766"/>
                  <a:gd name="T5" fmla="*/ 33 h 223"/>
                  <a:gd name="T6" fmla="*/ 488 w 766"/>
                  <a:gd name="T7" fmla="*/ 51 h 223"/>
                  <a:gd name="T8" fmla="*/ 510 w 766"/>
                  <a:gd name="T9" fmla="*/ 34 h 223"/>
                  <a:gd name="T10" fmla="*/ 530 w 766"/>
                  <a:gd name="T11" fmla="*/ 33 h 223"/>
                  <a:gd name="T12" fmla="*/ 528 w 766"/>
                  <a:gd name="T13" fmla="*/ 50 h 223"/>
                  <a:gd name="T14" fmla="*/ 557 w 766"/>
                  <a:gd name="T15" fmla="*/ 40 h 223"/>
                  <a:gd name="T16" fmla="*/ 589 w 766"/>
                  <a:gd name="T17" fmla="*/ 39 h 223"/>
                  <a:gd name="T18" fmla="*/ 583 w 766"/>
                  <a:gd name="T19" fmla="*/ 54 h 223"/>
                  <a:gd name="T20" fmla="*/ 629 w 766"/>
                  <a:gd name="T21" fmla="*/ 46 h 223"/>
                  <a:gd name="T22" fmla="*/ 640 w 766"/>
                  <a:gd name="T23" fmla="*/ 50 h 223"/>
                  <a:gd name="T24" fmla="*/ 642 w 766"/>
                  <a:gd name="T25" fmla="*/ 54 h 223"/>
                  <a:gd name="T26" fmla="*/ 656 w 766"/>
                  <a:gd name="T27" fmla="*/ 63 h 223"/>
                  <a:gd name="T28" fmla="*/ 643 w 766"/>
                  <a:gd name="T29" fmla="*/ 75 h 223"/>
                  <a:gd name="T30" fmla="*/ 661 w 766"/>
                  <a:gd name="T31" fmla="*/ 81 h 223"/>
                  <a:gd name="T32" fmla="*/ 662 w 766"/>
                  <a:gd name="T33" fmla="*/ 91 h 223"/>
                  <a:gd name="T34" fmla="*/ 675 w 766"/>
                  <a:gd name="T35" fmla="*/ 94 h 223"/>
                  <a:gd name="T36" fmla="*/ 699 w 766"/>
                  <a:gd name="T37" fmla="*/ 96 h 223"/>
                  <a:gd name="T38" fmla="*/ 713 w 766"/>
                  <a:gd name="T39" fmla="*/ 105 h 223"/>
                  <a:gd name="T40" fmla="*/ 710 w 766"/>
                  <a:gd name="T41" fmla="*/ 117 h 223"/>
                  <a:gd name="T42" fmla="*/ 750 w 766"/>
                  <a:gd name="T43" fmla="*/ 116 h 223"/>
                  <a:gd name="T44" fmla="*/ 760 w 766"/>
                  <a:gd name="T45" fmla="*/ 124 h 223"/>
                  <a:gd name="T46" fmla="*/ 744 w 766"/>
                  <a:gd name="T47" fmla="*/ 181 h 223"/>
                  <a:gd name="T48" fmla="*/ 683 w 766"/>
                  <a:gd name="T49" fmla="*/ 122 h 223"/>
                  <a:gd name="T50" fmla="*/ 625 w 766"/>
                  <a:gd name="T51" fmla="*/ 86 h 223"/>
                  <a:gd name="T52" fmla="*/ 454 w 766"/>
                  <a:gd name="T53" fmla="*/ 44 h 223"/>
                  <a:gd name="T54" fmla="*/ 363 w 766"/>
                  <a:gd name="T55" fmla="*/ 89 h 223"/>
                  <a:gd name="T56" fmla="*/ 258 w 766"/>
                  <a:gd name="T57" fmla="*/ 84 h 223"/>
                  <a:gd name="T58" fmla="*/ 166 w 766"/>
                  <a:gd name="T59" fmla="*/ 123 h 223"/>
                  <a:gd name="T60" fmla="*/ 116 w 766"/>
                  <a:gd name="T61" fmla="*/ 170 h 223"/>
                  <a:gd name="T62" fmla="*/ 11 w 766"/>
                  <a:gd name="T63" fmla="*/ 195 h 223"/>
                  <a:gd name="T64" fmla="*/ 4 w 766"/>
                  <a:gd name="T65" fmla="*/ 153 h 223"/>
                  <a:gd name="T66" fmla="*/ 35 w 766"/>
                  <a:gd name="T67" fmla="*/ 150 h 223"/>
                  <a:gd name="T68" fmla="*/ 60 w 766"/>
                  <a:gd name="T69" fmla="*/ 148 h 223"/>
                  <a:gd name="T70" fmla="*/ 70 w 766"/>
                  <a:gd name="T71" fmla="*/ 143 h 223"/>
                  <a:gd name="T72" fmla="*/ 74 w 766"/>
                  <a:gd name="T73" fmla="*/ 134 h 223"/>
                  <a:gd name="T74" fmla="*/ 84 w 766"/>
                  <a:gd name="T75" fmla="*/ 127 h 223"/>
                  <a:gd name="T76" fmla="*/ 111 w 766"/>
                  <a:gd name="T77" fmla="*/ 124 h 223"/>
                  <a:gd name="T78" fmla="*/ 114 w 766"/>
                  <a:gd name="T79" fmla="*/ 109 h 223"/>
                  <a:gd name="T80" fmla="*/ 140 w 766"/>
                  <a:gd name="T81" fmla="*/ 106 h 223"/>
                  <a:gd name="T82" fmla="*/ 161 w 766"/>
                  <a:gd name="T83" fmla="*/ 104 h 223"/>
                  <a:gd name="T84" fmla="*/ 166 w 766"/>
                  <a:gd name="T85" fmla="*/ 93 h 223"/>
                  <a:gd name="T86" fmla="*/ 159 w 766"/>
                  <a:gd name="T87" fmla="*/ 79 h 223"/>
                  <a:gd name="T88" fmla="*/ 199 w 766"/>
                  <a:gd name="T89" fmla="*/ 91 h 223"/>
                  <a:gd name="T90" fmla="*/ 209 w 766"/>
                  <a:gd name="T91" fmla="*/ 84 h 223"/>
                  <a:gd name="T92" fmla="*/ 219 w 766"/>
                  <a:gd name="T93" fmla="*/ 78 h 223"/>
                  <a:gd name="T94" fmla="*/ 218 w 766"/>
                  <a:gd name="T95" fmla="*/ 67 h 223"/>
                  <a:gd name="T96" fmla="*/ 200 w 766"/>
                  <a:gd name="T97" fmla="*/ 44 h 223"/>
                  <a:gd name="T98" fmla="*/ 222 w 766"/>
                  <a:gd name="T99" fmla="*/ 40 h 223"/>
                  <a:gd name="T100" fmla="*/ 280 w 766"/>
                  <a:gd name="T101" fmla="*/ 64 h 223"/>
                  <a:gd name="T102" fmla="*/ 277 w 766"/>
                  <a:gd name="T103" fmla="*/ 49 h 223"/>
                  <a:gd name="T104" fmla="*/ 284 w 766"/>
                  <a:gd name="T105" fmla="*/ 41 h 223"/>
                  <a:gd name="T106" fmla="*/ 332 w 766"/>
                  <a:gd name="T107" fmla="*/ 73 h 223"/>
                  <a:gd name="T108" fmla="*/ 330 w 766"/>
                  <a:gd name="T109" fmla="*/ 56 h 223"/>
                  <a:gd name="T110" fmla="*/ 332 w 766"/>
                  <a:gd name="T111" fmla="*/ 34 h 223"/>
                  <a:gd name="T112" fmla="*/ 340 w 766"/>
                  <a:gd name="T113" fmla="*/ 24 h 223"/>
                  <a:gd name="T114" fmla="*/ 360 w 766"/>
                  <a:gd name="T115" fmla="*/ 31 h 223"/>
                  <a:gd name="T116" fmla="*/ 379 w 766"/>
                  <a:gd name="T117" fmla="*/ 37 h 223"/>
                  <a:gd name="T118" fmla="*/ 394 w 766"/>
                  <a:gd name="T119" fmla="*/ 33 h 223"/>
                  <a:gd name="T120" fmla="*/ 414 w 766"/>
                  <a:gd name="T121" fmla="*/ 26 h 223"/>
                  <a:gd name="T122" fmla="*/ 434 w 766"/>
                  <a:gd name="T123" fmla="*/ 32 h 223"/>
                  <a:gd name="T124" fmla="*/ 447 w 766"/>
                  <a:gd name="T125" fmla="*/ 2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6" h="223">
                    <a:moveTo>
                      <a:pt x="448" y="0"/>
                    </a:moveTo>
                    <a:lnTo>
                      <a:pt x="449" y="2"/>
                    </a:lnTo>
                    <a:lnTo>
                      <a:pt x="450" y="5"/>
                    </a:lnTo>
                    <a:lnTo>
                      <a:pt x="451" y="7"/>
                    </a:lnTo>
                    <a:lnTo>
                      <a:pt x="451" y="8"/>
                    </a:lnTo>
                    <a:lnTo>
                      <a:pt x="451" y="10"/>
                    </a:lnTo>
                    <a:lnTo>
                      <a:pt x="452" y="12"/>
                    </a:lnTo>
                    <a:lnTo>
                      <a:pt x="451" y="13"/>
                    </a:lnTo>
                    <a:lnTo>
                      <a:pt x="451" y="15"/>
                    </a:lnTo>
                    <a:lnTo>
                      <a:pt x="451" y="17"/>
                    </a:lnTo>
                    <a:lnTo>
                      <a:pt x="451" y="19"/>
                    </a:lnTo>
                    <a:lnTo>
                      <a:pt x="451" y="20"/>
                    </a:lnTo>
                    <a:lnTo>
                      <a:pt x="451" y="22"/>
                    </a:lnTo>
                    <a:lnTo>
                      <a:pt x="451" y="24"/>
                    </a:lnTo>
                    <a:lnTo>
                      <a:pt x="451" y="26"/>
                    </a:lnTo>
                    <a:lnTo>
                      <a:pt x="451" y="28"/>
                    </a:lnTo>
                    <a:lnTo>
                      <a:pt x="452" y="31"/>
                    </a:lnTo>
                    <a:lnTo>
                      <a:pt x="452" y="33"/>
                    </a:lnTo>
                    <a:lnTo>
                      <a:pt x="453" y="35"/>
                    </a:lnTo>
                    <a:lnTo>
                      <a:pt x="454" y="34"/>
                    </a:lnTo>
                    <a:lnTo>
                      <a:pt x="454" y="33"/>
                    </a:lnTo>
                    <a:lnTo>
                      <a:pt x="455" y="32"/>
                    </a:lnTo>
                    <a:lnTo>
                      <a:pt x="456" y="32"/>
                    </a:lnTo>
                    <a:lnTo>
                      <a:pt x="456" y="30"/>
                    </a:lnTo>
                    <a:lnTo>
                      <a:pt x="456" y="28"/>
                    </a:lnTo>
                    <a:lnTo>
                      <a:pt x="456" y="26"/>
                    </a:lnTo>
                    <a:lnTo>
                      <a:pt x="456" y="25"/>
                    </a:lnTo>
                    <a:lnTo>
                      <a:pt x="456" y="23"/>
                    </a:lnTo>
                    <a:lnTo>
                      <a:pt x="456" y="21"/>
                    </a:lnTo>
                    <a:lnTo>
                      <a:pt x="456" y="18"/>
                    </a:lnTo>
                    <a:lnTo>
                      <a:pt x="457" y="17"/>
                    </a:lnTo>
                    <a:lnTo>
                      <a:pt x="457" y="15"/>
                    </a:lnTo>
                    <a:lnTo>
                      <a:pt x="457" y="13"/>
                    </a:lnTo>
                    <a:lnTo>
                      <a:pt x="457" y="11"/>
                    </a:lnTo>
                    <a:lnTo>
                      <a:pt x="458" y="9"/>
                    </a:lnTo>
                    <a:lnTo>
                      <a:pt x="459" y="7"/>
                    </a:lnTo>
                    <a:lnTo>
                      <a:pt x="460" y="6"/>
                    </a:lnTo>
                    <a:lnTo>
                      <a:pt x="460" y="4"/>
                    </a:lnTo>
                    <a:lnTo>
                      <a:pt x="462" y="3"/>
                    </a:lnTo>
                    <a:lnTo>
                      <a:pt x="462" y="5"/>
                    </a:lnTo>
                    <a:lnTo>
                      <a:pt x="462" y="7"/>
                    </a:lnTo>
                    <a:lnTo>
                      <a:pt x="462" y="9"/>
                    </a:lnTo>
                    <a:lnTo>
                      <a:pt x="462" y="12"/>
                    </a:lnTo>
                    <a:lnTo>
                      <a:pt x="462" y="14"/>
                    </a:lnTo>
                    <a:lnTo>
                      <a:pt x="463" y="16"/>
                    </a:lnTo>
                    <a:lnTo>
                      <a:pt x="463" y="18"/>
                    </a:lnTo>
                    <a:lnTo>
                      <a:pt x="463" y="20"/>
                    </a:lnTo>
                    <a:lnTo>
                      <a:pt x="463" y="22"/>
                    </a:lnTo>
                    <a:lnTo>
                      <a:pt x="463" y="25"/>
                    </a:lnTo>
                    <a:lnTo>
                      <a:pt x="463" y="27"/>
                    </a:lnTo>
                    <a:lnTo>
                      <a:pt x="464" y="29"/>
                    </a:lnTo>
                    <a:lnTo>
                      <a:pt x="464" y="31"/>
                    </a:lnTo>
                    <a:lnTo>
                      <a:pt x="464" y="33"/>
                    </a:lnTo>
                    <a:lnTo>
                      <a:pt x="464" y="36"/>
                    </a:lnTo>
                    <a:lnTo>
                      <a:pt x="464" y="38"/>
                    </a:lnTo>
                    <a:lnTo>
                      <a:pt x="465" y="36"/>
                    </a:lnTo>
                    <a:lnTo>
                      <a:pt x="466" y="35"/>
                    </a:lnTo>
                    <a:lnTo>
                      <a:pt x="466" y="33"/>
                    </a:lnTo>
                    <a:lnTo>
                      <a:pt x="467" y="32"/>
                    </a:lnTo>
                    <a:lnTo>
                      <a:pt x="467" y="30"/>
                    </a:lnTo>
                    <a:lnTo>
                      <a:pt x="468" y="28"/>
                    </a:lnTo>
                    <a:lnTo>
                      <a:pt x="468" y="26"/>
                    </a:lnTo>
                    <a:lnTo>
                      <a:pt x="468" y="25"/>
                    </a:lnTo>
                    <a:lnTo>
                      <a:pt x="468" y="23"/>
                    </a:lnTo>
                    <a:lnTo>
                      <a:pt x="468" y="21"/>
                    </a:lnTo>
                    <a:lnTo>
                      <a:pt x="469" y="20"/>
                    </a:lnTo>
                    <a:lnTo>
                      <a:pt x="469" y="18"/>
                    </a:lnTo>
                    <a:lnTo>
                      <a:pt x="470" y="16"/>
                    </a:lnTo>
                    <a:lnTo>
                      <a:pt x="470" y="15"/>
                    </a:lnTo>
                    <a:lnTo>
                      <a:pt x="471" y="13"/>
                    </a:lnTo>
                    <a:lnTo>
                      <a:pt x="473" y="12"/>
                    </a:lnTo>
                    <a:lnTo>
                      <a:pt x="474" y="13"/>
                    </a:lnTo>
                    <a:lnTo>
                      <a:pt x="474" y="15"/>
                    </a:lnTo>
                    <a:lnTo>
                      <a:pt x="474" y="17"/>
                    </a:lnTo>
                    <a:lnTo>
                      <a:pt x="475" y="19"/>
                    </a:lnTo>
                    <a:lnTo>
                      <a:pt x="475" y="21"/>
                    </a:lnTo>
                    <a:lnTo>
                      <a:pt x="475" y="23"/>
                    </a:lnTo>
                    <a:lnTo>
                      <a:pt x="475" y="25"/>
                    </a:lnTo>
                    <a:lnTo>
                      <a:pt x="475" y="27"/>
                    </a:lnTo>
                    <a:lnTo>
                      <a:pt x="475" y="29"/>
                    </a:lnTo>
                    <a:lnTo>
                      <a:pt x="475" y="31"/>
                    </a:lnTo>
                    <a:lnTo>
                      <a:pt x="475" y="33"/>
                    </a:lnTo>
                    <a:lnTo>
                      <a:pt x="475" y="35"/>
                    </a:lnTo>
                    <a:lnTo>
                      <a:pt x="474" y="36"/>
                    </a:lnTo>
                    <a:lnTo>
                      <a:pt x="474" y="38"/>
                    </a:lnTo>
                    <a:lnTo>
                      <a:pt x="474" y="40"/>
                    </a:lnTo>
                    <a:lnTo>
                      <a:pt x="474" y="42"/>
                    </a:lnTo>
                    <a:lnTo>
                      <a:pt x="475" y="40"/>
                    </a:lnTo>
                    <a:lnTo>
                      <a:pt x="476" y="38"/>
                    </a:lnTo>
                    <a:lnTo>
                      <a:pt x="476" y="36"/>
                    </a:lnTo>
                    <a:lnTo>
                      <a:pt x="477" y="34"/>
                    </a:lnTo>
                    <a:lnTo>
                      <a:pt x="477" y="32"/>
                    </a:lnTo>
                    <a:lnTo>
                      <a:pt x="478" y="30"/>
                    </a:lnTo>
                    <a:lnTo>
                      <a:pt x="478" y="27"/>
                    </a:lnTo>
                    <a:lnTo>
                      <a:pt x="478" y="26"/>
                    </a:lnTo>
                    <a:lnTo>
                      <a:pt x="479" y="26"/>
                    </a:lnTo>
                    <a:lnTo>
                      <a:pt x="479" y="28"/>
                    </a:lnTo>
                    <a:lnTo>
                      <a:pt x="480" y="26"/>
                    </a:lnTo>
                    <a:lnTo>
                      <a:pt x="480" y="25"/>
                    </a:lnTo>
                    <a:lnTo>
                      <a:pt x="480" y="23"/>
                    </a:lnTo>
                    <a:lnTo>
                      <a:pt x="480" y="22"/>
                    </a:lnTo>
                    <a:lnTo>
                      <a:pt x="482" y="21"/>
                    </a:lnTo>
                    <a:lnTo>
                      <a:pt x="483" y="19"/>
                    </a:lnTo>
                    <a:lnTo>
                      <a:pt x="483" y="18"/>
                    </a:lnTo>
                    <a:lnTo>
                      <a:pt x="484" y="16"/>
                    </a:lnTo>
                    <a:lnTo>
                      <a:pt x="484" y="15"/>
                    </a:lnTo>
                    <a:lnTo>
                      <a:pt x="485" y="14"/>
                    </a:lnTo>
                    <a:lnTo>
                      <a:pt x="485" y="15"/>
                    </a:lnTo>
                    <a:lnTo>
                      <a:pt x="486" y="17"/>
                    </a:lnTo>
                    <a:lnTo>
                      <a:pt x="486" y="18"/>
                    </a:lnTo>
                    <a:lnTo>
                      <a:pt x="486" y="20"/>
                    </a:lnTo>
                    <a:lnTo>
                      <a:pt x="486" y="21"/>
                    </a:lnTo>
                    <a:lnTo>
                      <a:pt x="485" y="22"/>
                    </a:lnTo>
                    <a:lnTo>
                      <a:pt x="485" y="24"/>
                    </a:lnTo>
                    <a:lnTo>
                      <a:pt x="484" y="26"/>
                    </a:lnTo>
                    <a:lnTo>
                      <a:pt x="483" y="27"/>
                    </a:lnTo>
                    <a:lnTo>
                      <a:pt x="483" y="29"/>
                    </a:lnTo>
                    <a:lnTo>
                      <a:pt x="482" y="31"/>
                    </a:lnTo>
                    <a:lnTo>
                      <a:pt x="482" y="33"/>
                    </a:lnTo>
                    <a:lnTo>
                      <a:pt x="481" y="34"/>
                    </a:lnTo>
                    <a:lnTo>
                      <a:pt x="481" y="36"/>
                    </a:lnTo>
                    <a:lnTo>
                      <a:pt x="482" y="38"/>
                    </a:lnTo>
                    <a:lnTo>
                      <a:pt x="482" y="40"/>
                    </a:lnTo>
                    <a:lnTo>
                      <a:pt x="482" y="41"/>
                    </a:lnTo>
                    <a:lnTo>
                      <a:pt x="482" y="43"/>
                    </a:lnTo>
                    <a:lnTo>
                      <a:pt x="481" y="44"/>
                    </a:lnTo>
                    <a:lnTo>
                      <a:pt x="481" y="46"/>
                    </a:lnTo>
                    <a:lnTo>
                      <a:pt x="482" y="44"/>
                    </a:lnTo>
                    <a:lnTo>
                      <a:pt x="483" y="42"/>
                    </a:lnTo>
                    <a:lnTo>
                      <a:pt x="483" y="40"/>
                    </a:lnTo>
                    <a:lnTo>
                      <a:pt x="485" y="39"/>
                    </a:lnTo>
                    <a:lnTo>
                      <a:pt x="485" y="37"/>
                    </a:lnTo>
                    <a:lnTo>
                      <a:pt x="486" y="35"/>
                    </a:lnTo>
                    <a:lnTo>
                      <a:pt x="487" y="34"/>
                    </a:lnTo>
                    <a:lnTo>
                      <a:pt x="488" y="32"/>
                    </a:lnTo>
                    <a:lnTo>
                      <a:pt x="489" y="30"/>
                    </a:lnTo>
                    <a:lnTo>
                      <a:pt x="489" y="29"/>
                    </a:lnTo>
                    <a:lnTo>
                      <a:pt x="490" y="27"/>
                    </a:lnTo>
                    <a:lnTo>
                      <a:pt x="491" y="26"/>
                    </a:lnTo>
                    <a:lnTo>
                      <a:pt x="492" y="24"/>
                    </a:lnTo>
                    <a:lnTo>
                      <a:pt x="493" y="22"/>
                    </a:lnTo>
                    <a:lnTo>
                      <a:pt x="494" y="21"/>
                    </a:lnTo>
                    <a:lnTo>
                      <a:pt x="495" y="19"/>
                    </a:lnTo>
                    <a:lnTo>
                      <a:pt x="495" y="21"/>
                    </a:lnTo>
                    <a:lnTo>
                      <a:pt x="495" y="22"/>
                    </a:lnTo>
                    <a:lnTo>
                      <a:pt x="495" y="24"/>
                    </a:lnTo>
                    <a:lnTo>
                      <a:pt x="495" y="26"/>
                    </a:lnTo>
                    <a:lnTo>
                      <a:pt x="495" y="28"/>
                    </a:lnTo>
                    <a:lnTo>
                      <a:pt x="495" y="30"/>
                    </a:lnTo>
                    <a:lnTo>
                      <a:pt x="494" y="32"/>
                    </a:lnTo>
                    <a:lnTo>
                      <a:pt x="494" y="35"/>
                    </a:lnTo>
                    <a:lnTo>
                      <a:pt x="493" y="37"/>
                    </a:lnTo>
                    <a:lnTo>
                      <a:pt x="492" y="39"/>
                    </a:lnTo>
                    <a:lnTo>
                      <a:pt x="491" y="41"/>
                    </a:lnTo>
                    <a:lnTo>
                      <a:pt x="491" y="43"/>
                    </a:lnTo>
                    <a:lnTo>
                      <a:pt x="490" y="45"/>
                    </a:lnTo>
                    <a:lnTo>
                      <a:pt x="489" y="47"/>
                    </a:lnTo>
                    <a:lnTo>
                      <a:pt x="489" y="49"/>
                    </a:lnTo>
                    <a:lnTo>
                      <a:pt x="488" y="51"/>
                    </a:lnTo>
                    <a:lnTo>
                      <a:pt x="489" y="49"/>
                    </a:lnTo>
                    <a:lnTo>
                      <a:pt x="491" y="48"/>
                    </a:lnTo>
                    <a:lnTo>
                      <a:pt x="492" y="46"/>
                    </a:lnTo>
                    <a:lnTo>
                      <a:pt x="493" y="45"/>
                    </a:lnTo>
                    <a:lnTo>
                      <a:pt x="494" y="43"/>
                    </a:lnTo>
                    <a:lnTo>
                      <a:pt x="495" y="41"/>
                    </a:lnTo>
                    <a:lnTo>
                      <a:pt x="496" y="38"/>
                    </a:lnTo>
                    <a:lnTo>
                      <a:pt x="498" y="37"/>
                    </a:lnTo>
                    <a:lnTo>
                      <a:pt x="498" y="34"/>
                    </a:lnTo>
                    <a:lnTo>
                      <a:pt x="499" y="32"/>
                    </a:lnTo>
                    <a:lnTo>
                      <a:pt x="500" y="30"/>
                    </a:lnTo>
                    <a:lnTo>
                      <a:pt x="501" y="28"/>
                    </a:lnTo>
                    <a:lnTo>
                      <a:pt x="502" y="26"/>
                    </a:lnTo>
                    <a:lnTo>
                      <a:pt x="503" y="25"/>
                    </a:lnTo>
                    <a:lnTo>
                      <a:pt x="504" y="23"/>
                    </a:lnTo>
                    <a:lnTo>
                      <a:pt x="506" y="21"/>
                    </a:lnTo>
                    <a:lnTo>
                      <a:pt x="506" y="23"/>
                    </a:lnTo>
                    <a:lnTo>
                      <a:pt x="506" y="24"/>
                    </a:lnTo>
                    <a:lnTo>
                      <a:pt x="506" y="26"/>
                    </a:lnTo>
                    <a:lnTo>
                      <a:pt x="506" y="28"/>
                    </a:lnTo>
                    <a:lnTo>
                      <a:pt x="505" y="29"/>
                    </a:lnTo>
                    <a:lnTo>
                      <a:pt x="505" y="31"/>
                    </a:lnTo>
                    <a:lnTo>
                      <a:pt x="505" y="33"/>
                    </a:lnTo>
                    <a:lnTo>
                      <a:pt x="504" y="35"/>
                    </a:lnTo>
                    <a:lnTo>
                      <a:pt x="504" y="36"/>
                    </a:lnTo>
                    <a:lnTo>
                      <a:pt x="503" y="38"/>
                    </a:lnTo>
                    <a:lnTo>
                      <a:pt x="503" y="40"/>
                    </a:lnTo>
                    <a:lnTo>
                      <a:pt x="503" y="41"/>
                    </a:lnTo>
                    <a:lnTo>
                      <a:pt x="502" y="43"/>
                    </a:lnTo>
                    <a:lnTo>
                      <a:pt x="502" y="44"/>
                    </a:lnTo>
                    <a:lnTo>
                      <a:pt x="501" y="46"/>
                    </a:lnTo>
                    <a:lnTo>
                      <a:pt x="501" y="48"/>
                    </a:lnTo>
                    <a:lnTo>
                      <a:pt x="502" y="46"/>
                    </a:lnTo>
                    <a:lnTo>
                      <a:pt x="503" y="44"/>
                    </a:lnTo>
                    <a:lnTo>
                      <a:pt x="504" y="42"/>
                    </a:lnTo>
                    <a:lnTo>
                      <a:pt x="505" y="41"/>
                    </a:lnTo>
                    <a:lnTo>
                      <a:pt x="506" y="39"/>
                    </a:lnTo>
                    <a:lnTo>
                      <a:pt x="508" y="37"/>
                    </a:lnTo>
                    <a:lnTo>
                      <a:pt x="509" y="35"/>
                    </a:lnTo>
                    <a:lnTo>
                      <a:pt x="510" y="34"/>
                    </a:lnTo>
                    <a:lnTo>
                      <a:pt x="511" y="32"/>
                    </a:lnTo>
                    <a:lnTo>
                      <a:pt x="512" y="30"/>
                    </a:lnTo>
                    <a:lnTo>
                      <a:pt x="513" y="28"/>
                    </a:lnTo>
                    <a:lnTo>
                      <a:pt x="515" y="27"/>
                    </a:lnTo>
                    <a:lnTo>
                      <a:pt x="516" y="25"/>
                    </a:lnTo>
                    <a:lnTo>
                      <a:pt x="517" y="23"/>
                    </a:lnTo>
                    <a:lnTo>
                      <a:pt x="518" y="22"/>
                    </a:lnTo>
                    <a:lnTo>
                      <a:pt x="519" y="20"/>
                    </a:lnTo>
                    <a:lnTo>
                      <a:pt x="519" y="22"/>
                    </a:lnTo>
                    <a:lnTo>
                      <a:pt x="520" y="24"/>
                    </a:lnTo>
                    <a:lnTo>
                      <a:pt x="519" y="25"/>
                    </a:lnTo>
                    <a:lnTo>
                      <a:pt x="519" y="27"/>
                    </a:lnTo>
                    <a:lnTo>
                      <a:pt x="518" y="29"/>
                    </a:lnTo>
                    <a:lnTo>
                      <a:pt x="517" y="31"/>
                    </a:lnTo>
                    <a:lnTo>
                      <a:pt x="516" y="33"/>
                    </a:lnTo>
                    <a:lnTo>
                      <a:pt x="515" y="35"/>
                    </a:lnTo>
                    <a:lnTo>
                      <a:pt x="513" y="36"/>
                    </a:lnTo>
                    <a:lnTo>
                      <a:pt x="512" y="38"/>
                    </a:lnTo>
                    <a:lnTo>
                      <a:pt x="510" y="40"/>
                    </a:lnTo>
                    <a:lnTo>
                      <a:pt x="509" y="42"/>
                    </a:lnTo>
                    <a:lnTo>
                      <a:pt x="508" y="43"/>
                    </a:lnTo>
                    <a:lnTo>
                      <a:pt x="507" y="45"/>
                    </a:lnTo>
                    <a:lnTo>
                      <a:pt x="506" y="47"/>
                    </a:lnTo>
                    <a:lnTo>
                      <a:pt x="505" y="49"/>
                    </a:lnTo>
                    <a:lnTo>
                      <a:pt x="507" y="47"/>
                    </a:lnTo>
                    <a:lnTo>
                      <a:pt x="509" y="45"/>
                    </a:lnTo>
                    <a:lnTo>
                      <a:pt x="511" y="43"/>
                    </a:lnTo>
                    <a:lnTo>
                      <a:pt x="513" y="41"/>
                    </a:lnTo>
                    <a:lnTo>
                      <a:pt x="516" y="39"/>
                    </a:lnTo>
                    <a:lnTo>
                      <a:pt x="518" y="37"/>
                    </a:lnTo>
                    <a:lnTo>
                      <a:pt x="520" y="35"/>
                    </a:lnTo>
                    <a:lnTo>
                      <a:pt x="523" y="34"/>
                    </a:lnTo>
                    <a:lnTo>
                      <a:pt x="525" y="32"/>
                    </a:lnTo>
                    <a:lnTo>
                      <a:pt x="527" y="30"/>
                    </a:lnTo>
                    <a:lnTo>
                      <a:pt x="530" y="29"/>
                    </a:lnTo>
                    <a:lnTo>
                      <a:pt x="533" y="27"/>
                    </a:lnTo>
                    <a:lnTo>
                      <a:pt x="532" y="29"/>
                    </a:lnTo>
                    <a:lnTo>
                      <a:pt x="532" y="30"/>
                    </a:lnTo>
                    <a:lnTo>
                      <a:pt x="531" y="32"/>
                    </a:lnTo>
                    <a:lnTo>
                      <a:pt x="530" y="33"/>
                    </a:lnTo>
                    <a:lnTo>
                      <a:pt x="528" y="34"/>
                    </a:lnTo>
                    <a:lnTo>
                      <a:pt x="526" y="35"/>
                    </a:lnTo>
                    <a:lnTo>
                      <a:pt x="525" y="36"/>
                    </a:lnTo>
                    <a:lnTo>
                      <a:pt x="524" y="37"/>
                    </a:lnTo>
                    <a:lnTo>
                      <a:pt x="522" y="38"/>
                    </a:lnTo>
                    <a:lnTo>
                      <a:pt x="521" y="40"/>
                    </a:lnTo>
                    <a:lnTo>
                      <a:pt x="520" y="41"/>
                    </a:lnTo>
                    <a:lnTo>
                      <a:pt x="519" y="42"/>
                    </a:lnTo>
                    <a:lnTo>
                      <a:pt x="518" y="43"/>
                    </a:lnTo>
                    <a:lnTo>
                      <a:pt x="518" y="45"/>
                    </a:lnTo>
                    <a:lnTo>
                      <a:pt x="518" y="46"/>
                    </a:lnTo>
                    <a:lnTo>
                      <a:pt x="518" y="48"/>
                    </a:lnTo>
                    <a:lnTo>
                      <a:pt x="521" y="46"/>
                    </a:lnTo>
                    <a:lnTo>
                      <a:pt x="523" y="44"/>
                    </a:lnTo>
                    <a:lnTo>
                      <a:pt x="526" y="42"/>
                    </a:lnTo>
                    <a:lnTo>
                      <a:pt x="528" y="40"/>
                    </a:lnTo>
                    <a:lnTo>
                      <a:pt x="531" y="38"/>
                    </a:lnTo>
                    <a:lnTo>
                      <a:pt x="534" y="37"/>
                    </a:lnTo>
                    <a:lnTo>
                      <a:pt x="535" y="36"/>
                    </a:lnTo>
                    <a:lnTo>
                      <a:pt x="537" y="35"/>
                    </a:lnTo>
                    <a:lnTo>
                      <a:pt x="539" y="35"/>
                    </a:lnTo>
                    <a:lnTo>
                      <a:pt x="540" y="34"/>
                    </a:lnTo>
                    <a:lnTo>
                      <a:pt x="539" y="37"/>
                    </a:lnTo>
                    <a:lnTo>
                      <a:pt x="536" y="40"/>
                    </a:lnTo>
                    <a:lnTo>
                      <a:pt x="534" y="42"/>
                    </a:lnTo>
                    <a:lnTo>
                      <a:pt x="531" y="44"/>
                    </a:lnTo>
                    <a:lnTo>
                      <a:pt x="530" y="45"/>
                    </a:lnTo>
                    <a:lnTo>
                      <a:pt x="528" y="46"/>
                    </a:lnTo>
                    <a:lnTo>
                      <a:pt x="526" y="47"/>
                    </a:lnTo>
                    <a:lnTo>
                      <a:pt x="524" y="48"/>
                    </a:lnTo>
                    <a:lnTo>
                      <a:pt x="523" y="49"/>
                    </a:lnTo>
                    <a:lnTo>
                      <a:pt x="522" y="50"/>
                    </a:lnTo>
                    <a:lnTo>
                      <a:pt x="520" y="51"/>
                    </a:lnTo>
                    <a:lnTo>
                      <a:pt x="519" y="52"/>
                    </a:lnTo>
                    <a:lnTo>
                      <a:pt x="521" y="53"/>
                    </a:lnTo>
                    <a:lnTo>
                      <a:pt x="523" y="53"/>
                    </a:lnTo>
                    <a:lnTo>
                      <a:pt x="524" y="53"/>
                    </a:lnTo>
                    <a:lnTo>
                      <a:pt x="525" y="52"/>
                    </a:lnTo>
                    <a:lnTo>
                      <a:pt x="527" y="51"/>
                    </a:lnTo>
                    <a:lnTo>
                      <a:pt x="528" y="50"/>
                    </a:lnTo>
                    <a:lnTo>
                      <a:pt x="530" y="49"/>
                    </a:lnTo>
                    <a:lnTo>
                      <a:pt x="532" y="48"/>
                    </a:lnTo>
                    <a:lnTo>
                      <a:pt x="533" y="47"/>
                    </a:lnTo>
                    <a:lnTo>
                      <a:pt x="535" y="46"/>
                    </a:lnTo>
                    <a:lnTo>
                      <a:pt x="536" y="44"/>
                    </a:lnTo>
                    <a:lnTo>
                      <a:pt x="537" y="44"/>
                    </a:lnTo>
                    <a:lnTo>
                      <a:pt x="539" y="43"/>
                    </a:lnTo>
                    <a:lnTo>
                      <a:pt x="540" y="42"/>
                    </a:lnTo>
                    <a:lnTo>
                      <a:pt x="541" y="41"/>
                    </a:lnTo>
                    <a:lnTo>
                      <a:pt x="542" y="41"/>
                    </a:lnTo>
                    <a:lnTo>
                      <a:pt x="543" y="40"/>
                    </a:lnTo>
                    <a:lnTo>
                      <a:pt x="545" y="38"/>
                    </a:lnTo>
                    <a:lnTo>
                      <a:pt x="546" y="37"/>
                    </a:lnTo>
                    <a:lnTo>
                      <a:pt x="548" y="36"/>
                    </a:lnTo>
                    <a:lnTo>
                      <a:pt x="550" y="35"/>
                    </a:lnTo>
                    <a:lnTo>
                      <a:pt x="552" y="35"/>
                    </a:lnTo>
                    <a:lnTo>
                      <a:pt x="553" y="34"/>
                    </a:lnTo>
                    <a:lnTo>
                      <a:pt x="554" y="33"/>
                    </a:lnTo>
                    <a:lnTo>
                      <a:pt x="555" y="33"/>
                    </a:lnTo>
                    <a:lnTo>
                      <a:pt x="556" y="34"/>
                    </a:lnTo>
                    <a:lnTo>
                      <a:pt x="555" y="35"/>
                    </a:lnTo>
                    <a:lnTo>
                      <a:pt x="555" y="36"/>
                    </a:lnTo>
                    <a:lnTo>
                      <a:pt x="554" y="39"/>
                    </a:lnTo>
                    <a:lnTo>
                      <a:pt x="552" y="40"/>
                    </a:lnTo>
                    <a:lnTo>
                      <a:pt x="550" y="40"/>
                    </a:lnTo>
                    <a:lnTo>
                      <a:pt x="548" y="41"/>
                    </a:lnTo>
                    <a:lnTo>
                      <a:pt x="547" y="43"/>
                    </a:lnTo>
                    <a:lnTo>
                      <a:pt x="545" y="43"/>
                    </a:lnTo>
                    <a:lnTo>
                      <a:pt x="544" y="45"/>
                    </a:lnTo>
                    <a:lnTo>
                      <a:pt x="543" y="46"/>
                    </a:lnTo>
                    <a:lnTo>
                      <a:pt x="541" y="48"/>
                    </a:lnTo>
                    <a:lnTo>
                      <a:pt x="543" y="47"/>
                    </a:lnTo>
                    <a:lnTo>
                      <a:pt x="545" y="46"/>
                    </a:lnTo>
                    <a:lnTo>
                      <a:pt x="547" y="45"/>
                    </a:lnTo>
                    <a:lnTo>
                      <a:pt x="549" y="44"/>
                    </a:lnTo>
                    <a:lnTo>
                      <a:pt x="551" y="43"/>
                    </a:lnTo>
                    <a:lnTo>
                      <a:pt x="553" y="42"/>
                    </a:lnTo>
                    <a:lnTo>
                      <a:pt x="554" y="41"/>
                    </a:lnTo>
                    <a:lnTo>
                      <a:pt x="557" y="40"/>
                    </a:lnTo>
                    <a:lnTo>
                      <a:pt x="558" y="39"/>
                    </a:lnTo>
                    <a:lnTo>
                      <a:pt x="561" y="38"/>
                    </a:lnTo>
                    <a:lnTo>
                      <a:pt x="562" y="37"/>
                    </a:lnTo>
                    <a:lnTo>
                      <a:pt x="564" y="36"/>
                    </a:lnTo>
                    <a:lnTo>
                      <a:pt x="566" y="36"/>
                    </a:lnTo>
                    <a:lnTo>
                      <a:pt x="568" y="35"/>
                    </a:lnTo>
                    <a:lnTo>
                      <a:pt x="571" y="34"/>
                    </a:lnTo>
                    <a:lnTo>
                      <a:pt x="573" y="34"/>
                    </a:lnTo>
                    <a:lnTo>
                      <a:pt x="571" y="36"/>
                    </a:lnTo>
                    <a:lnTo>
                      <a:pt x="569" y="38"/>
                    </a:lnTo>
                    <a:lnTo>
                      <a:pt x="567" y="40"/>
                    </a:lnTo>
                    <a:lnTo>
                      <a:pt x="565" y="41"/>
                    </a:lnTo>
                    <a:lnTo>
                      <a:pt x="563" y="42"/>
                    </a:lnTo>
                    <a:lnTo>
                      <a:pt x="560" y="44"/>
                    </a:lnTo>
                    <a:lnTo>
                      <a:pt x="558" y="45"/>
                    </a:lnTo>
                    <a:lnTo>
                      <a:pt x="556" y="46"/>
                    </a:lnTo>
                    <a:lnTo>
                      <a:pt x="553" y="48"/>
                    </a:lnTo>
                    <a:lnTo>
                      <a:pt x="551" y="49"/>
                    </a:lnTo>
                    <a:lnTo>
                      <a:pt x="549" y="50"/>
                    </a:lnTo>
                    <a:lnTo>
                      <a:pt x="546" y="52"/>
                    </a:lnTo>
                    <a:lnTo>
                      <a:pt x="544" y="54"/>
                    </a:lnTo>
                    <a:lnTo>
                      <a:pt x="542" y="55"/>
                    </a:lnTo>
                    <a:lnTo>
                      <a:pt x="540" y="57"/>
                    </a:lnTo>
                    <a:lnTo>
                      <a:pt x="539" y="60"/>
                    </a:lnTo>
                    <a:lnTo>
                      <a:pt x="542" y="58"/>
                    </a:lnTo>
                    <a:lnTo>
                      <a:pt x="545" y="57"/>
                    </a:lnTo>
                    <a:lnTo>
                      <a:pt x="548" y="56"/>
                    </a:lnTo>
                    <a:lnTo>
                      <a:pt x="551" y="55"/>
                    </a:lnTo>
                    <a:lnTo>
                      <a:pt x="554" y="53"/>
                    </a:lnTo>
                    <a:lnTo>
                      <a:pt x="557" y="52"/>
                    </a:lnTo>
                    <a:lnTo>
                      <a:pt x="560" y="50"/>
                    </a:lnTo>
                    <a:lnTo>
                      <a:pt x="563" y="49"/>
                    </a:lnTo>
                    <a:lnTo>
                      <a:pt x="566" y="47"/>
                    </a:lnTo>
                    <a:lnTo>
                      <a:pt x="570" y="45"/>
                    </a:lnTo>
                    <a:lnTo>
                      <a:pt x="573" y="44"/>
                    </a:lnTo>
                    <a:lnTo>
                      <a:pt x="576" y="43"/>
                    </a:lnTo>
                    <a:lnTo>
                      <a:pt x="579" y="41"/>
                    </a:lnTo>
                    <a:lnTo>
                      <a:pt x="582" y="40"/>
                    </a:lnTo>
                    <a:lnTo>
                      <a:pt x="585" y="39"/>
                    </a:lnTo>
                    <a:lnTo>
                      <a:pt x="589" y="39"/>
                    </a:lnTo>
                    <a:lnTo>
                      <a:pt x="587" y="40"/>
                    </a:lnTo>
                    <a:lnTo>
                      <a:pt x="585" y="42"/>
                    </a:lnTo>
                    <a:lnTo>
                      <a:pt x="583" y="44"/>
                    </a:lnTo>
                    <a:lnTo>
                      <a:pt x="580" y="45"/>
                    </a:lnTo>
                    <a:lnTo>
                      <a:pt x="578" y="47"/>
                    </a:lnTo>
                    <a:lnTo>
                      <a:pt x="575" y="48"/>
                    </a:lnTo>
                    <a:lnTo>
                      <a:pt x="573" y="49"/>
                    </a:lnTo>
                    <a:lnTo>
                      <a:pt x="570" y="51"/>
                    </a:lnTo>
                    <a:lnTo>
                      <a:pt x="567" y="53"/>
                    </a:lnTo>
                    <a:lnTo>
                      <a:pt x="565" y="55"/>
                    </a:lnTo>
                    <a:lnTo>
                      <a:pt x="563" y="57"/>
                    </a:lnTo>
                    <a:lnTo>
                      <a:pt x="561" y="59"/>
                    </a:lnTo>
                    <a:lnTo>
                      <a:pt x="563" y="58"/>
                    </a:lnTo>
                    <a:lnTo>
                      <a:pt x="566" y="57"/>
                    </a:lnTo>
                    <a:lnTo>
                      <a:pt x="568" y="56"/>
                    </a:lnTo>
                    <a:lnTo>
                      <a:pt x="571" y="54"/>
                    </a:lnTo>
                    <a:lnTo>
                      <a:pt x="574" y="53"/>
                    </a:lnTo>
                    <a:lnTo>
                      <a:pt x="577" y="52"/>
                    </a:lnTo>
                    <a:lnTo>
                      <a:pt x="579" y="50"/>
                    </a:lnTo>
                    <a:lnTo>
                      <a:pt x="583" y="49"/>
                    </a:lnTo>
                    <a:lnTo>
                      <a:pt x="585" y="47"/>
                    </a:lnTo>
                    <a:lnTo>
                      <a:pt x="588" y="46"/>
                    </a:lnTo>
                    <a:lnTo>
                      <a:pt x="591" y="44"/>
                    </a:lnTo>
                    <a:lnTo>
                      <a:pt x="594" y="44"/>
                    </a:lnTo>
                    <a:lnTo>
                      <a:pt x="596" y="43"/>
                    </a:lnTo>
                    <a:lnTo>
                      <a:pt x="599" y="42"/>
                    </a:lnTo>
                    <a:lnTo>
                      <a:pt x="601" y="42"/>
                    </a:lnTo>
                    <a:lnTo>
                      <a:pt x="604" y="42"/>
                    </a:lnTo>
                    <a:lnTo>
                      <a:pt x="602" y="43"/>
                    </a:lnTo>
                    <a:lnTo>
                      <a:pt x="600" y="44"/>
                    </a:lnTo>
                    <a:lnTo>
                      <a:pt x="598" y="45"/>
                    </a:lnTo>
                    <a:lnTo>
                      <a:pt x="596" y="47"/>
                    </a:lnTo>
                    <a:lnTo>
                      <a:pt x="594" y="47"/>
                    </a:lnTo>
                    <a:lnTo>
                      <a:pt x="592" y="49"/>
                    </a:lnTo>
                    <a:lnTo>
                      <a:pt x="590" y="50"/>
                    </a:lnTo>
                    <a:lnTo>
                      <a:pt x="588" y="51"/>
                    </a:lnTo>
                    <a:lnTo>
                      <a:pt x="587" y="52"/>
                    </a:lnTo>
                    <a:lnTo>
                      <a:pt x="585" y="53"/>
                    </a:lnTo>
                    <a:lnTo>
                      <a:pt x="583" y="54"/>
                    </a:lnTo>
                    <a:lnTo>
                      <a:pt x="582" y="55"/>
                    </a:lnTo>
                    <a:lnTo>
                      <a:pt x="580" y="56"/>
                    </a:lnTo>
                    <a:lnTo>
                      <a:pt x="578" y="58"/>
                    </a:lnTo>
                    <a:lnTo>
                      <a:pt x="576" y="59"/>
                    </a:lnTo>
                    <a:lnTo>
                      <a:pt x="575" y="61"/>
                    </a:lnTo>
                    <a:lnTo>
                      <a:pt x="577" y="60"/>
                    </a:lnTo>
                    <a:lnTo>
                      <a:pt x="580" y="59"/>
                    </a:lnTo>
                    <a:lnTo>
                      <a:pt x="582" y="59"/>
                    </a:lnTo>
                    <a:lnTo>
                      <a:pt x="583" y="58"/>
                    </a:lnTo>
                    <a:lnTo>
                      <a:pt x="585" y="58"/>
                    </a:lnTo>
                    <a:lnTo>
                      <a:pt x="586" y="57"/>
                    </a:lnTo>
                    <a:lnTo>
                      <a:pt x="587" y="56"/>
                    </a:lnTo>
                    <a:lnTo>
                      <a:pt x="589" y="56"/>
                    </a:lnTo>
                    <a:lnTo>
                      <a:pt x="590" y="55"/>
                    </a:lnTo>
                    <a:lnTo>
                      <a:pt x="592" y="54"/>
                    </a:lnTo>
                    <a:lnTo>
                      <a:pt x="593" y="53"/>
                    </a:lnTo>
                    <a:lnTo>
                      <a:pt x="595" y="53"/>
                    </a:lnTo>
                    <a:lnTo>
                      <a:pt x="596" y="52"/>
                    </a:lnTo>
                    <a:lnTo>
                      <a:pt x="598" y="51"/>
                    </a:lnTo>
                    <a:lnTo>
                      <a:pt x="599" y="50"/>
                    </a:lnTo>
                    <a:lnTo>
                      <a:pt x="601" y="49"/>
                    </a:lnTo>
                    <a:lnTo>
                      <a:pt x="602" y="49"/>
                    </a:lnTo>
                    <a:lnTo>
                      <a:pt x="604" y="48"/>
                    </a:lnTo>
                    <a:lnTo>
                      <a:pt x="606" y="47"/>
                    </a:lnTo>
                    <a:lnTo>
                      <a:pt x="607" y="47"/>
                    </a:lnTo>
                    <a:lnTo>
                      <a:pt x="609" y="46"/>
                    </a:lnTo>
                    <a:lnTo>
                      <a:pt x="611" y="46"/>
                    </a:lnTo>
                    <a:lnTo>
                      <a:pt x="612" y="46"/>
                    </a:lnTo>
                    <a:lnTo>
                      <a:pt x="614" y="45"/>
                    </a:lnTo>
                    <a:lnTo>
                      <a:pt x="615" y="45"/>
                    </a:lnTo>
                    <a:lnTo>
                      <a:pt x="617" y="45"/>
                    </a:lnTo>
                    <a:lnTo>
                      <a:pt x="619" y="45"/>
                    </a:lnTo>
                    <a:lnTo>
                      <a:pt x="620" y="45"/>
                    </a:lnTo>
                    <a:lnTo>
                      <a:pt x="622" y="45"/>
                    </a:lnTo>
                    <a:lnTo>
                      <a:pt x="624" y="46"/>
                    </a:lnTo>
                    <a:lnTo>
                      <a:pt x="625" y="46"/>
                    </a:lnTo>
                    <a:lnTo>
                      <a:pt x="627" y="45"/>
                    </a:lnTo>
                    <a:lnTo>
                      <a:pt x="629" y="45"/>
                    </a:lnTo>
                    <a:lnTo>
                      <a:pt x="631" y="45"/>
                    </a:lnTo>
                    <a:lnTo>
                      <a:pt x="629" y="46"/>
                    </a:lnTo>
                    <a:lnTo>
                      <a:pt x="627" y="46"/>
                    </a:lnTo>
                    <a:lnTo>
                      <a:pt x="625" y="47"/>
                    </a:lnTo>
                    <a:lnTo>
                      <a:pt x="624" y="48"/>
                    </a:lnTo>
                    <a:lnTo>
                      <a:pt x="622" y="49"/>
                    </a:lnTo>
                    <a:lnTo>
                      <a:pt x="620" y="49"/>
                    </a:lnTo>
                    <a:lnTo>
                      <a:pt x="618" y="50"/>
                    </a:lnTo>
                    <a:lnTo>
                      <a:pt x="616" y="51"/>
                    </a:lnTo>
                    <a:lnTo>
                      <a:pt x="614" y="52"/>
                    </a:lnTo>
                    <a:lnTo>
                      <a:pt x="612" y="53"/>
                    </a:lnTo>
                    <a:lnTo>
                      <a:pt x="610" y="54"/>
                    </a:lnTo>
                    <a:lnTo>
                      <a:pt x="609" y="54"/>
                    </a:lnTo>
                    <a:lnTo>
                      <a:pt x="607" y="55"/>
                    </a:lnTo>
                    <a:lnTo>
                      <a:pt x="605" y="56"/>
                    </a:lnTo>
                    <a:lnTo>
                      <a:pt x="603" y="57"/>
                    </a:lnTo>
                    <a:lnTo>
                      <a:pt x="602" y="58"/>
                    </a:lnTo>
                    <a:lnTo>
                      <a:pt x="603" y="58"/>
                    </a:lnTo>
                    <a:lnTo>
                      <a:pt x="604" y="58"/>
                    </a:lnTo>
                    <a:lnTo>
                      <a:pt x="606" y="57"/>
                    </a:lnTo>
                    <a:lnTo>
                      <a:pt x="607" y="57"/>
                    </a:lnTo>
                    <a:lnTo>
                      <a:pt x="609" y="57"/>
                    </a:lnTo>
                    <a:lnTo>
                      <a:pt x="611" y="57"/>
                    </a:lnTo>
                    <a:lnTo>
                      <a:pt x="612" y="56"/>
                    </a:lnTo>
                    <a:lnTo>
                      <a:pt x="614" y="56"/>
                    </a:lnTo>
                    <a:lnTo>
                      <a:pt x="616" y="55"/>
                    </a:lnTo>
                    <a:lnTo>
                      <a:pt x="618" y="55"/>
                    </a:lnTo>
                    <a:lnTo>
                      <a:pt x="619" y="54"/>
                    </a:lnTo>
                    <a:lnTo>
                      <a:pt x="621" y="53"/>
                    </a:lnTo>
                    <a:lnTo>
                      <a:pt x="623" y="52"/>
                    </a:lnTo>
                    <a:lnTo>
                      <a:pt x="625" y="52"/>
                    </a:lnTo>
                    <a:lnTo>
                      <a:pt x="626" y="51"/>
                    </a:lnTo>
                    <a:lnTo>
                      <a:pt x="628" y="50"/>
                    </a:lnTo>
                    <a:lnTo>
                      <a:pt x="630" y="49"/>
                    </a:lnTo>
                    <a:lnTo>
                      <a:pt x="632" y="49"/>
                    </a:lnTo>
                    <a:lnTo>
                      <a:pt x="633" y="48"/>
                    </a:lnTo>
                    <a:lnTo>
                      <a:pt x="635" y="48"/>
                    </a:lnTo>
                    <a:lnTo>
                      <a:pt x="637" y="48"/>
                    </a:lnTo>
                    <a:lnTo>
                      <a:pt x="639" y="48"/>
                    </a:lnTo>
                    <a:lnTo>
                      <a:pt x="640" y="48"/>
                    </a:lnTo>
                    <a:lnTo>
                      <a:pt x="642" y="49"/>
                    </a:lnTo>
                    <a:lnTo>
                      <a:pt x="640" y="50"/>
                    </a:lnTo>
                    <a:lnTo>
                      <a:pt x="638" y="50"/>
                    </a:lnTo>
                    <a:lnTo>
                      <a:pt x="636" y="51"/>
                    </a:lnTo>
                    <a:lnTo>
                      <a:pt x="633" y="52"/>
                    </a:lnTo>
                    <a:lnTo>
                      <a:pt x="631" y="53"/>
                    </a:lnTo>
                    <a:lnTo>
                      <a:pt x="629" y="54"/>
                    </a:lnTo>
                    <a:lnTo>
                      <a:pt x="627" y="54"/>
                    </a:lnTo>
                    <a:lnTo>
                      <a:pt x="626" y="55"/>
                    </a:lnTo>
                    <a:lnTo>
                      <a:pt x="623" y="56"/>
                    </a:lnTo>
                    <a:lnTo>
                      <a:pt x="621" y="57"/>
                    </a:lnTo>
                    <a:lnTo>
                      <a:pt x="619" y="58"/>
                    </a:lnTo>
                    <a:lnTo>
                      <a:pt x="617" y="59"/>
                    </a:lnTo>
                    <a:lnTo>
                      <a:pt x="615" y="59"/>
                    </a:lnTo>
                    <a:lnTo>
                      <a:pt x="613" y="60"/>
                    </a:lnTo>
                    <a:lnTo>
                      <a:pt x="611" y="61"/>
                    </a:lnTo>
                    <a:lnTo>
                      <a:pt x="609" y="61"/>
                    </a:lnTo>
                    <a:lnTo>
                      <a:pt x="610" y="62"/>
                    </a:lnTo>
                    <a:lnTo>
                      <a:pt x="612" y="62"/>
                    </a:lnTo>
                    <a:lnTo>
                      <a:pt x="614" y="62"/>
                    </a:lnTo>
                    <a:lnTo>
                      <a:pt x="616" y="63"/>
                    </a:lnTo>
                    <a:lnTo>
                      <a:pt x="618" y="62"/>
                    </a:lnTo>
                    <a:lnTo>
                      <a:pt x="620" y="62"/>
                    </a:lnTo>
                    <a:lnTo>
                      <a:pt x="622" y="61"/>
                    </a:lnTo>
                    <a:lnTo>
                      <a:pt x="624" y="60"/>
                    </a:lnTo>
                    <a:lnTo>
                      <a:pt x="626" y="59"/>
                    </a:lnTo>
                    <a:lnTo>
                      <a:pt x="628" y="58"/>
                    </a:lnTo>
                    <a:lnTo>
                      <a:pt x="630" y="57"/>
                    </a:lnTo>
                    <a:lnTo>
                      <a:pt x="632" y="56"/>
                    </a:lnTo>
                    <a:lnTo>
                      <a:pt x="634" y="55"/>
                    </a:lnTo>
                    <a:lnTo>
                      <a:pt x="636" y="54"/>
                    </a:lnTo>
                    <a:lnTo>
                      <a:pt x="638" y="53"/>
                    </a:lnTo>
                    <a:lnTo>
                      <a:pt x="641" y="53"/>
                    </a:lnTo>
                    <a:lnTo>
                      <a:pt x="642" y="52"/>
                    </a:lnTo>
                    <a:lnTo>
                      <a:pt x="645" y="50"/>
                    </a:lnTo>
                    <a:lnTo>
                      <a:pt x="647" y="50"/>
                    </a:lnTo>
                    <a:lnTo>
                      <a:pt x="648" y="50"/>
                    </a:lnTo>
                    <a:lnTo>
                      <a:pt x="648" y="51"/>
                    </a:lnTo>
                    <a:lnTo>
                      <a:pt x="649" y="52"/>
                    </a:lnTo>
                    <a:lnTo>
                      <a:pt x="646" y="52"/>
                    </a:lnTo>
                    <a:lnTo>
                      <a:pt x="644" y="53"/>
                    </a:lnTo>
                    <a:lnTo>
                      <a:pt x="642" y="54"/>
                    </a:lnTo>
                    <a:lnTo>
                      <a:pt x="640" y="55"/>
                    </a:lnTo>
                    <a:lnTo>
                      <a:pt x="639" y="55"/>
                    </a:lnTo>
                    <a:lnTo>
                      <a:pt x="637" y="56"/>
                    </a:lnTo>
                    <a:lnTo>
                      <a:pt x="635" y="57"/>
                    </a:lnTo>
                    <a:lnTo>
                      <a:pt x="633" y="59"/>
                    </a:lnTo>
                    <a:lnTo>
                      <a:pt x="632" y="60"/>
                    </a:lnTo>
                    <a:lnTo>
                      <a:pt x="630" y="61"/>
                    </a:lnTo>
                    <a:lnTo>
                      <a:pt x="628" y="62"/>
                    </a:lnTo>
                    <a:lnTo>
                      <a:pt x="627" y="64"/>
                    </a:lnTo>
                    <a:lnTo>
                      <a:pt x="625" y="65"/>
                    </a:lnTo>
                    <a:lnTo>
                      <a:pt x="624" y="66"/>
                    </a:lnTo>
                    <a:lnTo>
                      <a:pt x="622" y="67"/>
                    </a:lnTo>
                    <a:lnTo>
                      <a:pt x="620" y="68"/>
                    </a:lnTo>
                    <a:lnTo>
                      <a:pt x="619" y="69"/>
                    </a:lnTo>
                    <a:lnTo>
                      <a:pt x="618" y="70"/>
                    </a:lnTo>
                    <a:lnTo>
                      <a:pt x="620" y="70"/>
                    </a:lnTo>
                    <a:lnTo>
                      <a:pt x="622" y="69"/>
                    </a:lnTo>
                    <a:lnTo>
                      <a:pt x="624" y="69"/>
                    </a:lnTo>
                    <a:lnTo>
                      <a:pt x="627" y="68"/>
                    </a:lnTo>
                    <a:lnTo>
                      <a:pt x="629" y="67"/>
                    </a:lnTo>
                    <a:lnTo>
                      <a:pt x="631" y="67"/>
                    </a:lnTo>
                    <a:lnTo>
                      <a:pt x="634" y="66"/>
                    </a:lnTo>
                    <a:lnTo>
                      <a:pt x="636" y="65"/>
                    </a:lnTo>
                    <a:lnTo>
                      <a:pt x="639" y="64"/>
                    </a:lnTo>
                    <a:lnTo>
                      <a:pt x="641" y="63"/>
                    </a:lnTo>
                    <a:lnTo>
                      <a:pt x="643" y="62"/>
                    </a:lnTo>
                    <a:lnTo>
                      <a:pt x="646" y="61"/>
                    </a:lnTo>
                    <a:lnTo>
                      <a:pt x="649" y="60"/>
                    </a:lnTo>
                    <a:lnTo>
                      <a:pt x="651" y="59"/>
                    </a:lnTo>
                    <a:lnTo>
                      <a:pt x="653" y="59"/>
                    </a:lnTo>
                    <a:lnTo>
                      <a:pt x="656" y="58"/>
                    </a:lnTo>
                    <a:lnTo>
                      <a:pt x="658" y="58"/>
                    </a:lnTo>
                    <a:lnTo>
                      <a:pt x="660" y="58"/>
                    </a:lnTo>
                    <a:lnTo>
                      <a:pt x="662" y="58"/>
                    </a:lnTo>
                    <a:lnTo>
                      <a:pt x="665" y="58"/>
                    </a:lnTo>
                    <a:lnTo>
                      <a:pt x="664" y="59"/>
                    </a:lnTo>
                    <a:lnTo>
                      <a:pt x="662" y="61"/>
                    </a:lnTo>
                    <a:lnTo>
                      <a:pt x="660" y="62"/>
                    </a:lnTo>
                    <a:lnTo>
                      <a:pt x="659" y="63"/>
                    </a:lnTo>
                    <a:lnTo>
                      <a:pt x="656" y="63"/>
                    </a:lnTo>
                    <a:lnTo>
                      <a:pt x="654" y="64"/>
                    </a:lnTo>
                    <a:lnTo>
                      <a:pt x="652" y="65"/>
                    </a:lnTo>
                    <a:lnTo>
                      <a:pt x="650" y="66"/>
                    </a:lnTo>
                    <a:lnTo>
                      <a:pt x="652" y="66"/>
                    </a:lnTo>
                    <a:lnTo>
                      <a:pt x="654" y="65"/>
                    </a:lnTo>
                    <a:lnTo>
                      <a:pt x="656" y="65"/>
                    </a:lnTo>
                    <a:lnTo>
                      <a:pt x="658" y="65"/>
                    </a:lnTo>
                    <a:lnTo>
                      <a:pt x="660" y="64"/>
                    </a:lnTo>
                    <a:lnTo>
                      <a:pt x="662" y="64"/>
                    </a:lnTo>
                    <a:lnTo>
                      <a:pt x="664" y="63"/>
                    </a:lnTo>
                    <a:lnTo>
                      <a:pt x="666" y="63"/>
                    </a:lnTo>
                    <a:lnTo>
                      <a:pt x="668" y="62"/>
                    </a:lnTo>
                    <a:lnTo>
                      <a:pt x="670" y="62"/>
                    </a:lnTo>
                    <a:lnTo>
                      <a:pt x="672" y="61"/>
                    </a:lnTo>
                    <a:lnTo>
                      <a:pt x="674" y="61"/>
                    </a:lnTo>
                    <a:lnTo>
                      <a:pt x="676" y="60"/>
                    </a:lnTo>
                    <a:lnTo>
                      <a:pt x="678" y="60"/>
                    </a:lnTo>
                    <a:lnTo>
                      <a:pt x="680" y="60"/>
                    </a:lnTo>
                    <a:lnTo>
                      <a:pt x="683" y="61"/>
                    </a:lnTo>
                    <a:lnTo>
                      <a:pt x="681" y="62"/>
                    </a:lnTo>
                    <a:lnTo>
                      <a:pt x="679" y="63"/>
                    </a:lnTo>
                    <a:lnTo>
                      <a:pt x="676" y="64"/>
                    </a:lnTo>
                    <a:lnTo>
                      <a:pt x="674" y="65"/>
                    </a:lnTo>
                    <a:lnTo>
                      <a:pt x="672" y="65"/>
                    </a:lnTo>
                    <a:lnTo>
                      <a:pt x="670" y="66"/>
                    </a:lnTo>
                    <a:lnTo>
                      <a:pt x="668" y="67"/>
                    </a:lnTo>
                    <a:lnTo>
                      <a:pt x="665" y="68"/>
                    </a:lnTo>
                    <a:lnTo>
                      <a:pt x="663" y="68"/>
                    </a:lnTo>
                    <a:lnTo>
                      <a:pt x="662" y="69"/>
                    </a:lnTo>
                    <a:lnTo>
                      <a:pt x="660" y="69"/>
                    </a:lnTo>
                    <a:lnTo>
                      <a:pt x="659" y="70"/>
                    </a:lnTo>
                    <a:lnTo>
                      <a:pt x="657" y="70"/>
                    </a:lnTo>
                    <a:lnTo>
                      <a:pt x="655" y="71"/>
                    </a:lnTo>
                    <a:lnTo>
                      <a:pt x="653" y="71"/>
                    </a:lnTo>
                    <a:lnTo>
                      <a:pt x="652" y="72"/>
                    </a:lnTo>
                    <a:lnTo>
                      <a:pt x="650" y="72"/>
                    </a:lnTo>
                    <a:lnTo>
                      <a:pt x="648" y="73"/>
                    </a:lnTo>
                    <a:lnTo>
                      <a:pt x="647" y="73"/>
                    </a:lnTo>
                    <a:lnTo>
                      <a:pt x="644" y="74"/>
                    </a:lnTo>
                    <a:lnTo>
                      <a:pt x="643" y="75"/>
                    </a:lnTo>
                    <a:lnTo>
                      <a:pt x="641" y="75"/>
                    </a:lnTo>
                    <a:lnTo>
                      <a:pt x="640" y="76"/>
                    </a:lnTo>
                    <a:lnTo>
                      <a:pt x="638" y="77"/>
                    </a:lnTo>
                    <a:lnTo>
                      <a:pt x="640" y="76"/>
                    </a:lnTo>
                    <a:lnTo>
                      <a:pt x="642" y="76"/>
                    </a:lnTo>
                    <a:lnTo>
                      <a:pt x="644" y="76"/>
                    </a:lnTo>
                    <a:lnTo>
                      <a:pt x="647" y="76"/>
                    </a:lnTo>
                    <a:lnTo>
                      <a:pt x="649" y="75"/>
                    </a:lnTo>
                    <a:lnTo>
                      <a:pt x="651" y="74"/>
                    </a:lnTo>
                    <a:lnTo>
                      <a:pt x="653" y="74"/>
                    </a:lnTo>
                    <a:lnTo>
                      <a:pt x="655" y="73"/>
                    </a:lnTo>
                    <a:lnTo>
                      <a:pt x="658" y="73"/>
                    </a:lnTo>
                    <a:lnTo>
                      <a:pt x="660" y="72"/>
                    </a:lnTo>
                    <a:lnTo>
                      <a:pt x="662" y="71"/>
                    </a:lnTo>
                    <a:lnTo>
                      <a:pt x="664" y="71"/>
                    </a:lnTo>
                    <a:lnTo>
                      <a:pt x="666" y="70"/>
                    </a:lnTo>
                    <a:lnTo>
                      <a:pt x="669" y="69"/>
                    </a:lnTo>
                    <a:lnTo>
                      <a:pt x="671" y="69"/>
                    </a:lnTo>
                    <a:lnTo>
                      <a:pt x="673" y="69"/>
                    </a:lnTo>
                    <a:lnTo>
                      <a:pt x="675" y="68"/>
                    </a:lnTo>
                    <a:lnTo>
                      <a:pt x="676" y="68"/>
                    </a:lnTo>
                    <a:lnTo>
                      <a:pt x="678" y="68"/>
                    </a:lnTo>
                    <a:lnTo>
                      <a:pt x="680" y="68"/>
                    </a:lnTo>
                    <a:lnTo>
                      <a:pt x="681" y="67"/>
                    </a:lnTo>
                    <a:lnTo>
                      <a:pt x="683" y="67"/>
                    </a:lnTo>
                    <a:lnTo>
                      <a:pt x="685" y="67"/>
                    </a:lnTo>
                    <a:lnTo>
                      <a:pt x="687" y="67"/>
                    </a:lnTo>
                    <a:lnTo>
                      <a:pt x="685" y="68"/>
                    </a:lnTo>
                    <a:lnTo>
                      <a:pt x="683" y="69"/>
                    </a:lnTo>
                    <a:lnTo>
                      <a:pt x="681" y="70"/>
                    </a:lnTo>
                    <a:lnTo>
                      <a:pt x="679" y="71"/>
                    </a:lnTo>
                    <a:lnTo>
                      <a:pt x="677" y="72"/>
                    </a:lnTo>
                    <a:lnTo>
                      <a:pt x="675" y="73"/>
                    </a:lnTo>
                    <a:lnTo>
                      <a:pt x="673" y="74"/>
                    </a:lnTo>
                    <a:lnTo>
                      <a:pt x="671" y="75"/>
                    </a:lnTo>
                    <a:lnTo>
                      <a:pt x="669" y="76"/>
                    </a:lnTo>
                    <a:lnTo>
                      <a:pt x="667" y="78"/>
                    </a:lnTo>
                    <a:lnTo>
                      <a:pt x="665" y="79"/>
                    </a:lnTo>
                    <a:lnTo>
                      <a:pt x="663" y="80"/>
                    </a:lnTo>
                    <a:lnTo>
                      <a:pt x="661" y="81"/>
                    </a:lnTo>
                    <a:lnTo>
                      <a:pt x="660" y="83"/>
                    </a:lnTo>
                    <a:lnTo>
                      <a:pt x="658" y="84"/>
                    </a:lnTo>
                    <a:lnTo>
                      <a:pt x="656" y="86"/>
                    </a:lnTo>
                    <a:lnTo>
                      <a:pt x="658" y="85"/>
                    </a:lnTo>
                    <a:lnTo>
                      <a:pt x="660" y="84"/>
                    </a:lnTo>
                    <a:lnTo>
                      <a:pt x="662" y="83"/>
                    </a:lnTo>
                    <a:lnTo>
                      <a:pt x="664" y="83"/>
                    </a:lnTo>
                    <a:lnTo>
                      <a:pt x="666" y="82"/>
                    </a:lnTo>
                    <a:lnTo>
                      <a:pt x="669" y="81"/>
                    </a:lnTo>
                    <a:lnTo>
                      <a:pt x="671" y="80"/>
                    </a:lnTo>
                    <a:lnTo>
                      <a:pt x="673" y="79"/>
                    </a:lnTo>
                    <a:lnTo>
                      <a:pt x="676" y="78"/>
                    </a:lnTo>
                    <a:lnTo>
                      <a:pt x="678" y="77"/>
                    </a:lnTo>
                    <a:lnTo>
                      <a:pt x="681" y="76"/>
                    </a:lnTo>
                    <a:lnTo>
                      <a:pt x="683" y="76"/>
                    </a:lnTo>
                    <a:lnTo>
                      <a:pt x="686" y="75"/>
                    </a:lnTo>
                    <a:lnTo>
                      <a:pt x="689" y="75"/>
                    </a:lnTo>
                    <a:lnTo>
                      <a:pt x="690" y="75"/>
                    </a:lnTo>
                    <a:lnTo>
                      <a:pt x="691" y="75"/>
                    </a:lnTo>
                    <a:lnTo>
                      <a:pt x="693" y="75"/>
                    </a:lnTo>
                    <a:lnTo>
                      <a:pt x="694" y="75"/>
                    </a:lnTo>
                    <a:lnTo>
                      <a:pt x="692" y="76"/>
                    </a:lnTo>
                    <a:lnTo>
                      <a:pt x="690" y="77"/>
                    </a:lnTo>
                    <a:lnTo>
                      <a:pt x="688" y="78"/>
                    </a:lnTo>
                    <a:lnTo>
                      <a:pt x="686" y="79"/>
                    </a:lnTo>
                    <a:lnTo>
                      <a:pt x="684" y="80"/>
                    </a:lnTo>
                    <a:lnTo>
                      <a:pt x="682" y="81"/>
                    </a:lnTo>
                    <a:lnTo>
                      <a:pt x="679" y="82"/>
                    </a:lnTo>
                    <a:lnTo>
                      <a:pt x="677" y="83"/>
                    </a:lnTo>
                    <a:lnTo>
                      <a:pt x="674" y="84"/>
                    </a:lnTo>
                    <a:lnTo>
                      <a:pt x="672" y="85"/>
                    </a:lnTo>
                    <a:lnTo>
                      <a:pt x="669" y="85"/>
                    </a:lnTo>
                    <a:lnTo>
                      <a:pt x="667" y="86"/>
                    </a:lnTo>
                    <a:lnTo>
                      <a:pt x="664" y="87"/>
                    </a:lnTo>
                    <a:lnTo>
                      <a:pt x="662" y="88"/>
                    </a:lnTo>
                    <a:lnTo>
                      <a:pt x="660" y="90"/>
                    </a:lnTo>
                    <a:lnTo>
                      <a:pt x="658" y="92"/>
                    </a:lnTo>
                    <a:lnTo>
                      <a:pt x="659" y="91"/>
                    </a:lnTo>
                    <a:lnTo>
                      <a:pt x="661" y="91"/>
                    </a:lnTo>
                    <a:lnTo>
                      <a:pt x="662" y="91"/>
                    </a:lnTo>
                    <a:lnTo>
                      <a:pt x="664" y="91"/>
                    </a:lnTo>
                    <a:lnTo>
                      <a:pt x="665" y="91"/>
                    </a:lnTo>
                    <a:lnTo>
                      <a:pt x="666" y="91"/>
                    </a:lnTo>
                    <a:lnTo>
                      <a:pt x="668" y="90"/>
                    </a:lnTo>
                    <a:lnTo>
                      <a:pt x="670" y="90"/>
                    </a:lnTo>
                    <a:lnTo>
                      <a:pt x="671" y="89"/>
                    </a:lnTo>
                    <a:lnTo>
                      <a:pt x="672" y="89"/>
                    </a:lnTo>
                    <a:lnTo>
                      <a:pt x="674" y="88"/>
                    </a:lnTo>
                    <a:lnTo>
                      <a:pt x="675" y="88"/>
                    </a:lnTo>
                    <a:lnTo>
                      <a:pt x="676" y="87"/>
                    </a:lnTo>
                    <a:lnTo>
                      <a:pt x="678" y="86"/>
                    </a:lnTo>
                    <a:lnTo>
                      <a:pt x="679" y="86"/>
                    </a:lnTo>
                    <a:lnTo>
                      <a:pt x="681" y="85"/>
                    </a:lnTo>
                    <a:lnTo>
                      <a:pt x="683" y="84"/>
                    </a:lnTo>
                    <a:lnTo>
                      <a:pt x="685" y="83"/>
                    </a:lnTo>
                    <a:lnTo>
                      <a:pt x="688" y="82"/>
                    </a:lnTo>
                    <a:lnTo>
                      <a:pt x="690" y="81"/>
                    </a:lnTo>
                    <a:lnTo>
                      <a:pt x="692" y="80"/>
                    </a:lnTo>
                    <a:lnTo>
                      <a:pt x="695" y="80"/>
                    </a:lnTo>
                    <a:lnTo>
                      <a:pt x="697" y="79"/>
                    </a:lnTo>
                    <a:lnTo>
                      <a:pt x="700" y="79"/>
                    </a:lnTo>
                    <a:lnTo>
                      <a:pt x="700" y="80"/>
                    </a:lnTo>
                    <a:lnTo>
                      <a:pt x="698" y="81"/>
                    </a:lnTo>
                    <a:lnTo>
                      <a:pt x="697" y="83"/>
                    </a:lnTo>
                    <a:lnTo>
                      <a:pt x="695" y="84"/>
                    </a:lnTo>
                    <a:lnTo>
                      <a:pt x="693" y="85"/>
                    </a:lnTo>
                    <a:lnTo>
                      <a:pt x="691" y="86"/>
                    </a:lnTo>
                    <a:lnTo>
                      <a:pt x="688" y="87"/>
                    </a:lnTo>
                    <a:lnTo>
                      <a:pt x="686" y="88"/>
                    </a:lnTo>
                    <a:lnTo>
                      <a:pt x="684" y="89"/>
                    </a:lnTo>
                    <a:lnTo>
                      <a:pt x="682" y="89"/>
                    </a:lnTo>
                    <a:lnTo>
                      <a:pt x="681" y="90"/>
                    </a:lnTo>
                    <a:lnTo>
                      <a:pt x="679" y="90"/>
                    </a:lnTo>
                    <a:lnTo>
                      <a:pt x="677" y="91"/>
                    </a:lnTo>
                    <a:lnTo>
                      <a:pt x="675" y="92"/>
                    </a:lnTo>
                    <a:lnTo>
                      <a:pt x="674" y="92"/>
                    </a:lnTo>
                    <a:lnTo>
                      <a:pt x="672" y="93"/>
                    </a:lnTo>
                    <a:lnTo>
                      <a:pt x="671" y="95"/>
                    </a:lnTo>
                    <a:lnTo>
                      <a:pt x="673" y="94"/>
                    </a:lnTo>
                    <a:lnTo>
                      <a:pt x="675" y="94"/>
                    </a:lnTo>
                    <a:lnTo>
                      <a:pt x="677" y="93"/>
                    </a:lnTo>
                    <a:lnTo>
                      <a:pt x="679" y="93"/>
                    </a:lnTo>
                    <a:lnTo>
                      <a:pt x="681" y="92"/>
                    </a:lnTo>
                    <a:lnTo>
                      <a:pt x="684" y="92"/>
                    </a:lnTo>
                    <a:lnTo>
                      <a:pt x="686" y="91"/>
                    </a:lnTo>
                    <a:lnTo>
                      <a:pt x="688" y="90"/>
                    </a:lnTo>
                    <a:lnTo>
                      <a:pt x="691" y="89"/>
                    </a:lnTo>
                    <a:lnTo>
                      <a:pt x="693" y="89"/>
                    </a:lnTo>
                    <a:lnTo>
                      <a:pt x="696" y="88"/>
                    </a:lnTo>
                    <a:lnTo>
                      <a:pt x="698" y="87"/>
                    </a:lnTo>
                    <a:lnTo>
                      <a:pt x="701" y="87"/>
                    </a:lnTo>
                    <a:lnTo>
                      <a:pt x="704" y="86"/>
                    </a:lnTo>
                    <a:lnTo>
                      <a:pt x="705" y="86"/>
                    </a:lnTo>
                    <a:lnTo>
                      <a:pt x="706" y="86"/>
                    </a:lnTo>
                    <a:lnTo>
                      <a:pt x="708" y="86"/>
                    </a:lnTo>
                    <a:lnTo>
                      <a:pt x="709" y="86"/>
                    </a:lnTo>
                    <a:lnTo>
                      <a:pt x="708" y="87"/>
                    </a:lnTo>
                    <a:lnTo>
                      <a:pt x="707" y="89"/>
                    </a:lnTo>
                    <a:lnTo>
                      <a:pt x="706" y="89"/>
                    </a:lnTo>
                    <a:lnTo>
                      <a:pt x="704" y="90"/>
                    </a:lnTo>
                    <a:lnTo>
                      <a:pt x="702" y="91"/>
                    </a:lnTo>
                    <a:lnTo>
                      <a:pt x="701" y="92"/>
                    </a:lnTo>
                    <a:lnTo>
                      <a:pt x="699" y="92"/>
                    </a:lnTo>
                    <a:lnTo>
                      <a:pt x="697" y="93"/>
                    </a:lnTo>
                    <a:lnTo>
                      <a:pt x="695" y="93"/>
                    </a:lnTo>
                    <a:lnTo>
                      <a:pt x="694" y="94"/>
                    </a:lnTo>
                    <a:lnTo>
                      <a:pt x="692" y="94"/>
                    </a:lnTo>
                    <a:lnTo>
                      <a:pt x="690" y="95"/>
                    </a:lnTo>
                    <a:lnTo>
                      <a:pt x="688" y="96"/>
                    </a:lnTo>
                    <a:lnTo>
                      <a:pt x="686" y="97"/>
                    </a:lnTo>
                    <a:lnTo>
                      <a:pt x="685" y="98"/>
                    </a:lnTo>
                    <a:lnTo>
                      <a:pt x="683" y="99"/>
                    </a:lnTo>
                    <a:lnTo>
                      <a:pt x="685" y="99"/>
                    </a:lnTo>
                    <a:lnTo>
                      <a:pt x="687" y="99"/>
                    </a:lnTo>
                    <a:lnTo>
                      <a:pt x="689" y="98"/>
                    </a:lnTo>
                    <a:lnTo>
                      <a:pt x="691" y="98"/>
                    </a:lnTo>
                    <a:lnTo>
                      <a:pt x="693" y="98"/>
                    </a:lnTo>
                    <a:lnTo>
                      <a:pt x="695" y="97"/>
                    </a:lnTo>
                    <a:lnTo>
                      <a:pt x="697" y="97"/>
                    </a:lnTo>
                    <a:lnTo>
                      <a:pt x="699" y="96"/>
                    </a:lnTo>
                    <a:lnTo>
                      <a:pt x="701" y="96"/>
                    </a:lnTo>
                    <a:lnTo>
                      <a:pt x="704" y="95"/>
                    </a:lnTo>
                    <a:lnTo>
                      <a:pt x="706" y="95"/>
                    </a:lnTo>
                    <a:lnTo>
                      <a:pt x="709" y="94"/>
                    </a:lnTo>
                    <a:lnTo>
                      <a:pt x="712" y="94"/>
                    </a:lnTo>
                    <a:lnTo>
                      <a:pt x="715" y="93"/>
                    </a:lnTo>
                    <a:lnTo>
                      <a:pt x="716" y="93"/>
                    </a:lnTo>
                    <a:lnTo>
                      <a:pt x="717" y="93"/>
                    </a:lnTo>
                    <a:lnTo>
                      <a:pt x="719" y="93"/>
                    </a:lnTo>
                    <a:lnTo>
                      <a:pt x="721" y="93"/>
                    </a:lnTo>
                    <a:lnTo>
                      <a:pt x="718" y="94"/>
                    </a:lnTo>
                    <a:lnTo>
                      <a:pt x="717" y="94"/>
                    </a:lnTo>
                    <a:lnTo>
                      <a:pt x="715" y="95"/>
                    </a:lnTo>
                    <a:lnTo>
                      <a:pt x="713" y="96"/>
                    </a:lnTo>
                    <a:lnTo>
                      <a:pt x="712" y="97"/>
                    </a:lnTo>
                    <a:lnTo>
                      <a:pt x="710" y="97"/>
                    </a:lnTo>
                    <a:lnTo>
                      <a:pt x="708" y="98"/>
                    </a:lnTo>
                    <a:lnTo>
                      <a:pt x="707" y="99"/>
                    </a:lnTo>
                    <a:lnTo>
                      <a:pt x="705" y="100"/>
                    </a:lnTo>
                    <a:lnTo>
                      <a:pt x="704" y="101"/>
                    </a:lnTo>
                    <a:lnTo>
                      <a:pt x="702" y="102"/>
                    </a:lnTo>
                    <a:lnTo>
                      <a:pt x="701" y="103"/>
                    </a:lnTo>
                    <a:lnTo>
                      <a:pt x="702" y="103"/>
                    </a:lnTo>
                    <a:lnTo>
                      <a:pt x="704" y="103"/>
                    </a:lnTo>
                    <a:lnTo>
                      <a:pt x="705" y="103"/>
                    </a:lnTo>
                    <a:lnTo>
                      <a:pt x="707" y="103"/>
                    </a:lnTo>
                    <a:lnTo>
                      <a:pt x="708" y="102"/>
                    </a:lnTo>
                    <a:lnTo>
                      <a:pt x="710" y="102"/>
                    </a:lnTo>
                    <a:lnTo>
                      <a:pt x="712" y="102"/>
                    </a:lnTo>
                    <a:lnTo>
                      <a:pt x="714" y="101"/>
                    </a:lnTo>
                    <a:lnTo>
                      <a:pt x="716" y="101"/>
                    </a:lnTo>
                    <a:lnTo>
                      <a:pt x="719" y="100"/>
                    </a:lnTo>
                    <a:lnTo>
                      <a:pt x="721" y="100"/>
                    </a:lnTo>
                    <a:lnTo>
                      <a:pt x="724" y="101"/>
                    </a:lnTo>
                    <a:lnTo>
                      <a:pt x="722" y="102"/>
                    </a:lnTo>
                    <a:lnTo>
                      <a:pt x="721" y="103"/>
                    </a:lnTo>
                    <a:lnTo>
                      <a:pt x="719" y="104"/>
                    </a:lnTo>
                    <a:lnTo>
                      <a:pt x="717" y="105"/>
                    </a:lnTo>
                    <a:lnTo>
                      <a:pt x="715" y="105"/>
                    </a:lnTo>
                    <a:lnTo>
                      <a:pt x="713" y="105"/>
                    </a:lnTo>
                    <a:lnTo>
                      <a:pt x="710" y="105"/>
                    </a:lnTo>
                    <a:lnTo>
                      <a:pt x="708" y="106"/>
                    </a:lnTo>
                    <a:lnTo>
                      <a:pt x="706" y="106"/>
                    </a:lnTo>
                    <a:lnTo>
                      <a:pt x="704" y="108"/>
                    </a:lnTo>
                    <a:lnTo>
                      <a:pt x="706" y="108"/>
                    </a:lnTo>
                    <a:lnTo>
                      <a:pt x="707" y="108"/>
                    </a:lnTo>
                    <a:lnTo>
                      <a:pt x="709" y="108"/>
                    </a:lnTo>
                    <a:lnTo>
                      <a:pt x="711" y="108"/>
                    </a:lnTo>
                    <a:lnTo>
                      <a:pt x="712" y="107"/>
                    </a:lnTo>
                    <a:lnTo>
                      <a:pt x="714" y="107"/>
                    </a:lnTo>
                    <a:lnTo>
                      <a:pt x="716" y="107"/>
                    </a:lnTo>
                    <a:lnTo>
                      <a:pt x="717" y="107"/>
                    </a:lnTo>
                    <a:lnTo>
                      <a:pt x="719" y="106"/>
                    </a:lnTo>
                    <a:lnTo>
                      <a:pt x="721" y="106"/>
                    </a:lnTo>
                    <a:lnTo>
                      <a:pt x="723" y="106"/>
                    </a:lnTo>
                    <a:lnTo>
                      <a:pt x="724" y="105"/>
                    </a:lnTo>
                    <a:lnTo>
                      <a:pt x="726" y="105"/>
                    </a:lnTo>
                    <a:lnTo>
                      <a:pt x="728" y="105"/>
                    </a:lnTo>
                    <a:lnTo>
                      <a:pt x="729" y="105"/>
                    </a:lnTo>
                    <a:lnTo>
                      <a:pt x="731" y="105"/>
                    </a:lnTo>
                    <a:lnTo>
                      <a:pt x="730" y="106"/>
                    </a:lnTo>
                    <a:lnTo>
                      <a:pt x="729" y="107"/>
                    </a:lnTo>
                    <a:lnTo>
                      <a:pt x="727" y="108"/>
                    </a:lnTo>
                    <a:lnTo>
                      <a:pt x="726" y="109"/>
                    </a:lnTo>
                    <a:lnTo>
                      <a:pt x="724" y="109"/>
                    </a:lnTo>
                    <a:lnTo>
                      <a:pt x="723" y="110"/>
                    </a:lnTo>
                    <a:lnTo>
                      <a:pt x="721" y="111"/>
                    </a:lnTo>
                    <a:lnTo>
                      <a:pt x="719" y="112"/>
                    </a:lnTo>
                    <a:lnTo>
                      <a:pt x="717" y="112"/>
                    </a:lnTo>
                    <a:lnTo>
                      <a:pt x="715" y="112"/>
                    </a:lnTo>
                    <a:lnTo>
                      <a:pt x="713" y="113"/>
                    </a:lnTo>
                    <a:lnTo>
                      <a:pt x="712" y="114"/>
                    </a:lnTo>
                    <a:lnTo>
                      <a:pt x="710" y="114"/>
                    </a:lnTo>
                    <a:lnTo>
                      <a:pt x="708" y="115"/>
                    </a:lnTo>
                    <a:lnTo>
                      <a:pt x="706" y="116"/>
                    </a:lnTo>
                    <a:lnTo>
                      <a:pt x="705" y="117"/>
                    </a:lnTo>
                    <a:lnTo>
                      <a:pt x="705" y="118"/>
                    </a:lnTo>
                    <a:lnTo>
                      <a:pt x="707" y="117"/>
                    </a:lnTo>
                    <a:lnTo>
                      <a:pt x="710" y="117"/>
                    </a:lnTo>
                    <a:lnTo>
                      <a:pt x="713" y="116"/>
                    </a:lnTo>
                    <a:lnTo>
                      <a:pt x="715" y="116"/>
                    </a:lnTo>
                    <a:lnTo>
                      <a:pt x="718" y="115"/>
                    </a:lnTo>
                    <a:lnTo>
                      <a:pt x="721" y="115"/>
                    </a:lnTo>
                    <a:lnTo>
                      <a:pt x="722" y="115"/>
                    </a:lnTo>
                    <a:lnTo>
                      <a:pt x="723" y="115"/>
                    </a:lnTo>
                    <a:lnTo>
                      <a:pt x="725" y="115"/>
                    </a:lnTo>
                    <a:lnTo>
                      <a:pt x="726" y="115"/>
                    </a:lnTo>
                    <a:lnTo>
                      <a:pt x="728" y="114"/>
                    </a:lnTo>
                    <a:lnTo>
                      <a:pt x="729" y="114"/>
                    </a:lnTo>
                    <a:lnTo>
                      <a:pt x="731" y="114"/>
                    </a:lnTo>
                    <a:lnTo>
                      <a:pt x="733" y="114"/>
                    </a:lnTo>
                    <a:lnTo>
                      <a:pt x="731" y="115"/>
                    </a:lnTo>
                    <a:lnTo>
                      <a:pt x="728" y="116"/>
                    </a:lnTo>
                    <a:lnTo>
                      <a:pt x="726" y="117"/>
                    </a:lnTo>
                    <a:lnTo>
                      <a:pt x="724" y="118"/>
                    </a:lnTo>
                    <a:lnTo>
                      <a:pt x="721" y="118"/>
                    </a:lnTo>
                    <a:lnTo>
                      <a:pt x="719" y="119"/>
                    </a:lnTo>
                    <a:lnTo>
                      <a:pt x="716" y="119"/>
                    </a:lnTo>
                    <a:lnTo>
                      <a:pt x="714" y="120"/>
                    </a:lnTo>
                    <a:lnTo>
                      <a:pt x="715" y="120"/>
                    </a:lnTo>
                    <a:lnTo>
                      <a:pt x="717" y="121"/>
                    </a:lnTo>
                    <a:lnTo>
                      <a:pt x="719" y="121"/>
                    </a:lnTo>
                    <a:lnTo>
                      <a:pt x="721" y="121"/>
                    </a:lnTo>
                    <a:lnTo>
                      <a:pt x="722" y="121"/>
                    </a:lnTo>
                    <a:lnTo>
                      <a:pt x="724" y="121"/>
                    </a:lnTo>
                    <a:lnTo>
                      <a:pt x="726" y="120"/>
                    </a:lnTo>
                    <a:lnTo>
                      <a:pt x="727" y="120"/>
                    </a:lnTo>
                    <a:lnTo>
                      <a:pt x="729" y="119"/>
                    </a:lnTo>
                    <a:lnTo>
                      <a:pt x="730" y="119"/>
                    </a:lnTo>
                    <a:lnTo>
                      <a:pt x="732" y="118"/>
                    </a:lnTo>
                    <a:lnTo>
                      <a:pt x="734" y="118"/>
                    </a:lnTo>
                    <a:lnTo>
                      <a:pt x="736" y="117"/>
                    </a:lnTo>
                    <a:lnTo>
                      <a:pt x="737" y="117"/>
                    </a:lnTo>
                    <a:lnTo>
                      <a:pt x="739" y="116"/>
                    </a:lnTo>
                    <a:lnTo>
                      <a:pt x="741" y="116"/>
                    </a:lnTo>
                    <a:lnTo>
                      <a:pt x="743" y="116"/>
                    </a:lnTo>
                    <a:lnTo>
                      <a:pt x="745" y="115"/>
                    </a:lnTo>
                    <a:lnTo>
                      <a:pt x="747" y="115"/>
                    </a:lnTo>
                    <a:lnTo>
                      <a:pt x="750" y="116"/>
                    </a:lnTo>
                    <a:lnTo>
                      <a:pt x="748" y="117"/>
                    </a:lnTo>
                    <a:lnTo>
                      <a:pt x="747" y="119"/>
                    </a:lnTo>
                    <a:lnTo>
                      <a:pt x="745" y="119"/>
                    </a:lnTo>
                    <a:lnTo>
                      <a:pt x="743" y="120"/>
                    </a:lnTo>
                    <a:lnTo>
                      <a:pt x="741" y="120"/>
                    </a:lnTo>
                    <a:lnTo>
                      <a:pt x="740" y="121"/>
                    </a:lnTo>
                    <a:lnTo>
                      <a:pt x="738" y="121"/>
                    </a:lnTo>
                    <a:lnTo>
                      <a:pt x="736" y="122"/>
                    </a:lnTo>
                    <a:lnTo>
                      <a:pt x="735" y="122"/>
                    </a:lnTo>
                    <a:lnTo>
                      <a:pt x="733" y="123"/>
                    </a:lnTo>
                    <a:lnTo>
                      <a:pt x="731" y="123"/>
                    </a:lnTo>
                    <a:lnTo>
                      <a:pt x="730" y="124"/>
                    </a:lnTo>
                    <a:lnTo>
                      <a:pt x="731" y="124"/>
                    </a:lnTo>
                    <a:lnTo>
                      <a:pt x="733" y="124"/>
                    </a:lnTo>
                    <a:lnTo>
                      <a:pt x="734" y="124"/>
                    </a:lnTo>
                    <a:lnTo>
                      <a:pt x="736" y="124"/>
                    </a:lnTo>
                    <a:lnTo>
                      <a:pt x="737" y="124"/>
                    </a:lnTo>
                    <a:lnTo>
                      <a:pt x="739" y="123"/>
                    </a:lnTo>
                    <a:lnTo>
                      <a:pt x="741" y="122"/>
                    </a:lnTo>
                    <a:lnTo>
                      <a:pt x="743" y="122"/>
                    </a:lnTo>
                    <a:lnTo>
                      <a:pt x="744" y="121"/>
                    </a:lnTo>
                    <a:lnTo>
                      <a:pt x="746" y="120"/>
                    </a:lnTo>
                    <a:lnTo>
                      <a:pt x="748" y="119"/>
                    </a:lnTo>
                    <a:lnTo>
                      <a:pt x="750" y="119"/>
                    </a:lnTo>
                    <a:lnTo>
                      <a:pt x="752" y="118"/>
                    </a:lnTo>
                    <a:lnTo>
                      <a:pt x="753" y="118"/>
                    </a:lnTo>
                    <a:lnTo>
                      <a:pt x="755" y="118"/>
                    </a:lnTo>
                    <a:lnTo>
                      <a:pt x="757" y="118"/>
                    </a:lnTo>
                    <a:lnTo>
                      <a:pt x="756" y="119"/>
                    </a:lnTo>
                    <a:lnTo>
                      <a:pt x="755" y="119"/>
                    </a:lnTo>
                    <a:lnTo>
                      <a:pt x="754" y="120"/>
                    </a:lnTo>
                    <a:lnTo>
                      <a:pt x="753" y="121"/>
                    </a:lnTo>
                    <a:lnTo>
                      <a:pt x="752" y="122"/>
                    </a:lnTo>
                    <a:lnTo>
                      <a:pt x="752" y="123"/>
                    </a:lnTo>
                    <a:lnTo>
                      <a:pt x="753" y="124"/>
                    </a:lnTo>
                    <a:lnTo>
                      <a:pt x="755" y="124"/>
                    </a:lnTo>
                    <a:lnTo>
                      <a:pt x="757" y="124"/>
                    </a:lnTo>
                    <a:lnTo>
                      <a:pt x="758" y="124"/>
                    </a:lnTo>
                    <a:lnTo>
                      <a:pt x="760" y="124"/>
                    </a:lnTo>
                    <a:lnTo>
                      <a:pt x="762" y="124"/>
                    </a:lnTo>
                    <a:lnTo>
                      <a:pt x="765" y="124"/>
                    </a:lnTo>
                    <a:lnTo>
                      <a:pt x="765" y="125"/>
                    </a:lnTo>
                    <a:lnTo>
                      <a:pt x="765" y="127"/>
                    </a:lnTo>
                    <a:lnTo>
                      <a:pt x="765" y="128"/>
                    </a:lnTo>
                    <a:lnTo>
                      <a:pt x="765" y="130"/>
                    </a:lnTo>
                    <a:lnTo>
                      <a:pt x="765" y="132"/>
                    </a:lnTo>
                    <a:lnTo>
                      <a:pt x="765" y="134"/>
                    </a:lnTo>
                    <a:lnTo>
                      <a:pt x="765" y="135"/>
                    </a:lnTo>
                    <a:lnTo>
                      <a:pt x="765" y="137"/>
                    </a:lnTo>
                    <a:lnTo>
                      <a:pt x="765" y="141"/>
                    </a:lnTo>
                    <a:lnTo>
                      <a:pt x="765" y="144"/>
                    </a:lnTo>
                    <a:lnTo>
                      <a:pt x="765" y="147"/>
                    </a:lnTo>
                    <a:lnTo>
                      <a:pt x="765" y="150"/>
                    </a:lnTo>
                    <a:lnTo>
                      <a:pt x="765" y="152"/>
                    </a:lnTo>
                    <a:lnTo>
                      <a:pt x="765" y="156"/>
                    </a:lnTo>
                    <a:lnTo>
                      <a:pt x="765" y="159"/>
                    </a:lnTo>
                    <a:lnTo>
                      <a:pt x="765" y="162"/>
                    </a:lnTo>
                    <a:lnTo>
                      <a:pt x="765" y="165"/>
                    </a:lnTo>
                    <a:lnTo>
                      <a:pt x="765" y="167"/>
                    </a:lnTo>
                    <a:lnTo>
                      <a:pt x="765" y="170"/>
                    </a:lnTo>
                    <a:lnTo>
                      <a:pt x="765" y="173"/>
                    </a:lnTo>
                    <a:lnTo>
                      <a:pt x="765" y="176"/>
                    </a:lnTo>
                    <a:lnTo>
                      <a:pt x="765" y="179"/>
                    </a:lnTo>
                    <a:lnTo>
                      <a:pt x="765" y="182"/>
                    </a:lnTo>
                    <a:lnTo>
                      <a:pt x="765" y="185"/>
                    </a:lnTo>
                    <a:lnTo>
                      <a:pt x="766" y="186"/>
                    </a:lnTo>
                    <a:lnTo>
                      <a:pt x="766" y="187"/>
                    </a:lnTo>
                    <a:lnTo>
                      <a:pt x="763" y="187"/>
                    </a:lnTo>
                    <a:lnTo>
                      <a:pt x="761" y="186"/>
                    </a:lnTo>
                    <a:lnTo>
                      <a:pt x="758" y="186"/>
                    </a:lnTo>
                    <a:lnTo>
                      <a:pt x="756" y="186"/>
                    </a:lnTo>
                    <a:lnTo>
                      <a:pt x="754" y="186"/>
                    </a:lnTo>
                    <a:lnTo>
                      <a:pt x="752" y="186"/>
                    </a:lnTo>
                    <a:lnTo>
                      <a:pt x="750" y="185"/>
                    </a:lnTo>
                    <a:lnTo>
                      <a:pt x="749" y="185"/>
                    </a:lnTo>
                    <a:lnTo>
                      <a:pt x="747" y="184"/>
                    </a:lnTo>
                    <a:lnTo>
                      <a:pt x="746" y="184"/>
                    </a:lnTo>
                    <a:lnTo>
                      <a:pt x="744" y="182"/>
                    </a:lnTo>
                    <a:lnTo>
                      <a:pt x="744" y="181"/>
                    </a:lnTo>
                    <a:lnTo>
                      <a:pt x="743" y="179"/>
                    </a:lnTo>
                    <a:lnTo>
                      <a:pt x="743" y="177"/>
                    </a:lnTo>
                    <a:lnTo>
                      <a:pt x="743" y="175"/>
                    </a:lnTo>
                    <a:lnTo>
                      <a:pt x="744" y="172"/>
                    </a:lnTo>
                    <a:lnTo>
                      <a:pt x="744" y="170"/>
                    </a:lnTo>
                    <a:lnTo>
                      <a:pt x="743" y="168"/>
                    </a:lnTo>
                    <a:lnTo>
                      <a:pt x="743" y="165"/>
                    </a:lnTo>
                    <a:lnTo>
                      <a:pt x="744" y="163"/>
                    </a:lnTo>
                    <a:lnTo>
                      <a:pt x="744" y="160"/>
                    </a:lnTo>
                    <a:lnTo>
                      <a:pt x="744" y="158"/>
                    </a:lnTo>
                    <a:lnTo>
                      <a:pt x="744" y="156"/>
                    </a:lnTo>
                    <a:lnTo>
                      <a:pt x="745" y="154"/>
                    </a:lnTo>
                    <a:lnTo>
                      <a:pt x="744" y="151"/>
                    </a:lnTo>
                    <a:lnTo>
                      <a:pt x="744" y="150"/>
                    </a:lnTo>
                    <a:lnTo>
                      <a:pt x="743" y="148"/>
                    </a:lnTo>
                    <a:lnTo>
                      <a:pt x="743" y="147"/>
                    </a:lnTo>
                    <a:lnTo>
                      <a:pt x="741" y="145"/>
                    </a:lnTo>
                    <a:lnTo>
                      <a:pt x="739" y="145"/>
                    </a:lnTo>
                    <a:lnTo>
                      <a:pt x="737" y="144"/>
                    </a:lnTo>
                    <a:lnTo>
                      <a:pt x="734" y="144"/>
                    </a:lnTo>
                    <a:lnTo>
                      <a:pt x="731" y="143"/>
                    </a:lnTo>
                    <a:lnTo>
                      <a:pt x="728" y="142"/>
                    </a:lnTo>
                    <a:lnTo>
                      <a:pt x="725" y="142"/>
                    </a:lnTo>
                    <a:lnTo>
                      <a:pt x="722" y="141"/>
                    </a:lnTo>
                    <a:lnTo>
                      <a:pt x="719" y="139"/>
                    </a:lnTo>
                    <a:lnTo>
                      <a:pt x="716" y="139"/>
                    </a:lnTo>
                    <a:lnTo>
                      <a:pt x="713" y="138"/>
                    </a:lnTo>
                    <a:lnTo>
                      <a:pt x="709" y="138"/>
                    </a:lnTo>
                    <a:lnTo>
                      <a:pt x="706" y="137"/>
                    </a:lnTo>
                    <a:lnTo>
                      <a:pt x="703" y="136"/>
                    </a:lnTo>
                    <a:lnTo>
                      <a:pt x="700" y="135"/>
                    </a:lnTo>
                    <a:lnTo>
                      <a:pt x="697" y="135"/>
                    </a:lnTo>
                    <a:lnTo>
                      <a:pt x="694" y="134"/>
                    </a:lnTo>
                    <a:lnTo>
                      <a:pt x="692" y="133"/>
                    </a:lnTo>
                    <a:lnTo>
                      <a:pt x="689" y="132"/>
                    </a:lnTo>
                    <a:lnTo>
                      <a:pt x="687" y="131"/>
                    </a:lnTo>
                    <a:lnTo>
                      <a:pt x="686" y="128"/>
                    </a:lnTo>
                    <a:lnTo>
                      <a:pt x="685" y="126"/>
                    </a:lnTo>
                    <a:lnTo>
                      <a:pt x="684" y="124"/>
                    </a:lnTo>
                    <a:lnTo>
                      <a:pt x="683" y="122"/>
                    </a:lnTo>
                    <a:lnTo>
                      <a:pt x="682" y="120"/>
                    </a:lnTo>
                    <a:lnTo>
                      <a:pt x="681" y="118"/>
                    </a:lnTo>
                    <a:lnTo>
                      <a:pt x="679" y="117"/>
                    </a:lnTo>
                    <a:lnTo>
                      <a:pt x="678" y="115"/>
                    </a:lnTo>
                    <a:lnTo>
                      <a:pt x="676" y="114"/>
                    </a:lnTo>
                    <a:lnTo>
                      <a:pt x="674" y="113"/>
                    </a:lnTo>
                    <a:lnTo>
                      <a:pt x="672" y="112"/>
                    </a:lnTo>
                    <a:lnTo>
                      <a:pt x="671" y="112"/>
                    </a:lnTo>
                    <a:lnTo>
                      <a:pt x="668" y="111"/>
                    </a:lnTo>
                    <a:lnTo>
                      <a:pt x="666" y="111"/>
                    </a:lnTo>
                    <a:lnTo>
                      <a:pt x="664" y="111"/>
                    </a:lnTo>
                    <a:lnTo>
                      <a:pt x="662" y="112"/>
                    </a:lnTo>
                    <a:lnTo>
                      <a:pt x="660" y="111"/>
                    </a:lnTo>
                    <a:lnTo>
                      <a:pt x="658" y="111"/>
                    </a:lnTo>
                    <a:lnTo>
                      <a:pt x="655" y="110"/>
                    </a:lnTo>
                    <a:lnTo>
                      <a:pt x="654" y="110"/>
                    </a:lnTo>
                    <a:lnTo>
                      <a:pt x="652" y="110"/>
                    </a:lnTo>
                    <a:lnTo>
                      <a:pt x="650" y="110"/>
                    </a:lnTo>
                    <a:lnTo>
                      <a:pt x="648" y="110"/>
                    </a:lnTo>
                    <a:lnTo>
                      <a:pt x="646" y="111"/>
                    </a:lnTo>
                    <a:lnTo>
                      <a:pt x="643" y="111"/>
                    </a:lnTo>
                    <a:lnTo>
                      <a:pt x="641" y="112"/>
                    </a:lnTo>
                    <a:lnTo>
                      <a:pt x="639" y="112"/>
                    </a:lnTo>
                    <a:lnTo>
                      <a:pt x="638" y="113"/>
                    </a:lnTo>
                    <a:lnTo>
                      <a:pt x="636" y="113"/>
                    </a:lnTo>
                    <a:lnTo>
                      <a:pt x="634" y="114"/>
                    </a:lnTo>
                    <a:lnTo>
                      <a:pt x="633" y="114"/>
                    </a:lnTo>
                    <a:lnTo>
                      <a:pt x="631" y="115"/>
                    </a:lnTo>
                    <a:lnTo>
                      <a:pt x="630" y="113"/>
                    </a:lnTo>
                    <a:lnTo>
                      <a:pt x="629" y="110"/>
                    </a:lnTo>
                    <a:lnTo>
                      <a:pt x="628" y="107"/>
                    </a:lnTo>
                    <a:lnTo>
                      <a:pt x="628" y="105"/>
                    </a:lnTo>
                    <a:lnTo>
                      <a:pt x="628" y="102"/>
                    </a:lnTo>
                    <a:lnTo>
                      <a:pt x="628" y="99"/>
                    </a:lnTo>
                    <a:lnTo>
                      <a:pt x="628" y="96"/>
                    </a:lnTo>
                    <a:lnTo>
                      <a:pt x="628" y="94"/>
                    </a:lnTo>
                    <a:lnTo>
                      <a:pt x="627" y="91"/>
                    </a:lnTo>
                    <a:lnTo>
                      <a:pt x="627" y="89"/>
                    </a:lnTo>
                    <a:lnTo>
                      <a:pt x="626" y="87"/>
                    </a:lnTo>
                    <a:lnTo>
                      <a:pt x="625" y="86"/>
                    </a:lnTo>
                    <a:lnTo>
                      <a:pt x="623" y="84"/>
                    </a:lnTo>
                    <a:lnTo>
                      <a:pt x="621" y="83"/>
                    </a:lnTo>
                    <a:lnTo>
                      <a:pt x="618" y="83"/>
                    </a:lnTo>
                    <a:lnTo>
                      <a:pt x="615" y="83"/>
                    </a:lnTo>
                    <a:lnTo>
                      <a:pt x="612" y="83"/>
                    </a:lnTo>
                    <a:lnTo>
                      <a:pt x="610" y="83"/>
                    </a:lnTo>
                    <a:lnTo>
                      <a:pt x="608" y="82"/>
                    </a:lnTo>
                    <a:lnTo>
                      <a:pt x="605" y="82"/>
                    </a:lnTo>
                    <a:lnTo>
                      <a:pt x="597" y="80"/>
                    </a:lnTo>
                    <a:lnTo>
                      <a:pt x="589" y="79"/>
                    </a:lnTo>
                    <a:lnTo>
                      <a:pt x="581" y="78"/>
                    </a:lnTo>
                    <a:lnTo>
                      <a:pt x="574" y="77"/>
                    </a:lnTo>
                    <a:lnTo>
                      <a:pt x="565" y="75"/>
                    </a:lnTo>
                    <a:lnTo>
                      <a:pt x="557" y="74"/>
                    </a:lnTo>
                    <a:lnTo>
                      <a:pt x="549" y="73"/>
                    </a:lnTo>
                    <a:lnTo>
                      <a:pt x="542" y="72"/>
                    </a:lnTo>
                    <a:lnTo>
                      <a:pt x="534" y="71"/>
                    </a:lnTo>
                    <a:lnTo>
                      <a:pt x="525" y="70"/>
                    </a:lnTo>
                    <a:lnTo>
                      <a:pt x="517" y="69"/>
                    </a:lnTo>
                    <a:lnTo>
                      <a:pt x="510" y="68"/>
                    </a:lnTo>
                    <a:lnTo>
                      <a:pt x="502" y="67"/>
                    </a:lnTo>
                    <a:lnTo>
                      <a:pt x="494" y="66"/>
                    </a:lnTo>
                    <a:lnTo>
                      <a:pt x="486" y="65"/>
                    </a:lnTo>
                    <a:lnTo>
                      <a:pt x="478" y="64"/>
                    </a:lnTo>
                    <a:lnTo>
                      <a:pt x="477" y="62"/>
                    </a:lnTo>
                    <a:lnTo>
                      <a:pt x="477" y="61"/>
                    </a:lnTo>
                    <a:lnTo>
                      <a:pt x="476" y="59"/>
                    </a:lnTo>
                    <a:lnTo>
                      <a:pt x="476" y="57"/>
                    </a:lnTo>
                    <a:lnTo>
                      <a:pt x="476" y="55"/>
                    </a:lnTo>
                    <a:lnTo>
                      <a:pt x="475" y="53"/>
                    </a:lnTo>
                    <a:lnTo>
                      <a:pt x="475" y="52"/>
                    </a:lnTo>
                    <a:lnTo>
                      <a:pt x="475" y="50"/>
                    </a:lnTo>
                    <a:lnTo>
                      <a:pt x="474" y="48"/>
                    </a:lnTo>
                    <a:lnTo>
                      <a:pt x="472" y="46"/>
                    </a:lnTo>
                    <a:lnTo>
                      <a:pt x="470" y="46"/>
                    </a:lnTo>
                    <a:lnTo>
                      <a:pt x="469" y="45"/>
                    </a:lnTo>
                    <a:lnTo>
                      <a:pt x="467" y="45"/>
                    </a:lnTo>
                    <a:lnTo>
                      <a:pt x="464" y="46"/>
                    </a:lnTo>
                    <a:lnTo>
                      <a:pt x="459" y="45"/>
                    </a:lnTo>
                    <a:lnTo>
                      <a:pt x="454" y="44"/>
                    </a:lnTo>
                    <a:lnTo>
                      <a:pt x="448" y="43"/>
                    </a:lnTo>
                    <a:lnTo>
                      <a:pt x="443" y="43"/>
                    </a:lnTo>
                    <a:lnTo>
                      <a:pt x="438" y="43"/>
                    </a:lnTo>
                    <a:lnTo>
                      <a:pt x="433" y="44"/>
                    </a:lnTo>
                    <a:lnTo>
                      <a:pt x="427" y="44"/>
                    </a:lnTo>
                    <a:lnTo>
                      <a:pt x="422" y="45"/>
                    </a:lnTo>
                    <a:lnTo>
                      <a:pt x="417" y="45"/>
                    </a:lnTo>
                    <a:lnTo>
                      <a:pt x="411" y="46"/>
                    </a:lnTo>
                    <a:lnTo>
                      <a:pt x="405" y="46"/>
                    </a:lnTo>
                    <a:lnTo>
                      <a:pt x="400" y="47"/>
                    </a:lnTo>
                    <a:lnTo>
                      <a:pt x="395" y="47"/>
                    </a:lnTo>
                    <a:lnTo>
                      <a:pt x="389" y="47"/>
                    </a:lnTo>
                    <a:lnTo>
                      <a:pt x="384" y="47"/>
                    </a:lnTo>
                    <a:lnTo>
                      <a:pt x="379" y="47"/>
                    </a:lnTo>
                    <a:lnTo>
                      <a:pt x="379" y="49"/>
                    </a:lnTo>
                    <a:lnTo>
                      <a:pt x="379" y="52"/>
                    </a:lnTo>
                    <a:lnTo>
                      <a:pt x="379" y="55"/>
                    </a:lnTo>
                    <a:lnTo>
                      <a:pt x="379" y="58"/>
                    </a:lnTo>
                    <a:lnTo>
                      <a:pt x="379" y="61"/>
                    </a:lnTo>
                    <a:lnTo>
                      <a:pt x="379" y="64"/>
                    </a:lnTo>
                    <a:lnTo>
                      <a:pt x="379" y="67"/>
                    </a:lnTo>
                    <a:lnTo>
                      <a:pt x="379" y="70"/>
                    </a:lnTo>
                    <a:lnTo>
                      <a:pt x="379" y="73"/>
                    </a:lnTo>
                    <a:lnTo>
                      <a:pt x="379" y="75"/>
                    </a:lnTo>
                    <a:lnTo>
                      <a:pt x="379" y="78"/>
                    </a:lnTo>
                    <a:lnTo>
                      <a:pt x="379" y="81"/>
                    </a:lnTo>
                    <a:lnTo>
                      <a:pt x="378" y="84"/>
                    </a:lnTo>
                    <a:lnTo>
                      <a:pt x="378" y="86"/>
                    </a:lnTo>
                    <a:lnTo>
                      <a:pt x="378" y="89"/>
                    </a:lnTo>
                    <a:lnTo>
                      <a:pt x="378" y="92"/>
                    </a:lnTo>
                    <a:lnTo>
                      <a:pt x="377" y="94"/>
                    </a:lnTo>
                    <a:lnTo>
                      <a:pt x="376" y="95"/>
                    </a:lnTo>
                    <a:lnTo>
                      <a:pt x="374" y="96"/>
                    </a:lnTo>
                    <a:lnTo>
                      <a:pt x="373" y="96"/>
                    </a:lnTo>
                    <a:lnTo>
                      <a:pt x="371" y="96"/>
                    </a:lnTo>
                    <a:lnTo>
                      <a:pt x="370" y="95"/>
                    </a:lnTo>
                    <a:lnTo>
                      <a:pt x="368" y="94"/>
                    </a:lnTo>
                    <a:lnTo>
                      <a:pt x="367" y="92"/>
                    </a:lnTo>
                    <a:lnTo>
                      <a:pt x="364" y="91"/>
                    </a:lnTo>
                    <a:lnTo>
                      <a:pt x="363" y="89"/>
                    </a:lnTo>
                    <a:lnTo>
                      <a:pt x="361" y="88"/>
                    </a:lnTo>
                    <a:lnTo>
                      <a:pt x="359" y="87"/>
                    </a:lnTo>
                    <a:lnTo>
                      <a:pt x="357" y="86"/>
                    </a:lnTo>
                    <a:lnTo>
                      <a:pt x="356" y="86"/>
                    </a:lnTo>
                    <a:lnTo>
                      <a:pt x="354" y="86"/>
                    </a:lnTo>
                    <a:lnTo>
                      <a:pt x="352" y="88"/>
                    </a:lnTo>
                    <a:lnTo>
                      <a:pt x="351" y="91"/>
                    </a:lnTo>
                    <a:lnTo>
                      <a:pt x="350" y="94"/>
                    </a:lnTo>
                    <a:lnTo>
                      <a:pt x="348" y="96"/>
                    </a:lnTo>
                    <a:lnTo>
                      <a:pt x="346" y="97"/>
                    </a:lnTo>
                    <a:lnTo>
                      <a:pt x="344" y="98"/>
                    </a:lnTo>
                    <a:lnTo>
                      <a:pt x="341" y="98"/>
                    </a:lnTo>
                    <a:lnTo>
                      <a:pt x="338" y="97"/>
                    </a:lnTo>
                    <a:lnTo>
                      <a:pt x="336" y="97"/>
                    </a:lnTo>
                    <a:lnTo>
                      <a:pt x="332" y="96"/>
                    </a:lnTo>
                    <a:lnTo>
                      <a:pt x="329" y="95"/>
                    </a:lnTo>
                    <a:lnTo>
                      <a:pt x="326" y="93"/>
                    </a:lnTo>
                    <a:lnTo>
                      <a:pt x="323" y="92"/>
                    </a:lnTo>
                    <a:lnTo>
                      <a:pt x="320" y="91"/>
                    </a:lnTo>
                    <a:lnTo>
                      <a:pt x="317" y="89"/>
                    </a:lnTo>
                    <a:lnTo>
                      <a:pt x="314" y="89"/>
                    </a:lnTo>
                    <a:lnTo>
                      <a:pt x="312" y="88"/>
                    </a:lnTo>
                    <a:lnTo>
                      <a:pt x="309" y="87"/>
                    </a:lnTo>
                    <a:lnTo>
                      <a:pt x="306" y="86"/>
                    </a:lnTo>
                    <a:lnTo>
                      <a:pt x="304" y="85"/>
                    </a:lnTo>
                    <a:lnTo>
                      <a:pt x="301" y="84"/>
                    </a:lnTo>
                    <a:lnTo>
                      <a:pt x="298" y="82"/>
                    </a:lnTo>
                    <a:lnTo>
                      <a:pt x="295" y="81"/>
                    </a:lnTo>
                    <a:lnTo>
                      <a:pt x="292" y="80"/>
                    </a:lnTo>
                    <a:lnTo>
                      <a:pt x="289" y="80"/>
                    </a:lnTo>
                    <a:lnTo>
                      <a:pt x="286" y="79"/>
                    </a:lnTo>
                    <a:lnTo>
                      <a:pt x="283" y="79"/>
                    </a:lnTo>
                    <a:lnTo>
                      <a:pt x="280" y="79"/>
                    </a:lnTo>
                    <a:lnTo>
                      <a:pt x="277" y="79"/>
                    </a:lnTo>
                    <a:lnTo>
                      <a:pt x="274" y="79"/>
                    </a:lnTo>
                    <a:lnTo>
                      <a:pt x="271" y="80"/>
                    </a:lnTo>
                    <a:lnTo>
                      <a:pt x="268" y="81"/>
                    </a:lnTo>
                    <a:lnTo>
                      <a:pt x="265" y="83"/>
                    </a:lnTo>
                    <a:lnTo>
                      <a:pt x="262" y="83"/>
                    </a:lnTo>
                    <a:lnTo>
                      <a:pt x="258" y="84"/>
                    </a:lnTo>
                    <a:lnTo>
                      <a:pt x="255" y="85"/>
                    </a:lnTo>
                    <a:lnTo>
                      <a:pt x="251" y="86"/>
                    </a:lnTo>
                    <a:lnTo>
                      <a:pt x="247" y="86"/>
                    </a:lnTo>
                    <a:lnTo>
                      <a:pt x="244" y="87"/>
                    </a:lnTo>
                    <a:lnTo>
                      <a:pt x="241" y="88"/>
                    </a:lnTo>
                    <a:lnTo>
                      <a:pt x="237" y="88"/>
                    </a:lnTo>
                    <a:lnTo>
                      <a:pt x="233" y="89"/>
                    </a:lnTo>
                    <a:lnTo>
                      <a:pt x="230" y="90"/>
                    </a:lnTo>
                    <a:lnTo>
                      <a:pt x="227" y="91"/>
                    </a:lnTo>
                    <a:lnTo>
                      <a:pt x="223" y="92"/>
                    </a:lnTo>
                    <a:lnTo>
                      <a:pt x="220" y="92"/>
                    </a:lnTo>
                    <a:lnTo>
                      <a:pt x="217" y="94"/>
                    </a:lnTo>
                    <a:lnTo>
                      <a:pt x="214" y="95"/>
                    </a:lnTo>
                    <a:lnTo>
                      <a:pt x="211" y="96"/>
                    </a:lnTo>
                    <a:lnTo>
                      <a:pt x="211" y="98"/>
                    </a:lnTo>
                    <a:lnTo>
                      <a:pt x="211" y="99"/>
                    </a:lnTo>
                    <a:lnTo>
                      <a:pt x="211" y="101"/>
                    </a:lnTo>
                    <a:lnTo>
                      <a:pt x="211" y="103"/>
                    </a:lnTo>
                    <a:lnTo>
                      <a:pt x="211" y="104"/>
                    </a:lnTo>
                    <a:lnTo>
                      <a:pt x="211" y="106"/>
                    </a:lnTo>
                    <a:lnTo>
                      <a:pt x="211" y="107"/>
                    </a:lnTo>
                    <a:lnTo>
                      <a:pt x="211" y="109"/>
                    </a:lnTo>
                    <a:lnTo>
                      <a:pt x="211" y="111"/>
                    </a:lnTo>
                    <a:lnTo>
                      <a:pt x="211" y="112"/>
                    </a:lnTo>
                    <a:lnTo>
                      <a:pt x="211" y="114"/>
                    </a:lnTo>
                    <a:lnTo>
                      <a:pt x="212" y="115"/>
                    </a:lnTo>
                    <a:lnTo>
                      <a:pt x="212" y="117"/>
                    </a:lnTo>
                    <a:lnTo>
                      <a:pt x="212" y="119"/>
                    </a:lnTo>
                    <a:lnTo>
                      <a:pt x="212" y="120"/>
                    </a:lnTo>
                    <a:lnTo>
                      <a:pt x="212" y="122"/>
                    </a:lnTo>
                    <a:lnTo>
                      <a:pt x="207" y="122"/>
                    </a:lnTo>
                    <a:lnTo>
                      <a:pt x="203" y="122"/>
                    </a:lnTo>
                    <a:lnTo>
                      <a:pt x="198" y="122"/>
                    </a:lnTo>
                    <a:lnTo>
                      <a:pt x="194" y="122"/>
                    </a:lnTo>
                    <a:lnTo>
                      <a:pt x="189" y="122"/>
                    </a:lnTo>
                    <a:lnTo>
                      <a:pt x="185" y="122"/>
                    </a:lnTo>
                    <a:lnTo>
                      <a:pt x="180" y="122"/>
                    </a:lnTo>
                    <a:lnTo>
                      <a:pt x="175" y="123"/>
                    </a:lnTo>
                    <a:lnTo>
                      <a:pt x="171" y="123"/>
                    </a:lnTo>
                    <a:lnTo>
                      <a:pt x="166" y="123"/>
                    </a:lnTo>
                    <a:lnTo>
                      <a:pt x="161" y="123"/>
                    </a:lnTo>
                    <a:lnTo>
                      <a:pt x="157" y="123"/>
                    </a:lnTo>
                    <a:lnTo>
                      <a:pt x="153" y="124"/>
                    </a:lnTo>
                    <a:lnTo>
                      <a:pt x="148" y="124"/>
                    </a:lnTo>
                    <a:lnTo>
                      <a:pt x="144" y="125"/>
                    </a:lnTo>
                    <a:lnTo>
                      <a:pt x="140" y="126"/>
                    </a:lnTo>
                    <a:lnTo>
                      <a:pt x="139" y="129"/>
                    </a:lnTo>
                    <a:lnTo>
                      <a:pt x="139" y="131"/>
                    </a:lnTo>
                    <a:lnTo>
                      <a:pt x="139" y="134"/>
                    </a:lnTo>
                    <a:lnTo>
                      <a:pt x="140" y="137"/>
                    </a:lnTo>
                    <a:lnTo>
                      <a:pt x="140" y="141"/>
                    </a:lnTo>
                    <a:lnTo>
                      <a:pt x="140" y="144"/>
                    </a:lnTo>
                    <a:lnTo>
                      <a:pt x="140" y="147"/>
                    </a:lnTo>
                    <a:lnTo>
                      <a:pt x="140" y="150"/>
                    </a:lnTo>
                    <a:lnTo>
                      <a:pt x="140" y="153"/>
                    </a:lnTo>
                    <a:lnTo>
                      <a:pt x="140" y="156"/>
                    </a:lnTo>
                    <a:lnTo>
                      <a:pt x="140" y="159"/>
                    </a:lnTo>
                    <a:lnTo>
                      <a:pt x="140" y="162"/>
                    </a:lnTo>
                    <a:lnTo>
                      <a:pt x="140" y="164"/>
                    </a:lnTo>
                    <a:lnTo>
                      <a:pt x="139" y="167"/>
                    </a:lnTo>
                    <a:lnTo>
                      <a:pt x="139" y="169"/>
                    </a:lnTo>
                    <a:lnTo>
                      <a:pt x="138" y="172"/>
                    </a:lnTo>
                    <a:lnTo>
                      <a:pt x="137" y="172"/>
                    </a:lnTo>
                    <a:lnTo>
                      <a:pt x="135" y="173"/>
                    </a:lnTo>
                    <a:lnTo>
                      <a:pt x="133" y="174"/>
                    </a:lnTo>
                    <a:lnTo>
                      <a:pt x="132" y="175"/>
                    </a:lnTo>
                    <a:lnTo>
                      <a:pt x="129" y="175"/>
                    </a:lnTo>
                    <a:lnTo>
                      <a:pt x="128" y="176"/>
                    </a:lnTo>
                    <a:lnTo>
                      <a:pt x="126" y="177"/>
                    </a:lnTo>
                    <a:lnTo>
                      <a:pt x="124" y="178"/>
                    </a:lnTo>
                    <a:lnTo>
                      <a:pt x="123" y="178"/>
                    </a:lnTo>
                    <a:lnTo>
                      <a:pt x="121" y="178"/>
                    </a:lnTo>
                    <a:lnTo>
                      <a:pt x="120" y="178"/>
                    </a:lnTo>
                    <a:lnTo>
                      <a:pt x="119" y="177"/>
                    </a:lnTo>
                    <a:lnTo>
                      <a:pt x="118" y="176"/>
                    </a:lnTo>
                    <a:lnTo>
                      <a:pt x="118" y="175"/>
                    </a:lnTo>
                    <a:lnTo>
                      <a:pt x="118" y="173"/>
                    </a:lnTo>
                    <a:lnTo>
                      <a:pt x="119" y="171"/>
                    </a:lnTo>
                    <a:lnTo>
                      <a:pt x="117" y="170"/>
                    </a:lnTo>
                    <a:lnTo>
                      <a:pt x="116" y="170"/>
                    </a:lnTo>
                    <a:lnTo>
                      <a:pt x="114" y="170"/>
                    </a:lnTo>
                    <a:lnTo>
                      <a:pt x="113" y="169"/>
                    </a:lnTo>
                    <a:lnTo>
                      <a:pt x="111" y="168"/>
                    </a:lnTo>
                    <a:lnTo>
                      <a:pt x="110" y="167"/>
                    </a:lnTo>
                    <a:lnTo>
                      <a:pt x="108" y="169"/>
                    </a:lnTo>
                    <a:lnTo>
                      <a:pt x="107" y="170"/>
                    </a:lnTo>
                    <a:lnTo>
                      <a:pt x="106" y="171"/>
                    </a:lnTo>
                    <a:lnTo>
                      <a:pt x="105" y="171"/>
                    </a:lnTo>
                    <a:lnTo>
                      <a:pt x="103" y="171"/>
                    </a:lnTo>
                    <a:lnTo>
                      <a:pt x="102" y="170"/>
                    </a:lnTo>
                    <a:lnTo>
                      <a:pt x="100" y="170"/>
                    </a:lnTo>
                    <a:lnTo>
                      <a:pt x="99" y="169"/>
                    </a:lnTo>
                    <a:lnTo>
                      <a:pt x="97" y="168"/>
                    </a:lnTo>
                    <a:lnTo>
                      <a:pt x="95" y="167"/>
                    </a:lnTo>
                    <a:lnTo>
                      <a:pt x="94" y="166"/>
                    </a:lnTo>
                    <a:lnTo>
                      <a:pt x="92" y="166"/>
                    </a:lnTo>
                    <a:lnTo>
                      <a:pt x="90" y="166"/>
                    </a:lnTo>
                    <a:lnTo>
                      <a:pt x="89" y="166"/>
                    </a:lnTo>
                    <a:lnTo>
                      <a:pt x="87" y="166"/>
                    </a:lnTo>
                    <a:lnTo>
                      <a:pt x="86" y="168"/>
                    </a:lnTo>
                    <a:lnTo>
                      <a:pt x="81" y="169"/>
                    </a:lnTo>
                    <a:lnTo>
                      <a:pt x="76" y="170"/>
                    </a:lnTo>
                    <a:lnTo>
                      <a:pt x="71" y="171"/>
                    </a:lnTo>
                    <a:lnTo>
                      <a:pt x="67" y="172"/>
                    </a:lnTo>
                    <a:lnTo>
                      <a:pt x="62" y="173"/>
                    </a:lnTo>
                    <a:lnTo>
                      <a:pt x="57" y="174"/>
                    </a:lnTo>
                    <a:lnTo>
                      <a:pt x="52" y="175"/>
                    </a:lnTo>
                    <a:lnTo>
                      <a:pt x="48" y="176"/>
                    </a:lnTo>
                    <a:lnTo>
                      <a:pt x="43" y="177"/>
                    </a:lnTo>
                    <a:lnTo>
                      <a:pt x="39" y="178"/>
                    </a:lnTo>
                    <a:lnTo>
                      <a:pt x="34" y="179"/>
                    </a:lnTo>
                    <a:lnTo>
                      <a:pt x="29" y="180"/>
                    </a:lnTo>
                    <a:lnTo>
                      <a:pt x="25" y="181"/>
                    </a:lnTo>
                    <a:lnTo>
                      <a:pt x="20" y="183"/>
                    </a:lnTo>
                    <a:lnTo>
                      <a:pt x="16" y="184"/>
                    </a:lnTo>
                    <a:lnTo>
                      <a:pt x="11" y="186"/>
                    </a:lnTo>
                    <a:lnTo>
                      <a:pt x="11" y="188"/>
                    </a:lnTo>
                    <a:lnTo>
                      <a:pt x="11" y="190"/>
                    </a:lnTo>
                    <a:lnTo>
                      <a:pt x="11" y="193"/>
                    </a:lnTo>
                    <a:lnTo>
                      <a:pt x="11" y="195"/>
                    </a:lnTo>
                    <a:lnTo>
                      <a:pt x="11" y="197"/>
                    </a:lnTo>
                    <a:lnTo>
                      <a:pt x="11" y="200"/>
                    </a:lnTo>
                    <a:lnTo>
                      <a:pt x="11" y="202"/>
                    </a:lnTo>
                    <a:lnTo>
                      <a:pt x="11" y="205"/>
                    </a:lnTo>
                    <a:lnTo>
                      <a:pt x="11" y="207"/>
                    </a:lnTo>
                    <a:lnTo>
                      <a:pt x="11" y="209"/>
                    </a:lnTo>
                    <a:lnTo>
                      <a:pt x="11" y="211"/>
                    </a:lnTo>
                    <a:lnTo>
                      <a:pt x="12" y="214"/>
                    </a:lnTo>
                    <a:lnTo>
                      <a:pt x="12" y="216"/>
                    </a:lnTo>
                    <a:lnTo>
                      <a:pt x="12" y="218"/>
                    </a:lnTo>
                    <a:lnTo>
                      <a:pt x="12" y="221"/>
                    </a:lnTo>
                    <a:lnTo>
                      <a:pt x="13" y="223"/>
                    </a:lnTo>
                    <a:lnTo>
                      <a:pt x="10" y="223"/>
                    </a:lnTo>
                    <a:lnTo>
                      <a:pt x="8" y="223"/>
                    </a:lnTo>
                    <a:lnTo>
                      <a:pt x="6" y="223"/>
                    </a:lnTo>
                    <a:lnTo>
                      <a:pt x="4" y="223"/>
                    </a:lnTo>
                    <a:lnTo>
                      <a:pt x="1" y="223"/>
                    </a:lnTo>
                    <a:lnTo>
                      <a:pt x="0" y="223"/>
                    </a:lnTo>
                    <a:lnTo>
                      <a:pt x="0" y="219"/>
                    </a:lnTo>
                    <a:lnTo>
                      <a:pt x="0" y="214"/>
                    </a:lnTo>
                    <a:lnTo>
                      <a:pt x="0" y="210"/>
                    </a:lnTo>
                    <a:lnTo>
                      <a:pt x="0" y="205"/>
                    </a:lnTo>
                    <a:lnTo>
                      <a:pt x="0" y="201"/>
                    </a:lnTo>
                    <a:lnTo>
                      <a:pt x="0" y="196"/>
                    </a:lnTo>
                    <a:lnTo>
                      <a:pt x="0" y="192"/>
                    </a:lnTo>
                    <a:lnTo>
                      <a:pt x="0" y="188"/>
                    </a:lnTo>
                    <a:lnTo>
                      <a:pt x="0" y="183"/>
                    </a:lnTo>
                    <a:lnTo>
                      <a:pt x="0" y="179"/>
                    </a:lnTo>
                    <a:lnTo>
                      <a:pt x="0" y="174"/>
                    </a:lnTo>
                    <a:lnTo>
                      <a:pt x="0" y="170"/>
                    </a:lnTo>
                    <a:lnTo>
                      <a:pt x="0" y="165"/>
                    </a:lnTo>
                    <a:lnTo>
                      <a:pt x="0" y="161"/>
                    </a:lnTo>
                    <a:lnTo>
                      <a:pt x="0" y="157"/>
                    </a:lnTo>
                    <a:lnTo>
                      <a:pt x="0" y="152"/>
                    </a:lnTo>
                    <a:lnTo>
                      <a:pt x="1" y="152"/>
                    </a:lnTo>
                    <a:lnTo>
                      <a:pt x="4" y="153"/>
                    </a:lnTo>
                    <a:lnTo>
                      <a:pt x="6" y="153"/>
                    </a:lnTo>
                    <a:lnTo>
                      <a:pt x="8" y="154"/>
                    </a:lnTo>
                    <a:lnTo>
                      <a:pt x="10" y="154"/>
                    </a:lnTo>
                    <a:lnTo>
                      <a:pt x="13" y="154"/>
                    </a:lnTo>
                    <a:lnTo>
                      <a:pt x="15" y="154"/>
                    </a:lnTo>
                    <a:lnTo>
                      <a:pt x="17" y="155"/>
                    </a:lnTo>
                    <a:lnTo>
                      <a:pt x="19" y="155"/>
                    </a:lnTo>
                    <a:lnTo>
                      <a:pt x="21" y="155"/>
                    </a:lnTo>
                    <a:lnTo>
                      <a:pt x="23" y="155"/>
                    </a:lnTo>
                    <a:lnTo>
                      <a:pt x="26" y="155"/>
                    </a:lnTo>
                    <a:lnTo>
                      <a:pt x="28" y="155"/>
                    </a:lnTo>
                    <a:lnTo>
                      <a:pt x="30" y="155"/>
                    </a:lnTo>
                    <a:lnTo>
                      <a:pt x="30" y="154"/>
                    </a:lnTo>
                    <a:lnTo>
                      <a:pt x="28" y="153"/>
                    </a:lnTo>
                    <a:lnTo>
                      <a:pt x="26" y="152"/>
                    </a:lnTo>
                    <a:lnTo>
                      <a:pt x="23" y="152"/>
                    </a:lnTo>
                    <a:lnTo>
                      <a:pt x="21" y="151"/>
                    </a:lnTo>
                    <a:lnTo>
                      <a:pt x="18" y="151"/>
                    </a:lnTo>
                    <a:lnTo>
                      <a:pt x="16" y="150"/>
                    </a:lnTo>
                    <a:lnTo>
                      <a:pt x="14" y="150"/>
                    </a:lnTo>
                    <a:lnTo>
                      <a:pt x="11" y="150"/>
                    </a:lnTo>
                    <a:lnTo>
                      <a:pt x="9" y="149"/>
                    </a:lnTo>
                    <a:lnTo>
                      <a:pt x="6" y="149"/>
                    </a:lnTo>
                    <a:lnTo>
                      <a:pt x="4" y="148"/>
                    </a:lnTo>
                    <a:lnTo>
                      <a:pt x="2" y="148"/>
                    </a:lnTo>
                    <a:lnTo>
                      <a:pt x="0" y="147"/>
                    </a:lnTo>
                    <a:lnTo>
                      <a:pt x="0" y="146"/>
                    </a:lnTo>
                    <a:lnTo>
                      <a:pt x="0" y="145"/>
                    </a:lnTo>
                    <a:lnTo>
                      <a:pt x="0" y="144"/>
                    </a:lnTo>
                    <a:lnTo>
                      <a:pt x="2" y="145"/>
                    </a:lnTo>
                    <a:lnTo>
                      <a:pt x="6" y="145"/>
                    </a:lnTo>
                    <a:lnTo>
                      <a:pt x="10" y="146"/>
                    </a:lnTo>
                    <a:lnTo>
                      <a:pt x="13" y="147"/>
                    </a:lnTo>
                    <a:lnTo>
                      <a:pt x="17" y="147"/>
                    </a:lnTo>
                    <a:lnTo>
                      <a:pt x="20" y="148"/>
                    </a:lnTo>
                    <a:lnTo>
                      <a:pt x="24" y="149"/>
                    </a:lnTo>
                    <a:lnTo>
                      <a:pt x="27" y="149"/>
                    </a:lnTo>
                    <a:lnTo>
                      <a:pt x="31" y="150"/>
                    </a:lnTo>
                    <a:lnTo>
                      <a:pt x="35" y="150"/>
                    </a:lnTo>
                    <a:lnTo>
                      <a:pt x="38" y="151"/>
                    </a:lnTo>
                    <a:lnTo>
                      <a:pt x="42" y="151"/>
                    </a:lnTo>
                    <a:lnTo>
                      <a:pt x="45" y="151"/>
                    </a:lnTo>
                    <a:lnTo>
                      <a:pt x="49" y="151"/>
                    </a:lnTo>
                    <a:lnTo>
                      <a:pt x="52" y="152"/>
                    </a:lnTo>
                    <a:lnTo>
                      <a:pt x="50" y="151"/>
                    </a:lnTo>
                    <a:lnTo>
                      <a:pt x="48" y="150"/>
                    </a:lnTo>
                    <a:lnTo>
                      <a:pt x="45" y="150"/>
                    </a:lnTo>
                    <a:lnTo>
                      <a:pt x="43" y="149"/>
                    </a:lnTo>
                    <a:lnTo>
                      <a:pt x="40" y="149"/>
                    </a:lnTo>
                    <a:lnTo>
                      <a:pt x="38" y="148"/>
                    </a:lnTo>
                    <a:lnTo>
                      <a:pt x="36" y="148"/>
                    </a:lnTo>
                    <a:lnTo>
                      <a:pt x="33" y="147"/>
                    </a:lnTo>
                    <a:lnTo>
                      <a:pt x="31" y="146"/>
                    </a:lnTo>
                    <a:lnTo>
                      <a:pt x="29" y="146"/>
                    </a:lnTo>
                    <a:lnTo>
                      <a:pt x="26" y="145"/>
                    </a:lnTo>
                    <a:lnTo>
                      <a:pt x="24" y="144"/>
                    </a:lnTo>
                    <a:lnTo>
                      <a:pt x="22" y="143"/>
                    </a:lnTo>
                    <a:lnTo>
                      <a:pt x="20" y="142"/>
                    </a:lnTo>
                    <a:lnTo>
                      <a:pt x="18" y="141"/>
                    </a:lnTo>
                    <a:lnTo>
                      <a:pt x="17" y="140"/>
                    </a:lnTo>
                    <a:lnTo>
                      <a:pt x="19" y="140"/>
                    </a:lnTo>
                    <a:lnTo>
                      <a:pt x="22" y="141"/>
                    </a:lnTo>
                    <a:lnTo>
                      <a:pt x="24" y="141"/>
                    </a:lnTo>
                    <a:lnTo>
                      <a:pt x="27" y="142"/>
                    </a:lnTo>
                    <a:lnTo>
                      <a:pt x="30" y="143"/>
                    </a:lnTo>
                    <a:lnTo>
                      <a:pt x="33" y="144"/>
                    </a:lnTo>
                    <a:lnTo>
                      <a:pt x="35" y="144"/>
                    </a:lnTo>
                    <a:lnTo>
                      <a:pt x="38" y="145"/>
                    </a:lnTo>
                    <a:lnTo>
                      <a:pt x="41" y="146"/>
                    </a:lnTo>
                    <a:lnTo>
                      <a:pt x="44" y="146"/>
                    </a:lnTo>
                    <a:lnTo>
                      <a:pt x="47" y="147"/>
                    </a:lnTo>
                    <a:lnTo>
                      <a:pt x="50" y="148"/>
                    </a:lnTo>
                    <a:lnTo>
                      <a:pt x="53" y="148"/>
                    </a:lnTo>
                    <a:lnTo>
                      <a:pt x="56" y="148"/>
                    </a:lnTo>
                    <a:lnTo>
                      <a:pt x="59" y="149"/>
                    </a:lnTo>
                    <a:lnTo>
                      <a:pt x="62" y="149"/>
                    </a:lnTo>
                    <a:lnTo>
                      <a:pt x="60" y="148"/>
                    </a:lnTo>
                    <a:lnTo>
                      <a:pt x="57" y="147"/>
                    </a:lnTo>
                    <a:lnTo>
                      <a:pt x="55" y="146"/>
                    </a:lnTo>
                    <a:lnTo>
                      <a:pt x="53" y="145"/>
                    </a:lnTo>
                    <a:lnTo>
                      <a:pt x="51" y="144"/>
                    </a:lnTo>
                    <a:lnTo>
                      <a:pt x="49" y="144"/>
                    </a:lnTo>
                    <a:lnTo>
                      <a:pt x="47" y="143"/>
                    </a:lnTo>
                    <a:lnTo>
                      <a:pt x="45" y="142"/>
                    </a:lnTo>
                    <a:lnTo>
                      <a:pt x="42" y="140"/>
                    </a:lnTo>
                    <a:lnTo>
                      <a:pt x="41" y="139"/>
                    </a:lnTo>
                    <a:lnTo>
                      <a:pt x="38" y="138"/>
                    </a:lnTo>
                    <a:lnTo>
                      <a:pt x="37" y="137"/>
                    </a:lnTo>
                    <a:lnTo>
                      <a:pt x="35" y="136"/>
                    </a:lnTo>
                    <a:lnTo>
                      <a:pt x="33" y="135"/>
                    </a:lnTo>
                    <a:lnTo>
                      <a:pt x="31" y="134"/>
                    </a:lnTo>
                    <a:lnTo>
                      <a:pt x="29" y="133"/>
                    </a:lnTo>
                    <a:lnTo>
                      <a:pt x="32" y="134"/>
                    </a:lnTo>
                    <a:lnTo>
                      <a:pt x="35" y="134"/>
                    </a:lnTo>
                    <a:lnTo>
                      <a:pt x="39" y="135"/>
                    </a:lnTo>
                    <a:lnTo>
                      <a:pt x="42" y="137"/>
                    </a:lnTo>
                    <a:lnTo>
                      <a:pt x="45" y="138"/>
                    </a:lnTo>
                    <a:lnTo>
                      <a:pt x="49" y="139"/>
                    </a:lnTo>
                    <a:lnTo>
                      <a:pt x="52" y="141"/>
                    </a:lnTo>
                    <a:lnTo>
                      <a:pt x="56" y="142"/>
                    </a:lnTo>
                    <a:lnTo>
                      <a:pt x="59" y="143"/>
                    </a:lnTo>
                    <a:lnTo>
                      <a:pt x="62" y="144"/>
                    </a:lnTo>
                    <a:lnTo>
                      <a:pt x="66" y="145"/>
                    </a:lnTo>
                    <a:lnTo>
                      <a:pt x="70" y="146"/>
                    </a:lnTo>
                    <a:lnTo>
                      <a:pt x="73" y="146"/>
                    </a:lnTo>
                    <a:lnTo>
                      <a:pt x="77" y="147"/>
                    </a:lnTo>
                    <a:lnTo>
                      <a:pt x="81" y="147"/>
                    </a:lnTo>
                    <a:lnTo>
                      <a:pt x="85" y="147"/>
                    </a:lnTo>
                    <a:lnTo>
                      <a:pt x="82" y="146"/>
                    </a:lnTo>
                    <a:lnTo>
                      <a:pt x="80" y="145"/>
                    </a:lnTo>
                    <a:lnTo>
                      <a:pt x="78" y="145"/>
                    </a:lnTo>
                    <a:lnTo>
                      <a:pt x="76" y="145"/>
                    </a:lnTo>
                    <a:lnTo>
                      <a:pt x="74" y="144"/>
                    </a:lnTo>
                    <a:lnTo>
                      <a:pt x="72" y="144"/>
                    </a:lnTo>
                    <a:lnTo>
                      <a:pt x="70" y="143"/>
                    </a:lnTo>
                    <a:lnTo>
                      <a:pt x="68" y="143"/>
                    </a:lnTo>
                    <a:lnTo>
                      <a:pt x="65" y="142"/>
                    </a:lnTo>
                    <a:lnTo>
                      <a:pt x="63" y="142"/>
                    </a:lnTo>
                    <a:lnTo>
                      <a:pt x="61" y="141"/>
                    </a:lnTo>
                    <a:lnTo>
                      <a:pt x="59" y="139"/>
                    </a:lnTo>
                    <a:lnTo>
                      <a:pt x="57" y="138"/>
                    </a:lnTo>
                    <a:lnTo>
                      <a:pt x="56" y="137"/>
                    </a:lnTo>
                    <a:lnTo>
                      <a:pt x="54" y="136"/>
                    </a:lnTo>
                    <a:lnTo>
                      <a:pt x="53" y="135"/>
                    </a:lnTo>
                    <a:lnTo>
                      <a:pt x="56" y="136"/>
                    </a:lnTo>
                    <a:lnTo>
                      <a:pt x="59" y="136"/>
                    </a:lnTo>
                    <a:lnTo>
                      <a:pt x="62" y="137"/>
                    </a:lnTo>
                    <a:lnTo>
                      <a:pt x="66" y="138"/>
                    </a:lnTo>
                    <a:lnTo>
                      <a:pt x="69" y="139"/>
                    </a:lnTo>
                    <a:lnTo>
                      <a:pt x="72" y="139"/>
                    </a:lnTo>
                    <a:lnTo>
                      <a:pt x="75" y="141"/>
                    </a:lnTo>
                    <a:lnTo>
                      <a:pt x="79" y="142"/>
                    </a:lnTo>
                    <a:lnTo>
                      <a:pt x="82" y="142"/>
                    </a:lnTo>
                    <a:lnTo>
                      <a:pt x="85" y="143"/>
                    </a:lnTo>
                    <a:lnTo>
                      <a:pt x="89" y="143"/>
                    </a:lnTo>
                    <a:lnTo>
                      <a:pt x="92" y="144"/>
                    </a:lnTo>
                    <a:lnTo>
                      <a:pt x="95" y="145"/>
                    </a:lnTo>
                    <a:lnTo>
                      <a:pt x="98" y="145"/>
                    </a:lnTo>
                    <a:lnTo>
                      <a:pt x="102" y="146"/>
                    </a:lnTo>
                    <a:lnTo>
                      <a:pt x="105" y="147"/>
                    </a:lnTo>
                    <a:lnTo>
                      <a:pt x="105" y="146"/>
                    </a:lnTo>
                    <a:lnTo>
                      <a:pt x="103" y="145"/>
                    </a:lnTo>
                    <a:lnTo>
                      <a:pt x="101" y="144"/>
                    </a:lnTo>
                    <a:lnTo>
                      <a:pt x="98" y="143"/>
                    </a:lnTo>
                    <a:lnTo>
                      <a:pt x="96" y="143"/>
                    </a:lnTo>
                    <a:lnTo>
                      <a:pt x="94" y="142"/>
                    </a:lnTo>
                    <a:lnTo>
                      <a:pt x="92" y="141"/>
                    </a:lnTo>
                    <a:lnTo>
                      <a:pt x="90" y="140"/>
                    </a:lnTo>
                    <a:lnTo>
                      <a:pt x="88" y="139"/>
                    </a:lnTo>
                    <a:lnTo>
                      <a:pt x="85" y="138"/>
                    </a:lnTo>
                    <a:lnTo>
                      <a:pt x="83" y="138"/>
                    </a:lnTo>
                    <a:lnTo>
                      <a:pt x="81" y="137"/>
                    </a:lnTo>
                    <a:lnTo>
                      <a:pt x="79" y="136"/>
                    </a:lnTo>
                    <a:lnTo>
                      <a:pt x="77" y="135"/>
                    </a:lnTo>
                    <a:lnTo>
                      <a:pt x="74" y="134"/>
                    </a:lnTo>
                    <a:lnTo>
                      <a:pt x="72" y="133"/>
                    </a:lnTo>
                    <a:lnTo>
                      <a:pt x="70" y="133"/>
                    </a:lnTo>
                    <a:lnTo>
                      <a:pt x="73" y="133"/>
                    </a:lnTo>
                    <a:lnTo>
                      <a:pt x="76" y="133"/>
                    </a:lnTo>
                    <a:lnTo>
                      <a:pt x="78" y="133"/>
                    </a:lnTo>
                    <a:lnTo>
                      <a:pt x="81" y="134"/>
                    </a:lnTo>
                    <a:lnTo>
                      <a:pt x="84" y="134"/>
                    </a:lnTo>
                    <a:lnTo>
                      <a:pt x="87" y="135"/>
                    </a:lnTo>
                    <a:lnTo>
                      <a:pt x="89" y="136"/>
                    </a:lnTo>
                    <a:lnTo>
                      <a:pt x="92" y="136"/>
                    </a:lnTo>
                    <a:lnTo>
                      <a:pt x="95" y="137"/>
                    </a:lnTo>
                    <a:lnTo>
                      <a:pt x="97" y="138"/>
                    </a:lnTo>
                    <a:lnTo>
                      <a:pt x="100" y="138"/>
                    </a:lnTo>
                    <a:lnTo>
                      <a:pt x="103" y="139"/>
                    </a:lnTo>
                    <a:lnTo>
                      <a:pt x="105" y="139"/>
                    </a:lnTo>
                    <a:lnTo>
                      <a:pt x="108" y="140"/>
                    </a:lnTo>
                    <a:lnTo>
                      <a:pt x="111" y="140"/>
                    </a:lnTo>
                    <a:lnTo>
                      <a:pt x="114" y="141"/>
                    </a:lnTo>
                    <a:lnTo>
                      <a:pt x="112" y="139"/>
                    </a:lnTo>
                    <a:lnTo>
                      <a:pt x="109" y="137"/>
                    </a:lnTo>
                    <a:lnTo>
                      <a:pt x="107" y="136"/>
                    </a:lnTo>
                    <a:lnTo>
                      <a:pt x="105" y="136"/>
                    </a:lnTo>
                    <a:lnTo>
                      <a:pt x="102" y="135"/>
                    </a:lnTo>
                    <a:lnTo>
                      <a:pt x="100" y="134"/>
                    </a:lnTo>
                    <a:lnTo>
                      <a:pt x="97" y="134"/>
                    </a:lnTo>
                    <a:lnTo>
                      <a:pt x="94" y="133"/>
                    </a:lnTo>
                    <a:lnTo>
                      <a:pt x="92" y="132"/>
                    </a:lnTo>
                    <a:lnTo>
                      <a:pt x="89" y="132"/>
                    </a:lnTo>
                    <a:lnTo>
                      <a:pt x="86" y="131"/>
                    </a:lnTo>
                    <a:lnTo>
                      <a:pt x="84" y="130"/>
                    </a:lnTo>
                    <a:lnTo>
                      <a:pt x="81" y="129"/>
                    </a:lnTo>
                    <a:lnTo>
                      <a:pt x="79" y="129"/>
                    </a:lnTo>
                    <a:lnTo>
                      <a:pt x="76" y="127"/>
                    </a:lnTo>
                    <a:lnTo>
                      <a:pt x="74" y="126"/>
                    </a:lnTo>
                    <a:lnTo>
                      <a:pt x="76" y="126"/>
                    </a:lnTo>
                    <a:lnTo>
                      <a:pt x="78" y="126"/>
                    </a:lnTo>
                    <a:lnTo>
                      <a:pt x="79" y="127"/>
                    </a:lnTo>
                    <a:lnTo>
                      <a:pt x="81" y="127"/>
                    </a:lnTo>
                    <a:lnTo>
                      <a:pt x="83" y="127"/>
                    </a:lnTo>
                    <a:lnTo>
                      <a:pt x="84" y="127"/>
                    </a:lnTo>
                    <a:lnTo>
                      <a:pt x="86" y="127"/>
                    </a:lnTo>
                    <a:lnTo>
                      <a:pt x="88" y="128"/>
                    </a:lnTo>
                    <a:lnTo>
                      <a:pt x="90" y="128"/>
                    </a:lnTo>
                    <a:lnTo>
                      <a:pt x="92" y="128"/>
                    </a:lnTo>
                    <a:lnTo>
                      <a:pt x="93" y="129"/>
                    </a:lnTo>
                    <a:lnTo>
                      <a:pt x="95" y="129"/>
                    </a:lnTo>
                    <a:lnTo>
                      <a:pt x="97" y="129"/>
                    </a:lnTo>
                    <a:lnTo>
                      <a:pt x="99" y="130"/>
                    </a:lnTo>
                    <a:lnTo>
                      <a:pt x="101" y="130"/>
                    </a:lnTo>
                    <a:lnTo>
                      <a:pt x="103" y="131"/>
                    </a:lnTo>
                    <a:lnTo>
                      <a:pt x="100" y="130"/>
                    </a:lnTo>
                    <a:lnTo>
                      <a:pt x="98" y="128"/>
                    </a:lnTo>
                    <a:lnTo>
                      <a:pt x="95" y="127"/>
                    </a:lnTo>
                    <a:lnTo>
                      <a:pt x="93" y="126"/>
                    </a:lnTo>
                    <a:lnTo>
                      <a:pt x="90" y="125"/>
                    </a:lnTo>
                    <a:lnTo>
                      <a:pt x="88" y="124"/>
                    </a:lnTo>
                    <a:lnTo>
                      <a:pt x="85" y="122"/>
                    </a:lnTo>
                    <a:lnTo>
                      <a:pt x="82" y="121"/>
                    </a:lnTo>
                    <a:lnTo>
                      <a:pt x="79" y="120"/>
                    </a:lnTo>
                    <a:lnTo>
                      <a:pt x="76" y="119"/>
                    </a:lnTo>
                    <a:lnTo>
                      <a:pt x="73" y="118"/>
                    </a:lnTo>
                    <a:lnTo>
                      <a:pt x="71" y="117"/>
                    </a:lnTo>
                    <a:lnTo>
                      <a:pt x="68" y="116"/>
                    </a:lnTo>
                    <a:lnTo>
                      <a:pt x="66" y="115"/>
                    </a:lnTo>
                    <a:lnTo>
                      <a:pt x="63" y="113"/>
                    </a:lnTo>
                    <a:lnTo>
                      <a:pt x="61" y="112"/>
                    </a:lnTo>
                    <a:lnTo>
                      <a:pt x="64" y="112"/>
                    </a:lnTo>
                    <a:lnTo>
                      <a:pt x="68" y="113"/>
                    </a:lnTo>
                    <a:lnTo>
                      <a:pt x="72" y="113"/>
                    </a:lnTo>
                    <a:lnTo>
                      <a:pt x="75" y="114"/>
                    </a:lnTo>
                    <a:lnTo>
                      <a:pt x="79" y="115"/>
                    </a:lnTo>
                    <a:lnTo>
                      <a:pt x="83" y="116"/>
                    </a:lnTo>
                    <a:lnTo>
                      <a:pt x="86" y="117"/>
                    </a:lnTo>
                    <a:lnTo>
                      <a:pt x="90" y="118"/>
                    </a:lnTo>
                    <a:lnTo>
                      <a:pt x="93" y="119"/>
                    </a:lnTo>
                    <a:lnTo>
                      <a:pt x="97" y="120"/>
                    </a:lnTo>
                    <a:lnTo>
                      <a:pt x="100" y="121"/>
                    </a:lnTo>
                    <a:lnTo>
                      <a:pt x="104" y="123"/>
                    </a:lnTo>
                    <a:lnTo>
                      <a:pt x="107" y="124"/>
                    </a:lnTo>
                    <a:lnTo>
                      <a:pt x="111" y="124"/>
                    </a:lnTo>
                    <a:lnTo>
                      <a:pt x="115" y="125"/>
                    </a:lnTo>
                    <a:lnTo>
                      <a:pt x="119" y="126"/>
                    </a:lnTo>
                    <a:lnTo>
                      <a:pt x="117" y="125"/>
                    </a:lnTo>
                    <a:lnTo>
                      <a:pt x="115" y="124"/>
                    </a:lnTo>
                    <a:lnTo>
                      <a:pt x="113" y="123"/>
                    </a:lnTo>
                    <a:lnTo>
                      <a:pt x="112" y="121"/>
                    </a:lnTo>
                    <a:lnTo>
                      <a:pt x="110" y="120"/>
                    </a:lnTo>
                    <a:lnTo>
                      <a:pt x="108" y="119"/>
                    </a:lnTo>
                    <a:lnTo>
                      <a:pt x="106" y="118"/>
                    </a:lnTo>
                    <a:lnTo>
                      <a:pt x="105" y="117"/>
                    </a:lnTo>
                    <a:lnTo>
                      <a:pt x="106" y="117"/>
                    </a:lnTo>
                    <a:lnTo>
                      <a:pt x="109" y="117"/>
                    </a:lnTo>
                    <a:lnTo>
                      <a:pt x="110" y="117"/>
                    </a:lnTo>
                    <a:lnTo>
                      <a:pt x="113" y="118"/>
                    </a:lnTo>
                    <a:lnTo>
                      <a:pt x="115" y="119"/>
                    </a:lnTo>
                    <a:lnTo>
                      <a:pt x="117" y="120"/>
                    </a:lnTo>
                    <a:lnTo>
                      <a:pt x="119" y="120"/>
                    </a:lnTo>
                    <a:lnTo>
                      <a:pt x="121" y="121"/>
                    </a:lnTo>
                    <a:lnTo>
                      <a:pt x="123" y="122"/>
                    </a:lnTo>
                    <a:lnTo>
                      <a:pt x="125" y="123"/>
                    </a:lnTo>
                    <a:lnTo>
                      <a:pt x="127" y="123"/>
                    </a:lnTo>
                    <a:lnTo>
                      <a:pt x="129" y="123"/>
                    </a:lnTo>
                    <a:lnTo>
                      <a:pt x="131" y="123"/>
                    </a:lnTo>
                    <a:lnTo>
                      <a:pt x="133" y="123"/>
                    </a:lnTo>
                    <a:lnTo>
                      <a:pt x="135" y="121"/>
                    </a:lnTo>
                    <a:lnTo>
                      <a:pt x="137" y="121"/>
                    </a:lnTo>
                    <a:lnTo>
                      <a:pt x="136" y="120"/>
                    </a:lnTo>
                    <a:lnTo>
                      <a:pt x="134" y="119"/>
                    </a:lnTo>
                    <a:lnTo>
                      <a:pt x="133" y="118"/>
                    </a:lnTo>
                    <a:lnTo>
                      <a:pt x="132" y="117"/>
                    </a:lnTo>
                    <a:lnTo>
                      <a:pt x="130" y="116"/>
                    </a:lnTo>
                    <a:lnTo>
                      <a:pt x="128" y="116"/>
                    </a:lnTo>
                    <a:lnTo>
                      <a:pt x="127" y="115"/>
                    </a:lnTo>
                    <a:lnTo>
                      <a:pt x="126" y="115"/>
                    </a:lnTo>
                    <a:lnTo>
                      <a:pt x="124" y="114"/>
                    </a:lnTo>
                    <a:lnTo>
                      <a:pt x="123" y="113"/>
                    </a:lnTo>
                    <a:lnTo>
                      <a:pt x="121" y="113"/>
                    </a:lnTo>
                    <a:lnTo>
                      <a:pt x="120" y="112"/>
                    </a:lnTo>
                    <a:lnTo>
                      <a:pt x="117" y="110"/>
                    </a:lnTo>
                    <a:lnTo>
                      <a:pt x="114" y="109"/>
                    </a:lnTo>
                    <a:lnTo>
                      <a:pt x="116" y="109"/>
                    </a:lnTo>
                    <a:lnTo>
                      <a:pt x="118" y="109"/>
                    </a:lnTo>
                    <a:lnTo>
                      <a:pt x="120" y="110"/>
                    </a:lnTo>
                    <a:lnTo>
                      <a:pt x="122" y="110"/>
                    </a:lnTo>
                    <a:lnTo>
                      <a:pt x="124" y="111"/>
                    </a:lnTo>
                    <a:lnTo>
                      <a:pt x="126" y="112"/>
                    </a:lnTo>
                    <a:lnTo>
                      <a:pt x="128" y="113"/>
                    </a:lnTo>
                    <a:lnTo>
                      <a:pt x="130" y="113"/>
                    </a:lnTo>
                    <a:lnTo>
                      <a:pt x="132" y="114"/>
                    </a:lnTo>
                    <a:lnTo>
                      <a:pt x="134" y="115"/>
                    </a:lnTo>
                    <a:lnTo>
                      <a:pt x="136" y="115"/>
                    </a:lnTo>
                    <a:lnTo>
                      <a:pt x="138" y="116"/>
                    </a:lnTo>
                    <a:lnTo>
                      <a:pt x="140" y="116"/>
                    </a:lnTo>
                    <a:lnTo>
                      <a:pt x="142" y="117"/>
                    </a:lnTo>
                    <a:lnTo>
                      <a:pt x="144" y="117"/>
                    </a:lnTo>
                    <a:lnTo>
                      <a:pt x="146" y="118"/>
                    </a:lnTo>
                    <a:lnTo>
                      <a:pt x="145" y="116"/>
                    </a:lnTo>
                    <a:lnTo>
                      <a:pt x="144" y="114"/>
                    </a:lnTo>
                    <a:lnTo>
                      <a:pt x="142" y="113"/>
                    </a:lnTo>
                    <a:lnTo>
                      <a:pt x="141" y="112"/>
                    </a:lnTo>
                    <a:lnTo>
                      <a:pt x="139" y="111"/>
                    </a:lnTo>
                    <a:lnTo>
                      <a:pt x="137" y="110"/>
                    </a:lnTo>
                    <a:lnTo>
                      <a:pt x="136" y="109"/>
                    </a:lnTo>
                    <a:lnTo>
                      <a:pt x="134" y="108"/>
                    </a:lnTo>
                    <a:lnTo>
                      <a:pt x="132" y="108"/>
                    </a:lnTo>
                    <a:lnTo>
                      <a:pt x="130" y="107"/>
                    </a:lnTo>
                    <a:lnTo>
                      <a:pt x="128" y="106"/>
                    </a:lnTo>
                    <a:lnTo>
                      <a:pt x="126" y="105"/>
                    </a:lnTo>
                    <a:lnTo>
                      <a:pt x="124" y="104"/>
                    </a:lnTo>
                    <a:lnTo>
                      <a:pt x="122" y="103"/>
                    </a:lnTo>
                    <a:lnTo>
                      <a:pt x="121" y="102"/>
                    </a:lnTo>
                    <a:lnTo>
                      <a:pt x="120" y="101"/>
                    </a:lnTo>
                    <a:lnTo>
                      <a:pt x="122" y="100"/>
                    </a:lnTo>
                    <a:lnTo>
                      <a:pt x="124" y="101"/>
                    </a:lnTo>
                    <a:lnTo>
                      <a:pt x="127" y="101"/>
                    </a:lnTo>
                    <a:lnTo>
                      <a:pt x="129" y="102"/>
                    </a:lnTo>
                    <a:lnTo>
                      <a:pt x="132" y="103"/>
                    </a:lnTo>
                    <a:lnTo>
                      <a:pt x="134" y="104"/>
                    </a:lnTo>
                    <a:lnTo>
                      <a:pt x="137" y="105"/>
                    </a:lnTo>
                    <a:lnTo>
                      <a:pt x="140" y="106"/>
                    </a:lnTo>
                    <a:lnTo>
                      <a:pt x="142" y="107"/>
                    </a:lnTo>
                    <a:lnTo>
                      <a:pt x="145" y="108"/>
                    </a:lnTo>
                    <a:lnTo>
                      <a:pt x="147" y="109"/>
                    </a:lnTo>
                    <a:lnTo>
                      <a:pt x="150" y="111"/>
                    </a:lnTo>
                    <a:lnTo>
                      <a:pt x="153" y="112"/>
                    </a:lnTo>
                    <a:lnTo>
                      <a:pt x="155" y="113"/>
                    </a:lnTo>
                    <a:lnTo>
                      <a:pt x="158" y="113"/>
                    </a:lnTo>
                    <a:lnTo>
                      <a:pt x="161" y="114"/>
                    </a:lnTo>
                    <a:lnTo>
                      <a:pt x="163" y="114"/>
                    </a:lnTo>
                    <a:lnTo>
                      <a:pt x="165" y="115"/>
                    </a:lnTo>
                    <a:lnTo>
                      <a:pt x="168" y="115"/>
                    </a:lnTo>
                    <a:lnTo>
                      <a:pt x="170" y="115"/>
                    </a:lnTo>
                    <a:lnTo>
                      <a:pt x="168" y="114"/>
                    </a:lnTo>
                    <a:lnTo>
                      <a:pt x="167" y="113"/>
                    </a:lnTo>
                    <a:lnTo>
                      <a:pt x="165" y="112"/>
                    </a:lnTo>
                    <a:lnTo>
                      <a:pt x="163" y="111"/>
                    </a:lnTo>
                    <a:lnTo>
                      <a:pt x="161" y="110"/>
                    </a:lnTo>
                    <a:lnTo>
                      <a:pt x="160" y="110"/>
                    </a:lnTo>
                    <a:lnTo>
                      <a:pt x="158" y="109"/>
                    </a:lnTo>
                    <a:lnTo>
                      <a:pt x="157" y="108"/>
                    </a:lnTo>
                    <a:lnTo>
                      <a:pt x="155" y="107"/>
                    </a:lnTo>
                    <a:lnTo>
                      <a:pt x="153" y="107"/>
                    </a:lnTo>
                    <a:lnTo>
                      <a:pt x="152" y="106"/>
                    </a:lnTo>
                    <a:lnTo>
                      <a:pt x="150" y="105"/>
                    </a:lnTo>
                    <a:lnTo>
                      <a:pt x="148" y="105"/>
                    </a:lnTo>
                    <a:lnTo>
                      <a:pt x="147" y="104"/>
                    </a:lnTo>
                    <a:lnTo>
                      <a:pt x="145" y="103"/>
                    </a:lnTo>
                    <a:lnTo>
                      <a:pt x="144" y="103"/>
                    </a:lnTo>
                    <a:lnTo>
                      <a:pt x="144" y="101"/>
                    </a:lnTo>
                    <a:lnTo>
                      <a:pt x="144" y="99"/>
                    </a:lnTo>
                    <a:lnTo>
                      <a:pt x="145" y="99"/>
                    </a:lnTo>
                    <a:lnTo>
                      <a:pt x="147" y="99"/>
                    </a:lnTo>
                    <a:lnTo>
                      <a:pt x="149" y="100"/>
                    </a:lnTo>
                    <a:lnTo>
                      <a:pt x="151" y="100"/>
                    </a:lnTo>
                    <a:lnTo>
                      <a:pt x="152" y="101"/>
                    </a:lnTo>
                    <a:lnTo>
                      <a:pt x="154" y="101"/>
                    </a:lnTo>
                    <a:lnTo>
                      <a:pt x="156" y="102"/>
                    </a:lnTo>
                    <a:lnTo>
                      <a:pt x="158" y="103"/>
                    </a:lnTo>
                    <a:lnTo>
                      <a:pt x="159" y="103"/>
                    </a:lnTo>
                    <a:lnTo>
                      <a:pt x="161" y="104"/>
                    </a:lnTo>
                    <a:lnTo>
                      <a:pt x="163" y="104"/>
                    </a:lnTo>
                    <a:lnTo>
                      <a:pt x="165" y="105"/>
                    </a:lnTo>
                    <a:lnTo>
                      <a:pt x="166" y="105"/>
                    </a:lnTo>
                    <a:lnTo>
                      <a:pt x="168" y="106"/>
                    </a:lnTo>
                    <a:lnTo>
                      <a:pt x="170" y="106"/>
                    </a:lnTo>
                    <a:lnTo>
                      <a:pt x="172" y="107"/>
                    </a:lnTo>
                    <a:lnTo>
                      <a:pt x="170" y="105"/>
                    </a:lnTo>
                    <a:lnTo>
                      <a:pt x="168" y="104"/>
                    </a:lnTo>
                    <a:lnTo>
                      <a:pt x="166" y="102"/>
                    </a:lnTo>
                    <a:lnTo>
                      <a:pt x="164" y="101"/>
                    </a:lnTo>
                    <a:lnTo>
                      <a:pt x="161" y="99"/>
                    </a:lnTo>
                    <a:lnTo>
                      <a:pt x="159" y="98"/>
                    </a:lnTo>
                    <a:lnTo>
                      <a:pt x="156" y="97"/>
                    </a:lnTo>
                    <a:lnTo>
                      <a:pt x="154" y="97"/>
                    </a:lnTo>
                    <a:lnTo>
                      <a:pt x="151" y="95"/>
                    </a:lnTo>
                    <a:lnTo>
                      <a:pt x="148" y="94"/>
                    </a:lnTo>
                    <a:lnTo>
                      <a:pt x="146" y="93"/>
                    </a:lnTo>
                    <a:lnTo>
                      <a:pt x="143" y="91"/>
                    </a:lnTo>
                    <a:lnTo>
                      <a:pt x="141" y="89"/>
                    </a:lnTo>
                    <a:lnTo>
                      <a:pt x="139" y="88"/>
                    </a:lnTo>
                    <a:lnTo>
                      <a:pt x="137" y="85"/>
                    </a:lnTo>
                    <a:lnTo>
                      <a:pt x="136" y="83"/>
                    </a:lnTo>
                    <a:lnTo>
                      <a:pt x="137" y="84"/>
                    </a:lnTo>
                    <a:lnTo>
                      <a:pt x="139" y="85"/>
                    </a:lnTo>
                    <a:lnTo>
                      <a:pt x="141" y="86"/>
                    </a:lnTo>
                    <a:lnTo>
                      <a:pt x="143" y="87"/>
                    </a:lnTo>
                    <a:lnTo>
                      <a:pt x="145" y="88"/>
                    </a:lnTo>
                    <a:lnTo>
                      <a:pt x="146" y="88"/>
                    </a:lnTo>
                    <a:lnTo>
                      <a:pt x="148" y="89"/>
                    </a:lnTo>
                    <a:lnTo>
                      <a:pt x="150" y="90"/>
                    </a:lnTo>
                    <a:lnTo>
                      <a:pt x="152" y="91"/>
                    </a:lnTo>
                    <a:lnTo>
                      <a:pt x="154" y="92"/>
                    </a:lnTo>
                    <a:lnTo>
                      <a:pt x="156" y="92"/>
                    </a:lnTo>
                    <a:lnTo>
                      <a:pt x="158" y="93"/>
                    </a:lnTo>
                    <a:lnTo>
                      <a:pt x="160" y="94"/>
                    </a:lnTo>
                    <a:lnTo>
                      <a:pt x="162" y="94"/>
                    </a:lnTo>
                    <a:lnTo>
                      <a:pt x="164" y="95"/>
                    </a:lnTo>
                    <a:lnTo>
                      <a:pt x="166" y="95"/>
                    </a:lnTo>
                    <a:lnTo>
                      <a:pt x="166" y="94"/>
                    </a:lnTo>
                    <a:lnTo>
                      <a:pt x="166" y="93"/>
                    </a:lnTo>
                    <a:lnTo>
                      <a:pt x="167" y="94"/>
                    </a:lnTo>
                    <a:lnTo>
                      <a:pt x="169" y="95"/>
                    </a:lnTo>
                    <a:lnTo>
                      <a:pt x="170" y="95"/>
                    </a:lnTo>
                    <a:lnTo>
                      <a:pt x="172" y="96"/>
                    </a:lnTo>
                    <a:lnTo>
                      <a:pt x="174" y="97"/>
                    </a:lnTo>
                    <a:lnTo>
                      <a:pt x="175" y="98"/>
                    </a:lnTo>
                    <a:lnTo>
                      <a:pt x="177" y="98"/>
                    </a:lnTo>
                    <a:lnTo>
                      <a:pt x="178" y="99"/>
                    </a:lnTo>
                    <a:lnTo>
                      <a:pt x="180" y="100"/>
                    </a:lnTo>
                    <a:lnTo>
                      <a:pt x="182" y="100"/>
                    </a:lnTo>
                    <a:lnTo>
                      <a:pt x="183" y="101"/>
                    </a:lnTo>
                    <a:lnTo>
                      <a:pt x="185" y="101"/>
                    </a:lnTo>
                    <a:lnTo>
                      <a:pt x="186" y="102"/>
                    </a:lnTo>
                    <a:lnTo>
                      <a:pt x="188" y="102"/>
                    </a:lnTo>
                    <a:lnTo>
                      <a:pt x="190" y="103"/>
                    </a:lnTo>
                    <a:lnTo>
                      <a:pt x="191" y="103"/>
                    </a:lnTo>
                    <a:lnTo>
                      <a:pt x="189" y="101"/>
                    </a:lnTo>
                    <a:lnTo>
                      <a:pt x="186" y="99"/>
                    </a:lnTo>
                    <a:lnTo>
                      <a:pt x="183" y="97"/>
                    </a:lnTo>
                    <a:lnTo>
                      <a:pt x="180" y="95"/>
                    </a:lnTo>
                    <a:lnTo>
                      <a:pt x="177" y="93"/>
                    </a:lnTo>
                    <a:lnTo>
                      <a:pt x="174" y="92"/>
                    </a:lnTo>
                    <a:lnTo>
                      <a:pt x="171" y="90"/>
                    </a:lnTo>
                    <a:lnTo>
                      <a:pt x="169" y="88"/>
                    </a:lnTo>
                    <a:lnTo>
                      <a:pt x="166" y="86"/>
                    </a:lnTo>
                    <a:lnTo>
                      <a:pt x="163" y="85"/>
                    </a:lnTo>
                    <a:lnTo>
                      <a:pt x="159" y="83"/>
                    </a:lnTo>
                    <a:lnTo>
                      <a:pt x="156" y="81"/>
                    </a:lnTo>
                    <a:lnTo>
                      <a:pt x="153" y="79"/>
                    </a:lnTo>
                    <a:lnTo>
                      <a:pt x="150" y="77"/>
                    </a:lnTo>
                    <a:lnTo>
                      <a:pt x="147" y="76"/>
                    </a:lnTo>
                    <a:lnTo>
                      <a:pt x="145" y="74"/>
                    </a:lnTo>
                    <a:lnTo>
                      <a:pt x="145" y="73"/>
                    </a:lnTo>
                    <a:lnTo>
                      <a:pt x="147" y="74"/>
                    </a:lnTo>
                    <a:lnTo>
                      <a:pt x="149" y="75"/>
                    </a:lnTo>
                    <a:lnTo>
                      <a:pt x="152" y="76"/>
                    </a:lnTo>
                    <a:lnTo>
                      <a:pt x="155" y="77"/>
                    </a:lnTo>
                    <a:lnTo>
                      <a:pt x="157" y="78"/>
                    </a:lnTo>
                    <a:lnTo>
                      <a:pt x="159" y="79"/>
                    </a:lnTo>
                    <a:lnTo>
                      <a:pt x="162" y="80"/>
                    </a:lnTo>
                    <a:lnTo>
                      <a:pt x="164" y="82"/>
                    </a:lnTo>
                    <a:lnTo>
                      <a:pt x="167" y="83"/>
                    </a:lnTo>
                    <a:lnTo>
                      <a:pt x="169" y="84"/>
                    </a:lnTo>
                    <a:lnTo>
                      <a:pt x="171" y="85"/>
                    </a:lnTo>
                    <a:lnTo>
                      <a:pt x="174" y="86"/>
                    </a:lnTo>
                    <a:lnTo>
                      <a:pt x="176" y="87"/>
                    </a:lnTo>
                    <a:lnTo>
                      <a:pt x="179" y="88"/>
                    </a:lnTo>
                    <a:lnTo>
                      <a:pt x="182" y="89"/>
                    </a:lnTo>
                    <a:lnTo>
                      <a:pt x="185" y="90"/>
                    </a:lnTo>
                    <a:lnTo>
                      <a:pt x="183" y="88"/>
                    </a:lnTo>
                    <a:lnTo>
                      <a:pt x="181" y="87"/>
                    </a:lnTo>
                    <a:lnTo>
                      <a:pt x="179" y="86"/>
                    </a:lnTo>
                    <a:lnTo>
                      <a:pt x="177" y="85"/>
                    </a:lnTo>
                    <a:lnTo>
                      <a:pt x="176" y="84"/>
                    </a:lnTo>
                    <a:lnTo>
                      <a:pt x="174" y="83"/>
                    </a:lnTo>
                    <a:lnTo>
                      <a:pt x="172" y="82"/>
                    </a:lnTo>
                    <a:lnTo>
                      <a:pt x="171" y="81"/>
                    </a:lnTo>
                    <a:lnTo>
                      <a:pt x="169" y="80"/>
                    </a:lnTo>
                    <a:lnTo>
                      <a:pt x="167" y="79"/>
                    </a:lnTo>
                    <a:lnTo>
                      <a:pt x="165" y="78"/>
                    </a:lnTo>
                    <a:lnTo>
                      <a:pt x="164" y="77"/>
                    </a:lnTo>
                    <a:lnTo>
                      <a:pt x="162" y="76"/>
                    </a:lnTo>
                    <a:lnTo>
                      <a:pt x="160" y="75"/>
                    </a:lnTo>
                    <a:lnTo>
                      <a:pt x="159" y="73"/>
                    </a:lnTo>
                    <a:lnTo>
                      <a:pt x="157" y="72"/>
                    </a:lnTo>
                    <a:lnTo>
                      <a:pt x="160" y="73"/>
                    </a:lnTo>
                    <a:lnTo>
                      <a:pt x="163" y="75"/>
                    </a:lnTo>
                    <a:lnTo>
                      <a:pt x="166" y="76"/>
                    </a:lnTo>
                    <a:lnTo>
                      <a:pt x="168" y="77"/>
                    </a:lnTo>
                    <a:lnTo>
                      <a:pt x="171" y="78"/>
                    </a:lnTo>
                    <a:lnTo>
                      <a:pt x="174" y="80"/>
                    </a:lnTo>
                    <a:lnTo>
                      <a:pt x="177" y="82"/>
                    </a:lnTo>
                    <a:lnTo>
                      <a:pt x="180" y="83"/>
                    </a:lnTo>
                    <a:lnTo>
                      <a:pt x="184" y="84"/>
                    </a:lnTo>
                    <a:lnTo>
                      <a:pt x="187" y="86"/>
                    </a:lnTo>
                    <a:lnTo>
                      <a:pt x="189" y="87"/>
                    </a:lnTo>
                    <a:lnTo>
                      <a:pt x="192" y="89"/>
                    </a:lnTo>
                    <a:lnTo>
                      <a:pt x="196" y="90"/>
                    </a:lnTo>
                    <a:lnTo>
                      <a:pt x="199" y="91"/>
                    </a:lnTo>
                    <a:lnTo>
                      <a:pt x="202" y="92"/>
                    </a:lnTo>
                    <a:lnTo>
                      <a:pt x="205" y="93"/>
                    </a:lnTo>
                    <a:lnTo>
                      <a:pt x="203" y="91"/>
                    </a:lnTo>
                    <a:lnTo>
                      <a:pt x="201" y="89"/>
                    </a:lnTo>
                    <a:lnTo>
                      <a:pt x="199" y="88"/>
                    </a:lnTo>
                    <a:lnTo>
                      <a:pt x="197" y="86"/>
                    </a:lnTo>
                    <a:lnTo>
                      <a:pt x="195" y="85"/>
                    </a:lnTo>
                    <a:lnTo>
                      <a:pt x="193" y="84"/>
                    </a:lnTo>
                    <a:lnTo>
                      <a:pt x="191" y="82"/>
                    </a:lnTo>
                    <a:lnTo>
                      <a:pt x="189" y="81"/>
                    </a:lnTo>
                    <a:lnTo>
                      <a:pt x="187" y="80"/>
                    </a:lnTo>
                    <a:lnTo>
                      <a:pt x="185" y="78"/>
                    </a:lnTo>
                    <a:lnTo>
                      <a:pt x="183" y="77"/>
                    </a:lnTo>
                    <a:lnTo>
                      <a:pt x="181" y="76"/>
                    </a:lnTo>
                    <a:lnTo>
                      <a:pt x="179" y="74"/>
                    </a:lnTo>
                    <a:lnTo>
                      <a:pt x="177" y="73"/>
                    </a:lnTo>
                    <a:lnTo>
                      <a:pt x="175" y="71"/>
                    </a:lnTo>
                    <a:lnTo>
                      <a:pt x="174" y="69"/>
                    </a:lnTo>
                    <a:lnTo>
                      <a:pt x="174" y="68"/>
                    </a:lnTo>
                    <a:lnTo>
                      <a:pt x="176" y="69"/>
                    </a:lnTo>
                    <a:lnTo>
                      <a:pt x="178" y="71"/>
                    </a:lnTo>
                    <a:lnTo>
                      <a:pt x="180" y="73"/>
                    </a:lnTo>
                    <a:lnTo>
                      <a:pt x="183" y="73"/>
                    </a:lnTo>
                    <a:lnTo>
                      <a:pt x="182" y="72"/>
                    </a:lnTo>
                    <a:lnTo>
                      <a:pt x="180" y="71"/>
                    </a:lnTo>
                    <a:lnTo>
                      <a:pt x="178" y="69"/>
                    </a:lnTo>
                    <a:lnTo>
                      <a:pt x="177" y="69"/>
                    </a:lnTo>
                    <a:lnTo>
                      <a:pt x="179" y="70"/>
                    </a:lnTo>
                    <a:lnTo>
                      <a:pt x="182" y="71"/>
                    </a:lnTo>
                    <a:lnTo>
                      <a:pt x="185" y="72"/>
                    </a:lnTo>
                    <a:lnTo>
                      <a:pt x="188" y="74"/>
                    </a:lnTo>
                    <a:lnTo>
                      <a:pt x="190" y="75"/>
                    </a:lnTo>
                    <a:lnTo>
                      <a:pt x="193" y="76"/>
                    </a:lnTo>
                    <a:lnTo>
                      <a:pt x="195" y="78"/>
                    </a:lnTo>
                    <a:lnTo>
                      <a:pt x="198" y="79"/>
                    </a:lnTo>
                    <a:lnTo>
                      <a:pt x="201" y="80"/>
                    </a:lnTo>
                    <a:lnTo>
                      <a:pt x="203" y="82"/>
                    </a:lnTo>
                    <a:lnTo>
                      <a:pt x="206" y="83"/>
                    </a:lnTo>
                    <a:lnTo>
                      <a:pt x="209" y="84"/>
                    </a:lnTo>
                    <a:lnTo>
                      <a:pt x="211" y="85"/>
                    </a:lnTo>
                    <a:lnTo>
                      <a:pt x="214" y="86"/>
                    </a:lnTo>
                    <a:lnTo>
                      <a:pt x="217" y="87"/>
                    </a:lnTo>
                    <a:lnTo>
                      <a:pt x="220" y="88"/>
                    </a:lnTo>
                    <a:lnTo>
                      <a:pt x="216" y="85"/>
                    </a:lnTo>
                    <a:lnTo>
                      <a:pt x="212" y="83"/>
                    </a:lnTo>
                    <a:lnTo>
                      <a:pt x="208" y="81"/>
                    </a:lnTo>
                    <a:lnTo>
                      <a:pt x="205" y="79"/>
                    </a:lnTo>
                    <a:lnTo>
                      <a:pt x="201" y="77"/>
                    </a:lnTo>
                    <a:lnTo>
                      <a:pt x="197" y="74"/>
                    </a:lnTo>
                    <a:lnTo>
                      <a:pt x="193" y="72"/>
                    </a:lnTo>
                    <a:lnTo>
                      <a:pt x="189" y="69"/>
                    </a:lnTo>
                    <a:lnTo>
                      <a:pt x="186" y="67"/>
                    </a:lnTo>
                    <a:lnTo>
                      <a:pt x="182" y="64"/>
                    </a:lnTo>
                    <a:lnTo>
                      <a:pt x="177" y="61"/>
                    </a:lnTo>
                    <a:lnTo>
                      <a:pt x="174" y="59"/>
                    </a:lnTo>
                    <a:lnTo>
                      <a:pt x="170" y="56"/>
                    </a:lnTo>
                    <a:lnTo>
                      <a:pt x="166" y="53"/>
                    </a:lnTo>
                    <a:lnTo>
                      <a:pt x="163" y="50"/>
                    </a:lnTo>
                    <a:lnTo>
                      <a:pt x="159" y="47"/>
                    </a:lnTo>
                    <a:lnTo>
                      <a:pt x="163" y="50"/>
                    </a:lnTo>
                    <a:lnTo>
                      <a:pt x="167" y="52"/>
                    </a:lnTo>
                    <a:lnTo>
                      <a:pt x="171" y="54"/>
                    </a:lnTo>
                    <a:lnTo>
                      <a:pt x="175" y="57"/>
                    </a:lnTo>
                    <a:lnTo>
                      <a:pt x="178" y="59"/>
                    </a:lnTo>
                    <a:lnTo>
                      <a:pt x="183" y="61"/>
                    </a:lnTo>
                    <a:lnTo>
                      <a:pt x="187" y="64"/>
                    </a:lnTo>
                    <a:lnTo>
                      <a:pt x="191" y="66"/>
                    </a:lnTo>
                    <a:lnTo>
                      <a:pt x="195" y="68"/>
                    </a:lnTo>
                    <a:lnTo>
                      <a:pt x="199" y="71"/>
                    </a:lnTo>
                    <a:lnTo>
                      <a:pt x="203" y="73"/>
                    </a:lnTo>
                    <a:lnTo>
                      <a:pt x="207" y="75"/>
                    </a:lnTo>
                    <a:lnTo>
                      <a:pt x="211" y="77"/>
                    </a:lnTo>
                    <a:lnTo>
                      <a:pt x="216" y="80"/>
                    </a:lnTo>
                    <a:lnTo>
                      <a:pt x="220" y="82"/>
                    </a:lnTo>
                    <a:lnTo>
                      <a:pt x="224" y="84"/>
                    </a:lnTo>
                    <a:lnTo>
                      <a:pt x="223" y="83"/>
                    </a:lnTo>
                    <a:lnTo>
                      <a:pt x="222" y="81"/>
                    </a:lnTo>
                    <a:lnTo>
                      <a:pt x="221" y="79"/>
                    </a:lnTo>
                    <a:lnTo>
                      <a:pt x="219" y="78"/>
                    </a:lnTo>
                    <a:lnTo>
                      <a:pt x="218" y="77"/>
                    </a:lnTo>
                    <a:lnTo>
                      <a:pt x="216" y="75"/>
                    </a:lnTo>
                    <a:lnTo>
                      <a:pt x="215" y="74"/>
                    </a:lnTo>
                    <a:lnTo>
                      <a:pt x="213" y="73"/>
                    </a:lnTo>
                    <a:lnTo>
                      <a:pt x="211" y="72"/>
                    </a:lnTo>
                    <a:lnTo>
                      <a:pt x="210" y="70"/>
                    </a:lnTo>
                    <a:lnTo>
                      <a:pt x="208" y="69"/>
                    </a:lnTo>
                    <a:lnTo>
                      <a:pt x="207" y="68"/>
                    </a:lnTo>
                    <a:lnTo>
                      <a:pt x="205" y="66"/>
                    </a:lnTo>
                    <a:lnTo>
                      <a:pt x="203" y="65"/>
                    </a:lnTo>
                    <a:lnTo>
                      <a:pt x="202" y="64"/>
                    </a:lnTo>
                    <a:lnTo>
                      <a:pt x="201" y="64"/>
                    </a:lnTo>
                    <a:lnTo>
                      <a:pt x="198" y="62"/>
                    </a:lnTo>
                    <a:lnTo>
                      <a:pt x="197" y="60"/>
                    </a:lnTo>
                    <a:lnTo>
                      <a:pt x="195" y="59"/>
                    </a:lnTo>
                    <a:lnTo>
                      <a:pt x="193" y="57"/>
                    </a:lnTo>
                    <a:lnTo>
                      <a:pt x="191" y="56"/>
                    </a:lnTo>
                    <a:lnTo>
                      <a:pt x="189" y="54"/>
                    </a:lnTo>
                    <a:lnTo>
                      <a:pt x="187" y="53"/>
                    </a:lnTo>
                    <a:lnTo>
                      <a:pt x="185" y="52"/>
                    </a:lnTo>
                    <a:lnTo>
                      <a:pt x="187" y="53"/>
                    </a:lnTo>
                    <a:lnTo>
                      <a:pt x="190" y="54"/>
                    </a:lnTo>
                    <a:lnTo>
                      <a:pt x="192" y="55"/>
                    </a:lnTo>
                    <a:lnTo>
                      <a:pt x="195" y="56"/>
                    </a:lnTo>
                    <a:lnTo>
                      <a:pt x="197" y="57"/>
                    </a:lnTo>
                    <a:lnTo>
                      <a:pt x="200" y="59"/>
                    </a:lnTo>
                    <a:lnTo>
                      <a:pt x="202" y="60"/>
                    </a:lnTo>
                    <a:lnTo>
                      <a:pt x="205" y="62"/>
                    </a:lnTo>
                    <a:lnTo>
                      <a:pt x="208" y="63"/>
                    </a:lnTo>
                    <a:lnTo>
                      <a:pt x="210" y="65"/>
                    </a:lnTo>
                    <a:lnTo>
                      <a:pt x="213" y="66"/>
                    </a:lnTo>
                    <a:lnTo>
                      <a:pt x="215" y="68"/>
                    </a:lnTo>
                    <a:lnTo>
                      <a:pt x="218" y="69"/>
                    </a:lnTo>
                    <a:lnTo>
                      <a:pt x="221" y="70"/>
                    </a:lnTo>
                    <a:lnTo>
                      <a:pt x="223" y="72"/>
                    </a:lnTo>
                    <a:lnTo>
                      <a:pt x="226" y="73"/>
                    </a:lnTo>
                    <a:lnTo>
                      <a:pt x="226" y="72"/>
                    </a:lnTo>
                    <a:lnTo>
                      <a:pt x="223" y="70"/>
                    </a:lnTo>
                    <a:lnTo>
                      <a:pt x="221" y="68"/>
                    </a:lnTo>
                    <a:lnTo>
                      <a:pt x="218" y="67"/>
                    </a:lnTo>
                    <a:lnTo>
                      <a:pt x="215" y="65"/>
                    </a:lnTo>
                    <a:lnTo>
                      <a:pt x="213" y="63"/>
                    </a:lnTo>
                    <a:lnTo>
                      <a:pt x="210" y="62"/>
                    </a:lnTo>
                    <a:lnTo>
                      <a:pt x="207" y="60"/>
                    </a:lnTo>
                    <a:lnTo>
                      <a:pt x="205" y="58"/>
                    </a:lnTo>
                    <a:lnTo>
                      <a:pt x="202" y="56"/>
                    </a:lnTo>
                    <a:lnTo>
                      <a:pt x="200" y="55"/>
                    </a:lnTo>
                    <a:lnTo>
                      <a:pt x="197" y="53"/>
                    </a:lnTo>
                    <a:lnTo>
                      <a:pt x="195" y="51"/>
                    </a:lnTo>
                    <a:lnTo>
                      <a:pt x="192" y="49"/>
                    </a:lnTo>
                    <a:lnTo>
                      <a:pt x="189" y="48"/>
                    </a:lnTo>
                    <a:lnTo>
                      <a:pt x="187" y="46"/>
                    </a:lnTo>
                    <a:lnTo>
                      <a:pt x="185" y="45"/>
                    </a:lnTo>
                    <a:lnTo>
                      <a:pt x="189" y="46"/>
                    </a:lnTo>
                    <a:lnTo>
                      <a:pt x="193" y="48"/>
                    </a:lnTo>
                    <a:lnTo>
                      <a:pt x="197" y="50"/>
                    </a:lnTo>
                    <a:lnTo>
                      <a:pt x="201" y="52"/>
                    </a:lnTo>
                    <a:lnTo>
                      <a:pt x="205" y="54"/>
                    </a:lnTo>
                    <a:lnTo>
                      <a:pt x="209" y="56"/>
                    </a:lnTo>
                    <a:lnTo>
                      <a:pt x="213" y="59"/>
                    </a:lnTo>
                    <a:lnTo>
                      <a:pt x="218" y="62"/>
                    </a:lnTo>
                    <a:lnTo>
                      <a:pt x="221" y="64"/>
                    </a:lnTo>
                    <a:lnTo>
                      <a:pt x="225" y="66"/>
                    </a:lnTo>
                    <a:lnTo>
                      <a:pt x="230" y="68"/>
                    </a:lnTo>
                    <a:lnTo>
                      <a:pt x="234" y="70"/>
                    </a:lnTo>
                    <a:lnTo>
                      <a:pt x="238" y="72"/>
                    </a:lnTo>
                    <a:lnTo>
                      <a:pt x="242" y="73"/>
                    </a:lnTo>
                    <a:lnTo>
                      <a:pt x="246" y="75"/>
                    </a:lnTo>
                    <a:lnTo>
                      <a:pt x="251" y="76"/>
                    </a:lnTo>
                    <a:lnTo>
                      <a:pt x="246" y="73"/>
                    </a:lnTo>
                    <a:lnTo>
                      <a:pt x="242" y="69"/>
                    </a:lnTo>
                    <a:lnTo>
                      <a:pt x="238" y="66"/>
                    </a:lnTo>
                    <a:lnTo>
                      <a:pt x="233" y="64"/>
                    </a:lnTo>
                    <a:lnTo>
                      <a:pt x="228" y="61"/>
                    </a:lnTo>
                    <a:lnTo>
                      <a:pt x="223" y="58"/>
                    </a:lnTo>
                    <a:lnTo>
                      <a:pt x="219" y="55"/>
                    </a:lnTo>
                    <a:lnTo>
                      <a:pt x="214" y="53"/>
                    </a:lnTo>
                    <a:lnTo>
                      <a:pt x="209" y="50"/>
                    </a:lnTo>
                    <a:lnTo>
                      <a:pt x="205" y="47"/>
                    </a:lnTo>
                    <a:lnTo>
                      <a:pt x="200" y="44"/>
                    </a:lnTo>
                    <a:lnTo>
                      <a:pt x="195" y="41"/>
                    </a:lnTo>
                    <a:lnTo>
                      <a:pt x="191" y="38"/>
                    </a:lnTo>
                    <a:lnTo>
                      <a:pt x="186" y="35"/>
                    </a:lnTo>
                    <a:lnTo>
                      <a:pt x="182" y="32"/>
                    </a:lnTo>
                    <a:lnTo>
                      <a:pt x="178" y="29"/>
                    </a:lnTo>
                    <a:lnTo>
                      <a:pt x="183" y="31"/>
                    </a:lnTo>
                    <a:lnTo>
                      <a:pt x="188" y="34"/>
                    </a:lnTo>
                    <a:lnTo>
                      <a:pt x="193" y="37"/>
                    </a:lnTo>
                    <a:lnTo>
                      <a:pt x="199" y="40"/>
                    </a:lnTo>
                    <a:lnTo>
                      <a:pt x="204" y="43"/>
                    </a:lnTo>
                    <a:lnTo>
                      <a:pt x="209" y="46"/>
                    </a:lnTo>
                    <a:lnTo>
                      <a:pt x="214" y="48"/>
                    </a:lnTo>
                    <a:lnTo>
                      <a:pt x="219" y="52"/>
                    </a:lnTo>
                    <a:lnTo>
                      <a:pt x="224" y="54"/>
                    </a:lnTo>
                    <a:lnTo>
                      <a:pt x="230" y="57"/>
                    </a:lnTo>
                    <a:lnTo>
                      <a:pt x="235" y="59"/>
                    </a:lnTo>
                    <a:lnTo>
                      <a:pt x="240" y="62"/>
                    </a:lnTo>
                    <a:lnTo>
                      <a:pt x="245" y="64"/>
                    </a:lnTo>
                    <a:lnTo>
                      <a:pt x="251" y="67"/>
                    </a:lnTo>
                    <a:lnTo>
                      <a:pt x="256" y="69"/>
                    </a:lnTo>
                    <a:lnTo>
                      <a:pt x="261" y="71"/>
                    </a:lnTo>
                    <a:lnTo>
                      <a:pt x="261" y="70"/>
                    </a:lnTo>
                    <a:lnTo>
                      <a:pt x="258" y="68"/>
                    </a:lnTo>
                    <a:lnTo>
                      <a:pt x="255" y="66"/>
                    </a:lnTo>
                    <a:lnTo>
                      <a:pt x="253" y="64"/>
                    </a:lnTo>
                    <a:lnTo>
                      <a:pt x="250" y="63"/>
                    </a:lnTo>
                    <a:lnTo>
                      <a:pt x="247" y="61"/>
                    </a:lnTo>
                    <a:lnTo>
                      <a:pt x="244" y="59"/>
                    </a:lnTo>
                    <a:lnTo>
                      <a:pt x="241" y="57"/>
                    </a:lnTo>
                    <a:lnTo>
                      <a:pt x="239" y="55"/>
                    </a:lnTo>
                    <a:lnTo>
                      <a:pt x="236" y="53"/>
                    </a:lnTo>
                    <a:lnTo>
                      <a:pt x="233" y="51"/>
                    </a:lnTo>
                    <a:lnTo>
                      <a:pt x="230" y="49"/>
                    </a:lnTo>
                    <a:lnTo>
                      <a:pt x="228" y="47"/>
                    </a:lnTo>
                    <a:lnTo>
                      <a:pt x="225" y="45"/>
                    </a:lnTo>
                    <a:lnTo>
                      <a:pt x="222" y="43"/>
                    </a:lnTo>
                    <a:lnTo>
                      <a:pt x="220" y="40"/>
                    </a:lnTo>
                    <a:lnTo>
                      <a:pt x="218" y="38"/>
                    </a:lnTo>
                    <a:lnTo>
                      <a:pt x="220" y="39"/>
                    </a:lnTo>
                    <a:lnTo>
                      <a:pt x="222" y="40"/>
                    </a:lnTo>
                    <a:lnTo>
                      <a:pt x="224" y="42"/>
                    </a:lnTo>
                    <a:lnTo>
                      <a:pt x="227" y="43"/>
                    </a:lnTo>
                    <a:lnTo>
                      <a:pt x="229" y="44"/>
                    </a:lnTo>
                    <a:lnTo>
                      <a:pt x="232" y="46"/>
                    </a:lnTo>
                    <a:lnTo>
                      <a:pt x="234" y="47"/>
                    </a:lnTo>
                    <a:lnTo>
                      <a:pt x="237" y="49"/>
                    </a:lnTo>
                    <a:lnTo>
                      <a:pt x="239" y="50"/>
                    </a:lnTo>
                    <a:lnTo>
                      <a:pt x="241" y="51"/>
                    </a:lnTo>
                    <a:lnTo>
                      <a:pt x="243" y="53"/>
                    </a:lnTo>
                    <a:lnTo>
                      <a:pt x="246" y="54"/>
                    </a:lnTo>
                    <a:lnTo>
                      <a:pt x="248" y="55"/>
                    </a:lnTo>
                    <a:lnTo>
                      <a:pt x="251" y="56"/>
                    </a:lnTo>
                    <a:lnTo>
                      <a:pt x="253" y="58"/>
                    </a:lnTo>
                    <a:lnTo>
                      <a:pt x="256" y="59"/>
                    </a:lnTo>
                    <a:lnTo>
                      <a:pt x="255" y="57"/>
                    </a:lnTo>
                    <a:lnTo>
                      <a:pt x="254" y="54"/>
                    </a:lnTo>
                    <a:lnTo>
                      <a:pt x="252" y="52"/>
                    </a:lnTo>
                    <a:lnTo>
                      <a:pt x="250" y="49"/>
                    </a:lnTo>
                    <a:lnTo>
                      <a:pt x="247" y="47"/>
                    </a:lnTo>
                    <a:lnTo>
                      <a:pt x="246" y="45"/>
                    </a:lnTo>
                    <a:lnTo>
                      <a:pt x="246" y="44"/>
                    </a:lnTo>
                    <a:lnTo>
                      <a:pt x="246" y="43"/>
                    </a:lnTo>
                    <a:lnTo>
                      <a:pt x="246" y="42"/>
                    </a:lnTo>
                    <a:lnTo>
                      <a:pt x="248" y="42"/>
                    </a:lnTo>
                    <a:lnTo>
                      <a:pt x="249" y="43"/>
                    </a:lnTo>
                    <a:lnTo>
                      <a:pt x="252" y="44"/>
                    </a:lnTo>
                    <a:lnTo>
                      <a:pt x="253" y="46"/>
                    </a:lnTo>
                    <a:lnTo>
                      <a:pt x="255" y="47"/>
                    </a:lnTo>
                    <a:lnTo>
                      <a:pt x="257" y="49"/>
                    </a:lnTo>
                    <a:lnTo>
                      <a:pt x="259" y="50"/>
                    </a:lnTo>
                    <a:lnTo>
                      <a:pt x="261" y="52"/>
                    </a:lnTo>
                    <a:lnTo>
                      <a:pt x="263" y="53"/>
                    </a:lnTo>
                    <a:lnTo>
                      <a:pt x="265" y="55"/>
                    </a:lnTo>
                    <a:lnTo>
                      <a:pt x="267" y="56"/>
                    </a:lnTo>
                    <a:lnTo>
                      <a:pt x="269" y="58"/>
                    </a:lnTo>
                    <a:lnTo>
                      <a:pt x="271" y="59"/>
                    </a:lnTo>
                    <a:lnTo>
                      <a:pt x="273" y="60"/>
                    </a:lnTo>
                    <a:lnTo>
                      <a:pt x="276" y="62"/>
                    </a:lnTo>
                    <a:lnTo>
                      <a:pt x="278" y="63"/>
                    </a:lnTo>
                    <a:lnTo>
                      <a:pt x="280" y="64"/>
                    </a:lnTo>
                    <a:lnTo>
                      <a:pt x="282" y="65"/>
                    </a:lnTo>
                    <a:lnTo>
                      <a:pt x="285" y="67"/>
                    </a:lnTo>
                    <a:lnTo>
                      <a:pt x="283" y="65"/>
                    </a:lnTo>
                    <a:lnTo>
                      <a:pt x="282" y="64"/>
                    </a:lnTo>
                    <a:lnTo>
                      <a:pt x="280" y="62"/>
                    </a:lnTo>
                    <a:lnTo>
                      <a:pt x="278" y="61"/>
                    </a:lnTo>
                    <a:lnTo>
                      <a:pt x="277" y="59"/>
                    </a:lnTo>
                    <a:lnTo>
                      <a:pt x="275" y="58"/>
                    </a:lnTo>
                    <a:lnTo>
                      <a:pt x="274" y="56"/>
                    </a:lnTo>
                    <a:lnTo>
                      <a:pt x="272" y="55"/>
                    </a:lnTo>
                    <a:lnTo>
                      <a:pt x="271" y="53"/>
                    </a:lnTo>
                    <a:lnTo>
                      <a:pt x="269" y="52"/>
                    </a:lnTo>
                    <a:lnTo>
                      <a:pt x="267" y="50"/>
                    </a:lnTo>
                    <a:lnTo>
                      <a:pt x="266" y="49"/>
                    </a:lnTo>
                    <a:lnTo>
                      <a:pt x="264" y="48"/>
                    </a:lnTo>
                    <a:lnTo>
                      <a:pt x="263" y="46"/>
                    </a:lnTo>
                    <a:lnTo>
                      <a:pt x="262" y="45"/>
                    </a:lnTo>
                    <a:lnTo>
                      <a:pt x="260" y="43"/>
                    </a:lnTo>
                    <a:lnTo>
                      <a:pt x="262" y="44"/>
                    </a:lnTo>
                    <a:lnTo>
                      <a:pt x="264" y="45"/>
                    </a:lnTo>
                    <a:lnTo>
                      <a:pt x="266" y="46"/>
                    </a:lnTo>
                    <a:lnTo>
                      <a:pt x="268" y="47"/>
                    </a:lnTo>
                    <a:lnTo>
                      <a:pt x="270" y="48"/>
                    </a:lnTo>
                    <a:lnTo>
                      <a:pt x="271" y="50"/>
                    </a:lnTo>
                    <a:lnTo>
                      <a:pt x="273" y="51"/>
                    </a:lnTo>
                    <a:lnTo>
                      <a:pt x="275" y="53"/>
                    </a:lnTo>
                    <a:lnTo>
                      <a:pt x="276" y="54"/>
                    </a:lnTo>
                    <a:lnTo>
                      <a:pt x="278" y="55"/>
                    </a:lnTo>
                    <a:lnTo>
                      <a:pt x="280" y="56"/>
                    </a:lnTo>
                    <a:lnTo>
                      <a:pt x="282" y="58"/>
                    </a:lnTo>
                    <a:lnTo>
                      <a:pt x="283" y="59"/>
                    </a:lnTo>
                    <a:lnTo>
                      <a:pt x="285" y="60"/>
                    </a:lnTo>
                    <a:lnTo>
                      <a:pt x="287" y="61"/>
                    </a:lnTo>
                    <a:lnTo>
                      <a:pt x="289" y="62"/>
                    </a:lnTo>
                    <a:lnTo>
                      <a:pt x="287" y="60"/>
                    </a:lnTo>
                    <a:lnTo>
                      <a:pt x="285" y="58"/>
                    </a:lnTo>
                    <a:lnTo>
                      <a:pt x="283" y="56"/>
                    </a:lnTo>
                    <a:lnTo>
                      <a:pt x="281" y="54"/>
                    </a:lnTo>
                    <a:lnTo>
                      <a:pt x="279" y="51"/>
                    </a:lnTo>
                    <a:lnTo>
                      <a:pt x="277" y="49"/>
                    </a:lnTo>
                    <a:lnTo>
                      <a:pt x="274" y="47"/>
                    </a:lnTo>
                    <a:lnTo>
                      <a:pt x="272" y="45"/>
                    </a:lnTo>
                    <a:lnTo>
                      <a:pt x="272" y="43"/>
                    </a:lnTo>
                    <a:lnTo>
                      <a:pt x="270" y="42"/>
                    </a:lnTo>
                    <a:lnTo>
                      <a:pt x="273" y="43"/>
                    </a:lnTo>
                    <a:lnTo>
                      <a:pt x="275" y="45"/>
                    </a:lnTo>
                    <a:lnTo>
                      <a:pt x="277" y="46"/>
                    </a:lnTo>
                    <a:lnTo>
                      <a:pt x="279" y="48"/>
                    </a:lnTo>
                    <a:lnTo>
                      <a:pt x="282" y="50"/>
                    </a:lnTo>
                    <a:lnTo>
                      <a:pt x="284" y="52"/>
                    </a:lnTo>
                    <a:lnTo>
                      <a:pt x="286" y="54"/>
                    </a:lnTo>
                    <a:lnTo>
                      <a:pt x="289" y="56"/>
                    </a:lnTo>
                    <a:lnTo>
                      <a:pt x="291" y="58"/>
                    </a:lnTo>
                    <a:lnTo>
                      <a:pt x="294" y="60"/>
                    </a:lnTo>
                    <a:lnTo>
                      <a:pt x="296" y="62"/>
                    </a:lnTo>
                    <a:lnTo>
                      <a:pt x="299" y="64"/>
                    </a:lnTo>
                    <a:lnTo>
                      <a:pt x="301" y="65"/>
                    </a:lnTo>
                    <a:lnTo>
                      <a:pt x="304" y="67"/>
                    </a:lnTo>
                    <a:lnTo>
                      <a:pt x="306" y="69"/>
                    </a:lnTo>
                    <a:lnTo>
                      <a:pt x="309" y="70"/>
                    </a:lnTo>
                    <a:lnTo>
                      <a:pt x="307" y="68"/>
                    </a:lnTo>
                    <a:lnTo>
                      <a:pt x="306" y="66"/>
                    </a:lnTo>
                    <a:lnTo>
                      <a:pt x="304" y="64"/>
                    </a:lnTo>
                    <a:lnTo>
                      <a:pt x="302" y="62"/>
                    </a:lnTo>
                    <a:lnTo>
                      <a:pt x="300" y="60"/>
                    </a:lnTo>
                    <a:lnTo>
                      <a:pt x="298" y="58"/>
                    </a:lnTo>
                    <a:lnTo>
                      <a:pt x="296" y="56"/>
                    </a:lnTo>
                    <a:lnTo>
                      <a:pt x="294" y="54"/>
                    </a:lnTo>
                    <a:lnTo>
                      <a:pt x="292" y="52"/>
                    </a:lnTo>
                    <a:lnTo>
                      <a:pt x="290" y="50"/>
                    </a:lnTo>
                    <a:lnTo>
                      <a:pt x="288" y="49"/>
                    </a:lnTo>
                    <a:lnTo>
                      <a:pt x="286" y="47"/>
                    </a:lnTo>
                    <a:lnTo>
                      <a:pt x="285" y="45"/>
                    </a:lnTo>
                    <a:lnTo>
                      <a:pt x="283" y="43"/>
                    </a:lnTo>
                    <a:lnTo>
                      <a:pt x="282" y="41"/>
                    </a:lnTo>
                    <a:lnTo>
                      <a:pt x="280" y="39"/>
                    </a:lnTo>
                    <a:lnTo>
                      <a:pt x="281" y="39"/>
                    </a:lnTo>
                    <a:lnTo>
                      <a:pt x="282" y="39"/>
                    </a:lnTo>
                    <a:lnTo>
                      <a:pt x="284" y="41"/>
                    </a:lnTo>
                    <a:lnTo>
                      <a:pt x="287" y="43"/>
                    </a:lnTo>
                    <a:lnTo>
                      <a:pt x="289" y="45"/>
                    </a:lnTo>
                    <a:lnTo>
                      <a:pt x="292" y="48"/>
                    </a:lnTo>
                    <a:lnTo>
                      <a:pt x="294" y="50"/>
                    </a:lnTo>
                    <a:lnTo>
                      <a:pt x="297" y="52"/>
                    </a:lnTo>
                    <a:lnTo>
                      <a:pt x="300" y="55"/>
                    </a:lnTo>
                    <a:lnTo>
                      <a:pt x="303" y="57"/>
                    </a:lnTo>
                    <a:lnTo>
                      <a:pt x="305" y="59"/>
                    </a:lnTo>
                    <a:lnTo>
                      <a:pt x="308" y="61"/>
                    </a:lnTo>
                    <a:lnTo>
                      <a:pt x="310" y="64"/>
                    </a:lnTo>
                    <a:lnTo>
                      <a:pt x="313" y="66"/>
                    </a:lnTo>
                    <a:lnTo>
                      <a:pt x="316" y="68"/>
                    </a:lnTo>
                    <a:lnTo>
                      <a:pt x="318" y="71"/>
                    </a:lnTo>
                    <a:lnTo>
                      <a:pt x="321" y="73"/>
                    </a:lnTo>
                    <a:lnTo>
                      <a:pt x="324" y="75"/>
                    </a:lnTo>
                    <a:lnTo>
                      <a:pt x="322" y="72"/>
                    </a:lnTo>
                    <a:lnTo>
                      <a:pt x="320" y="70"/>
                    </a:lnTo>
                    <a:lnTo>
                      <a:pt x="318" y="67"/>
                    </a:lnTo>
                    <a:lnTo>
                      <a:pt x="316" y="65"/>
                    </a:lnTo>
                    <a:lnTo>
                      <a:pt x="314" y="63"/>
                    </a:lnTo>
                    <a:lnTo>
                      <a:pt x="312" y="61"/>
                    </a:lnTo>
                    <a:lnTo>
                      <a:pt x="311" y="58"/>
                    </a:lnTo>
                    <a:lnTo>
                      <a:pt x="310" y="56"/>
                    </a:lnTo>
                    <a:lnTo>
                      <a:pt x="311" y="57"/>
                    </a:lnTo>
                    <a:lnTo>
                      <a:pt x="313" y="58"/>
                    </a:lnTo>
                    <a:lnTo>
                      <a:pt x="314" y="58"/>
                    </a:lnTo>
                    <a:lnTo>
                      <a:pt x="316" y="60"/>
                    </a:lnTo>
                    <a:lnTo>
                      <a:pt x="317" y="61"/>
                    </a:lnTo>
                    <a:lnTo>
                      <a:pt x="319" y="62"/>
                    </a:lnTo>
                    <a:lnTo>
                      <a:pt x="320" y="64"/>
                    </a:lnTo>
                    <a:lnTo>
                      <a:pt x="322" y="65"/>
                    </a:lnTo>
                    <a:lnTo>
                      <a:pt x="324" y="68"/>
                    </a:lnTo>
                    <a:lnTo>
                      <a:pt x="327" y="71"/>
                    </a:lnTo>
                    <a:lnTo>
                      <a:pt x="329" y="72"/>
                    </a:lnTo>
                    <a:lnTo>
                      <a:pt x="330" y="73"/>
                    </a:lnTo>
                    <a:lnTo>
                      <a:pt x="332" y="74"/>
                    </a:lnTo>
                    <a:lnTo>
                      <a:pt x="334" y="75"/>
                    </a:lnTo>
                    <a:lnTo>
                      <a:pt x="332" y="73"/>
                    </a:lnTo>
                    <a:lnTo>
                      <a:pt x="331" y="71"/>
                    </a:lnTo>
                    <a:lnTo>
                      <a:pt x="330" y="70"/>
                    </a:lnTo>
                    <a:lnTo>
                      <a:pt x="329" y="68"/>
                    </a:lnTo>
                    <a:lnTo>
                      <a:pt x="328" y="67"/>
                    </a:lnTo>
                    <a:lnTo>
                      <a:pt x="327" y="65"/>
                    </a:lnTo>
                    <a:lnTo>
                      <a:pt x="326" y="64"/>
                    </a:lnTo>
                    <a:lnTo>
                      <a:pt x="325" y="62"/>
                    </a:lnTo>
                    <a:lnTo>
                      <a:pt x="323" y="61"/>
                    </a:lnTo>
                    <a:lnTo>
                      <a:pt x="322" y="59"/>
                    </a:lnTo>
                    <a:lnTo>
                      <a:pt x="321" y="57"/>
                    </a:lnTo>
                    <a:lnTo>
                      <a:pt x="320" y="56"/>
                    </a:lnTo>
                    <a:lnTo>
                      <a:pt x="319" y="55"/>
                    </a:lnTo>
                    <a:lnTo>
                      <a:pt x="318" y="53"/>
                    </a:lnTo>
                    <a:lnTo>
                      <a:pt x="317" y="52"/>
                    </a:lnTo>
                    <a:lnTo>
                      <a:pt x="317" y="50"/>
                    </a:lnTo>
                    <a:lnTo>
                      <a:pt x="318" y="51"/>
                    </a:lnTo>
                    <a:lnTo>
                      <a:pt x="320" y="52"/>
                    </a:lnTo>
                    <a:lnTo>
                      <a:pt x="321" y="52"/>
                    </a:lnTo>
                    <a:lnTo>
                      <a:pt x="323" y="54"/>
                    </a:lnTo>
                    <a:lnTo>
                      <a:pt x="325" y="55"/>
                    </a:lnTo>
                    <a:lnTo>
                      <a:pt x="326" y="56"/>
                    </a:lnTo>
                    <a:lnTo>
                      <a:pt x="328" y="58"/>
                    </a:lnTo>
                    <a:lnTo>
                      <a:pt x="330" y="60"/>
                    </a:lnTo>
                    <a:lnTo>
                      <a:pt x="331" y="62"/>
                    </a:lnTo>
                    <a:lnTo>
                      <a:pt x="333" y="63"/>
                    </a:lnTo>
                    <a:lnTo>
                      <a:pt x="334" y="65"/>
                    </a:lnTo>
                    <a:lnTo>
                      <a:pt x="336" y="67"/>
                    </a:lnTo>
                    <a:lnTo>
                      <a:pt x="337" y="68"/>
                    </a:lnTo>
                    <a:lnTo>
                      <a:pt x="339" y="70"/>
                    </a:lnTo>
                    <a:lnTo>
                      <a:pt x="340" y="72"/>
                    </a:lnTo>
                    <a:lnTo>
                      <a:pt x="341" y="73"/>
                    </a:lnTo>
                    <a:lnTo>
                      <a:pt x="343" y="74"/>
                    </a:lnTo>
                    <a:lnTo>
                      <a:pt x="344" y="74"/>
                    </a:lnTo>
                    <a:lnTo>
                      <a:pt x="342" y="71"/>
                    </a:lnTo>
                    <a:lnTo>
                      <a:pt x="340" y="68"/>
                    </a:lnTo>
                    <a:lnTo>
                      <a:pt x="338" y="66"/>
                    </a:lnTo>
                    <a:lnTo>
                      <a:pt x="337" y="63"/>
                    </a:lnTo>
                    <a:lnTo>
                      <a:pt x="335" y="61"/>
                    </a:lnTo>
                    <a:lnTo>
                      <a:pt x="332" y="58"/>
                    </a:lnTo>
                    <a:lnTo>
                      <a:pt x="330" y="56"/>
                    </a:lnTo>
                    <a:lnTo>
                      <a:pt x="329" y="54"/>
                    </a:lnTo>
                    <a:lnTo>
                      <a:pt x="326" y="51"/>
                    </a:lnTo>
                    <a:lnTo>
                      <a:pt x="325" y="48"/>
                    </a:lnTo>
                    <a:lnTo>
                      <a:pt x="322" y="46"/>
                    </a:lnTo>
                    <a:lnTo>
                      <a:pt x="321" y="43"/>
                    </a:lnTo>
                    <a:lnTo>
                      <a:pt x="319" y="41"/>
                    </a:lnTo>
                    <a:lnTo>
                      <a:pt x="318" y="38"/>
                    </a:lnTo>
                    <a:lnTo>
                      <a:pt x="317" y="35"/>
                    </a:lnTo>
                    <a:lnTo>
                      <a:pt x="316" y="32"/>
                    </a:lnTo>
                    <a:lnTo>
                      <a:pt x="318" y="34"/>
                    </a:lnTo>
                    <a:lnTo>
                      <a:pt x="321" y="37"/>
                    </a:lnTo>
                    <a:lnTo>
                      <a:pt x="324" y="39"/>
                    </a:lnTo>
                    <a:lnTo>
                      <a:pt x="326" y="42"/>
                    </a:lnTo>
                    <a:lnTo>
                      <a:pt x="328" y="45"/>
                    </a:lnTo>
                    <a:lnTo>
                      <a:pt x="331" y="48"/>
                    </a:lnTo>
                    <a:lnTo>
                      <a:pt x="334" y="51"/>
                    </a:lnTo>
                    <a:lnTo>
                      <a:pt x="336" y="54"/>
                    </a:lnTo>
                    <a:lnTo>
                      <a:pt x="339" y="57"/>
                    </a:lnTo>
                    <a:lnTo>
                      <a:pt x="341" y="59"/>
                    </a:lnTo>
                    <a:lnTo>
                      <a:pt x="344" y="62"/>
                    </a:lnTo>
                    <a:lnTo>
                      <a:pt x="346" y="65"/>
                    </a:lnTo>
                    <a:lnTo>
                      <a:pt x="349" y="68"/>
                    </a:lnTo>
                    <a:lnTo>
                      <a:pt x="351" y="71"/>
                    </a:lnTo>
                    <a:lnTo>
                      <a:pt x="354" y="73"/>
                    </a:lnTo>
                    <a:lnTo>
                      <a:pt x="357" y="75"/>
                    </a:lnTo>
                    <a:lnTo>
                      <a:pt x="355" y="72"/>
                    </a:lnTo>
                    <a:lnTo>
                      <a:pt x="353" y="69"/>
                    </a:lnTo>
                    <a:lnTo>
                      <a:pt x="352" y="67"/>
                    </a:lnTo>
                    <a:lnTo>
                      <a:pt x="350" y="64"/>
                    </a:lnTo>
                    <a:lnTo>
                      <a:pt x="349" y="61"/>
                    </a:lnTo>
                    <a:lnTo>
                      <a:pt x="347" y="58"/>
                    </a:lnTo>
                    <a:lnTo>
                      <a:pt x="345" y="55"/>
                    </a:lnTo>
                    <a:lnTo>
                      <a:pt x="343" y="53"/>
                    </a:lnTo>
                    <a:lnTo>
                      <a:pt x="341" y="49"/>
                    </a:lnTo>
                    <a:lnTo>
                      <a:pt x="339" y="47"/>
                    </a:lnTo>
                    <a:lnTo>
                      <a:pt x="338" y="44"/>
                    </a:lnTo>
                    <a:lnTo>
                      <a:pt x="336" y="42"/>
                    </a:lnTo>
                    <a:lnTo>
                      <a:pt x="335" y="39"/>
                    </a:lnTo>
                    <a:lnTo>
                      <a:pt x="333" y="37"/>
                    </a:lnTo>
                    <a:lnTo>
                      <a:pt x="332" y="34"/>
                    </a:lnTo>
                    <a:lnTo>
                      <a:pt x="331" y="32"/>
                    </a:lnTo>
                    <a:lnTo>
                      <a:pt x="333" y="34"/>
                    </a:lnTo>
                    <a:lnTo>
                      <a:pt x="336" y="36"/>
                    </a:lnTo>
                    <a:lnTo>
                      <a:pt x="338" y="38"/>
                    </a:lnTo>
                    <a:lnTo>
                      <a:pt x="340" y="40"/>
                    </a:lnTo>
                    <a:lnTo>
                      <a:pt x="342" y="42"/>
                    </a:lnTo>
                    <a:lnTo>
                      <a:pt x="344" y="45"/>
                    </a:lnTo>
                    <a:lnTo>
                      <a:pt x="346" y="47"/>
                    </a:lnTo>
                    <a:lnTo>
                      <a:pt x="348" y="50"/>
                    </a:lnTo>
                    <a:lnTo>
                      <a:pt x="350" y="53"/>
                    </a:lnTo>
                    <a:lnTo>
                      <a:pt x="352" y="56"/>
                    </a:lnTo>
                    <a:lnTo>
                      <a:pt x="353" y="58"/>
                    </a:lnTo>
                    <a:lnTo>
                      <a:pt x="356" y="61"/>
                    </a:lnTo>
                    <a:lnTo>
                      <a:pt x="357" y="64"/>
                    </a:lnTo>
                    <a:lnTo>
                      <a:pt x="359" y="67"/>
                    </a:lnTo>
                    <a:lnTo>
                      <a:pt x="361" y="69"/>
                    </a:lnTo>
                    <a:lnTo>
                      <a:pt x="363" y="72"/>
                    </a:lnTo>
                    <a:lnTo>
                      <a:pt x="362" y="68"/>
                    </a:lnTo>
                    <a:lnTo>
                      <a:pt x="361" y="65"/>
                    </a:lnTo>
                    <a:lnTo>
                      <a:pt x="360" y="62"/>
                    </a:lnTo>
                    <a:lnTo>
                      <a:pt x="359" y="58"/>
                    </a:lnTo>
                    <a:lnTo>
                      <a:pt x="357" y="55"/>
                    </a:lnTo>
                    <a:lnTo>
                      <a:pt x="355" y="52"/>
                    </a:lnTo>
                    <a:lnTo>
                      <a:pt x="353" y="48"/>
                    </a:lnTo>
                    <a:lnTo>
                      <a:pt x="351" y="45"/>
                    </a:lnTo>
                    <a:lnTo>
                      <a:pt x="349" y="42"/>
                    </a:lnTo>
                    <a:lnTo>
                      <a:pt x="347" y="39"/>
                    </a:lnTo>
                    <a:lnTo>
                      <a:pt x="344" y="36"/>
                    </a:lnTo>
                    <a:lnTo>
                      <a:pt x="342" y="33"/>
                    </a:lnTo>
                    <a:lnTo>
                      <a:pt x="340" y="30"/>
                    </a:lnTo>
                    <a:lnTo>
                      <a:pt x="338" y="27"/>
                    </a:lnTo>
                    <a:lnTo>
                      <a:pt x="336" y="24"/>
                    </a:lnTo>
                    <a:lnTo>
                      <a:pt x="334" y="22"/>
                    </a:lnTo>
                    <a:lnTo>
                      <a:pt x="334" y="20"/>
                    </a:lnTo>
                    <a:lnTo>
                      <a:pt x="335" y="20"/>
                    </a:lnTo>
                    <a:lnTo>
                      <a:pt x="335" y="19"/>
                    </a:lnTo>
                    <a:lnTo>
                      <a:pt x="336" y="20"/>
                    </a:lnTo>
                    <a:lnTo>
                      <a:pt x="337" y="21"/>
                    </a:lnTo>
                    <a:lnTo>
                      <a:pt x="340" y="23"/>
                    </a:lnTo>
                    <a:lnTo>
                      <a:pt x="340" y="24"/>
                    </a:lnTo>
                    <a:lnTo>
                      <a:pt x="342" y="25"/>
                    </a:lnTo>
                    <a:lnTo>
                      <a:pt x="342" y="27"/>
                    </a:lnTo>
                    <a:lnTo>
                      <a:pt x="344" y="28"/>
                    </a:lnTo>
                    <a:lnTo>
                      <a:pt x="346" y="31"/>
                    </a:lnTo>
                    <a:lnTo>
                      <a:pt x="348" y="32"/>
                    </a:lnTo>
                    <a:lnTo>
                      <a:pt x="349" y="34"/>
                    </a:lnTo>
                    <a:lnTo>
                      <a:pt x="350" y="36"/>
                    </a:lnTo>
                    <a:lnTo>
                      <a:pt x="352" y="38"/>
                    </a:lnTo>
                    <a:lnTo>
                      <a:pt x="354" y="41"/>
                    </a:lnTo>
                    <a:lnTo>
                      <a:pt x="355" y="43"/>
                    </a:lnTo>
                    <a:lnTo>
                      <a:pt x="357" y="46"/>
                    </a:lnTo>
                    <a:lnTo>
                      <a:pt x="359" y="48"/>
                    </a:lnTo>
                    <a:lnTo>
                      <a:pt x="361" y="50"/>
                    </a:lnTo>
                    <a:lnTo>
                      <a:pt x="360" y="48"/>
                    </a:lnTo>
                    <a:lnTo>
                      <a:pt x="359" y="46"/>
                    </a:lnTo>
                    <a:lnTo>
                      <a:pt x="358" y="44"/>
                    </a:lnTo>
                    <a:lnTo>
                      <a:pt x="357" y="42"/>
                    </a:lnTo>
                    <a:lnTo>
                      <a:pt x="356" y="40"/>
                    </a:lnTo>
                    <a:lnTo>
                      <a:pt x="356" y="38"/>
                    </a:lnTo>
                    <a:lnTo>
                      <a:pt x="355" y="36"/>
                    </a:lnTo>
                    <a:lnTo>
                      <a:pt x="354" y="34"/>
                    </a:lnTo>
                    <a:lnTo>
                      <a:pt x="353" y="32"/>
                    </a:lnTo>
                    <a:lnTo>
                      <a:pt x="352" y="30"/>
                    </a:lnTo>
                    <a:lnTo>
                      <a:pt x="351" y="28"/>
                    </a:lnTo>
                    <a:lnTo>
                      <a:pt x="350" y="26"/>
                    </a:lnTo>
                    <a:lnTo>
                      <a:pt x="350" y="23"/>
                    </a:lnTo>
                    <a:lnTo>
                      <a:pt x="349" y="22"/>
                    </a:lnTo>
                    <a:lnTo>
                      <a:pt x="348" y="19"/>
                    </a:lnTo>
                    <a:lnTo>
                      <a:pt x="348" y="17"/>
                    </a:lnTo>
                    <a:lnTo>
                      <a:pt x="350" y="19"/>
                    </a:lnTo>
                    <a:lnTo>
                      <a:pt x="351" y="21"/>
                    </a:lnTo>
                    <a:lnTo>
                      <a:pt x="353" y="23"/>
                    </a:lnTo>
                    <a:lnTo>
                      <a:pt x="354" y="25"/>
                    </a:lnTo>
                    <a:lnTo>
                      <a:pt x="356" y="27"/>
                    </a:lnTo>
                    <a:lnTo>
                      <a:pt x="357" y="30"/>
                    </a:lnTo>
                    <a:lnTo>
                      <a:pt x="358" y="32"/>
                    </a:lnTo>
                    <a:lnTo>
                      <a:pt x="360" y="35"/>
                    </a:lnTo>
                    <a:lnTo>
                      <a:pt x="361" y="33"/>
                    </a:lnTo>
                    <a:lnTo>
                      <a:pt x="360" y="32"/>
                    </a:lnTo>
                    <a:lnTo>
                      <a:pt x="360" y="31"/>
                    </a:lnTo>
                    <a:lnTo>
                      <a:pt x="361" y="30"/>
                    </a:lnTo>
                    <a:lnTo>
                      <a:pt x="362" y="31"/>
                    </a:lnTo>
                    <a:lnTo>
                      <a:pt x="362" y="29"/>
                    </a:lnTo>
                    <a:lnTo>
                      <a:pt x="361" y="28"/>
                    </a:lnTo>
                    <a:lnTo>
                      <a:pt x="361" y="26"/>
                    </a:lnTo>
                    <a:lnTo>
                      <a:pt x="361" y="25"/>
                    </a:lnTo>
                    <a:lnTo>
                      <a:pt x="360" y="22"/>
                    </a:lnTo>
                    <a:lnTo>
                      <a:pt x="361" y="21"/>
                    </a:lnTo>
                    <a:lnTo>
                      <a:pt x="361" y="19"/>
                    </a:lnTo>
                    <a:lnTo>
                      <a:pt x="362" y="19"/>
                    </a:lnTo>
                    <a:lnTo>
                      <a:pt x="362" y="20"/>
                    </a:lnTo>
                    <a:lnTo>
                      <a:pt x="363" y="21"/>
                    </a:lnTo>
                    <a:lnTo>
                      <a:pt x="364" y="24"/>
                    </a:lnTo>
                    <a:lnTo>
                      <a:pt x="366" y="24"/>
                    </a:lnTo>
                    <a:lnTo>
                      <a:pt x="368" y="26"/>
                    </a:lnTo>
                    <a:lnTo>
                      <a:pt x="369" y="28"/>
                    </a:lnTo>
                    <a:lnTo>
                      <a:pt x="370" y="31"/>
                    </a:lnTo>
                    <a:lnTo>
                      <a:pt x="370" y="32"/>
                    </a:lnTo>
                    <a:lnTo>
                      <a:pt x="370" y="33"/>
                    </a:lnTo>
                    <a:lnTo>
                      <a:pt x="370" y="35"/>
                    </a:lnTo>
                    <a:lnTo>
                      <a:pt x="371" y="36"/>
                    </a:lnTo>
                    <a:lnTo>
                      <a:pt x="372" y="39"/>
                    </a:lnTo>
                    <a:lnTo>
                      <a:pt x="373" y="42"/>
                    </a:lnTo>
                    <a:lnTo>
                      <a:pt x="374" y="40"/>
                    </a:lnTo>
                    <a:lnTo>
                      <a:pt x="374" y="38"/>
                    </a:lnTo>
                    <a:lnTo>
                      <a:pt x="374" y="35"/>
                    </a:lnTo>
                    <a:lnTo>
                      <a:pt x="373" y="33"/>
                    </a:lnTo>
                    <a:lnTo>
                      <a:pt x="372" y="30"/>
                    </a:lnTo>
                    <a:lnTo>
                      <a:pt x="372" y="28"/>
                    </a:lnTo>
                    <a:lnTo>
                      <a:pt x="372" y="26"/>
                    </a:lnTo>
                    <a:lnTo>
                      <a:pt x="373" y="26"/>
                    </a:lnTo>
                    <a:lnTo>
                      <a:pt x="374" y="25"/>
                    </a:lnTo>
                    <a:lnTo>
                      <a:pt x="376" y="24"/>
                    </a:lnTo>
                    <a:lnTo>
                      <a:pt x="376" y="27"/>
                    </a:lnTo>
                    <a:lnTo>
                      <a:pt x="376" y="29"/>
                    </a:lnTo>
                    <a:lnTo>
                      <a:pt x="377" y="32"/>
                    </a:lnTo>
                    <a:lnTo>
                      <a:pt x="378" y="35"/>
                    </a:lnTo>
                    <a:lnTo>
                      <a:pt x="379" y="37"/>
                    </a:lnTo>
                    <a:lnTo>
                      <a:pt x="380" y="40"/>
                    </a:lnTo>
                    <a:lnTo>
                      <a:pt x="381" y="42"/>
                    </a:lnTo>
                    <a:lnTo>
                      <a:pt x="384" y="44"/>
                    </a:lnTo>
                    <a:lnTo>
                      <a:pt x="383" y="42"/>
                    </a:lnTo>
                    <a:lnTo>
                      <a:pt x="383" y="40"/>
                    </a:lnTo>
                    <a:lnTo>
                      <a:pt x="383" y="38"/>
                    </a:lnTo>
                    <a:lnTo>
                      <a:pt x="383" y="36"/>
                    </a:lnTo>
                    <a:lnTo>
                      <a:pt x="383" y="35"/>
                    </a:lnTo>
                    <a:lnTo>
                      <a:pt x="383" y="33"/>
                    </a:lnTo>
                    <a:lnTo>
                      <a:pt x="383" y="32"/>
                    </a:lnTo>
                    <a:lnTo>
                      <a:pt x="383" y="30"/>
                    </a:lnTo>
                    <a:lnTo>
                      <a:pt x="382" y="28"/>
                    </a:lnTo>
                    <a:lnTo>
                      <a:pt x="382" y="27"/>
                    </a:lnTo>
                    <a:lnTo>
                      <a:pt x="382" y="25"/>
                    </a:lnTo>
                    <a:lnTo>
                      <a:pt x="382" y="24"/>
                    </a:lnTo>
                    <a:lnTo>
                      <a:pt x="382" y="22"/>
                    </a:lnTo>
                    <a:lnTo>
                      <a:pt x="382" y="21"/>
                    </a:lnTo>
                    <a:lnTo>
                      <a:pt x="382" y="19"/>
                    </a:lnTo>
                    <a:lnTo>
                      <a:pt x="382" y="17"/>
                    </a:lnTo>
                    <a:lnTo>
                      <a:pt x="383" y="18"/>
                    </a:lnTo>
                    <a:lnTo>
                      <a:pt x="384" y="19"/>
                    </a:lnTo>
                    <a:lnTo>
                      <a:pt x="385" y="20"/>
                    </a:lnTo>
                    <a:lnTo>
                      <a:pt x="386" y="22"/>
                    </a:lnTo>
                    <a:lnTo>
                      <a:pt x="386" y="23"/>
                    </a:lnTo>
                    <a:lnTo>
                      <a:pt x="386" y="25"/>
                    </a:lnTo>
                    <a:lnTo>
                      <a:pt x="387" y="27"/>
                    </a:lnTo>
                    <a:lnTo>
                      <a:pt x="387" y="29"/>
                    </a:lnTo>
                    <a:lnTo>
                      <a:pt x="387" y="31"/>
                    </a:lnTo>
                    <a:lnTo>
                      <a:pt x="388" y="33"/>
                    </a:lnTo>
                    <a:lnTo>
                      <a:pt x="388" y="35"/>
                    </a:lnTo>
                    <a:lnTo>
                      <a:pt x="389" y="37"/>
                    </a:lnTo>
                    <a:lnTo>
                      <a:pt x="390" y="38"/>
                    </a:lnTo>
                    <a:lnTo>
                      <a:pt x="391" y="40"/>
                    </a:lnTo>
                    <a:lnTo>
                      <a:pt x="393" y="41"/>
                    </a:lnTo>
                    <a:lnTo>
                      <a:pt x="395" y="42"/>
                    </a:lnTo>
                    <a:lnTo>
                      <a:pt x="395" y="40"/>
                    </a:lnTo>
                    <a:lnTo>
                      <a:pt x="395" y="38"/>
                    </a:lnTo>
                    <a:lnTo>
                      <a:pt x="395" y="36"/>
                    </a:lnTo>
                    <a:lnTo>
                      <a:pt x="395" y="35"/>
                    </a:lnTo>
                    <a:lnTo>
                      <a:pt x="394" y="33"/>
                    </a:lnTo>
                    <a:lnTo>
                      <a:pt x="394" y="31"/>
                    </a:lnTo>
                    <a:lnTo>
                      <a:pt x="394" y="29"/>
                    </a:lnTo>
                    <a:lnTo>
                      <a:pt x="394" y="27"/>
                    </a:lnTo>
                    <a:lnTo>
                      <a:pt x="393" y="26"/>
                    </a:lnTo>
                    <a:lnTo>
                      <a:pt x="393" y="24"/>
                    </a:lnTo>
                    <a:lnTo>
                      <a:pt x="393" y="22"/>
                    </a:lnTo>
                    <a:lnTo>
                      <a:pt x="393" y="21"/>
                    </a:lnTo>
                    <a:lnTo>
                      <a:pt x="393" y="20"/>
                    </a:lnTo>
                    <a:lnTo>
                      <a:pt x="394" y="18"/>
                    </a:lnTo>
                    <a:lnTo>
                      <a:pt x="395" y="17"/>
                    </a:lnTo>
                    <a:lnTo>
                      <a:pt x="396" y="16"/>
                    </a:lnTo>
                    <a:lnTo>
                      <a:pt x="397" y="19"/>
                    </a:lnTo>
                    <a:lnTo>
                      <a:pt x="398" y="22"/>
                    </a:lnTo>
                    <a:lnTo>
                      <a:pt x="399" y="24"/>
                    </a:lnTo>
                    <a:lnTo>
                      <a:pt x="401" y="27"/>
                    </a:lnTo>
                    <a:lnTo>
                      <a:pt x="402" y="29"/>
                    </a:lnTo>
                    <a:lnTo>
                      <a:pt x="403" y="32"/>
                    </a:lnTo>
                    <a:lnTo>
                      <a:pt x="404" y="34"/>
                    </a:lnTo>
                    <a:lnTo>
                      <a:pt x="405" y="35"/>
                    </a:lnTo>
                    <a:lnTo>
                      <a:pt x="405" y="36"/>
                    </a:lnTo>
                    <a:lnTo>
                      <a:pt x="406" y="38"/>
                    </a:lnTo>
                    <a:lnTo>
                      <a:pt x="408" y="36"/>
                    </a:lnTo>
                    <a:lnTo>
                      <a:pt x="409" y="34"/>
                    </a:lnTo>
                    <a:lnTo>
                      <a:pt x="410" y="31"/>
                    </a:lnTo>
                    <a:lnTo>
                      <a:pt x="410" y="29"/>
                    </a:lnTo>
                    <a:lnTo>
                      <a:pt x="409" y="27"/>
                    </a:lnTo>
                    <a:lnTo>
                      <a:pt x="409" y="25"/>
                    </a:lnTo>
                    <a:lnTo>
                      <a:pt x="408" y="22"/>
                    </a:lnTo>
                    <a:lnTo>
                      <a:pt x="408" y="20"/>
                    </a:lnTo>
                    <a:lnTo>
                      <a:pt x="408" y="18"/>
                    </a:lnTo>
                    <a:lnTo>
                      <a:pt x="408" y="16"/>
                    </a:lnTo>
                    <a:lnTo>
                      <a:pt x="408" y="14"/>
                    </a:lnTo>
                    <a:lnTo>
                      <a:pt x="408" y="12"/>
                    </a:lnTo>
                    <a:lnTo>
                      <a:pt x="410" y="13"/>
                    </a:lnTo>
                    <a:lnTo>
                      <a:pt x="411" y="15"/>
                    </a:lnTo>
                    <a:lnTo>
                      <a:pt x="412" y="17"/>
                    </a:lnTo>
                    <a:lnTo>
                      <a:pt x="412" y="19"/>
                    </a:lnTo>
                    <a:lnTo>
                      <a:pt x="413" y="21"/>
                    </a:lnTo>
                    <a:lnTo>
                      <a:pt x="414" y="23"/>
                    </a:lnTo>
                    <a:lnTo>
                      <a:pt x="414" y="26"/>
                    </a:lnTo>
                    <a:lnTo>
                      <a:pt x="415" y="28"/>
                    </a:lnTo>
                    <a:lnTo>
                      <a:pt x="415" y="29"/>
                    </a:lnTo>
                    <a:lnTo>
                      <a:pt x="415" y="31"/>
                    </a:lnTo>
                    <a:lnTo>
                      <a:pt x="416" y="33"/>
                    </a:lnTo>
                    <a:lnTo>
                      <a:pt x="417" y="34"/>
                    </a:lnTo>
                    <a:lnTo>
                      <a:pt x="417" y="35"/>
                    </a:lnTo>
                    <a:lnTo>
                      <a:pt x="419" y="35"/>
                    </a:lnTo>
                    <a:lnTo>
                      <a:pt x="420" y="36"/>
                    </a:lnTo>
                    <a:lnTo>
                      <a:pt x="422" y="36"/>
                    </a:lnTo>
                    <a:lnTo>
                      <a:pt x="421" y="34"/>
                    </a:lnTo>
                    <a:lnTo>
                      <a:pt x="421" y="33"/>
                    </a:lnTo>
                    <a:lnTo>
                      <a:pt x="421" y="31"/>
                    </a:lnTo>
                    <a:lnTo>
                      <a:pt x="421" y="29"/>
                    </a:lnTo>
                    <a:lnTo>
                      <a:pt x="421" y="27"/>
                    </a:lnTo>
                    <a:lnTo>
                      <a:pt x="421" y="25"/>
                    </a:lnTo>
                    <a:lnTo>
                      <a:pt x="421" y="24"/>
                    </a:lnTo>
                    <a:lnTo>
                      <a:pt x="421" y="22"/>
                    </a:lnTo>
                    <a:lnTo>
                      <a:pt x="421" y="20"/>
                    </a:lnTo>
                    <a:lnTo>
                      <a:pt x="421" y="18"/>
                    </a:lnTo>
                    <a:lnTo>
                      <a:pt x="421" y="17"/>
                    </a:lnTo>
                    <a:lnTo>
                      <a:pt x="422" y="15"/>
                    </a:lnTo>
                    <a:lnTo>
                      <a:pt x="422" y="13"/>
                    </a:lnTo>
                    <a:lnTo>
                      <a:pt x="422" y="12"/>
                    </a:lnTo>
                    <a:lnTo>
                      <a:pt x="422" y="10"/>
                    </a:lnTo>
                    <a:lnTo>
                      <a:pt x="422" y="8"/>
                    </a:lnTo>
                    <a:lnTo>
                      <a:pt x="424" y="10"/>
                    </a:lnTo>
                    <a:lnTo>
                      <a:pt x="425" y="11"/>
                    </a:lnTo>
                    <a:lnTo>
                      <a:pt x="426" y="13"/>
                    </a:lnTo>
                    <a:lnTo>
                      <a:pt x="427" y="16"/>
                    </a:lnTo>
                    <a:lnTo>
                      <a:pt x="428" y="18"/>
                    </a:lnTo>
                    <a:lnTo>
                      <a:pt x="428" y="21"/>
                    </a:lnTo>
                    <a:lnTo>
                      <a:pt x="428" y="23"/>
                    </a:lnTo>
                    <a:lnTo>
                      <a:pt x="429" y="26"/>
                    </a:lnTo>
                    <a:lnTo>
                      <a:pt x="429" y="28"/>
                    </a:lnTo>
                    <a:lnTo>
                      <a:pt x="430" y="31"/>
                    </a:lnTo>
                    <a:lnTo>
                      <a:pt x="430" y="33"/>
                    </a:lnTo>
                    <a:lnTo>
                      <a:pt x="432" y="35"/>
                    </a:lnTo>
                    <a:lnTo>
                      <a:pt x="433" y="34"/>
                    </a:lnTo>
                    <a:lnTo>
                      <a:pt x="434" y="34"/>
                    </a:lnTo>
                    <a:lnTo>
                      <a:pt x="434" y="32"/>
                    </a:lnTo>
                    <a:lnTo>
                      <a:pt x="435" y="31"/>
                    </a:lnTo>
                    <a:lnTo>
                      <a:pt x="435" y="29"/>
                    </a:lnTo>
                    <a:lnTo>
                      <a:pt x="435" y="27"/>
                    </a:lnTo>
                    <a:lnTo>
                      <a:pt x="435" y="25"/>
                    </a:lnTo>
                    <a:lnTo>
                      <a:pt x="435" y="24"/>
                    </a:lnTo>
                    <a:lnTo>
                      <a:pt x="434" y="22"/>
                    </a:lnTo>
                    <a:lnTo>
                      <a:pt x="434" y="20"/>
                    </a:lnTo>
                    <a:lnTo>
                      <a:pt x="434" y="18"/>
                    </a:lnTo>
                    <a:lnTo>
                      <a:pt x="434" y="16"/>
                    </a:lnTo>
                    <a:lnTo>
                      <a:pt x="434" y="15"/>
                    </a:lnTo>
                    <a:lnTo>
                      <a:pt x="435" y="14"/>
                    </a:lnTo>
                    <a:lnTo>
                      <a:pt x="436" y="13"/>
                    </a:lnTo>
                    <a:lnTo>
                      <a:pt x="438" y="13"/>
                    </a:lnTo>
                    <a:lnTo>
                      <a:pt x="439" y="15"/>
                    </a:lnTo>
                    <a:lnTo>
                      <a:pt x="440" y="18"/>
                    </a:lnTo>
                    <a:lnTo>
                      <a:pt x="440" y="20"/>
                    </a:lnTo>
                    <a:lnTo>
                      <a:pt x="440" y="21"/>
                    </a:lnTo>
                    <a:lnTo>
                      <a:pt x="441" y="23"/>
                    </a:lnTo>
                    <a:lnTo>
                      <a:pt x="441" y="24"/>
                    </a:lnTo>
                    <a:lnTo>
                      <a:pt x="441" y="26"/>
                    </a:lnTo>
                    <a:lnTo>
                      <a:pt x="442" y="27"/>
                    </a:lnTo>
                    <a:lnTo>
                      <a:pt x="442" y="28"/>
                    </a:lnTo>
                    <a:lnTo>
                      <a:pt x="443" y="30"/>
                    </a:lnTo>
                    <a:lnTo>
                      <a:pt x="444" y="32"/>
                    </a:lnTo>
                    <a:lnTo>
                      <a:pt x="446" y="34"/>
                    </a:lnTo>
                    <a:lnTo>
                      <a:pt x="446" y="32"/>
                    </a:lnTo>
                    <a:lnTo>
                      <a:pt x="447" y="30"/>
                    </a:lnTo>
                    <a:lnTo>
                      <a:pt x="447" y="27"/>
                    </a:lnTo>
                    <a:lnTo>
                      <a:pt x="447" y="25"/>
                    </a:lnTo>
                    <a:lnTo>
                      <a:pt x="447" y="23"/>
                    </a:lnTo>
                    <a:lnTo>
                      <a:pt x="447" y="21"/>
                    </a:lnTo>
                    <a:lnTo>
                      <a:pt x="447" y="19"/>
                    </a:lnTo>
                    <a:lnTo>
                      <a:pt x="447" y="17"/>
                    </a:lnTo>
                    <a:lnTo>
                      <a:pt x="447" y="15"/>
                    </a:lnTo>
                    <a:lnTo>
                      <a:pt x="447" y="13"/>
                    </a:lnTo>
                    <a:lnTo>
                      <a:pt x="447" y="11"/>
                    </a:lnTo>
                    <a:lnTo>
                      <a:pt x="447" y="8"/>
                    </a:lnTo>
                    <a:lnTo>
                      <a:pt x="447" y="6"/>
                    </a:lnTo>
                    <a:lnTo>
                      <a:pt x="447" y="4"/>
                    </a:lnTo>
                    <a:lnTo>
                      <a:pt x="447" y="2"/>
                    </a:lnTo>
                    <a:lnTo>
                      <a:pt x="448" y="0"/>
                    </a:lnTo>
                    <a:close/>
                  </a:path>
                </a:pathLst>
              </a:custGeom>
              <a:solidFill>
                <a:srgbClr val="BFC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2" name="Freeform 793"/>
              <p:cNvSpPr>
                <a:spLocks/>
              </p:cNvSpPr>
              <p:nvPr/>
            </p:nvSpPr>
            <p:spPr bwMode="auto">
              <a:xfrm>
                <a:off x="4676" y="2127"/>
                <a:ext cx="1" cy="4"/>
              </a:xfrm>
              <a:custGeom>
                <a:avLst/>
                <a:gdLst>
                  <a:gd name="T0" fmla="*/ 0 w 1"/>
                  <a:gd name="T1" fmla="*/ 1 h 4"/>
                  <a:gd name="T2" fmla="*/ 0 w 1"/>
                  <a:gd name="T3" fmla="*/ 2 h 4"/>
                  <a:gd name="T4" fmla="*/ 1 w 1"/>
                  <a:gd name="T5" fmla="*/ 4 h 4"/>
                  <a:gd name="T6" fmla="*/ 1 w 1"/>
                  <a:gd name="T7" fmla="*/ 3 h 4"/>
                  <a:gd name="T8" fmla="*/ 1 w 1"/>
                  <a:gd name="T9" fmla="*/ 2 h 4"/>
                  <a:gd name="T10" fmla="*/ 1 w 1"/>
                  <a:gd name="T11" fmla="*/ 0 h 4"/>
                  <a:gd name="T12" fmla="*/ 0 w 1"/>
                  <a:gd name="T13" fmla="*/ 1 h 4"/>
                  <a:gd name="T14" fmla="*/ 0 w 1"/>
                  <a:gd name="T15" fmla="*/ 1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4">
                    <a:moveTo>
                      <a:pt x="0" y="1"/>
                    </a:moveTo>
                    <a:lnTo>
                      <a:pt x="0" y="2"/>
                    </a:lnTo>
                    <a:lnTo>
                      <a:pt x="1" y="4"/>
                    </a:lnTo>
                    <a:lnTo>
                      <a:pt x="1" y="3"/>
                    </a:lnTo>
                    <a:lnTo>
                      <a:pt x="1" y="2"/>
                    </a:lnTo>
                    <a:lnTo>
                      <a:pt x="1"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3" name="Freeform 794"/>
              <p:cNvSpPr>
                <a:spLocks/>
              </p:cNvSpPr>
              <p:nvPr/>
            </p:nvSpPr>
            <p:spPr bwMode="auto">
              <a:xfrm>
                <a:off x="4934" y="2087"/>
                <a:ext cx="9" cy="7"/>
              </a:xfrm>
              <a:custGeom>
                <a:avLst/>
                <a:gdLst>
                  <a:gd name="T0" fmla="*/ 8 w 9"/>
                  <a:gd name="T1" fmla="*/ 0 h 7"/>
                  <a:gd name="T2" fmla="*/ 8 w 9"/>
                  <a:gd name="T3" fmla="*/ 1 h 7"/>
                  <a:gd name="T4" fmla="*/ 9 w 9"/>
                  <a:gd name="T5" fmla="*/ 2 h 7"/>
                  <a:gd name="T6" fmla="*/ 9 w 9"/>
                  <a:gd name="T7" fmla="*/ 3 h 7"/>
                  <a:gd name="T8" fmla="*/ 9 w 9"/>
                  <a:gd name="T9" fmla="*/ 4 h 7"/>
                  <a:gd name="T10" fmla="*/ 7 w 9"/>
                  <a:gd name="T11" fmla="*/ 5 h 7"/>
                  <a:gd name="T12" fmla="*/ 6 w 9"/>
                  <a:gd name="T13" fmla="*/ 6 h 7"/>
                  <a:gd name="T14" fmla="*/ 4 w 9"/>
                  <a:gd name="T15" fmla="*/ 7 h 7"/>
                  <a:gd name="T16" fmla="*/ 2 w 9"/>
                  <a:gd name="T17" fmla="*/ 7 h 7"/>
                  <a:gd name="T18" fmla="*/ 1 w 9"/>
                  <a:gd name="T19" fmla="*/ 6 h 7"/>
                  <a:gd name="T20" fmla="*/ 0 w 9"/>
                  <a:gd name="T21" fmla="*/ 6 h 7"/>
                  <a:gd name="T22" fmla="*/ 0 w 9"/>
                  <a:gd name="T23" fmla="*/ 5 h 7"/>
                  <a:gd name="T24" fmla="*/ 0 w 9"/>
                  <a:gd name="T25" fmla="*/ 4 h 7"/>
                  <a:gd name="T26" fmla="*/ 1 w 9"/>
                  <a:gd name="T27" fmla="*/ 3 h 7"/>
                  <a:gd name="T28" fmla="*/ 2 w 9"/>
                  <a:gd name="T29" fmla="*/ 2 h 7"/>
                  <a:gd name="T30" fmla="*/ 3 w 9"/>
                  <a:gd name="T31" fmla="*/ 1 h 7"/>
                  <a:gd name="T32" fmla="*/ 5 w 9"/>
                  <a:gd name="T33" fmla="*/ 1 h 7"/>
                  <a:gd name="T34" fmla="*/ 7 w 9"/>
                  <a:gd name="T35" fmla="*/ 0 h 7"/>
                  <a:gd name="T36" fmla="*/ 8 w 9"/>
                  <a:gd name="T37" fmla="*/ 0 h 7"/>
                  <a:gd name="T38" fmla="*/ 8 w 9"/>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7">
                    <a:moveTo>
                      <a:pt x="8" y="0"/>
                    </a:moveTo>
                    <a:lnTo>
                      <a:pt x="8" y="1"/>
                    </a:lnTo>
                    <a:lnTo>
                      <a:pt x="9" y="2"/>
                    </a:lnTo>
                    <a:lnTo>
                      <a:pt x="9" y="3"/>
                    </a:lnTo>
                    <a:lnTo>
                      <a:pt x="9" y="4"/>
                    </a:lnTo>
                    <a:lnTo>
                      <a:pt x="7" y="5"/>
                    </a:lnTo>
                    <a:lnTo>
                      <a:pt x="6" y="6"/>
                    </a:lnTo>
                    <a:lnTo>
                      <a:pt x="4" y="7"/>
                    </a:lnTo>
                    <a:lnTo>
                      <a:pt x="2" y="7"/>
                    </a:lnTo>
                    <a:lnTo>
                      <a:pt x="1" y="6"/>
                    </a:lnTo>
                    <a:lnTo>
                      <a:pt x="0" y="6"/>
                    </a:lnTo>
                    <a:lnTo>
                      <a:pt x="0" y="5"/>
                    </a:lnTo>
                    <a:lnTo>
                      <a:pt x="0" y="4"/>
                    </a:lnTo>
                    <a:lnTo>
                      <a:pt x="1" y="3"/>
                    </a:lnTo>
                    <a:lnTo>
                      <a:pt x="2" y="2"/>
                    </a:lnTo>
                    <a:lnTo>
                      <a:pt x="3" y="1"/>
                    </a:lnTo>
                    <a:lnTo>
                      <a:pt x="5" y="1"/>
                    </a:lnTo>
                    <a:lnTo>
                      <a:pt x="7" y="0"/>
                    </a:lnTo>
                    <a:lnTo>
                      <a:pt x="8"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4" name="Freeform 795"/>
              <p:cNvSpPr>
                <a:spLocks/>
              </p:cNvSpPr>
              <p:nvPr/>
            </p:nvSpPr>
            <p:spPr bwMode="auto">
              <a:xfrm>
                <a:off x="4699" y="2131"/>
                <a:ext cx="45" cy="80"/>
              </a:xfrm>
              <a:custGeom>
                <a:avLst/>
                <a:gdLst>
                  <a:gd name="T0" fmla="*/ 12 w 45"/>
                  <a:gd name="T1" fmla="*/ 3 h 80"/>
                  <a:gd name="T2" fmla="*/ 21 w 45"/>
                  <a:gd name="T3" fmla="*/ 5 h 80"/>
                  <a:gd name="T4" fmla="*/ 32 w 45"/>
                  <a:gd name="T5" fmla="*/ 8 h 80"/>
                  <a:gd name="T6" fmla="*/ 40 w 45"/>
                  <a:gd name="T7" fmla="*/ 11 h 80"/>
                  <a:gd name="T8" fmla="*/ 44 w 45"/>
                  <a:gd name="T9" fmla="*/ 18 h 80"/>
                  <a:gd name="T10" fmla="*/ 44 w 45"/>
                  <a:gd name="T11" fmla="*/ 30 h 80"/>
                  <a:gd name="T12" fmla="*/ 44 w 45"/>
                  <a:gd name="T13" fmla="*/ 40 h 80"/>
                  <a:gd name="T14" fmla="*/ 43 w 45"/>
                  <a:gd name="T15" fmla="*/ 50 h 80"/>
                  <a:gd name="T16" fmla="*/ 43 w 45"/>
                  <a:gd name="T17" fmla="*/ 61 h 80"/>
                  <a:gd name="T18" fmla="*/ 41 w 45"/>
                  <a:gd name="T19" fmla="*/ 70 h 80"/>
                  <a:gd name="T20" fmla="*/ 40 w 45"/>
                  <a:gd name="T21" fmla="*/ 80 h 80"/>
                  <a:gd name="T22" fmla="*/ 33 w 45"/>
                  <a:gd name="T23" fmla="*/ 79 h 80"/>
                  <a:gd name="T24" fmla="*/ 26 w 45"/>
                  <a:gd name="T25" fmla="*/ 77 h 80"/>
                  <a:gd name="T26" fmla="*/ 22 w 45"/>
                  <a:gd name="T27" fmla="*/ 74 h 80"/>
                  <a:gd name="T28" fmla="*/ 23 w 45"/>
                  <a:gd name="T29" fmla="*/ 70 h 80"/>
                  <a:gd name="T30" fmla="*/ 29 w 45"/>
                  <a:gd name="T31" fmla="*/ 71 h 80"/>
                  <a:gd name="T32" fmla="*/ 35 w 45"/>
                  <a:gd name="T33" fmla="*/ 73 h 80"/>
                  <a:gd name="T34" fmla="*/ 38 w 45"/>
                  <a:gd name="T35" fmla="*/ 68 h 80"/>
                  <a:gd name="T36" fmla="*/ 38 w 45"/>
                  <a:gd name="T37" fmla="*/ 58 h 80"/>
                  <a:gd name="T38" fmla="*/ 37 w 45"/>
                  <a:gd name="T39" fmla="*/ 47 h 80"/>
                  <a:gd name="T40" fmla="*/ 37 w 45"/>
                  <a:gd name="T41" fmla="*/ 37 h 80"/>
                  <a:gd name="T42" fmla="*/ 37 w 45"/>
                  <a:gd name="T43" fmla="*/ 27 h 80"/>
                  <a:gd name="T44" fmla="*/ 36 w 45"/>
                  <a:gd name="T45" fmla="*/ 17 h 80"/>
                  <a:gd name="T46" fmla="*/ 31 w 45"/>
                  <a:gd name="T47" fmla="*/ 15 h 80"/>
                  <a:gd name="T48" fmla="*/ 28 w 45"/>
                  <a:gd name="T49" fmla="*/ 19 h 80"/>
                  <a:gd name="T50" fmla="*/ 27 w 45"/>
                  <a:gd name="T51" fmla="*/ 26 h 80"/>
                  <a:gd name="T52" fmla="*/ 28 w 45"/>
                  <a:gd name="T53" fmla="*/ 35 h 80"/>
                  <a:gd name="T54" fmla="*/ 27 w 45"/>
                  <a:gd name="T55" fmla="*/ 43 h 80"/>
                  <a:gd name="T56" fmla="*/ 27 w 45"/>
                  <a:gd name="T57" fmla="*/ 51 h 80"/>
                  <a:gd name="T58" fmla="*/ 26 w 45"/>
                  <a:gd name="T59" fmla="*/ 59 h 80"/>
                  <a:gd name="T60" fmla="*/ 24 w 45"/>
                  <a:gd name="T61" fmla="*/ 65 h 80"/>
                  <a:gd name="T62" fmla="*/ 20 w 45"/>
                  <a:gd name="T63" fmla="*/ 63 h 80"/>
                  <a:gd name="T64" fmla="*/ 19 w 45"/>
                  <a:gd name="T65" fmla="*/ 57 h 80"/>
                  <a:gd name="T66" fmla="*/ 19 w 45"/>
                  <a:gd name="T67" fmla="*/ 50 h 80"/>
                  <a:gd name="T68" fmla="*/ 20 w 45"/>
                  <a:gd name="T69" fmla="*/ 43 h 80"/>
                  <a:gd name="T70" fmla="*/ 19 w 45"/>
                  <a:gd name="T71" fmla="*/ 36 h 80"/>
                  <a:gd name="T72" fmla="*/ 19 w 45"/>
                  <a:gd name="T73" fmla="*/ 31 h 80"/>
                  <a:gd name="T74" fmla="*/ 19 w 45"/>
                  <a:gd name="T75" fmla="*/ 26 h 80"/>
                  <a:gd name="T76" fmla="*/ 19 w 45"/>
                  <a:gd name="T77" fmla="*/ 22 h 80"/>
                  <a:gd name="T78" fmla="*/ 19 w 45"/>
                  <a:gd name="T79" fmla="*/ 18 h 80"/>
                  <a:gd name="T80" fmla="*/ 17 w 45"/>
                  <a:gd name="T81" fmla="*/ 13 h 80"/>
                  <a:gd name="T82" fmla="*/ 14 w 45"/>
                  <a:gd name="T83" fmla="*/ 11 h 80"/>
                  <a:gd name="T84" fmla="*/ 12 w 45"/>
                  <a:gd name="T85" fmla="*/ 17 h 80"/>
                  <a:gd name="T86" fmla="*/ 12 w 45"/>
                  <a:gd name="T87" fmla="*/ 25 h 80"/>
                  <a:gd name="T88" fmla="*/ 12 w 45"/>
                  <a:gd name="T89" fmla="*/ 33 h 80"/>
                  <a:gd name="T90" fmla="*/ 12 w 45"/>
                  <a:gd name="T91" fmla="*/ 41 h 80"/>
                  <a:gd name="T92" fmla="*/ 11 w 45"/>
                  <a:gd name="T93" fmla="*/ 49 h 80"/>
                  <a:gd name="T94" fmla="*/ 7 w 45"/>
                  <a:gd name="T95" fmla="*/ 53 h 80"/>
                  <a:gd name="T96" fmla="*/ 5 w 45"/>
                  <a:gd name="T97" fmla="*/ 48 h 80"/>
                  <a:gd name="T98" fmla="*/ 4 w 45"/>
                  <a:gd name="T99" fmla="*/ 43 h 80"/>
                  <a:gd name="T100" fmla="*/ 4 w 45"/>
                  <a:gd name="T101" fmla="*/ 38 h 80"/>
                  <a:gd name="T102" fmla="*/ 5 w 45"/>
                  <a:gd name="T103" fmla="*/ 32 h 80"/>
                  <a:gd name="T104" fmla="*/ 5 w 45"/>
                  <a:gd name="T105" fmla="*/ 26 h 80"/>
                  <a:gd name="T106" fmla="*/ 5 w 45"/>
                  <a:gd name="T107" fmla="*/ 21 h 80"/>
                  <a:gd name="T108" fmla="*/ 4 w 45"/>
                  <a:gd name="T109" fmla="*/ 16 h 80"/>
                  <a:gd name="T110" fmla="*/ 3 w 45"/>
                  <a:gd name="T111" fmla="*/ 9 h 80"/>
                  <a:gd name="T112" fmla="*/ 3 w 45"/>
                  <a:gd name="T113" fmla="*/ 5 h 80"/>
                  <a:gd name="T114" fmla="*/ 0 w 45"/>
                  <a:gd name="T115" fmla="*/ 5 h 80"/>
                  <a:gd name="T116" fmla="*/ 2 w 45"/>
                  <a:gd name="T117" fmla="*/ 3 h 80"/>
                  <a:gd name="T118" fmla="*/ 7 w 45"/>
                  <a:gd name="T119" fmla="*/ 0 h 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 h="80">
                    <a:moveTo>
                      <a:pt x="7" y="0"/>
                    </a:moveTo>
                    <a:lnTo>
                      <a:pt x="9" y="1"/>
                    </a:lnTo>
                    <a:lnTo>
                      <a:pt x="12" y="3"/>
                    </a:lnTo>
                    <a:lnTo>
                      <a:pt x="15" y="3"/>
                    </a:lnTo>
                    <a:lnTo>
                      <a:pt x="18" y="4"/>
                    </a:lnTo>
                    <a:lnTo>
                      <a:pt x="21" y="5"/>
                    </a:lnTo>
                    <a:lnTo>
                      <a:pt x="25" y="6"/>
                    </a:lnTo>
                    <a:lnTo>
                      <a:pt x="28" y="7"/>
                    </a:lnTo>
                    <a:lnTo>
                      <a:pt x="32" y="8"/>
                    </a:lnTo>
                    <a:lnTo>
                      <a:pt x="35" y="8"/>
                    </a:lnTo>
                    <a:lnTo>
                      <a:pt x="38" y="10"/>
                    </a:lnTo>
                    <a:lnTo>
                      <a:pt x="40" y="11"/>
                    </a:lnTo>
                    <a:lnTo>
                      <a:pt x="42" y="13"/>
                    </a:lnTo>
                    <a:lnTo>
                      <a:pt x="43" y="15"/>
                    </a:lnTo>
                    <a:lnTo>
                      <a:pt x="44" y="18"/>
                    </a:lnTo>
                    <a:lnTo>
                      <a:pt x="45" y="22"/>
                    </a:lnTo>
                    <a:lnTo>
                      <a:pt x="44" y="26"/>
                    </a:lnTo>
                    <a:lnTo>
                      <a:pt x="44" y="30"/>
                    </a:lnTo>
                    <a:lnTo>
                      <a:pt x="44" y="33"/>
                    </a:lnTo>
                    <a:lnTo>
                      <a:pt x="44" y="37"/>
                    </a:lnTo>
                    <a:lnTo>
                      <a:pt x="44" y="40"/>
                    </a:lnTo>
                    <a:lnTo>
                      <a:pt x="44" y="43"/>
                    </a:lnTo>
                    <a:lnTo>
                      <a:pt x="44" y="47"/>
                    </a:lnTo>
                    <a:lnTo>
                      <a:pt x="43" y="50"/>
                    </a:lnTo>
                    <a:lnTo>
                      <a:pt x="43" y="54"/>
                    </a:lnTo>
                    <a:lnTo>
                      <a:pt x="43" y="57"/>
                    </a:lnTo>
                    <a:lnTo>
                      <a:pt x="43" y="61"/>
                    </a:lnTo>
                    <a:lnTo>
                      <a:pt x="42" y="64"/>
                    </a:lnTo>
                    <a:lnTo>
                      <a:pt x="42" y="67"/>
                    </a:lnTo>
                    <a:lnTo>
                      <a:pt x="41" y="70"/>
                    </a:lnTo>
                    <a:lnTo>
                      <a:pt x="41" y="74"/>
                    </a:lnTo>
                    <a:lnTo>
                      <a:pt x="40" y="77"/>
                    </a:lnTo>
                    <a:lnTo>
                      <a:pt x="40" y="80"/>
                    </a:lnTo>
                    <a:lnTo>
                      <a:pt x="38" y="80"/>
                    </a:lnTo>
                    <a:lnTo>
                      <a:pt x="35" y="80"/>
                    </a:lnTo>
                    <a:lnTo>
                      <a:pt x="33" y="79"/>
                    </a:lnTo>
                    <a:lnTo>
                      <a:pt x="31" y="79"/>
                    </a:lnTo>
                    <a:lnTo>
                      <a:pt x="28" y="78"/>
                    </a:lnTo>
                    <a:lnTo>
                      <a:pt x="26" y="77"/>
                    </a:lnTo>
                    <a:lnTo>
                      <a:pt x="24" y="76"/>
                    </a:lnTo>
                    <a:lnTo>
                      <a:pt x="22" y="75"/>
                    </a:lnTo>
                    <a:lnTo>
                      <a:pt x="22" y="74"/>
                    </a:lnTo>
                    <a:lnTo>
                      <a:pt x="23" y="72"/>
                    </a:lnTo>
                    <a:lnTo>
                      <a:pt x="23" y="71"/>
                    </a:lnTo>
                    <a:lnTo>
                      <a:pt x="23" y="70"/>
                    </a:lnTo>
                    <a:lnTo>
                      <a:pt x="25" y="70"/>
                    </a:lnTo>
                    <a:lnTo>
                      <a:pt x="27" y="71"/>
                    </a:lnTo>
                    <a:lnTo>
                      <a:pt x="29" y="71"/>
                    </a:lnTo>
                    <a:lnTo>
                      <a:pt x="31" y="72"/>
                    </a:lnTo>
                    <a:lnTo>
                      <a:pt x="33" y="72"/>
                    </a:lnTo>
                    <a:lnTo>
                      <a:pt x="35" y="73"/>
                    </a:lnTo>
                    <a:lnTo>
                      <a:pt x="37" y="72"/>
                    </a:lnTo>
                    <a:lnTo>
                      <a:pt x="38" y="72"/>
                    </a:lnTo>
                    <a:lnTo>
                      <a:pt x="38" y="68"/>
                    </a:lnTo>
                    <a:lnTo>
                      <a:pt x="38" y="64"/>
                    </a:lnTo>
                    <a:lnTo>
                      <a:pt x="38" y="61"/>
                    </a:lnTo>
                    <a:lnTo>
                      <a:pt x="38" y="58"/>
                    </a:lnTo>
                    <a:lnTo>
                      <a:pt x="37" y="54"/>
                    </a:lnTo>
                    <a:lnTo>
                      <a:pt x="37" y="51"/>
                    </a:lnTo>
                    <a:lnTo>
                      <a:pt x="37" y="47"/>
                    </a:lnTo>
                    <a:lnTo>
                      <a:pt x="37" y="44"/>
                    </a:lnTo>
                    <a:lnTo>
                      <a:pt x="37" y="40"/>
                    </a:lnTo>
                    <a:lnTo>
                      <a:pt x="37" y="37"/>
                    </a:lnTo>
                    <a:lnTo>
                      <a:pt x="37" y="34"/>
                    </a:lnTo>
                    <a:lnTo>
                      <a:pt x="37" y="30"/>
                    </a:lnTo>
                    <a:lnTo>
                      <a:pt x="37" y="27"/>
                    </a:lnTo>
                    <a:lnTo>
                      <a:pt x="36" y="24"/>
                    </a:lnTo>
                    <a:lnTo>
                      <a:pt x="36" y="20"/>
                    </a:lnTo>
                    <a:lnTo>
                      <a:pt x="36" y="17"/>
                    </a:lnTo>
                    <a:lnTo>
                      <a:pt x="34" y="16"/>
                    </a:lnTo>
                    <a:lnTo>
                      <a:pt x="32" y="16"/>
                    </a:lnTo>
                    <a:lnTo>
                      <a:pt x="31" y="15"/>
                    </a:lnTo>
                    <a:lnTo>
                      <a:pt x="28" y="14"/>
                    </a:lnTo>
                    <a:lnTo>
                      <a:pt x="28" y="17"/>
                    </a:lnTo>
                    <a:lnTo>
                      <a:pt x="28" y="19"/>
                    </a:lnTo>
                    <a:lnTo>
                      <a:pt x="28" y="21"/>
                    </a:lnTo>
                    <a:lnTo>
                      <a:pt x="28" y="24"/>
                    </a:lnTo>
                    <a:lnTo>
                      <a:pt x="27" y="26"/>
                    </a:lnTo>
                    <a:lnTo>
                      <a:pt x="27" y="29"/>
                    </a:lnTo>
                    <a:lnTo>
                      <a:pt x="27" y="32"/>
                    </a:lnTo>
                    <a:lnTo>
                      <a:pt x="28" y="35"/>
                    </a:lnTo>
                    <a:lnTo>
                      <a:pt x="27" y="37"/>
                    </a:lnTo>
                    <a:lnTo>
                      <a:pt x="27" y="40"/>
                    </a:lnTo>
                    <a:lnTo>
                      <a:pt x="27" y="43"/>
                    </a:lnTo>
                    <a:lnTo>
                      <a:pt x="27" y="45"/>
                    </a:lnTo>
                    <a:lnTo>
                      <a:pt x="27" y="48"/>
                    </a:lnTo>
                    <a:lnTo>
                      <a:pt x="27" y="51"/>
                    </a:lnTo>
                    <a:lnTo>
                      <a:pt x="27" y="53"/>
                    </a:lnTo>
                    <a:lnTo>
                      <a:pt x="27" y="56"/>
                    </a:lnTo>
                    <a:lnTo>
                      <a:pt x="26" y="59"/>
                    </a:lnTo>
                    <a:lnTo>
                      <a:pt x="25" y="61"/>
                    </a:lnTo>
                    <a:lnTo>
                      <a:pt x="24" y="63"/>
                    </a:lnTo>
                    <a:lnTo>
                      <a:pt x="24" y="65"/>
                    </a:lnTo>
                    <a:lnTo>
                      <a:pt x="22" y="65"/>
                    </a:lnTo>
                    <a:lnTo>
                      <a:pt x="21" y="64"/>
                    </a:lnTo>
                    <a:lnTo>
                      <a:pt x="20" y="63"/>
                    </a:lnTo>
                    <a:lnTo>
                      <a:pt x="20" y="62"/>
                    </a:lnTo>
                    <a:lnTo>
                      <a:pt x="19" y="60"/>
                    </a:lnTo>
                    <a:lnTo>
                      <a:pt x="19" y="57"/>
                    </a:lnTo>
                    <a:lnTo>
                      <a:pt x="19" y="55"/>
                    </a:lnTo>
                    <a:lnTo>
                      <a:pt x="19" y="52"/>
                    </a:lnTo>
                    <a:lnTo>
                      <a:pt x="19" y="50"/>
                    </a:lnTo>
                    <a:lnTo>
                      <a:pt x="20" y="47"/>
                    </a:lnTo>
                    <a:lnTo>
                      <a:pt x="20" y="45"/>
                    </a:lnTo>
                    <a:lnTo>
                      <a:pt x="20" y="43"/>
                    </a:lnTo>
                    <a:lnTo>
                      <a:pt x="20" y="40"/>
                    </a:lnTo>
                    <a:lnTo>
                      <a:pt x="20" y="39"/>
                    </a:lnTo>
                    <a:lnTo>
                      <a:pt x="19" y="36"/>
                    </a:lnTo>
                    <a:lnTo>
                      <a:pt x="19" y="34"/>
                    </a:lnTo>
                    <a:lnTo>
                      <a:pt x="19" y="32"/>
                    </a:lnTo>
                    <a:lnTo>
                      <a:pt x="19" y="31"/>
                    </a:lnTo>
                    <a:lnTo>
                      <a:pt x="19" y="29"/>
                    </a:lnTo>
                    <a:lnTo>
                      <a:pt x="19" y="28"/>
                    </a:lnTo>
                    <a:lnTo>
                      <a:pt x="19" y="26"/>
                    </a:lnTo>
                    <a:lnTo>
                      <a:pt x="19" y="25"/>
                    </a:lnTo>
                    <a:lnTo>
                      <a:pt x="19" y="23"/>
                    </a:lnTo>
                    <a:lnTo>
                      <a:pt x="19" y="22"/>
                    </a:lnTo>
                    <a:lnTo>
                      <a:pt x="19" y="21"/>
                    </a:lnTo>
                    <a:lnTo>
                      <a:pt x="19" y="19"/>
                    </a:lnTo>
                    <a:lnTo>
                      <a:pt x="19" y="18"/>
                    </a:lnTo>
                    <a:lnTo>
                      <a:pt x="19" y="17"/>
                    </a:lnTo>
                    <a:lnTo>
                      <a:pt x="18" y="15"/>
                    </a:lnTo>
                    <a:lnTo>
                      <a:pt x="17" y="13"/>
                    </a:lnTo>
                    <a:lnTo>
                      <a:pt x="16" y="12"/>
                    </a:lnTo>
                    <a:lnTo>
                      <a:pt x="15" y="11"/>
                    </a:lnTo>
                    <a:lnTo>
                      <a:pt x="14" y="11"/>
                    </a:lnTo>
                    <a:lnTo>
                      <a:pt x="13" y="11"/>
                    </a:lnTo>
                    <a:lnTo>
                      <a:pt x="12" y="13"/>
                    </a:lnTo>
                    <a:lnTo>
                      <a:pt x="12" y="17"/>
                    </a:lnTo>
                    <a:lnTo>
                      <a:pt x="12" y="19"/>
                    </a:lnTo>
                    <a:lnTo>
                      <a:pt x="12" y="22"/>
                    </a:lnTo>
                    <a:lnTo>
                      <a:pt x="12" y="25"/>
                    </a:lnTo>
                    <a:lnTo>
                      <a:pt x="12" y="28"/>
                    </a:lnTo>
                    <a:lnTo>
                      <a:pt x="12" y="31"/>
                    </a:lnTo>
                    <a:lnTo>
                      <a:pt x="12" y="33"/>
                    </a:lnTo>
                    <a:lnTo>
                      <a:pt x="12" y="36"/>
                    </a:lnTo>
                    <a:lnTo>
                      <a:pt x="12" y="39"/>
                    </a:lnTo>
                    <a:lnTo>
                      <a:pt x="12" y="41"/>
                    </a:lnTo>
                    <a:lnTo>
                      <a:pt x="12" y="44"/>
                    </a:lnTo>
                    <a:lnTo>
                      <a:pt x="11" y="46"/>
                    </a:lnTo>
                    <a:lnTo>
                      <a:pt x="11" y="49"/>
                    </a:lnTo>
                    <a:lnTo>
                      <a:pt x="10" y="51"/>
                    </a:lnTo>
                    <a:lnTo>
                      <a:pt x="10" y="54"/>
                    </a:lnTo>
                    <a:lnTo>
                      <a:pt x="7" y="53"/>
                    </a:lnTo>
                    <a:lnTo>
                      <a:pt x="6" y="51"/>
                    </a:lnTo>
                    <a:lnTo>
                      <a:pt x="5" y="49"/>
                    </a:lnTo>
                    <a:lnTo>
                      <a:pt x="5" y="48"/>
                    </a:lnTo>
                    <a:lnTo>
                      <a:pt x="4" y="46"/>
                    </a:lnTo>
                    <a:lnTo>
                      <a:pt x="4" y="45"/>
                    </a:lnTo>
                    <a:lnTo>
                      <a:pt x="4" y="43"/>
                    </a:lnTo>
                    <a:lnTo>
                      <a:pt x="4" y="41"/>
                    </a:lnTo>
                    <a:lnTo>
                      <a:pt x="4" y="40"/>
                    </a:lnTo>
                    <a:lnTo>
                      <a:pt x="4" y="38"/>
                    </a:lnTo>
                    <a:lnTo>
                      <a:pt x="4" y="36"/>
                    </a:lnTo>
                    <a:lnTo>
                      <a:pt x="4" y="34"/>
                    </a:lnTo>
                    <a:lnTo>
                      <a:pt x="5" y="32"/>
                    </a:lnTo>
                    <a:lnTo>
                      <a:pt x="5" y="30"/>
                    </a:lnTo>
                    <a:lnTo>
                      <a:pt x="5" y="28"/>
                    </a:lnTo>
                    <a:lnTo>
                      <a:pt x="5" y="26"/>
                    </a:lnTo>
                    <a:lnTo>
                      <a:pt x="5" y="24"/>
                    </a:lnTo>
                    <a:lnTo>
                      <a:pt x="5" y="22"/>
                    </a:lnTo>
                    <a:lnTo>
                      <a:pt x="5" y="21"/>
                    </a:lnTo>
                    <a:lnTo>
                      <a:pt x="5" y="19"/>
                    </a:lnTo>
                    <a:lnTo>
                      <a:pt x="4" y="18"/>
                    </a:lnTo>
                    <a:lnTo>
                      <a:pt x="4" y="16"/>
                    </a:lnTo>
                    <a:lnTo>
                      <a:pt x="4" y="13"/>
                    </a:lnTo>
                    <a:lnTo>
                      <a:pt x="4" y="11"/>
                    </a:lnTo>
                    <a:lnTo>
                      <a:pt x="3" y="9"/>
                    </a:lnTo>
                    <a:lnTo>
                      <a:pt x="3" y="8"/>
                    </a:lnTo>
                    <a:lnTo>
                      <a:pt x="3" y="7"/>
                    </a:lnTo>
                    <a:lnTo>
                      <a:pt x="3" y="5"/>
                    </a:lnTo>
                    <a:lnTo>
                      <a:pt x="1" y="5"/>
                    </a:lnTo>
                    <a:lnTo>
                      <a:pt x="0" y="5"/>
                    </a:lnTo>
                    <a:lnTo>
                      <a:pt x="0" y="4"/>
                    </a:lnTo>
                    <a:lnTo>
                      <a:pt x="1" y="4"/>
                    </a:lnTo>
                    <a:lnTo>
                      <a:pt x="2" y="3"/>
                    </a:lnTo>
                    <a:lnTo>
                      <a:pt x="5" y="2"/>
                    </a:lnTo>
                    <a:lnTo>
                      <a:pt x="6"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5" name="Freeform 796"/>
              <p:cNvSpPr>
                <a:spLocks/>
              </p:cNvSpPr>
              <p:nvPr/>
            </p:nvSpPr>
            <p:spPr bwMode="auto">
              <a:xfrm>
                <a:off x="4749" y="2133"/>
                <a:ext cx="34" cy="35"/>
              </a:xfrm>
              <a:custGeom>
                <a:avLst/>
                <a:gdLst>
                  <a:gd name="T0" fmla="*/ 32 w 34"/>
                  <a:gd name="T1" fmla="*/ 1 h 35"/>
                  <a:gd name="T2" fmla="*/ 34 w 34"/>
                  <a:gd name="T3" fmla="*/ 4 h 35"/>
                  <a:gd name="T4" fmla="*/ 34 w 34"/>
                  <a:gd name="T5" fmla="*/ 7 h 35"/>
                  <a:gd name="T6" fmla="*/ 34 w 34"/>
                  <a:gd name="T7" fmla="*/ 10 h 35"/>
                  <a:gd name="T8" fmla="*/ 34 w 34"/>
                  <a:gd name="T9" fmla="*/ 14 h 35"/>
                  <a:gd name="T10" fmla="*/ 33 w 34"/>
                  <a:gd name="T11" fmla="*/ 17 h 35"/>
                  <a:gd name="T12" fmla="*/ 33 w 34"/>
                  <a:gd name="T13" fmla="*/ 20 h 35"/>
                  <a:gd name="T14" fmla="*/ 32 w 34"/>
                  <a:gd name="T15" fmla="*/ 23 h 35"/>
                  <a:gd name="T16" fmla="*/ 29 w 34"/>
                  <a:gd name="T17" fmla="*/ 26 h 35"/>
                  <a:gd name="T18" fmla="*/ 26 w 34"/>
                  <a:gd name="T19" fmla="*/ 28 h 35"/>
                  <a:gd name="T20" fmla="*/ 22 w 34"/>
                  <a:gd name="T21" fmla="*/ 29 h 35"/>
                  <a:gd name="T22" fmla="*/ 19 w 34"/>
                  <a:gd name="T23" fmla="*/ 31 h 35"/>
                  <a:gd name="T24" fmla="*/ 14 w 34"/>
                  <a:gd name="T25" fmla="*/ 32 h 35"/>
                  <a:gd name="T26" fmla="*/ 11 w 34"/>
                  <a:gd name="T27" fmla="*/ 33 h 35"/>
                  <a:gd name="T28" fmla="*/ 7 w 34"/>
                  <a:gd name="T29" fmla="*/ 34 h 35"/>
                  <a:gd name="T30" fmla="*/ 7 w 34"/>
                  <a:gd name="T31" fmla="*/ 33 h 35"/>
                  <a:gd name="T32" fmla="*/ 10 w 34"/>
                  <a:gd name="T33" fmla="*/ 31 h 35"/>
                  <a:gd name="T34" fmla="*/ 14 w 34"/>
                  <a:gd name="T35" fmla="*/ 29 h 35"/>
                  <a:gd name="T36" fmla="*/ 19 w 34"/>
                  <a:gd name="T37" fmla="*/ 28 h 35"/>
                  <a:gd name="T38" fmla="*/ 19 w 34"/>
                  <a:gd name="T39" fmla="*/ 25 h 35"/>
                  <a:gd name="T40" fmla="*/ 16 w 34"/>
                  <a:gd name="T41" fmla="*/ 25 h 35"/>
                  <a:gd name="T42" fmla="*/ 12 w 34"/>
                  <a:gd name="T43" fmla="*/ 27 h 35"/>
                  <a:gd name="T44" fmla="*/ 7 w 34"/>
                  <a:gd name="T45" fmla="*/ 28 h 35"/>
                  <a:gd name="T46" fmla="*/ 8 w 34"/>
                  <a:gd name="T47" fmla="*/ 26 h 35"/>
                  <a:gd name="T48" fmla="*/ 12 w 34"/>
                  <a:gd name="T49" fmla="*/ 23 h 35"/>
                  <a:gd name="T50" fmla="*/ 15 w 34"/>
                  <a:gd name="T51" fmla="*/ 22 h 35"/>
                  <a:gd name="T52" fmla="*/ 18 w 34"/>
                  <a:gd name="T53" fmla="*/ 21 h 35"/>
                  <a:gd name="T54" fmla="*/ 21 w 34"/>
                  <a:gd name="T55" fmla="*/ 20 h 35"/>
                  <a:gd name="T56" fmla="*/ 23 w 34"/>
                  <a:gd name="T57" fmla="*/ 20 h 35"/>
                  <a:gd name="T58" fmla="*/ 26 w 34"/>
                  <a:gd name="T59" fmla="*/ 19 h 35"/>
                  <a:gd name="T60" fmla="*/ 27 w 34"/>
                  <a:gd name="T61" fmla="*/ 17 h 35"/>
                  <a:gd name="T62" fmla="*/ 25 w 34"/>
                  <a:gd name="T63" fmla="*/ 15 h 35"/>
                  <a:gd name="T64" fmla="*/ 22 w 34"/>
                  <a:gd name="T65" fmla="*/ 15 h 35"/>
                  <a:gd name="T66" fmla="*/ 19 w 34"/>
                  <a:gd name="T67" fmla="*/ 15 h 35"/>
                  <a:gd name="T68" fmla="*/ 15 w 34"/>
                  <a:gd name="T69" fmla="*/ 16 h 35"/>
                  <a:gd name="T70" fmla="*/ 12 w 34"/>
                  <a:gd name="T71" fmla="*/ 17 h 35"/>
                  <a:gd name="T72" fmla="*/ 9 w 34"/>
                  <a:gd name="T73" fmla="*/ 18 h 35"/>
                  <a:gd name="T74" fmla="*/ 5 w 34"/>
                  <a:gd name="T75" fmla="*/ 18 h 35"/>
                  <a:gd name="T76" fmla="*/ 6 w 34"/>
                  <a:gd name="T77" fmla="*/ 16 h 35"/>
                  <a:gd name="T78" fmla="*/ 12 w 34"/>
                  <a:gd name="T79" fmla="*/ 14 h 35"/>
                  <a:gd name="T80" fmla="*/ 17 w 34"/>
                  <a:gd name="T81" fmla="*/ 12 h 35"/>
                  <a:gd name="T82" fmla="*/ 22 w 34"/>
                  <a:gd name="T83" fmla="*/ 11 h 35"/>
                  <a:gd name="T84" fmla="*/ 24 w 34"/>
                  <a:gd name="T85" fmla="*/ 9 h 35"/>
                  <a:gd name="T86" fmla="*/ 22 w 34"/>
                  <a:gd name="T87" fmla="*/ 7 h 35"/>
                  <a:gd name="T88" fmla="*/ 20 w 34"/>
                  <a:gd name="T89" fmla="*/ 7 h 35"/>
                  <a:gd name="T90" fmla="*/ 17 w 34"/>
                  <a:gd name="T91" fmla="*/ 7 h 35"/>
                  <a:gd name="T92" fmla="*/ 13 w 34"/>
                  <a:gd name="T93" fmla="*/ 8 h 35"/>
                  <a:gd name="T94" fmla="*/ 9 w 34"/>
                  <a:gd name="T95" fmla="*/ 9 h 35"/>
                  <a:gd name="T96" fmla="*/ 5 w 34"/>
                  <a:gd name="T97" fmla="*/ 9 h 35"/>
                  <a:gd name="T98" fmla="*/ 2 w 34"/>
                  <a:gd name="T99" fmla="*/ 9 h 35"/>
                  <a:gd name="T100" fmla="*/ 1 w 34"/>
                  <a:gd name="T101" fmla="*/ 10 h 35"/>
                  <a:gd name="T102" fmla="*/ 1 w 34"/>
                  <a:gd name="T103" fmla="*/ 9 h 35"/>
                  <a:gd name="T104" fmla="*/ 5 w 34"/>
                  <a:gd name="T105" fmla="*/ 7 h 35"/>
                  <a:gd name="T106" fmla="*/ 9 w 34"/>
                  <a:gd name="T107" fmla="*/ 6 h 35"/>
                  <a:gd name="T108" fmla="*/ 13 w 34"/>
                  <a:gd name="T109" fmla="*/ 5 h 35"/>
                  <a:gd name="T110" fmla="*/ 16 w 34"/>
                  <a:gd name="T111" fmla="*/ 4 h 35"/>
                  <a:gd name="T112" fmla="*/ 20 w 34"/>
                  <a:gd name="T113" fmla="*/ 3 h 35"/>
                  <a:gd name="T114" fmla="*/ 24 w 34"/>
                  <a:gd name="T115" fmla="*/ 2 h 35"/>
                  <a:gd name="T116" fmla="*/ 28 w 34"/>
                  <a:gd name="T117" fmla="*/ 1 h 35"/>
                  <a:gd name="T118" fmla="*/ 30 w 34"/>
                  <a:gd name="T119" fmla="*/ 0 h 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 h="35">
                    <a:moveTo>
                      <a:pt x="30" y="0"/>
                    </a:moveTo>
                    <a:lnTo>
                      <a:pt x="32" y="1"/>
                    </a:lnTo>
                    <a:lnTo>
                      <a:pt x="33" y="3"/>
                    </a:lnTo>
                    <a:lnTo>
                      <a:pt x="34" y="4"/>
                    </a:lnTo>
                    <a:lnTo>
                      <a:pt x="34" y="5"/>
                    </a:lnTo>
                    <a:lnTo>
                      <a:pt x="34" y="7"/>
                    </a:lnTo>
                    <a:lnTo>
                      <a:pt x="34" y="9"/>
                    </a:lnTo>
                    <a:lnTo>
                      <a:pt x="34" y="10"/>
                    </a:lnTo>
                    <a:lnTo>
                      <a:pt x="34" y="12"/>
                    </a:lnTo>
                    <a:lnTo>
                      <a:pt x="34" y="14"/>
                    </a:lnTo>
                    <a:lnTo>
                      <a:pt x="34" y="16"/>
                    </a:lnTo>
                    <a:lnTo>
                      <a:pt x="33" y="17"/>
                    </a:lnTo>
                    <a:lnTo>
                      <a:pt x="33" y="19"/>
                    </a:lnTo>
                    <a:lnTo>
                      <a:pt x="33" y="20"/>
                    </a:lnTo>
                    <a:lnTo>
                      <a:pt x="33" y="22"/>
                    </a:lnTo>
                    <a:lnTo>
                      <a:pt x="32" y="23"/>
                    </a:lnTo>
                    <a:lnTo>
                      <a:pt x="30" y="24"/>
                    </a:lnTo>
                    <a:lnTo>
                      <a:pt x="29" y="26"/>
                    </a:lnTo>
                    <a:lnTo>
                      <a:pt x="27" y="27"/>
                    </a:lnTo>
                    <a:lnTo>
                      <a:pt x="26" y="28"/>
                    </a:lnTo>
                    <a:lnTo>
                      <a:pt x="24" y="29"/>
                    </a:lnTo>
                    <a:lnTo>
                      <a:pt x="22" y="29"/>
                    </a:lnTo>
                    <a:lnTo>
                      <a:pt x="21" y="30"/>
                    </a:lnTo>
                    <a:lnTo>
                      <a:pt x="19" y="31"/>
                    </a:lnTo>
                    <a:lnTo>
                      <a:pt x="16" y="32"/>
                    </a:lnTo>
                    <a:lnTo>
                      <a:pt x="14" y="32"/>
                    </a:lnTo>
                    <a:lnTo>
                      <a:pt x="13" y="33"/>
                    </a:lnTo>
                    <a:lnTo>
                      <a:pt x="11" y="33"/>
                    </a:lnTo>
                    <a:lnTo>
                      <a:pt x="9" y="34"/>
                    </a:lnTo>
                    <a:lnTo>
                      <a:pt x="7" y="34"/>
                    </a:lnTo>
                    <a:lnTo>
                      <a:pt x="5" y="35"/>
                    </a:lnTo>
                    <a:lnTo>
                      <a:pt x="7" y="33"/>
                    </a:lnTo>
                    <a:lnTo>
                      <a:pt x="9" y="32"/>
                    </a:lnTo>
                    <a:lnTo>
                      <a:pt x="10" y="31"/>
                    </a:lnTo>
                    <a:lnTo>
                      <a:pt x="12" y="30"/>
                    </a:lnTo>
                    <a:lnTo>
                      <a:pt x="14" y="29"/>
                    </a:lnTo>
                    <a:lnTo>
                      <a:pt x="16" y="28"/>
                    </a:lnTo>
                    <a:lnTo>
                      <a:pt x="19" y="28"/>
                    </a:lnTo>
                    <a:lnTo>
                      <a:pt x="21" y="27"/>
                    </a:lnTo>
                    <a:lnTo>
                      <a:pt x="19" y="25"/>
                    </a:lnTo>
                    <a:lnTo>
                      <a:pt x="18" y="25"/>
                    </a:lnTo>
                    <a:lnTo>
                      <a:pt x="16" y="25"/>
                    </a:lnTo>
                    <a:lnTo>
                      <a:pt x="14" y="26"/>
                    </a:lnTo>
                    <a:lnTo>
                      <a:pt x="12" y="27"/>
                    </a:lnTo>
                    <a:lnTo>
                      <a:pt x="10" y="27"/>
                    </a:lnTo>
                    <a:lnTo>
                      <a:pt x="7" y="28"/>
                    </a:lnTo>
                    <a:lnTo>
                      <a:pt x="5" y="27"/>
                    </a:lnTo>
                    <a:lnTo>
                      <a:pt x="8" y="26"/>
                    </a:lnTo>
                    <a:lnTo>
                      <a:pt x="10" y="24"/>
                    </a:lnTo>
                    <a:lnTo>
                      <a:pt x="12" y="23"/>
                    </a:lnTo>
                    <a:lnTo>
                      <a:pt x="13" y="23"/>
                    </a:lnTo>
                    <a:lnTo>
                      <a:pt x="15" y="22"/>
                    </a:lnTo>
                    <a:lnTo>
                      <a:pt x="16" y="22"/>
                    </a:lnTo>
                    <a:lnTo>
                      <a:pt x="18" y="21"/>
                    </a:lnTo>
                    <a:lnTo>
                      <a:pt x="19" y="21"/>
                    </a:lnTo>
                    <a:lnTo>
                      <a:pt x="21" y="20"/>
                    </a:lnTo>
                    <a:lnTo>
                      <a:pt x="22" y="20"/>
                    </a:lnTo>
                    <a:lnTo>
                      <a:pt x="23" y="20"/>
                    </a:lnTo>
                    <a:lnTo>
                      <a:pt x="25" y="19"/>
                    </a:lnTo>
                    <a:lnTo>
                      <a:pt x="26" y="19"/>
                    </a:lnTo>
                    <a:lnTo>
                      <a:pt x="28" y="19"/>
                    </a:lnTo>
                    <a:lnTo>
                      <a:pt x="27" y="17"/>
                    </a:lnTo>
                    <a:lnTo>
                      <a:pt x="26" y="16"/>
                    </a:lnTo>
                    <a:lnTo>
                      <a:pt x="25" y="15"/>
                    </a:lnTo>
                    <a:lnTo>
                      <a:pt x="23" y="15"/>
                    </a:lnTo>
                    <a:lnTo>
                      <a:pt x="22" y="15"/>
                    </a:lnTo>
                    <a:lnTo>
                      <a:pt x="20" y="15"/>
                    </a:lnTo>
                    <a:lnTo>
                      <a:pt x="19" y="15"/>
                    </a:lnTo>
                    <a:lnTo>
                      <a:pt x="18" y="16"/>
                    </a:lnTo>
                    <a:lnTo>
                      <a:pt x="15" y="16"/>
                    </a:lnTo>
                    <a:lnTo>
                      <a:pt x="14" y="17"/>
                    </a:lnTo>
                    <a:lnTo>
                      <a:pt x="12" y="17"/>
                    </a:lnTo>
                    <a:lnTo>
                      <a:pt x="10" y="18"/>
                    </a:lnTo>
                    <a:lnTo>
                      <a:pt x="9" y="18"/>
                    </a:lnTo>
                    <a:lnTo>
                      <a:pt x="7" y="18"/>
                    </a:lnTo>
                    <a:lnTo>
                      <a:pt x="5" y="18"/>
                    </a:lnTo>
                    <a:lnTo>
                      <a:pt x="4" y="17"/>
                    </a:lnTo>
                    <a:lnTo>
                      <a:pt x="6" y="16"/>
                    </a:lnTo>
                    <a:lnTo>
                      <a:pt x="9" y="15"/>
                    </a:lnTo>
                    <a:lnTo>
                      <a:pt x="12" y="14"/>
                    </a:lnTo>
                    <a:lnTo>
                      <a:pt x="14" y="13"/>
                    </a:lnTo>
                    <a:lnTo>
                      <a:pt x="17" y="12"/>
                    </a:lnTo>
                    <a:lnTo>
                      <a:pt x="20" y="12"/>
                    </a:lnTo>
                    <a:lnTo>
                      <a:pt x="22" y="11"/>
                    </a:lnTo>
                    <a:lnTo>
                      <a:pt x="25" y="11"/>
                    </a:lnTo>
                    <a:lnTo>
                      <a:pt x="24" y="9"/>
                    </a:lnTo>
                    <a:lnTo>
                      <a:pt x="23" y="8"/>
                    </a:lnTo>
                    <a:lnTo>
                      <a:pt x="22" y="7"/>
                    </a:lnTo>
                    <a:lnTo>
                      <a:pt x="21" y="7"/>
                    </a:lnTo>
                    <a:lnTo>
                      <a:pt x="20" y="7"/>
                    </a:lnTo>
                    <a:lnTo>
                      <a:pt x="19" y="7"/>
                    </a:lnTo>
                    <a:lnTo>
                      <a:pt x="17" y="7"/>
                    </a:lnTo>
                    <a:lnTo>
                      <a:pt x="15" y="8"/>
                    </a:lnTo>
                    <a:lnTo>
                      <a:pt x="13" y="8"/>
                    </a:lnTo>
                    <a:lnTo>
                      <a:pt x="11" y="9"/>
                    </a:lnTo>
                    <a:lnTo>
                      <a:pt x="9" y="9"/>
                    </a:lnTo>
                    <a:lnTo>
                      <a:pt x="7" y="9"/>
                    </a:lnTo>
                    <a:lnTo>
                      <a:pt x="5" y="9"/>
                    </a:lnTo>
                    <a:lnTo>
                      <a:pt x="4" y="10"/>
                    </a:lnTo>
                    <a:lnTo>
                      <a:pt x="2" y="9"/>
                    </a:lnTo>
                    <a:lnTo>
                      <a:pt x="1" y="9"/>
                    </a:lnTo>
                    <a:lnTo>
                      <a:pt x="1" y="10"/>
                    </a:lnTo>
                    <a:lnTo>
                      <a:pt x="0" y="10"/>
                    </a:lnTo>
                    <a:lnTo>
                      <a:pt x="1" y="9"/>
                    </a:lnTo>
                    <a:lnTo>
                      <a:pt x="3" y="8"/>
                    </a:lnTo>
                    <a:lnTo>
                      <a:pt x="5" y="7"/>
                    </a:lnTo>
                    <a:lnTo>
                      <a:pt x="7" y="7"/>
                    </a:lnTo>
                    <a:lnTo>
                      <a:pt x="9" y="6"/>
                    </a:lnTo>
                    <a:lnTo>
                      <a:pt x="11" y="5"/>
                    </a:lnTo>
                    <a:lnTo>
                      <a:pt x="13" y="5"/>
                    </a:lnTo>
                    <a:lnTo>
                      <a:pt x="15" y="5"/>
                    </a:lnTo>
                    <a:lnTo>
                      <a:pt x="16" y="4"/>
                    </a:lnTo>
                    <a:lnTo>
                      <a:pt x="19" y="3"/>
                    </a:lnTo>
                    <a:lnTo>
                      <a:pt x="20" y="3"/>
                    </a:lnTo>
                    <a:lnTo>
                      <a:pt x="22" y="2"/>
                    </a:lnTo>
                    <a:lnTo>
                      <a:pt x="24" y="2"/>
                    </a:lnTo>
                    <a:lnTo>
                      <a:pt x="26" y="1"/>
                    </a:lnTo>
                    <a:lnTo>
                      <a:pt x="28" y="1"/>
                    </a:lnTo>
                    <a:lnTo>
                      <a:pt x="30"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6" name="Freeform 797"/>
              <p:cNvSpPr>
                <a:spLocks/>
              </p:cNvSpPr>
              <p:nvPr/>
            </p:nvSpPr>
            <p:spPr bwMode="auto">
              <a:xfrm>
                <a:off x="4779" y="2152"/>
                <a:ext cx="151" cy="34"/>
              </a:xfrm>
              <a:custGeom>
                <a:avLst/>
                <a:gdLst>
                  <a:gd name="T0" fmla="*/ 59 w 151"/>
                  <a:gd name="T1" fmla="*/ 3 h 34"/>
                  <a:gd name="T2" fmla="*/ 87 w 151"/>
                  <a:gd name="T3" fmla="*/ 7 h 34"/>
                  <a:gd name="T4" fmla="*/ 115 w 151"/>
                  <a:gd name="T5" fmla="*/ 12 h 34"/>
                  <a:gd name="T6" fmla="*/ 142 w 151"/>
                  <a:gd name="T7" fmla="*/ 16 h 34"/>
                  <a:gd name="T8" fmla="*/ 151 w 151"/>
                  <a:gd name="T9" fmla="*/ 20 h 34"/>
                  <a:gd name="T10" fmla="*/ 149 w 151"/>
                  <a:gd name="T11" fmla="*/ 23 h 34"/>
                  <a:gd name="T12" fmla="*/ 143 w 151"/>
                  <a:gd name="T13" fmla="*/ 25 h 34"/>
                  <a:gd name="T14" fmla="*/ 137 w 151"/>
                  <a:gd name="T15" fmla="*/ 28 h 34"/>
                  <a:gd name="T16" fmla="*/ 131 w 151"/>
                  <a:gd name="T17" fmla="*/ 30 h 34"/>
                  <a:gd name="T18" fmla="*/ 125 w 151"/>
                  <a:gd name="T19" fmla="*/ 32 h 34"/>
                  <a:gd name="T20" fmla="*/ 118 w 151"/>
                  <a:gd name="T21" fmla="*/ 34 h 34"/>
                  <a:gd name="T22" fmla="*/ 121 w 151"/>
                  <a:gd name="T23" fmla="*/ 29 h 34"/>
                  <a:gd name="T24" fmla="*/ 129 w 151"/>
                  <a:gd name="T25" fmla="*/ 26 h 34"/>
                  <a:gd name="T26" fmla="*/ 135 w 151"/>
                  <a:gd name="T27" fmla="*/ 23 h 34"/>
                  <a:gd name="T28" fmla="*/ 130 w 151"/>
                  <a:gd name="T29" fmla="*/ 22 h 34"/>
                  <a:gd name="T30" fmla="*/ 121 w 151"/>
                  <a:gd name="T31" fmla="*/ 22 h 34"/>
                  <a:gd name="T32" fmla="*/ 113 w 151"/>
                  <a:gd name="T33" fmla="*/ 24 h 34"/>
                  <a:gd name="T34" fmla="*/ 105 w 151"/>
                  <a:gd name="T35" fmla="*/ 26 h 34"/>
                  <a:gd name="T36" fmla="*/ 96 w 151"/>
                  <a:gd name="T37" fmla="*/ 29 h 34"/>
                  <a:gd name="T38" fmla="*/ 98 w 151"/>
                  <a:gd name="T39" fmla="*/ 25 h 34"/>
                  <a:gd name="T40" fmla="*/ 104 w 151"/>
                  <a:gd name="T41" fmla="*/ 22 h 34"/>
                  <a:gd name="T42" fmla="*/ 109 w 151"/>
                  <a:gd name="T43" fmla="*/ 20 h 34"/>
                  <a:gd name="T44" fmla="*/ 103 w 151"/>
                  <a:gd name="T45" fmla="*/ 19 h 34"/>
                  <a:gd name="T46" fmla="*/ 93 w 151"/>
                  <a:gd name="T47" fmla="*/ 23 h 34"/>
                  <a:gd name="T48" fmla="*/ 85 w 151"/>
                  <a:gd name="T49" fmla="*/ 27 h 34"/>
                  <a:gd name="T50" fmla="*/ 77 w 151"/>
                  <a:gd name="T51" fmla="*/ 30 h 34"/>
                  <a:gd name="T52" fmla="*/ 82 w 151"/>
                  <a:gd name="T53" fmla="*/ 25 h 34"/>
                  <a:gd name="T54" fmla="*/ 88 w 151"/>
                  <a:gd name="T55" fmla="*/ 21 h 34"/>
                  <a:gd name="T56" fmla="*/ 95 w 151"/>
                  <a:gd name="T57" fmla="*/ 18 h 34"/>
                  <a:gd name="T58" fmla="*/ 91 w 151"/>
                  <a:gd name="T59" fmla="*/ 15 h 34"/>
                  <a:gd name="T60" fmla="*/ 85 w 151"/>
                  <a:gd name="T61" fmla="*/ 17 h 34"/>
                  <a:gd name="T62" fmla="*/ 78 w 151"/>
                  <a:gd name="T63" fmla="*/ 19 h 34"/>
                  <a:gd name="T64" fmla="*/ 70 w 151"/>
                  <a:gd name="T65" fmla="*/ 21 h 34"/>
                  <a:gd name="T66" fmla="*/ 62 w 151"/>
                  <a:gd name="T67" fmla="*/ 22 h 34"/>
                  <a:gd name="T68" fmla="*/ 66 w 151"/>
                  <a:gd name="T69" fmla="*/ 19 h 34"/>
                  <a:gd name="T70" fmla="*/ 72 w 151"/>
                  <a:gd name="T71" fmla="*/ 16 h 34"/>
                  <a:gd name="T72" fmla="*/ 79 w 151"/>
                  <a:gd name="T73" fmla="*/ 13 h 34"/>
                  <a:gd name="T74" fmla="*/ 74 w 151"/>
                  <a:gd name="T75" fmla="*/ 11 h 34"/>
                  <a:gd name="T76" fmla="*/ 66 w 151"/>
                  <a:gd name="T77" fmla="*/ 13 h 34"/>
                  <a:gd name="T78" fmla="*/ 57 w 151"/>
                  <a:gd name="T79" fmla="*/ 16 h 34"/>
                  <a:gd name="T80" fmla="*/ 48 w 151"/>
                  <a:gd name="T81" fmla="*/ 18 h 34"/>
                  <a:gd name="T82" fmla="*/ 50 w 151"/>
                  <a:gd name="T83" fmla="*/ 15 h 34"/>
                  <a:gd name="T84" fmla="*/ 58 w 151"/>
                  <a:gd name="T85" fmla="*/ 12 h 34"/>
                  <a:gd name="T86" fmla="*/ 53 w 151"/>
                  <a:gd name="T87" fmla="*/ 10 h 34"/>
                  <a:gd name="T88" fmla="*/ 45 w 151"/>
                  <a:gd name="T89" fmla="*/ 12 h 34"/>
                  <a:gd name="T90" fmla="*/ 37 w 151"/>
                  <a:gd name="T91" fmla="*/ 16 h 34"/>
                  <a:gd name="T92" fmla="*/ 30 w 151"/>
                  <a:gd name="T93" fmla="*/ 17 h 34"/>
                  <a:gd name="T94" fmla="*/ 28 w 151"/>
                  <a:gd name="T95" fmla="*/ 15 h 34"/>
                  <a:gd name="T96" fmla="*/ 33 w 151"/>
                  <a:gd name="T97" fmla="*/ 11 h 34"/>
                  <a:gd name="T98" fmla="*/ 35 w 151"/>
                  <a:gd name="T99" fmla="*/ 10 h 34"/>
                  <a:gd name="T100" fmla="*/ 26 w 151"/>
                  <a:gd name="T101" fmla="*/ 11 h 34"/>
                  <a:gd name="T102" fmla="*/ 16 w 151"/>
                  <a:gd name="T103" fmla="*/ 13 h 34"/>
                  <a:gd name="T104" fmla="*/ 7 w 151"/>
                  <a:gd name="T105" fmla="*/ 14 h 34"/>
                  <a:gd name="T106" fmla="*/ 2 w 151"/>
                  <a:gd name="T107" fmla="*/ 12 h 34"/>
                  <a:gd name="T108" fmla="*/ 12 w 151"/>
                  <a:gd name="T109" fmla="*/ 9 h 34"/>
                  <a:gd name="T110" fmla="*/ 22 w 151"/>
                  <a:gd name="T111" fmla="*/ 5 h 34"/>
                  <a:gd name="T112" fmla="*/ 32 w 151"/>
                  <a:gd name="T113" fmla="*/ 2 h 34"/>
                  <a:gd name="T114" fmla="*/ 39 w 151"/>
                  <a:gd name="T115" fmla="*/ 0 h 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1" h="34">
                    <a:moveTo>
                      <a:pt x="39" y="0"/>
                    </a:moveTo>
                    <a:lnTo>
                      <a:pt x="46" y="0"/>
                    </a:lnTo>
                    <a:lnTo>
                      <a:pt x="53" y="2"/>
                    </a:lnTo>
                    <a:lnTo>
                      <a:pt x="59" y="3"/>
                    </a:lnTo>
                    <a:lnTo>
                      <a:pt x="67" y="4"/>
                    </a:lnTo>
                    <a:lnTo>
                      <a:pt x="74" y="5"/>
                    </a:lnTo>
                    <a:lnTo>
                      <a:pt x="80" y="6"/>
                    </a:lnTo>
                    <a:lnTo>
                      <a:pt x="87" y="7"/>
                    </a:lnTo>
                    <a:lnTo>
                      <a:pt x="94" y="9"/>
                    </a:lnTo>
                    <a:lnTo>
                      <a:pt x="101" y="10"/>
                    </a:lnTo>
                    <a:lnTo>
                      <a:pt x="108" y="11"/>
                    </a:lnTo>
                    <a:lnTo>
                      <a:pt x="115" y="12"/>
                    </a:lnTo>
                    <a:lnTo>
                      <a:pt x="122" y="13"/>
                    </a:lnTo>
                    <a:lnTo>
                      <a:pt x="129" y="14"/>
                    </a:lnTo>
                    <a:lnTo>
                      <a:pt x="135" y="15"/>
                    </a:lnTo>
                    <a:lnTo>
                      <a:pt x="142" y="16"/>
                    </a:lnTo>
                    <a:lnTo>
                      <a:pt x="149" y="17"/>
                    </a:lnTo>
                    <a:lnTo>
                      <a:pt x="148" y="18"/>
                    </a:lnTo>
                    <a:lnTo>
                      <a:pt x="150" y="19"/>
                    </a:lnTo>
                    <a:lnTo>
                      <a:pt x="151" y="20"/>
                    </a:lnTo>
                    <a:lnTo>
                      <a:pt x="151" y="21"/>
                    </a:lnTo>
                    <a:lnTo>
                      <a:pt x="151" y="23"/>
                    </a:lnTo>
                    <a:lnTo>
                      <a:pt x="149" y="23"/>
                    </a:lnTo>
                    <a:lnTo>
                      <a:pt x="148" y="23"/>
                    </a:lnTo>
                    <a:lnTo>
                      <a:pt x="146" y="24"/>
                    </a:lnTo>
                    <a:lnTo>
                      <a:pt x="144" y="24"/>
                    </a:lnTo>
                    <a:lnTo>
                      <a:pt x="143" y="25"/>
                    </a:lnTo>
                    <a:lnTo>
                      <a:pt x="141" y="25"/>
                    </a:lnTo>
                    <a:lnTo>
                      <a:pt x="140" y="26"/>
                    </a:lnTo>
                    <a:lnTo>
                      <a:pt x="138" y="27"/>
                    </a:lnTo>
                    <a:lnTo>
                      <a:pt x="137" y="28"/>
                    </a:lnTo>
                    <a:lnTo>
                      <a:pt x="135" y="28"/>
                    </a:lnTo>
                    <a:lnTo>
                      <a:pt x="134" y="29"/>
                    </a:lnTo>
                    <a:lnTo>
                      <a:pt x="132" y="30"/>
                    </a:lnTo>
                    <a:lnTo>
                      <a:pt x="131" y="30"/>
                    </a:lnTo>
                    <a:lnTo>
                      <a:pt x="129" y="31"/>
                    </a:lnTo>
                    <a:lnTo>
                      <a:pt x="128" y="31"/>
                    </a:lnTo>
                    <a:lnTo>
                      <a:pt x="126" y="32"/>
                    </a:lnTo>
                    <a:lnTo>
                      <a:pt x="125" y="32"/>
                    </a:lnTo>
                    <a:lnTo>
                      <a:pt x="123" y="32"/>
                    </a:lnTo>
                    <a:lnTo>
                      <a:pt x="122" y="33"/>
                    </a:lnTo>
                    <a:lnTo>
                      <a:pt x="121" y="33"/>
                    </a:lnTo>
                    <a:lnTo>
                      <a:pt x="118" y="34"/>
                    </a:lnTo>
                    <a:lnTo>
                      <a:pt x="115" y="34"/>
                    </a:lnTo>
                    <a:lnTo>
                      <a:pt x="117" y="32"/>
                    </a:lnTo>
                    <a:lnTo>
                      <a:pt x="119" y="31"/>
                    </a:lnTo>
                    <a:lnTo>
                      <a:pt x="121" y="29"/>
                    </a:lnTo>
                    <a:lnTo>
                      <a:pt x="124" y="28"/>
                    </a:lnTo>
                    <a:lnTo>
                      <a:pt x="125" y="28"/>
                    </a:lnTo>
                    <a:lnTo>
                      <a:pt x="127" y="27"/>
                    </a:lnTo>
                    <a:lnTo>
                      <a:pt x="129" y="26"/>
                    </a:lnTo>
                    <a:lnTo>
                      <a:pt x="130" y="26"/>
                    </a:lnTo>
                    <a:lnTo>
                      <a:pt x="132" y="25"/>
                    </a:lnTo>
                    <a:lnTo>
                      <a:pt x="133" y="24"/>
                    </a:lnTo>
                    <a:lnTo>
                      <a:pt x="135" y="23"/>
                    </a:lnTo>
                    <a:lnTo>
                      <a:pt x="136" y="23"/>
                    </a:lnTo>
                    <a:lnTo>
                      <a:pt x="134" y="22"/>
                    </a:lnTo>
                    <a:lnTo>
                      <a:pt x="132" y="22"/>
                    </a:lnTo>
                    <a:lnTo>
                      <a:pt x="130" y="22"/>
                    </a:lnTo>
                    <a:lnTo>
                      <a:pt x="128" y="22"/>
                    </a:lnTo>
                    <a:lnTo>
                      <a:pt x="125" y="22"/>
                    </a:lnTo>
                    <a:lnTo>
                      <a:pt x="123" y="22"/>
                    </a:lnTo>
                    <a:lnTo>
                      <a:pt x="121" y="22"/>
                    </a:lnTo>
                    <a:lnTo>
                      <a:pt x="119" y="23"/>
                    </a:lnTo>
                    <a:lnTo>
                      <a:pt x="117" y="23"/>
                    </a:lnTo>
                    <a:lnTo>
                      <a:pt x="115" y="24"/>
                    </a:lnTo>
                    <a:lnTo>
                      <a:pt x="113" y="24"/>
                    </a:lnTo>
                    <a:lnTo>
                      <a:pt x="111" y="25"/>
                    </a:lnTo>
                    <a:lnTo>
                      <a:pt x="109" y="25"/>
                    </a:lnTo>
                    <a:lnTo>
                      <a:pt x="107" y="26"/>
                    </a:lnTo>
                    <a:lnTo>
                      <a:pt x="105" y="26"/>
                    </a:lnTo>
                    <a:lnTo>
                      <a:pt x="103" y="27"/>
                    </a:lnTo>
                    <a:lnTo>
                      <a:pt x="101" y="28"/>
                    </a:lnTo>
                    <a:lnTo>
                      <a:pt x="98" y="29"/>
                    </a:lnTo>
                    <a:lnTo>
                      <a:pt x="96" y="29"/>
                    </a:lnTo>
                    <a:lnTo>
                      <a:pt x="93" y="30"/>
                    </a:lnTo>
                    <a:lnTo>
                      <a:pt x="94" y="28"/>
                    </a:lnTo>
                    <a:lnTo>
                      <a:pt x="96" y="26"/>
                    </a:lnTo>
                    <a:lnTo>
                      <a:pt x="98" y="25"/>
                    </a:lnTo>
                    <a:lnTo>
                      <a:pt x="100" y="24"/>
                    </a:lnTo>
                    <a:lnTo>
                      <a:pt x="101" y="23"/>
                    </a:lnTo>
                    <a:lnTo>
                      <a:pt x="103" y="22"/>
                    </a:lnTo>
                    <a:lnTo>
                      <a:pt x="104" y="22"/>
                    </a:lnTo>
                    <a:lnTo>
                      <a:pt x="106" y="21"/>
                    </a:lnTo>
                    <a:lnTo>
                      <a:pt x="107" y="20"/>
                    </a:lnTo>
                    <a:lnTo>
                      <a:pt x="108" y="20"/>
                    </a:lnTo>
                    <a:lnTo>
                      <a:pt x="109" y="20"/>
                    </a:lnTo>
                    <a:lnTo>
                      <a:pt x="111" y="20"/>
                    </a:lnTo>
                    <a:lnTo>
                      <a:pt x="108" y="19"/>
                    </a:lnTo>
                    <a:lnTo>
                      <a:pt x="106" y="19"/>
                    </a:lnTo>
                    <a:lnTo>
                      <a:pt x="103" y="19"/>
                    </a:lnTo>
                    <a:lnTo>
                      <a:pt x="101" y="20"/>
                    </a:lnTo>
                    <a:lnTo>
                      <a:pt x="98" y="21"/>
                    </a:lnTo>
                    <a:lnTo>
                      <a:pt x="96" y="22"/>
                    </a:lnTo>
                    <a:lnTo>
                      <a:pt x="93" y="23"/>
                    </a:lnTo>
                    <a:lnTo>
                      <a:pt x="91" y="24"/>
                    </a:lnTo>
                    <a:lnTo>
                      <a:pt x="89" y="25"/>
                    </a:lnTo>
                    <a:lnTo>
                      <a:pt x="87" y="26"/>
                    </a:lnTo>
                    <a:lnTo>
                      <a:pt x="85" y="27"/>
                    </a:lnTo>
                    <a:lnTo>
                      <a:pt x="83" y="28"/>
                    </a:lnTo>
                    <a:lnTo>
                      <a:pt x="81" y="29"/>
                    </a:lnTo>
                    <a:lnTo>
                      <a:pt x="79" y="30"/>
                    </a:lnTo>
                    <a:lnTo>
                      <a:pt x="77" y="30"/>
                    </a:lnTo>
                    <a:lnTo>
                      <a:pt x="75" y="30"/>
                    </a:lnTo>
                    <a:lnTo>
                      <a:pt x="77" y="28"/>
                    </a:lnTo>
                    <a:lnTo>
                      <a:pt x="79" y="26"/>
                    </a:lnTo>
                    <a:lnTo>
                      <a:pt x="82" y="25"/>
                    </a:lnTo>
                    <a:lnTo>
                      <a:pt x="84" y="24"/>
                    </a:lnTo>
                    <a:lnTo>
                      <a:pt x="85" y="23"/>
                    </a:lnTo>
                    <a:lnTo>
                      <a:pt x="87" y="22"/>
                    </a:lnTo>
                    <a:lnTo>
                      <a:pt x="88" y="21"/>
                    </a:lnTo>
                    <a:lnTo>
                      <a:pt x="90" y="20"/>
                    </a:lnTo>
                    <a:lnTo>
                      <a:pt x="91" y="19"/>
                    </a:lnTo>
                    <a:lnTo>
                      <a:pt x="93" y="19"/>
                    </a:lnTo>
                    <a:lnTo>
                      <a:pt x="95" y="18"/>
                    </a:lnTo>
                    <a:lnTo>
                      <a:pt x="97" y="18"/>
                    </a:lnTo>
                    <a:lnTo>
                      <a:pt x="96" y="16"/>
                    </a:lnTo>
                    <a:lnTo>
                      <a:pt x="94" y="15"/>
                    </a:lnTo>
                    <a:lnTo>
                      <a:pt x="91" y="15"/>
                    </a:lnTo>
                    <a:lnTo>
                      <a:pt x="91" y="17"/>
                    </a:lnTo>
                    <a:lnTo>
                      <a:pt x="89" y="17"/>
                    </a:lnTo>
                    <a:lnTo>
                      <a:pt x="87" y="17"/>
                    </a:lnTo>
                    <a:lnTo>
                      <a:pt x="85" y="17"/>
                    </a:lnTo>
                    <a:lnTo>
                      <a:pt x="83" y="18"/>
                    </a:lnTo>
                    <a:lnTo>
                      <a:pt x="81" y="18"/>
                    </a:lnTo>
                    <a:lnTo>
                      <a:pt x="80" y="19"/>
                    </a:lnTo>
                    <a:lnTo>
                      <a:pt x="78" y="19"/>
                    </a:lnTo>
                    <a:lnTo>
                      <a:pt x="76" y="20"/>
                    </a:lnTo>
                    <a:lnTo>
                      <a:pt x="74" y="20"/>
                    </a:lnTo>
                    <a:lnTo>
                      <a:pt x="72" y="21"/>
                    </a:lnTo>
                    <a:lnTo>
                      <a:pt x="70" y="21"/>
                    </a:lnTo>
                    <a:lnTo>
                      <a:pt x="69" y="22"/>
                    </a:lnTo>
                    <a:lnTo>
                      <a:pt x="67" y="22"/>
                    </a:lnTo>
                    <a:lnTo>
                      <a:pt x="64" y="22"/>
                    </a:lnTo>
                    <a:lnTo>
                      <a:pt x="62" y="22"/>
                    </a:lnTo>
                    <a:lnTo>
                      <a:pt x="61" y="23"/>
                    </a:lnTo>
                    <a:lnTo>
                      <a:pt x="62" y="21"/>
                    </a:lnTo>
                    <a:lnTo>
                      <a:pt x="64" y="20"/>
                    </a:lnTo>
                    <a:lnTo>
                      <a:pt x="66" y="19"/>
                    </a:lnTo>
                    <a:lnTo>
                      <a:pt x="68" y="18"/>
                    </a:lnTo>
                    <a:lnTo>
                      <a:pt x="69" y="17"/>
                    </a:lnTo>
                    <a:lnTo>
                      <a:pt x="71" y="16"/>
                    </a:lnTo>
                    <a:lnTo>
                      <a:pt x="72" y="16"/>
                    </a:lnTo>
                    <a:lnTo>
                      <a:pt x="74" y="15"/>
                    </a:lnTo>
                    <a:lnTo>
                      <a:pt x="75" y="14"/>
                    </a:lnTo>
                    <a:lnTo>
                      <a:pt x="77" y="14"/>
                    </a:lnTo>
                    <a:lnTo>
                      <a:pt x="79" y="13"/>
                    </a:lnTo>
                    <a:lnTo>
                      <a:pt x="80" y="13"/>
                    </a:lnTo>
                    <a:lnTo>
                      <a:pt x="78" y="12"/>
                    </a:lnTo>
                    <a:lnTo>
                      <a:pt x="76" y="12"/>
                    </a:lnTo>
                    <a:lnTo>
                      <a:pt x="74" y="11"/>
                    </a:lnTo>
                    <a:lnTo>
                      <a:pt x="72" y="12"/>
                    </a:lnTo>
                    <a:lnTo>
                      <a:pt x="70" y="12"/>
                    </a:lnTo>
                    <a:lnTo>
                      <a:pt x="68" y="12"/>
                    </a:lnTo>
                    <a:lnTo>
                      <a:pt x="66" y="13"/>
                    </a:lnTo>
                    <a:lnTo>
                      <a:pt x="63" y="13"/>
                    </a:lnTo>
                    <a:lnTo>
                      <a:pt x="61" y="14"/>
                    </a:lnTo>
                    <a:lnTo>
                      <a:pt x="59" y="15"/>
                    </a:lnTo>
                    <a:lnTo>
                      <a:pt x="57" y="16"/>
                    </a:lnTo>
                    <a:lnTo>
                      <a:pt x="55" y="16"/>
                    </a:lnTo>
                    <a:lnTo>
                      <a:pt x="52" y="17"/>
                    </a:lnTo>
                    <a:lnTo>
                      <a:pt x="50" y="17"/>
                    </a:lnTo>
                    <a:lnTo>
                      <a:pt x="48" y="18"/>
                    </a:lnTo>
                    <a:lnTo>
                      <a:pt x="46" y="18"/>
                    </a:lnTo>
                    <a:lnTo>
                      <a:pt x="47" y="17"/>
                    </a:lnTo>
                    <a:lnTo>
                      <a:pt x="48" y="16"/>
                    </a:lnTo>
                    <a:lnTo>
                      <a:pt x="50" y="15"/>
                    </a:lnTo>
                    <a:lnTo>
                      <a:pt x="52" y="14"/>
                    </a:lnTo>
                    <a:lnTo>
                      <a:pt x="54" y="13"/>
                    </a:lnTo>
                    <a:lnTo>
                      <a:pt x="56" y="12"/>
                    </a:lnTo>
                    <a:lnTo>
                      <a:pt x="58" y="12"/>
                    </a:lnTo>
                    <a:lnTo>
                      <a:pt x="59" y="11"/>
                    </a:lnTo>
                    <a:lnTo>
                      <a:pt x="57" y="10"/>
                    </a:lnTo>
                    <a:lnTo>
                      <a:pt x="55" y="10"/>
                    </a:lnTo>
                    <a:lnTo>
                      <a:pt x="53" y="10"/>
                    </a:lnTo>
                    <a:lnTo>
                      <a:pt x="51" y="10"/>
                    </a:lnTo>
                    <a:lnTo>
                      <a:pt x="49" y="11"/>
                    </a:lnTo>
                    <a:lnTo>
                      <a:pt x="47" y="11"/>
                    </a:lnTo>
                    <a:lnTo>
                      <a:pt x="45" y="12"/>
                    </a:lnTo>
                    <a:lnTo>
                      <a:pt x="43" y="13"/>
                    </a:lnTo>
                    <a:lnTo>
                      <a:pt x="41" y="14"/>
                    </a:lnTo>
                    <a:lnTo>
                      <a:pt x="39" y="15"/>
                    </a:lnTo>
                    <a:lnTo>
                      <a:pt x="37" y="16"/>
                    </a:lnTo>
                    <a:lnTo>
                      <a:pt x="36" y="16"/>
                    </a:lnTo>
                    <a:lnTo>
                      <a:pt x="34" y="17"/>
                    </a:lnTo>
                    <a:lnTo>
                      <a:pt x="32" y="17"/>
                    </a:lnTo>
                    <a:lnTo>
                      <a:pt x="30" y="17"/>
                    </a:lnTo>
                    <a:lnTo>
                      <a:pt x="28" y="17"/>
                    </a:lnTo>
                    <a:lnTo>
                      <a:pt x="28" y="16"/>
                    </a:lnTo>
                    <a:lnTo>
                      <a:pt x="29" y="15"/>
                    </a:lnTo>
                    <a:lnTo>
                      <a:pt x="28" y="15"/>
                    </a:lnTo>
                    <a:lnTo>
                      <a:pt x="27" y="15"/>
                    </a:lnTo>
                    <a:lnTo>
                      <a:pt x="29" y="13"/>
                    </a:lnTo>
                    <a:lnTo>
                      <a:pt x="32" y="11"/>
                    </a:lnTo>
                    <a:lnTo>
                      <a:pt x="33" y="11"/>
                    </a:lnTo>
                    <a:lnTo>
                      <a:pt x="34" y="10"/>
                    </a:lnTo>
                    <a:lnTo>
                      <a:pt x="35" y="10"/>
                    </a:lnTo>
                    <a:lnTo>
                      <a:pt x="37" y="10"/>
                    </a:lnTo>
                    <a:lnTo>
                      <a:pt x="35" y="10"/>
                    </a:lnTo>
                    <a:lnTo>
                      <a:pt x="32" y="10"/>
                    </a:lnTo>
                    <a:lnTo>
                      <a:pt x="30" y="10"/>
                    </a:lnTo>
                    <a:lnTo>
                      <a:pt x="28" y="11"/>
                    </a:lnTo>
                    <a:lnTo>
                      <a:pt x="26" y="11"/>
                    </a:lnTo>
                    <a:lnTo>
                      <a:pt x="23" y="12"/>
                    </a:lnTo>
                    <a:lnTo>
                      <a:pt x="21" y="12"/>
                    </a:lnTo>
                    <a:lnTo>
                      <a:pt x="19" y="13"/>
                    </a:lnTo>
                    <a:lnTo>
                      <a:pt x="16" y="13"/>
                    </a:lnTo>
                    <a:lnTo>
                      <a:pt x="14" y="14"/>
                    </a:lnTo>
                    <a:lnTo>
                      <a:pt x="12" y="14"/>
                    </a:lnTo>
                    <a:lnTo>
                      <a:pt x="10" y="15"/>
                    </a:lnTo>
                    <a:lnTo>
                      <a:pt x="7" y="14"/>
                    </a:lnTo>
                    <a:lnTo>
                      <a:pt x="5" y="14"/>
                    </a:lnTo>
                    <a:lnTo>
                      <a:pt x="2" y="14"/>
                    </a:lnTo>
                    <a:lnTo>
                      <a:pt x="0" y="13"/>
                    </a:lnTo>
                    <a:lnTo>
                      <a:pt x="2" y="12"/>
                    </a:lnTo>
                    <a:lnTo>
                      <a:pt x="4" y="11"/>
                    </a:lnTo>
                    <a:lnTo>
                      <a:pt x="7" y="11"/>
                    </a:lnTo>
                    <a:lnTo>
                      <a:pt x="9" y="10"/>
                    </a:lnTo>
                    <a:lnTo>
                      <a:pt x="12" y="9"/>
                    </a:lnTo>
                    <a:lnTo>
                      <a:pt x="14" y="8"/>
                    </a:lnTo>
                    <a:lnTo>
                      <a:pt x="17" y="7"/>
                    </a:lnTo>
                    <a:lnTo>
                      <a:pt x="19" y="7"/>
                    </a:lnTo>
                    <a:lnTo>
                      <a:pt x="22" y="5"/>
                    </a:lnTo>
                    <a:lnTo>
                      <a:pt x="24" y="5"/>
                    </a:lnTo>
                    <a:lnTo>
                      <a:pt x="27" y="4"/>
                    </a:lnTo>
                    <a:lnTo>
                      <a:pt x="29" y="3"/>
                    </a:lnTo>
                    <a:lnTo>
                      <a:pt x="32" y="2"/>
                    </a:lnTo>
                    <a:lnTo>
                      <a:pt x="34" y="1"/>
                    </a:lnTo>
                    <a:lnTo>
                      <a:pt x="37" y="0"/>
                    </a:lnTo>
                    <a:lnTo>
                      <a:pt x="39"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7" name="Freeform 798"/>
              <p:cNvSpPr>
                <a:spLocks/>
              </p:cNvSpPr>
              <p:nvPr/>
            </p:nvSpPr>
            <p:spPr bwMode="auto">
              <a:xfrm>
                <a:off x="4555" y="2168"/>
                <a:ext cx="86" cy="25"/>
              </a:xfrm>
              <a:custGeom>
                <a:avLst/>
                <a:gdLst>
                  <a:gd name="T0" fmla="*/ 42 w 86"/>
                  <a:gd name="T1" fmla="*/ 0 h 25"/>
                  <a:gd name="T2" fmla="*/ 48 w 86"/>
                  <a:gd name="T3" fmla="*/ 2 h 25"/>
                  <a:gd name="T4" fmla="*/ 54 w 86"/>
                  <a:gd name="T5" fmla="*/ 3 h 25"/>
                  <a:gd name="T6" fmla="*/ 60 w 86"/>
                  <a:gd name="T7" fmla="*/ 5 h 25"/>
                  <a:gd name="T8" fmla="*/ 66 w 86"/>
                  <a:gd name="T9" fmla="*/ 8 h 25"/>
                  <a:gd name="T10" fmla="*/ 71 w 86"/>
                  <a:gd name="T11" fmla="*/ 10 h 25"/>
                  <a:gd name="T12" fmla="*/ 77 w 86"/>
                  <a:gd name="T13" fmla="*/ 12 h 25"/>
                  <a:gd name="T14" fmla="*/ 83 w 86"/>
                  <a:gd name="T15" fmla="*/ 15 h 25"/>
                  <a:gd name="T16" fmla="*/ 84 w 86"/>
                  <a:gd name="T17" fmla="*/ 17 h 25"/>
                  <a:gd name="T18" fmla="*/ 80 w 86"/>
                  <a:gd name="T19" fmla="*/ 18 h 25"/>
                  <a:gd name="T20" fmla="*/ 76 w 86"/>
                  <a:gd name="T21" fmla="*/ 19 h 25"/>
                  <a:gd name="T22" fmla="*/ 72 w 86"/>
                  <a:gd name="T23" fmla="*/ 21 h 25"/>
                  <a:gd name="T24" fmla="*/ 68 w 86"/>
                  <a:gd name="T25" fmla="*/ 22 h 25"/>
                  <a:gd name="T26" fmla="*/ 63 w 86"/>
                  <a:gd name="T27" fmla="*/ 23 h 25"/>
                  <a:gd name="T28" fmla="*/ 58 w 86"/>
                  <a:gd name="T29" fmla="*/ 24 h 25"/>
                  <a:gd name="T30" fmla="*/ 53 w 86"/>
                  <a:gd name="T31" fmla="*/ 25 h 25"/>
                  <a:gd name="T32" fmla="*/ 48 w 86"/>
                  <a:gd name="T33" fmla="*/ 25 h 25"/>
                  <a:gd name="T34" fmla="*/ 44 w 86"/>
                  <a:gd name="T35" fmla="*/ 25 h 25"/>
                  <a:gd name="T36" fmla="*/ 41 w 86"/>
                  <a:gd name="T37" fmla="*/ 25 h 25"/>
                  <a:gd name="T38" fmla="*/ 38 w 86"/>
                  <a:gd name="T39" fmla="*/ 25 h 25"/>
                  <a:gd name="T40" fmla="*/ 35 w 86"/>
                  <a:gd name="T41" fmla="*/ 24 h 25"/>
                  <a:gd name="T42" fmla="*/ 31 w 86"/>
                  <a:gd name="T43" fmla="*/ 23 h 25"/>
                  <a:gd name="T44" fmla="*/ 27 w 86"/>
                  <a:gd name="T45" fmla="*/ 22 h 25"/>
                  <a:gd name="T46" fmla="*/ 23 w 86"/>
                  <a:gd name="T47" fmla="*/ 20 h 25"/>
                  <a:gd name="T48" fmla="*/ 19 w 86"/>
                  <a:gd name="T49" fmla="*/ 19 h 25"/>
                  <a:gd name="T50" fmla="*/ 15 w 86"/>
                  <a:gd name="T51" fmla="*/ 18 h 25"/>
                  <a:gd name="T52" fmla="*/ 11 w 86"/>
                  <a:gd name="T53" fmla="*/ 17 h 25"/>
                  <a:gd name="T54" fmla="*/ 7 w 86"/>
                  <a:gd name="T55" fmla="*/ 15 h 25"/>
                  <a:gd name="T56" fmla="*/ 4 w 86"/>
                  <a:gd name="T57" fmla="*/ 13 h 25"/>
                  <a:gd name="T58" fmla="*/ 1 w 86"/>
                  <a:gd name="T59" fmla="*/ 11 h 25"/>
                  <a:gd name="T60" fmla="*/ 3 w 86"/>
                  <a:gd name="T61" fmla="*/ 9 h 25"/>
                  <a:gd name="T62" fmla="*/ 7 w 86"/>
                  <a:gd name="T63" fmla="*/ 7 h 25"/>
                  <a:gd name="T64" fmla="*/ 12 w 86"/>
                  <a:gd name="T65" fmla="*/ 5 h 25"/>
                  <a:gd name="T66" fmla="*/ 16 w 86"/>
                  <a:gd name="T67" fmla="*/ 4 h 25"/>
                  <a:gd name="T68" fmla="*/ 21 w 86"/>
                  <a:gd name="T69" fmla="*/ 3 h 25"/>
                  <a:gd name="T70" fmla="*/ 26 w 86"/>
                  <a:gd name="T71" fmla="*/ 2 h 25"/>
                  <a:gd name="T72" fmla="*/ 31 w 86"/>
                  <a:gd name="T73" fmla="*/ 1 h 25"/>
                  <a:gd name="T74" fmla="*/ 36 w 86"/>
                  <a:gd name="T75" fmla="*/ 0 h 25"/>
                  <a:gd name="T76" fmla="*/ 39 w 86"/>
                  <a:gd name="T77" fmla="*/ 0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 h="25">
                    <a:moveTo>
                      <a:pt x="39" y="0"/>
                    </a:moveTo>
                    <a:lnTo>
                      <a:pt x="42" y="0"/>
                    </a:lnTo>
                    <a:lnTo>
                      <a:pt x="45" y="1"/>
                    </a:lnTo>
                    <a:lnTo>
                      <a:pt x="48" y="2"/>
                    </a:lnTo>
                    <a:lnTo>
                      <a:pt x="51" y="2"/>
                    </a:lnTo>
                    <a:lnTo>
                      <a:pt x="54" y="3"/>
                    </a:lnTo>
                    <a:lnTo>
                      <a:pt x="57" y="4"/>
                    </a:lnTo>
                    <a:lnTo>
                      <a:pt x="60" y="5"/>
                    </a:lnTo>
                    <a:lnTo>
                      <a:pt x="63" y="7"/>
                    </a:lnTo>
                    <a:lnTo>
                      <a:pt x="66" y="8"/>
                    </a:lnTo>
                    <a:lnTo>
                      <a:pt x="69" y="9"/>
                    </a:lnTo>
                    <a:lnTo>
                      <a:pt x="71" y="10"/>
                    </a:lnTo>
                    <a:lnTo>
                      <a:pt x="74" y="11"/>
                    </a:lnTo>
                    <a:lnTo>
                      <a:pt x="77" y="12"/>
                    </a:lnTo>
                    <a:lnTo>
                      <a:pt x="80" y="14"/>
                    </a:lnTo>
                    <a:lnTo>
                      <a:pt x="83" y="15"/>
                    </a:lnTo>
                    <a:lnTo>
                      <a:pt x="86" y="16"/>
                    </a:lnTo>
                    <a:lnTo>
                      <a:pt x="84" y="17"/>
                    </a:lnTo>
                    <a:lnTo>
                      <a:pt x="82" y="17"/>
                    </a:lnTo>
                    <a:lnTo>
                      <a:pt x="80" y="18"/>
                    </a:lnTo>
                    <a:lnTo>
                      <a:pt x="78" y="19"/>
                    </a:lnTo>
                    <a:lnTo>
                      <a:pt x="76" y="19"/>
                    </a:lnTo>
                    <a:lnTo>
                      <a:pt x="74" y="20"/>
                    </a:lnTo>
                    <a:lnTo>
                      <a:pt x="72" y="21"/>
                    </a:lnTo>
                    <a:lnTo>
                      <a:pt x="70" y="22"/>
                    </a:lnTo>
                    <a:lnTo>
                      <a:pt x="68" y="22"/>
                    </a:lnTo>
                    <a:lnTo>
                      <a:pt x="65" y="23"/>
                    </a:lnTo>
                    <a:lnTo>
                      <a:pt x="63" y="23"/>
                    </a:lnTo>
                    <a:lnTo>
                      <a:pt x="61" y="24"/>
                    </a:lnTo>
                    <a:lnTo>
                      <a:pt x="58" y="24"/>
                    </a:lnTo>
                    <a:lnTo>
                      <a:pt x="56" y="25"/>
                    </a:lnTo>
                    <a:lnTo>
                      <a:pt x="53" y="25"/>
                    </a:lnTo>
                    <a:lnTo>
                      <a:pt x="51" y="25"/>
                    </a:lnTo>
                    <a:lnTo>
                      <a:pt x="48" y="25"/>
                    </a:lnTo>
                    <a:lnTo>
                      <a:pt x="46" y="25"/>
                    </a:lnTo>
                    <a:lnTo>
                      <a:pt x="44" y="25"/>
                    </a:lnTo>
                    <a:lnTo>
                      <a:pt x="43" y="25"/>
                    </a:lnTo>
                    <a:lnTo>
                      <a:pt x="41" y="25"/>
                    </a:lnTo>
                    <a:lnTo>
                      <a:pt x="40" y="25"/>
                    </a:lnTo>
                    <a:lnTo>
                      <a:pt x="38" y="25"/>
                    </a:lnTo>
                    <a:lnTo>
                      <a:pt x="37" y="24"/>
                    </a:lnTo>
                    <a:lnTo>
                      <a:pt x="35" y="24"/>
                    </a:lnTo>
                    <a:lnTo>
                      <a:pt x="34" y="24"/>
                    </a:lnTo>
                    <a:lnTo>
                      <a:pt x="31" y="23"/>
                    </a:lnTo>
                    <a:lnTo>
                      <a:pt x="29" y="22"/>
                    </a:lnTo>
                    <a:lnTo>
                      <a:pt x="27" y="22"/>
                    </a:lnTo>
                    <a:lnTo>
                      <a:pt x="25" y="21"/>
                    </a:lnTo>
                    <a:lnTo>
                      <a:pt x="23" y="20"/>
                    </a:lnTo>
                    <a:lnTo>
                      <a:pt x="21" y="20"/>
                    </a:lnTo>
                    <a:lnTo>
                      <a:pt x="19" y="19"/>
                    </a:lnTo>
                    <a:lnTo>
                      <a:pt x="17" y="18"/>
                    </a:lnTo>
                    <a:lnTo>
                      <a:pt x="15" y="18"/>
                    </a:lnTo>
                    <a:lnTo>
                      <a:pt x="13" y="17"/>
                    </a:lnTo>
                    <a:lnTo>
                      <a:pt x="11" y="17"/>
                    </a:lnTo>
                    <a:lnTo>
                      <a:pt x="9" y="16"/>
                    </a:lnTo>
                    <a:lnTo>
                      <a:pt x="7" y="15"/>
                    </a:lnTo>
                    <a:lnTo>
                      <a:pt x="6" y="14"/>
                    </a:lnTo>
                    <a:lnTo>
                      <a:pt x="4" y="13"/>
                    </a:lnTo>
                    <a:lnTo>
                      <a:pt x="3" y="12"/>
                    </a:lnTo>
                    <a:lnTo>
                      <a:pt x="1" y="11"/>
                    </a:lnTo>
                    <a:lnTo>
                      <a:pt x="0" y="10"/>
                    </a:lnTo>
                    <a:lnTo>
                      <a:pt x="3" y="9"/>
                    </a:lnTo>
                    <a:lnTo>
                      <a:pt x="5" y="8"/>
                    </a:lnTo>
                    <a:lnTo>
                      <a:pt x="7" y="7"/>
                    </a:lnTo>
                    <a:lnTo>
                      <a:pt x="10" y="6"/>
                    </a:lnTo>
                    <a:lnTo>
                      <a:pt x="12" y="5"/>
                    </a:lnTo>
                    <a:lnTo>
                      <a:pt x="14" y="5"/>
                    </a:lnTo>
                    <a:lnTo>
                      <a:pt x="16" y="4"/>
                    </a:lnTo>
                    <a:lnTo>
                      <a:pt x="19" y="4"/>
                    </a:lnTo>
                    <a:lnTo>
                      <a:pt x="21" y="3"/>
                    </a:lnTo>
                    <a:lnTo>
                      <a:pt x="24" y="2"/>
                    </a:lnTo>
                    <a:lnTo>
                      <a:pt x="26" y="2"/>
                    </a:lnTo>
                    <a:lnTo>
                      <a:pt x="29" y="1"/>
                    </a:lnTo>
                    <a:lnTo>
                      <a:pt x="31" y="1"/>
                    </a:lnTo>
                    <a:lnTo>
                      <a:pt x="34" y="1"/>
                    </a:lnTo>
                    <a:lnTo>
                      <a:pt x="36" y="0"/>
                    </a:lnTo>
                    <a:lnTo>
                      <a:pt x="39"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8" name="Freeform 799"/>
              <p:cNvSpPr>
                <a:spLocks/>
              </p:cNvSpPr>
              <p:nvPr/>
            </p:nvSpPr>
            <p:spPr bwMode="auto">
              <a:xfrm>
                <a:off x="4764" y="2170"/>
                <a:ext cx="121" cy="98"/>
              </a:xfrm>
              <a:custGeom>
                <a:avLst/>
                <a:gdLst>
                  <a:gd name="T0" fmla="*/ 20 w 121"/>
                  <a:gd name="T1" fmla="*/ 2 h 98"/>
                  <a:gd name="T2" fmla="*/ 41 w 121"/>
                  <a:gd name="T3" fmla="*/ 5 h 98"/>
                  <a:gd name="T4" fmla="*/ 63 w 121"/>
                  <a:gd name="T5" fmla="*/ 10 h 98"/>
                  <a:gd name="T6" fmla="*/ 85 w 121"/>
                  <a:gd name="T7" fmla="*/ 15 h 98"/>
                  <a:gd name="T8" fmla="*/ 106 w 121"/>
                  <a:gd name="T9" fmla="*/ 20 h 98"/>
                  <a:gd name="T10" fmla="*/ 121 w 121"/>
                  <a:gd name="T11" fmla="*/ 27 h 98"/>
                  <a:gd name="T12" fmla="*/ 121 w 121"/>
                  <a:gd name="T13" fmla="*/ 38 h 98"/>
                  <a:gd name="T14" fmla="*/ 120 w 121"/>
                  <a:gd name="T15" fmla="*/ 49 h 98"/>
                  <a:gd name="T16" fmla="*/ 118 w 121"/>
                  <a:gd name="T17" fmla="*/ 61 h 98"/>
                  <a:gd name="T18" fmla="*/ 117 w 121"/>
                  <a:gd name="T19" fmla="*/ 72 h 98"/>
                  <a:gd name="T20" fmla="*/ 116 w 121"/>
                  <a:gd name="T21" fmla="*/ 84 h 98"/>
                  <a:gd name="T22" fmla="*/ 115 w 121"/>
                  <a:gd name="T23" fmla="*/ 88 h 98"/>
                  <a:gd name="T24" fmla="*/ 114 w 121"/>
                  <a:gd name="T25" fmla="*/ 93 h 98"/>
                  <a:gd name="T26" fmla="*/ 113 w 121"/>
                  <a:gd name="T27" fmla="*/ 96 h 98"/>
                  <a:gd name="T28" fmla="*/ 108 w 121"/>
                  <a:gd name="T29" fmla="*/ 98 h 98"/>
                  <a:gd name="T30" fmla="*/ 107 w 121"/>
                  <a:gd name="T31" fmla="*/ 87 h 98"/>
                  <a:gd name="T32" fmla="*/ 101 w 121"/>
                  <a:gd name="T33" fmla="*/ 82 h 98"/>
                  <a:gd name="T34" fmla="*/ 91 w 121"/>
                  <a:gd name="T35" fmla="*/ 80 h 98"/>
                  <a:gd name="T36" fmla="*/ 81 w 121"/>
                  <a:gd name="T37" fmla="*/ 79 h 98"/>
                  <a:gd name="T38" fmla="*/ 71 w 121"/>
                  <a:gd name="T39" fmla="*/ 76 h 98"/>
                  <a:gd name="T40" fmla="*/ 61 w 121"/>
                  <a:gd name="T41" fmla="*/ 74 h 98"/>
                  <a:gd name="T42" fmla="*/ 51 w 121"/>
                  <a:gd name="T43" fmla="*/ 71 h 98"/>
                  <a:gd name="T44" fmla="*/ 40 w 121"/>
                  <a:gd name="T45" fmla="*/ 68 h 98"/>
                  <a:gd name="T46" fmla="*/ 30 w 121"/>
                  <a:gd name="T47" fmla="*/ 66 h 98"/>
                  <a:gd name="T48" fmla="*/ 20 w 121"/>
                  <a:gd name="T49" fmla="*/ 64 h 98"/>
                  <a:gd name="T50" fmla="*/ 13 w 121"/>
                  <a:gd name="T51" fmla="*/ 66 h 98"/>
                  <a:gd name="T52" fmla="*/ 15 w 121"/>
                  <a:gd name="T53" fmla="*/ 70 h 98"/>
                  <a:gd name="T54" fmla="*/ 20 w 121"/>
                  <a:gd name="T55" fmla="*/ 72 h 98"/>
                  <a:gd name="T56" fmla="*/ 27 w 121"/>
                  <a:gd name="T57" fmla="*/ 73 h 98"/>
                  <a:gd name="T58" fmla="*/ 33 w 121"/>
                  <a:gd name="T59" fmla="*/ 74 h 98"/>
                  <a:gd name="T60" fmla="*/ 39 w 121"/>
                  <a:gd name="T61" fmla="*/ 75 h 98"/>
                  <a:gd name="T62" fmla="*/ 40 w 121"/>
                  <a:gd name="T63" fmla="*/ 80 h 98"/>
                  <a:gd name="T64" fmla="*/ 36 w 121"/>
                  <a:gd name="T65" fmla="*/ 83 h 98"/>
                  <a:gd name="T66" fmla="*/ 31 w 121"/>
                  <a:gd name="T67" fmla="*/ 81 h 98"/>
                  <a:gd name="T68" fmla="*/ 26 w 121"/>
                  <a:gd name="T69" fmla="*/ 80 h 98"/>
                  <a:gd name="T70" fmla="*/ 21 w 121"/>
                  <a:gd name="T71" fmla="*/ 79 h 98"/>
                  <a:gd name="T72" fmla="*/ 17 w 121"/>
                  <a:gd name="T73" fmla="*/ 79 h 98"/>
                  <a:gd name="T74" fmla="*/ 12 w 121"/>
                  <a:gd name="T75" fmla="*/ 80 h 98"/>
                  <a:gd name="T76" fmla="*/ 9 w 121"/>
                  <a:gd name="T77" fmla="*/ 73 h 98"/>
                  <a:gd name="T78" fmla="*/ 6 w 121"/>
                  <a:gd name="T79" fmla="*/ 64 h 98"/>
                  <a:gd name="T80" fmla="*/ 3 w 121"/>
                  <a:gd name="T81" fmla="*/ 55 h 98"/>
                  <a:gd name="T82" fmla="*/ 0 w 121"/>
                  <a:gd name="T83" fmla="*/ 45 h 98"/>
                  <a:gd name="T84" fmla="*/ 0 w 121"/>
                  <a:gd name="T85" fmla="*/ 36 h 98"/>
                  <a:gd name="T86" fmla="*/ 0 w 121"/>
                  <a:gd name="T87" fmla="*/ 28 h 98"/>
                  <a:gd name="T88" fmla="*/ 1 w 121"/>
                  <a:gd name="T89" fmla="*/ 21 h 98"/>
                  <a:gd name="T90" fmla="*/ 0 w 121"/>
                  <a:gd name="T91" fmla="*/ 15 h 98"/>
                  <a:gd name="T92" fmla="*/ 0 w 121"/>
                  <a:gd name="T93" fmla="*/ 8 h 98"/>
                  <a:gd name="T94" fmla="*/ 2 w 121"/>
                  <a:gd name="T95" fmla="*/ 3 h 98"/>
                  <a:gd name="T96" fmla="*/ 6 w 121"/>
                  <a:gd name="T97" fmla="*/ 0 h 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1" h="98">
                    <a:moveTo>
                      <a:pt x="6" y="0"/>
                    </a:moveTo>
                    <a:lnTo>
                      <a:pt x="13" y="1"/>
                    </a:lnTo>
                    <a:lnTo>
                      <a:pt x="20" y="2"/>
                    </a:lnTo>
                    <a:lnTo>
                      <a:pt x="27" y="3"/>
                    </a:lnTo>
                    <a:lnTo>
                      <a:pt x="34" y="4"/>
                    </a:lnTo>
                    <a:lnTo>
                      <a:pt x="41" y="5"/>
                    </a:lnTo>
                    <a:lnTo>
                      <a:pt x="49" y="7"/>
                    </a:lnTo>
                    <a:lnTo>
                      <a:pt x="56" y="8"/>
                    </a:lnTo>
                    <a:lnTo>
                      <a:pt x="63" y="10"/>
                    </a:lnTo>
                    <a:lnTo>
                      <a:pt x="70" y="12"/>
                    </a:lnTo>
                    <a:lnTo>
                      <a:pt x="77" y="13"/>
                    </a:lnTo>
                    <a:lnTo>
                      <a:pt x="85" y="15"/>
                    </a:lnTo>
                    <a:lnTo>
                      <a:pt x="92" y="17"/>
                    </a:lnTo>
                    <a:lnTo>
                      <a:pt x="99" y="18"/>
                    </a:lnTo>
                    <a:lnTo>
                      <a:pt x="106" y="20"/>
                    </a:lnTo>
                    <a:lnTo>
                      <a:pt x="113" y="22"/>
                    </a:lnTo>
                    <a:lnTo>
                      <a:pt x="120" y="23"/>
                    </a:lnTo>
                    <a:lnTo>
                      <a:pt x="121" y="27"/>
                    </a:lnTo>
                    <a:lnTo>
                      <a:pt x="121" y="30"/>
                    </a:lnTo>
                    <a:lnTo>
                      <a:pt x="121" y="34"/>
                    </a:lnTo>
                    <a:lnTo>
                      <a:pt x="121" y="38"/>
                    </a:lnTo>
                    <a:lnTo>
                      <a:pt x="120" y="41"/>
                    </a:lnTo>
                    <a:lnTo>
                      <a:pt x="120" y="45"/>
                    </a:lnTo>
                    <a:lnTo>
                      <a:pt x="120" y="49"/>
                    </a:lnTo>
                    <a:lnTo>
                      <a:pt x="119" y="53"/>
                    </a:lnTo>
                    <a:lnTo>
                      <a:pt x="119" y="57"/>
                    </a:lnTo>
                    <a:lnTo>
                      <a:pt x="118" y="61"/>
                    </a:lnTo>
                    <a:lnTo>
                      <a:pt x="118" y="64"/>
                    </a:lnTo>
                    <a:lnTo>
                      <a:pt x="117" y="68"/>
                    </a:lnTo>
                    <a:lnTo>
                      <a:pt x="117" y="72"/>
                    </a:lnTo>
                    <a:lnTo>
                      <a:pt x="117" y="76"/>
                    </a:lnTo>
                    <a:lnTo>
                      <a:pt x="116" y="80"/>
                    </a:lnTo>
                    <a:lnTo>
                      <a:pt x="116" y="84"/>
                    </a:lnTo>
                    <a:lnTo>
                      <a:pt x="116" y="85"/>
                    </a:lnTo>
                    <a:lnTo>
                      <a:pt x="116" y="87"/>
                    </a:lnTo>
                    <a:lnTo>
                      <a:pt x="115" y="88"/>
                    </a:lnTo>
                    <a:lnTo>
                      <a:pt x="115" y="90"/>
                    </a:lnTo>
                    <a:lnTo>
                      <a:pt x="115" y="92"/>
                    </a:lnTo>
                    <a:lnTo>
                      <a:pt x="114" y="93"/>
                    </a:lnTo>
                    <a:lnTo>
                      <a:pt x="114" y="95"/>
                    </a:lnTo>
                    <a:lnTo>
                      <a:pt x="115" y="97"/>
                    </a:lnTo>
                    <a:lnTo>
                      <a:pt x="113" y="96"/>
                    </a:lnTo>
                    <a:lnTo>
                      <a:pt x="111" y="96"/>
                    </a:lnTo>
                    <a:lnTo>
                      <a:pt x="110" y="96"/>
                    </a:lnTo>
                    <a:lnTo>
                      <a:pt x="108" y="98"/>
                    </a:lnTo>
                    <a:lnTo>
                      <a:pt x="108" y="94"/>
                    </a:lnTo>
                    <a:lnTo>
                      <a:pt x="108" y="90"/>
                    </a:lnTo>
                    <a:lnTo>
                      <a:pt x="107" y="87"/>
                    </a:lnTo>
                    <a:lnTo>
                      <a:pt x="105" y="85"/>
                    </a:lnTo>
                    <a:lnTo>
                      <a:pt x="103" y="84"/>
                    </a:lnTo>
                    <a:lnTo>
                      <a:pt x="101" y="82"/>
                    </a:lnTo>
                    <a:lnTo>
                      <a:pt x="98" y="81"/>
                    </a:lnTo>
                    <a:lnTo>
                      <a:pt x="95" y="81"/>
                    </a:lnTo>
                    <a:lnTo>
                      <a:pt x="91" y="80"/>
                    </a:lnTo>
                    <a:lnTo>
                      <a:pt x="88" y="79"/>
                    </a:lnTo>
                    <a:lnTo>
                      <a:pt x="85" y="79"/>
                    </a:lnTo>
                    <a:lnTo>
                      <a:pt x="81" y="79"/>
                    </a:lnTo>
                    <a:lnTo>
                      <a:pt x="77" y="78"/>
                    </a:lnTo>
                    <a:lnTo>
                      <a:pt x="74" y="77"/>
                    </a:lnTo>
                    <a:lnTo>
                      <a:pt x="71" y="76"/>
                    </a:lnTo>
                    <a:lnTo>
                      <a:pt x="69" y="75"/>
                    </a:lnTo>
                    <a:lnTo>
                      <a:pt x="65" y="75"/>
                    </a:lnTo>
                    <a:lnTo>
                      <a:pt x="61" y="74"/>
                    </a:lnTo>
                    <a:lnTo>
                      <a:pt x="58" y="73"/>
                    </a:lnTo>
                    <a:lnTo>
                      <a:pt x="54" y="72"/>
                    </a:lnTo>
                    <a:lnTo>
                      <a:pt x="51" y="71"/>
                    </a:lnTo>
                    <a:lnTo>
                      <a:pt x="47" y="70"/>
                    </a:lnTo>
                    <a:lnTo>
                      <a:pt x="44" y="69"/>
                    </a:lnTo>
                    <a:lnTo>
                      <a:pt x="40" y="68"/>
                    </a:lnTo>
                    <a:lnTo>
                      <a:pt x="37" y="67"/>
                    </a:lnTo>
                    <a:lnTo>
                      <a:pt x="33" y="66"/>
                    </a:lnTo>
                    <a:lnTo>
                      <a:pt x="30" y="66"/>
                    </a:lnTo>
                    <a:lnTo>
                      <a:pt x="27" y="65"/>
                    </a:lnTo>
                    <a:lnTo>
                      <a:pt x="23" y="64"/>
                    </a:lnTo>
                    <a:lnTo>
                      <a:pt x="20" y="64"/>
                    </a:lnTo>
                    <a:lnTo>
                      <a:pt x="16" y="64"/>
                    </a:lnTo>
                    <a:lnTo>
                      <a:pt x="13" y="64"/>
                    </a:lnTo>
                    <a:lnTo>
                      <a:pt x="13" y="66"/>
                    </a:lnTo>
                    <a:lnTo>
                      <a:pt x="13" y="67"/>
                    </a:lnTo>
                    <a:lnTo>
                      <a:pt x="14" y="69"/>
                    </a:lnTo>
                    <a:lnTo>
                      <a:pt x="15" y="70"/>
                    </a:lnTo>
                    <a:lnTo>
                      <a:pt x="17" y="71"/>
                    </a:lnTo>
                    <a:lnTo>
                      <a:pt x="18" y="72"/>
                    </a:lnTo>
                    <a:lnTo>
                      <a:pt x="20" y="72"/>
                    </a:lnTo>
                    <a:lnTo>
                      <a:pt x="22" y="73"/>
                    </a:lnTo>
                    <a:lnTo>
                      <a:pt x="24" y="73"/>
                    </a:lnTo>
                    <a:lnTo>
                      <a:pt x="27" y="73"/>
                    </a:lnTo>
                    <a:lnTo>
                      <a:pt x="29" y="73"/>
                    </a:lnTo>
                    <a:lnTo>
                      <a:pt x="31" y="74"/>
                    </a:lnTo>
                    <a:lnTo>
                      <a:pt x="33" y="74"/>
                    </a:lnTo>
                    <a:lnTo>
                      <a:pt x="35" y="74"/>
                    </a:lnTo>
                    <a:lnTo>
                      <a:pt x="37" y="75"/>
                    </a:lnTo>
                    <a:lnTo>
                      <a:pt x="39" y="75"/>
                    </a:lnTo>
                    <a:lnTo>
                      <a:pt x="40" y="77"/>
                    </a:lnTo>
                    <a:lnTo>
                      <a:pt x="40" y="78"/>
                    </a:lnTo>
                    <a:lnTo>
                      <a:pt x="40" y="80"/>
                    </a:lnTo>
                    <a:lnTo>
                      <a:pt x="39" y="81"/>
                    </a:lnTo>
                    <a:lnTo>
                      <a:pt x="38" y="82"/>
                    </a:lnTo>
                    <a:lnTo>
                      <a:pt x="36" y="83"/>
                    </a:lnTo>
                    <a:lnTo>
                      <a:pt x="34" y="83"/>
                    </a:lnTo>
                    <a:lnTo>
                      <a:pt x="32" y="82"/>
                    </a:lnTo>
                    <a:lnTo>
                      <a:pt x="31" y="81"/>
                    </a:lnTo>
                    <a:lnTo>
                      <a:pt x="29" y="80"/>
                    </a:lnTo>
                    <a:lnTo>
                      <a:pt x="28" y="80"/>
                    </a:lnTo>
                    <a:lnTo>
                      <a:pt x="26" y="80"/>
                    </a:lnTo>
                    <a:lnTo>
                      <a:pt x="25" y="79"/>
                    </a:lnTo>
                    <a:lnTo>
                      <a:pt x="23" y="79"/>
                    </a:lnTo>
                    <a:lnTo>
                      <a:pt x="21" y="79"/>
                    </a:lnTo>
                    <a:lnTo>
                      <a:pt x="20" y="79"/>
                    </a:lnTo>
                    <a:lnTo>
                      <a:pt x="18" y="79"/>
                    </a:lnTo>
                    <a:lnTo>
                      <a:pt x="17" y="79"/>
                    </a:lnTo>
                    <a:lnTo>
                      <a:pt x="16" y="79"/>
                    </a:lnTo>
                    <a:lnTo>
                      <a:pt x="14" y="80"/>
                    </a:lnTo>
                    <a:lnTo>
                      <a:pt x="12" y="80"/>
                    </a:lnTo>
                    <a:lnTo>
                      <a:pt x="10" y="80"/>
                    </a:lnTo>
                    <a:lnTo>
                      <a:pt x="9" y="76"/>
                    </a:lnTo>
                    <a:lnTo>
                      <a:pt x="9" y="73"/>
                    </a:lnTo>
                    <a:lnTo>
                      <a:pt x="8" y="70"/>
                    </a:lnTo>
                    <a:lnTo>
                      <a:pt x="7" y="67"/>
                    </a:lnTo>
                    <a:lnTo>
                      <a:pt x="6" y="64"/>
                    </a:lnTo>
                    <a:lnTo>
                      <a:pt x="5" y="61"/>
                    </a:lnTo>
                    <a:lnTo>
                      <a:pt x="4" y="58"/>
                    </a:lnTo>
                    <a:lnTo>
                      <a:pt x="3" y="55"/>
                    </a:lnTo>
                    <a:lnTo>
                      <a:pt x="2" y="52"/>
                    </a:lnTo>
                    <a:lnTo>
                      <a:pt x="1" y="49"/>
                    </a:lnTo>
                    <a:lnTo>
                      <a:pt x="0" y="45"/>
                    </a:lnTo>
                    <a:lnTo>
                      <a:pt x="0" y="43"/>
                    </a:lnTo>
                    <a:lnTo>
                      <a:pt x="0" y="40"/>
                    </a:lnTo>
                    <a:lnTo>
                      <a:pt x="0" y="36"/>
                    </a:lnTo>
                    <a:lnTo>
                      <a:pt x="0" y="33"/>
                    </a:lnTo>
                    <a:lnTo>
                      <a:pt x="0" y="30"/>
                    </a:lnTo>
                    <a:lnTo>
                      <a:pt x="0" y="28"/>
                    </a:lnTo>
                    <a:lnTo>
                      <a:pt x="0" y="26"/>
                    </a:lnTo>
                    <a:lnTo>
                      <a:pt x="0" y="23"/>
                    </a:lnTo>
                    <a:lnTo>
                      <a:pt x="1" y="21"/>
                    </a:lnTo>
                    <a:lnTo>
                      <a:pt x="0" y="19"/>
                    </a:lnTo>
                    <a:lnTo>
                      <a:pt x="0" y="17"/>
                    </a:lnTo>
                    <a:lnTo>
                      <a:pt x="0" y="15"/>
                    </a:lnTo>
                    <a:lnTo>
                      <a:pt x="0" y="13"/>
                    </a:lnTo>
                    <a:lnTo>
                      <a:pt x="0" y="10"/>
                    </a:lnTo>
                    <a:lnTo>
                      <a:pt x="0" y="8"/>
                    </a:lnTo>
                    <a:lnTo>
                      <a:pt x="1" y="6"/>
                    </a:lnTo>
                    <a:lnTo>
                      <a:pt x="1" y="5"/>
                    </a:lnTo>
                    <a:lnTo>
                      <a:pt x="2" y="3"/>
                    </a:lnTo>
                    <a:lnTo>
                      <a:pt x="3" y="2"/>
                    </a:lnTo>
                    <a:lnTo>
                      <a:pt x="4"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9" name="Freeform 800"/>
              <p:cNvSpPr>
                <a:spLocks/>
              </p:cNvSpPr>
              <p:nvPr/>
            </p:nvSpPr>
            <p:spPr bwMode="auto">
              <a:xfrm>
                <a:off x="4674" y="2170"/>
                <a:ext cx="10" cy="32"/>
              </a:xfrm>
              <a:custGeom>
                <a:avLst/>
                <a:gdLst>
                  <a:gd name="T0" fmla="*/ 0 w 10"/>
                  <a:gd name="T1" fmla="*/ 0 h 32"/>
                  <a:gd name="T2" fmla="*/ 1 w 10"/>
                  <a:gd name="T3" fmla="*/ 2 h 32"/>
                  <a:gd name="T4" fmla="*/ 2 w 10"/>
                  <a:gd name="T5" fmla="*/ 4 h 32"/>
                  <a:gd name="T6" fmla="*/ 3 w 10"/>
                  <a:gd name="T7" fmla="*/ 6 h 32"/>
                  <a:gd name="T8" fmla="*/ 4 w 10"/>
                  <a:gd name="T9" fmla="*/ 8 h 32"/>
                  <a:gd name="T10" fmla="*/ 4 w 10"/>
                  <a:gd name="T11" fmla="*/ 11 h 32"/>
                  <a:gd name="T12" fmla="*/ 5 w 10"/>
                  <a:gd name="T13" fmla="*/ 13 h 32"/>
                  <a:gd name="T14" fmla="*/ 6 w 10"/>
                  <a:gd name="T15" fmla="*/ 15 h 32"/>
                  <a:gd name="T16" fmla="*/ 7 w 10"/>
                  <a:gd name="T17" fmla="*/ 18 h 32"/>
                  <a:gd name="T18" fmla="*/ 7 w 10"/>
                  <a:gd name="T19" fmla="*/ 19 h 32"/>
                  <a:gd name="T20" fmla="*/ 8 w 10"/>
                  <a:gd name="T21" fmla="*/ 21 h 32"/>
                  <a:gd name="T22" fmla="*/ 8 w 10"/>
                  <a:gd name="T23" fmla="*/ 23 h 32"/>
                  <a:gd name="T24" fmla="*/ 8 w 10"/>
                  <a:gd name="T25" fmla="*/ 24 h 32"/>
                  <a:gd name="T26" fmla="*/ 8 w 10"/>
                  <a:gd name="T27" fmla="*/ 26 h 32"/>
                  <a:gd name="T28" fmla="*/ 9 w 10"/>
                  <a:gd name="T29" fmla="*/ 28 h 32"/>
                  <a:gd name="T30" fmla="*/ 9 w 10"/>
                  <a:gd name="T31" fmla="*/ 30 h 32"/>
                  <a:gd name="T32" fmla="*/ 10 w 10"/>
                  <a:gd name="T33" fmla="*/ 32 h 32"/>
                  <a:gd name="T34" fmla="*/ 8 w 10"/>
                  <a:gd name="T35" fmla="*/ 31 h 32"/>
                  <a:gd name="T36" fmla="*/ 7 w 10"/>
                  <a:gd name="T37" fmla="*/ 30 h 32"/>
                  <a:gd name="T38" fmla="*/ 6 w 10"/>
                  <a:gd name="T39" fmla="*/ 28 h 32"/>
                  <a:gd name="T40" fmla="*/ 5 w 10"/>
                  <a:gd name="T41" fmla="*/ 26 h 32"/>
                  <a:gd name="T42" fmla="*/ 4 w 10"/>
                  <a:gd name="T43" fmla="*/ 24 h 32"/>
                  <a:gd name="T44" fmla="*/ 3 w 10"/>
                  <a:gd name="T45" fmla="*/ 22 h 32"/>
                  <a:gd name="T46" fmla="*/ 3 w 10"/>
                  <a:gd name="T47" fmla="*/ 20 h 32"/>
                  <a:gd name="T48" fmla="*/ 2 w 10"/>
                  <a:gd name="T49" fmla="*/ 18 h 32"/>
                  <a:gd name="T50" fmla="*/ 2 w 10"/>
                  <a:gd name="T51" fmla="*/ 16 h 32"/>
                  <a:gd name="T52" fmla="*/ 1 w 10"/>
                  <a:gd name="T53" fmla="*/ 13 h 32"/>
                  <a:gd name="T54" fmla="*/ 1 w 10"/>
                  <a:gd name="T55" fmla="*/ 11 h 32"/>
                  <a:gd name="T56" fmla="*/ 1 w 10"/>
                  <a:gd name="T57" fmla="*/ 9 h 32"/>
                  <a:gd name="T58" fmla="*/ 1 w 10"/>
                  <a:gd name="T59" fmla="*/ 6 h 32"/>
                  <a:gd name="T60" fmla="*/ 0 w 10"/>
                  <a:gd name="T61" fmla="*/ 4 h 32"/>
                  <a:gd name="T62" fmla="*/ 0 w 10"/>
                  <a:gd name="T63" fmla="*/ 2 h 32"/>
                  <a:gd name="T64" fmla="*/ 0 w 10"/>
                  <a:gd name="T65" fmla="*/ 0 h 32"/>
                  <a:gd name="T66" fmla="*/ 0 w 10"/>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 h="32">
                    <a:moveTo>
                      <a:pt x="0" y="0"/>
                    </a:moveTo>
                    <a:lnTo>
                      <a:pt x="1" y="2"/>
                    </a:lnTo>
                    <a:lnTo>
                      <a:pt x="2" y="4"/>
                    </a:lnTo>
                    <a:lnTo>
                      <a:pt x="3" y="6"/>
                    </a:lnTo>
                    <a:lnTo>
                      <a:pt x="4" y="8"/>
                    </a:lnTo>
                    <a:lnTo>
                      <a:pt x="4" y="11"/>
                    </a:lnTo>
                    <a:lnTo>
                      <a:pt x="5" y="13"/>
                    </a:lnTo>
                    <a:lnTo>
                      <a:pt x="6" y="15"/>
                    </a:lnTo>
                    <a:lnTo>
                      <a:pt x="7" y="18"/>
                    </a:lnTo>
                    <a:lnTo>
                      <a:pt x="7" y="19"/>
                    </a:lnTo>
                    <a:lnTo>
                      <a:pt x="8" y="21"/>
                    </a:lnTo>
                    <a:lnTo>
                      <a:pt x="8" y="23"/>
                    </a:lnTo>
                    <a:lnTo>
                      <a:pt x="8" y="24"/>
                    </a:lnTo>
                    <a:lnTo>
                      <a:pt x="8" y="26"/>
                    </a:lnTo>
                    <a:lnTo>
                      <a:pt x="9" y="28"/>
                    </a:lnTo>
                    <a:lnTo>
                      <a:pt x="9" y="30"/>
                    </a:lnTo>
                    <a:lnTo>
                      <a:pt x="10" y="32"/>
                    </a:lnTo>
                    <a:lnTo>
                      <a:pt x="8" y="31"/>
                    </a:lnTo>
                    <a:lnTo>
                      <a:pt x="7" y="30"/>
                    </a:lnTo>
                    <a:lnTo>
                      <a:pt x="6" y="28"/>
                    </a:lnTo>
                    <a:lnTo>
                      <a:pt x="5" y="26"/>
                    </a:lnTo>
                    <a:lnTo>
                      <a:pt x="4" y="24"/>
                    </a:lnTo>
                    <a:lnTo>
                      <a:pt x="3" y="22"/>
                    </a:lnTo>
                    <a:lnTo>
                      <a:pt x="3" y="20"/>
                    </a:lnTo>
                    <a:lnTo>
                      <a:pt x="2" y="18"/>
                    </a:lnTo>
                    <a:lnTo>
                      <a:pt x="2" y="16"/>
                    </a:lnTo>
                    <a:lnTo>
                      <a:pt x="1" y="13"/>
                    </a:lnTo>
                    <a:lnTo>
                      <a:pt x="1" y="11"/>
                    </a:lnTo>
                    <a:lnTo>
                      <a:pt x="1" y="9"/>
                    </a:lnTo>
                    <a:lnTo>
                      <a:pt x="1" y="6"/>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0" name="Freeform 801"/>
              <p:cNvSpPr>
                <a:spLocks/>
              </p:cNvSpPr>
              <p:nvPr/>
            </p:nvSpPr>
            <p:spPr bwMode="auto">
              <a:xfrm>
                <a:off x="4774" y="2178"/>
                <a:ext cx="100" cy="33"/>
              </a:xfrm>
              <a:custGeom>
                <a:avLst/>
                <a:gdLst>
                  <a:gd name="T0" fmla="*/ 4 w 100"/>
                  <a:gd name="T1" fmla="*/ 1 h 33"/>
                  <a:gd name="T2" fmla="*/ 9 w 100"/>
                  <a:gd name="T3" fmla="*/ 2 h 33"/>
                  <a:gd name="T4" fmla="*/ 14 w 100"/>
                  <a:gd name="T5" fmla="*/ 3 h 33"/>
                  <a:gd name="T6" fmla="*/ 19 w 100"/>
                  <a:gd name="T7" fmla="*/ 4 h 33"/>
                  <a:gd name="T8" fmla="*/ 24 w 100"/>
                  <a:gd name="T9" fmla="*/ 5 h 33"/>
                  <a:gd name="T10" fmla="*/ 29 w 100"/>
                  <a:gd name="T11" fmla="*/ 6 h 33"/>
                  <a:gd name="T12" fmla="*/ 34 w 100"/>
                  <a:gd name="T13" fmla="*/ 7 h 33"/>
                  <a:gd name="T14" fmla="*/ 39 w 100"/>
                  <a:gd name="T15" fmla="*/ 8 h 33"/>
                  <a:gd name="T16" fmla="*/ 45 w 100"/>
                  <a:gd name="T17" fmla="*/ 9 h 33"/>
                  <a:gd name="T18" fmla="*/ 52 w 100"/>
                  <a:gd name="T19" fmla="*/ 11 h 33"/>
                  <a:gd name="T20" fmla="*/ 59 w 100"/>
                  <a:gd name="T21" fmla="*/ 12 h 33"/>
                  <a:gd name="T22" fmla="*/ 66 w 100"/>
                  <a:gd name="T23" fmla="*/ 14 h 33"/>
                  <a:gd name="T24" fmla="*/ 74 w 100"/>
                  <a:gd name="T25" fmla="*/ 16 h 33"/>
                  <a:gd name="T26" fmla="*/ 81 w 100"/>
                  <a:gd name="T27" fmla="*/ 18 h 33"/>
                  <a:gd name="T28" fmla="*/ 89 w 100"/>
                  <a:gd name="T29" fmla="*/ 19 h 33"/>
                  <a:gd name="T30" fmla="*/ 96 w 100"/>
                  <a:gd name="T31" fmla="*/ 21 h 33"/>
                  <a:gd name="T32" fmla="*/ 100 w 100"/>
                  <a:gd name="T33" fmla="*/ 25 h 33"/>
                  <a:gd name="T34" fmla="*/ 99 w 100"/>
                  <a:gd name="T35" fmla="*/ 28 h 33"/>
                  <a:gd name="T36" fmla="*/ 99 w 100"/>
                  <a:gd name="T37" fmla="*/ 31 h 33"/>
                  <a:gd name="T38" fmla="*/ 93 w 100"/>
                  <a:gd name="T39" fmla="*/ 31 h 33"/>
                  <a:gd name="T40" fmla="*/ 81 w 100"/>
                  <a:gd name="T41" fmla="*/ 28 h 33"/>
                  <a:gd name="T42" fmla="*/ 68 w 100"/>
                  <a:gd name="T43" fmla="*/ 25 h 33"/>
                  <a:gd name="T44" fmla="*/ 55 w 100"/>
                  <a:gd name="T45" fmla="*/ 23 h 33"/>
                  <a:gd name="T46" fmla="*/ 43 w 100"/>
                  <a:gd name="T47" fmla="*/ 20 h 33"/>
                  <a:gd name="T48" fmla="*/ 31 w 100"/>
                  <a:gd name="T49" fmla="*/ 18 h 33"/>
                  <a:gd name="T50" fmla="*/ 18 w 100"/>
                  <a:gd name="T51" fmla="*/ 16 h 33"/>
                  <a:gd name="T52" fmla="*/ 6 w 100"/>
                  <a:gd name="T53" fmla="*/ 13 h 33"/>
                  <a:gd name="T54" fmla="*/ 0 w 100"/>
                  <a:gd name="T55" fmla="*/ 11 h 33"/>
                  <a:gd name="T56" fmla="*/ 0 w 100"/>
                  <a:gd name="T57" fmla="*/ 7 h 33"/>
                  <a:gd name="T58" fmla="*/ 0 w 100"/>
                  <a:gd name="T59" fmla="*/ 4 h 33"/>
                  <a:gd name="T60" fmla="*/ 1 w 100"/>
                  <a:gd name="T61" fmla="*/ 2 h 33"/>
                  <a:gd name="T62" fmla="*/ 2 w 100"/>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 h="33">
                    <a:moveTo>
                      <a:pt x="2" y="0"/>
                    </a:moveTo>
                    <a:lnTo>
                      <a:pt x="4" y="1"/>
                    </a:lnTo>
                    <a:lnTo>
                      <a:pt x="6" y="1"/>
                    </a:lnTo>
                    <a:lnTo>
                      <a:pt x="9" y="2"/>
                    </a:lnTo>
                    <a:lnTo>
                      <a:pt x="11" y="2"/>
                    </a:lnTo>
                    <a:lnTo>
                      <a:pt x="14" y="3"/>
                    </a:lnTo>
                    <a:lnTo>
                      <a:pt x="16" y="3"/>
                    </a:lnTo>
                    <a:lnTo>
                      <a:pt x="19" y="4"/>
                    </a:lnTo>
                    <a:lnTo>
                      <a:pt x="21" y="4"/>
                    </a:lnTo>
                    <a:lnTo>
                      <a:pt x="24" y="5"/>
                    </a:lnTo>
                    <a:lnTo>
                      <a:pt x="26" y="5"/>
                    </a:lnTo>
                    <a:lnTo>
                      <a:pt x="29" y="6"/>
                    </a:lnTo>
                    <a:lnTo>
                      <a:pt x="31" y="6"/>
                    </a:lnTo>
                    <a:lnTo>
                      <a:pt x="34" y="7"/>
                    </a:lnTo>
                    <a:lnTo>
                      <a:pt x="36" y="7"/>
                    </a:lnTo>
                    <a:lnTo>
                      <a:pt x="39" y="8"/>
                    </a:lnTo>
                    <a:lnTo>
                      <a:pt x="41" y="8"/>
                    </a:lnTo>
                    <a:lnTo>
                      <a:pt x="45" y="9"/>
                    </a:lnTo>
                    <a:lnTo>
                      <a:pt x="48" y="10"/>
                    </a:lnTo>
                    <a:lnTo>
                      <a:pt x="52" y="11"/>
                    </a:lnTo>
                    <a:lnTo>
                      <a:pt x="56" y="12"/>
                    </a:lnTo>
                    <a:lnTo>
                      <a:pt x="59" y="12"/>
                    </a:lnTo>
                    <a:lnTo>
                      <a:pt x="63" y="13"/>
                    </a:lnTo>
                    <a:lnTo>
                      <a:pt x="66" y="14"/>
                    </a:lnTo>
                    <a:lnTo>
                      <a:pt x="71" y="15"/>
                    </a:lnTo>
                    <a:lnTo>
                      <a:pt x="74" y="16"/>
                    </a:lnTo>
                    <a:lnTo>
                      <a:pt x="78" y="17"/>
                    </a:lnTo>
                    <a:lnTo>
                      <a:pt x="81" y="18"/>
                    </a:lnTo>
                    <a:lnTo>
                      <a:pt x="85" y="19"/>
                    </a:lnTo>
                    <a:lnTo>
                      <a:pt x="89" y="19"/>
                    </a:lnTo>
                    <a:lnTo>
                      <a:pt x="92" y="20"/>
                    </a:lnTo>
                    <a:lnTo>
                      <a:pt x="96" y="21"/>
                    </a:lnTo>
                    <a:lnTo>
                      <a:pt x="100" y="22"/>
                    </a:lnTo>
                    <a:lnTo>
                      <a:pt x="100" y="25"/>
                    </a:lnTo>
                    <a:lnTo>
                      <a:pt x="99" y="27"/>
                    </a:lnTo>
                    <a:lnTo>
                      <a:pt x="99" y="28"/>
                    </a:lnTo>
                    <a:lnTo>
                      <a:pt x="99" y="30"/>
                    </a:lnTo>
                    <a:lnTo>
                      <a:pt x="99" y="31"/>
                    </a:lnTo>
                    <a:lnTo>
                      <a:pt x="99" y="33"/>
                    </a:lnTo>
                    <a:lnTo>
                      <a:pt x="93" y="31"/>
                    </a:lnTo>
                    <a:lnTo>
                      <a:pt x="87" y="29"/>
                    </a:lnTo>
                    <a:lnTo>
                      <a:pt x="81" y="28"/>
                    </a:lnTo>
                    <a:lnTo>
                      <a:pt x="74" y="26"/>
                    </a:lnTo>
                    <a:lnTo>
                      <a:pt x="68" y="25"/>
                    </a:lnTo>
                    <a:lnTo>
                      <a:pt x="62" y="24"/>
                    </a:lnTo>
                    <a:lnTo>
                      <a:pt x="55" y="23"/>
                    </a:lnTo>
                    <a:lnTo>
                      <a:pt x="49" y="22"/>
                    </a:lnTo>
                    <a:lnTo>
                      <a:pt x="43" y="20"/>
                    </a:lnTo>
                    <a:lnTo>
                      <a:pt x="37" y="19"/>
                    </a:lnTo>
                    <a:lnTo>
                      <a:pt x="31" y="18"/>
                    </a:lnTo>
                    <a:lnTo>
                      <a:pt x="24" y="17"/>
                    </a:lnTo>
                    <a:lnTo>
                      <a:pt x="18" y="16"/>
                    </a:lnTo>
                    <a:lnTo>
                      <a:pt x="12" y="15"/>
                    </a:lnTo>
                    <a:lnTo>
                      <a:pt x="6" y="13"/>
                    </a:lnTo>
                    <a:lnTo>
                      <a:pt x="0" y="12"/>
                    </a:lnTo>
                    <a:lnTo>
                      <a:pt x="0" y="11"/>
                    </a:lnTo>
                    <a:lnTo>
                      <a:pt x="0" y="9"/>
                    </a:lnTo>
                    <a:lnTo>
                      <a:pt x="0" y="7"/>
                    </a:lnTo>
                    <a:lnTo>
                      <a:pt x="0" y="6"/>
                    </a:lnTo>
                    <a:lnTo>
                      <a:pt x="0" y="4"/>
                    </a:lnTo>
                    <a:lnTo>
                      <a:pt x="0" y="3"/>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1" name="Freeform 802"/>
              <p:cNvSpPr>
                <a:spLocks/>
              </p:cNvSpPr>
              <p:nvPr/>
            </p:nvSpPr>
            <p:spPr bwMode="auto">
              <a:xfrm>
                <a:off x="4539" y="2183"/>
                <a:ext cx="64" cy="157"/>
              </a:xfrm>
              <a:custGeom>
                <a:avLst/>
                <a:gdLst>
                  <a:gd name="T0" fmla="*/ 10 w 64"/>
                  <a:gd name="T1" fmla="*/ 2 h 157"/>
                  <a:gd name="T2" fmla="*/ 19 w 64"/>
                  <a:gd name="T3" fmla="*/ 6 h 157"/>
                  <a:gd name="T4" fmla="*/ 30 w 64"/>
                  <a:gd name="T5" fmla="*/ 10 h 157"/>
                  <a:gd name="T6" fmla="*/ 39 w 64"/>
                  <a:gd name="T7" fmla="*/ 14 h 157"/>
                  <a:gd name="T8" fmla="*/ 48 w 64"/>
                  <a:gd name="T9" fmla="*/ 19 h 157"/>
                  <a:gd name="T10" fmla="*/ 55 w 64"/>
                  <a:gd name="T11" fmla="*/ 29 h 157"/>
                  <a:gd name="T12" fmla="*/ 58 w 64"/>
                  <a:gd name="T13" fmla="*/ 52 h 157"/>
                  <a:gd name="T14" fmla="*/ 59 w 64"/>
                  <a:gd name="T15" fmla="*/ 73 h 157"/>
                  <a:gd name="T16" fmla="*/ 59 w 64"/>
                  <a:gd name="T17" fmla="*/ 95 h 157"/>
                  <a:gd name="T18" fmla="*/ 61 w 64"/>
                  <a:gd name="T19" fmla="*/ 117 h 157"/>
                  <a:gd name="T20" fmla="*/ 64 w 64"/>
                  <a:gd name="T21" fmla="*/ 139 h 157"/>
                  <a:gd name="T22" fmla="*/ 63 w 64"/>
                  <a:gd name="T23" fmla="*/ 146 h 157"/>
                  <a:gd name="T24" fmla="*/ 63 w 64"/>
                  <a:gd name="T25" fmla="*/ 152 h 157"/>
                  <a:gd name="T26" fmla="*/ 61 w 64"/>
                  <a:gd name="T27" fmla="*/ 156 h 157"/>
                  <a:gd name="T28" fmla="*/ 55 w 64"/>
                  <a:gd name="T29" fmla="*/ 155 h 157"/>
                  <a:gd name="T30" fmla="*/ 48 w 64"/>
                  <a:gd name="T31" fmla="*/ 152 h 157"/>
                  <a:gd name="T32" fmla="*/ 41 w 64"/>
                  <a:gd name="T33" fmla="*/ 148 h 157"/>
                  <a:gd name="T34" fmla="*/ 36 w 64"/>
                  <a:gd name="T35" fmla="*/ 143 h 157"/>
                  <a:gd name="T36" fmla="*/ 30 w 64"/>
                  <a:gd name="T37" fmla="*/ 136 h 157"/>
                  <a:gd name="T38" fmla="*/ 29 w 64"/>
                  <a:gd name="T39" fmla="*/ 130 h 157"/>
                  <a:gd name="T40" fmla="*/ 31 w 64"/>
                  <a:gd name="T41" fmla="*/ 128 h 157"/>
                  <a:gd name="T42" fmla="*/ 35 w 64"/>
                  <a:gd name="T43" fmla="*/ 130 h 157"/>
                  <a:gd name="T44" fmla="*/ 37 w 64"/>
                  <a:gd name="T45" fmla="*/ 126 h 157"/>
                  <a:gd name="T46" fmla="*/ 35 w 64"/>
                  <a:gd name="T47" fmla="*/ 122 h 157"/>
                  <a:gd name="T48" fmla="*/ 31 w 64"/>
                  <a:gd name="T49" fmla="*/ 119 h 157"/>
                  <a:gd name="T50" fmla="*/ 34 w 64"/>
                  <a:gd name="T51" fmla="*/ 116 h 157"/>
                  <a:gd name="T52" fmla="*/ 37 w 64"/>
                  <a:gd name="T53" fmla="*/ 112 h 157"/>
                  <a:gd name="T54" fmla="*/ 36 w 64"/>
                  <a:gd name="T55" fmla="*/ 107 h 157"/>
                  <a:gd name="T56" fmla="*/ 33 w 64"/>
                  <a:gd name="T57" fmla="*/ 103 h 157"/>
                  <a:gd name="T58" fmla="*/ 29 w 64"/>
                  <a:gd name="T59" fmla="*/ 101 h 157"/>
                  <a:gd name="T60" fmla="*/ 24 w 64"/>
                  <a:gd name="T61" fmla="*/ 102 h 157"/>
                  <a:gd name="T62" fmla="*/ 22 w 64"/>
                  <a:gd name="T63" fmla="*/ 103 h 157"/>
                  <a:gd name="T64" fmla="*/ 21 w 64"/>
                  <a:gd name="T65" fmla="*/ 100 h 157"/>
                  <a:gd name="T66" fmla="*/ 16 w 64"/>
                  <a:gd name="T67" fmla="*/ 95 h 157"/>
                  <a:gd name="T68" fmla="*/ 13 w 64"/>
                  <a:gd name="T69" fmla="*/ 96 h 157"/>
                  <a:gd name="T70" fmla="*/ 13 w 64"/>
                  <a:gd name="T71" fmla="*/ 100 h 157"/>
                  <a:gd name="T72" fmla="*/ 15 w 64"/>
                  <a:gd name="T73" fmla="*/ 105 h 157"/>
                  <a:gd name="T74" fmla="*/ 16 w 64"/>
                  <a:gd name="T75" fmla="*/ 110 h 157"/>
                  <a:gd name="T76" fmla="*/ 12 w 64"/>
                  <a:gd name="T77" fmla="*/ 111 h 157"/>
                  <a:gd name="T78" fmla="*/ 8 w 64"/>
                  <a:gd name="T79" fmla="*/ 104 h 157"/>
                  <a:gd name="T80" fmla="*/ 7 w 64"/>
                  <a:gd name="T81" fmla="*/ 85 h 157"/>
                  <a:gd name="T82" fmla="*/ 5 w 64"/>
                  <a:gd name="T83" fmla="*/ 67 h 157"/>
                  <a:gd name="T84" fmla="*/ 3 w 64"/>
                  <a:gd name="T85" fmla="*/ 49 h 157"/>
                  <a:gd name="T86" fmla="*/ 1 w 64"/>
                  <a:gd name="T87" fmla="*/ 31 h 157"/>
                  <a:gd name="T88" fmla="*/ 1 w 64"/>
                  <a:gd name="T89" fmla="*/ 13 h 157"/>
                  <a:gd name="T90" fmla="*/ 2 w 64"/>
                  <a:gd name="T91" fmla="*/ 9 h 157"/>
                  <a:gd name="T92" fmla="*/ 1 w 64"/>
                  <a:gd name="T93" fmla="*/ 4 h 157"/>
                  <a:gd name="T94" fmla="*/ 1 w 64"/>
                  <a:gd name="T95" fmla="*/ 1 h 157"/>
                  <a:gd name="T96" fmla="*/ 4 w 64"/>
                  <a:gd name="T97" fmla="*/ 0 h 1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4" h="157">
                    <a:moveTo>
                      <a:pt x="4" y="0"/>
                    </a:moveTo>
                    <a:lnTo>
                      <a:pt x="7" y="1"/>
                    </a:lnTo>
                    <a:lnTo>
                      <a:pt x="10" y="2"/>
                    </a:lnTo>
                    <a:lnTo>
                      <a:pt x="13" y="3"/>
                    </a:lnTo>
                    <a:lnTo>
                      <a:pt x="16" y="4"/>
                    </a:lnTo>
                    <a:lnTo>
                      <a:pt x="19" y="6"/>
                    </a:lnTo>
                    <a:lnTo>
                      <a:pt x="23" y="7"/>
                    </a:lnTo>
                    <a:lnTo>
                      <a:pt x="26" y="9"/>
                    </a:lnTo>
                    <a:lnTo>
                      <a:pt x="30" y="10"/>
                    </a:lnTo>
                    <a:lnTo>
                      <a:pt x="33" y="11"/>
                    </a:lnTo>
                    <a:lnTo>
                      <a:pt x="36" y="13"/>
                    </a:lnTo>
                    <a:lnTo>
                      <a:pt x="39" y="14"/>
                    </a:lnTo>
                    <a:lnTo>
                      <a:pt x="42" y="16"/>
                    </a:lnTo>
                    <a:lnTo>
                      <a:pt x="45" y="18"/>
                    </a:lnTo>
                    <a:lnTo>
                      <a:pt x="48" y="19"/>
                    </a:lnTo>
                    <a:lnTo>
                      <a:pt x="51" y="21"/>
                    </a:lnTo>
                    <a:lnTo>
                      <a:pt x="54" y="22"/>
                    </a:lnTo>
                    <a:lnTo>
                      <a:pt x="55" y="29"/>
                    </a:lnTo>
                    <a:lnTo>
                      <a:pt x="56" y="37"/>
                    </a:lnTo>
                    <a:lnTo>
                      <a:pt x="57" y="44"/>
                    </a:lnTo>
                    <a:lnTo>
                      <a:pt x="58" y="52"/>
                    </a:lnTo>
                    <a:lnTo>
                      <a:pt x="58" y="59"/>
                    </a:lnTo>
                    <a:lnTo>
                      <a:pt x="59" y="66"/>
                    </a:lnTo>
                    <a:lnTo>
                      <a:pt x="59" y="73"/>
                    </a:lnTo>
                    <a:lnTo>
                      <a:pt x="59" y="81"/>
                    </a:lnTo>
                    <a:lnTo>
                      <a:pt x="59" y="88"/>
                    </a:lnTo>
                    <a:lnTo>
                      <a:pt x="59" y="95"/>
                    </a:lnTo>
                    <a:lnTo>
                      <a:pt x="60" y="102"/>
                    </a:lnTo>
                    <a:lnTo>
                      <a:pt x="60" y="110"/>
                    </a:lnTo>
                    <a:lnTo>
                      <a:pt x="61" y="117"/>
                    </a:lnTo>
                    <a:lnTo>
                      <a:pt x="62" y="124"/>
                    </a:lnTo>
                    <a:lnTo>
                      <a:pt x="63" y="131"/>
                    </a:lnTo>
                    <a:lnTo>
                      <a:pt x="64" y="139"/>
                    </a:lnTo>
                    <a:lnTo>
                      <a:pt x="63" y="141"/>
                    </a:lnTo>
                    <a:lnTo>
                      <a:pt x="63" y="143"/>
                    </a:lnTo>
                    <a:lnTo>
                      <a:pt x="63" y="146"/>
                    </a:lnTo>
                    <a:lnTo>
                      <a:pt x="63" y="148"/>
                    </a:lnTo>
                    <a:lnTo>
                      <a:pt x="63" y="150"/>
                    </a:lnTo>
                    <a:lnTo>
                      <a:pt x="63" y="152"/>
                    </a:lnTo>
                    <a:lnTo>
                      <a:pt x="63" y="155"/>
                    </a:lnTo>
                    <a:lnTo>
                      <a:pt x="63" y="157"/>
                    </a:lnTo>
                    <a:lnTo>
                      <a:pt x="61" y="156"/>
                    </a:lnTo>
                    <a:lnTo>
                      <a:pt x="61" y="154"/>
                    </a:lnTo>
                    <a:lnTo>
                      <a:pt x="58" y="155"/>
                    </a:lnTo>
                    <a:lnTo>
                      <a:pt x="55" y="155"/>
                    </a:lnTo>
                    <a:lnTo>
                      <a:pt x="53" y="155"/>
                    </a:lnTo>
                    <a:lnTo>
                      <a:pt x="50" y="154"/>
                    </a:lnTo>
                    <a:lnTo>
                      <a:pt x="48" y="152"/>
                    </a:lnTo>
                    <a:lnTo>
                      <a:pt x="45" y="151"/>
                    </a:lnTo>
                    <a:lnTo>
                      <a:pt x="43" y="149"/>
                    </a:lnTo>
                    <a:lnTo>
                      <a:pt x="41" y="148"/>
                    </a:lnTo>
                    <a:lnTo>
                      <a:pt x="40" y="147"/>
                    </a:lnTo>
                    <a:lnTo>
                      <a:pt x="38" y="145"/>
                    </a:lnTo>
                    <a:lnTo>
                      <a:pt x="36" y="143"/>
                    </a:lnTo>
                    <a:lnTo>
                      <a:pt x="34" y="141"/>
                    </a:lnTo>
                    <a:lnTo>
                      <a:pt x="31" y="138"/>
                    </a:lnTo>
                    <a:lnTo>
                      <a:pt x="30" y="136"/>
                    </a:lnTo>
                    <a:lnTo>
                      <a:pt x="29" y="134"/>
                    </a:lnTo>
                    <a:lnTo>
                      <a:pt x="29" y="131"/>
                    </a:lnTo>
                    <a:lnTo>
                      <a:pt x="29" y="130"/>
                    </a:lnTo>
                    <a:lnTo>
                      <a:pt x="30" y="129"/>
                    </a:lnTo>
                    <a:lnTo>
                      <a:pt x="31" y="128"/>
                    </a:lnTo>
                    <a:lnTo>
                      <a:pt x="32" y="129"/>
                    </a:lnTo>
                    <a:lnTo>
                      <a:pt x="34" y="129"/>
                    </a:lnTo>
                    <a:lnTo>
                      <a:pt x="35" y="130"/>
                    </a:lnTo>
                    <a:lnTo>
                      <a:pt x="37" y="130"/>
                    </a:lnTo>
                    <a:lnTo>
                      <a:pt x="37" y="128"/>
                    </a:lnTo>
                    <a:lnTo>
                      <a:pt x="37" y="126"/>
                    </a:lnTo>
                    <a:lnTo>
                      <a:pt x="37" y="125"/>
                    </a:lnTo>
                    <a:lnTo>
                      <a:pt x="36" y="123"/>
                    </a:lnTo>
                    <a:lnTo>
                      <a:pt x="35" y="122"/>
                    </a:lnTo>
                    <a:lnTo>
                      <a:pt x="34" y="120"/>
                    </a:lnTo>
                    <a:lnTo>
                      <a:pt x="33" y="120"/>
                    </a:lnTo>
                    <a:lnTo>
                      <a:pt x="31" y="119"/>
                    </a:lnTo>
                    <a:lnTo>
                      <a:pt x="32" y="118"/>
                    </a:lnTo>
                    <a:lnTo>
                      <a:pt x="33" y="116"/>
                    </a:lnTo>
                    <a:lnTo>
                      <a:pt x="34" y="116"/>
                    </a:lnTo>
                    <a:lnTo>
                      <a:pt x="36" y="116"/>
                    </a:lnTo>
                    <a:lnTo>
                      <a:pt x="37" y="114"/>
                    </a:lnTo>
                    <a:lnTo>
                      <a:pt x="37" y="112"/>
                    </a:lnTo>
                    <a:lnTo>
                      <a:pt x="37" y="110"/>
                    </a:lnTo>
                    <a:lnTo>
                      <a:pt x="37" y="109"/>
                    </a:lnTo>
                    <a:lnTo>
                      <a:pt x="36" y="107"/>
                    </a:lnTo>
                    <a:lnTo>
                      <a:pt x="35" y="105"/>
                    </a:lnTo>
                    <a:lnTo>
                      <a:pt x="34" y="104"/>
                    </a:lnTo>
                    <a:lnTo>
                      <a:pt x="33" y="103"/>
                    </a:lnTo>
                    <a:lnTo>
                      <a:pt x="32" y="102"/>
                    </a:lnTo>
                    <a:lnTo>
                      <a:pt x="30" y="101"/>
                    </a:lnTo>
                    <a:lnTo>
                      <a:pt x="29" y="101"/>
                    </a:lnTo>
                    <a:lnTo>
                      <a:pt x="27" y="101"/>
                    </a:lnTo>
                    <a:lnTo>
                      <a:pt x="26" y="101"/>
                    </a:lnTo>
                    <a:lnTo>
                      <a:pt x="24" y="102"/>
                    </a:lnTo>
                    <a:lnTo>
                      <a:pt x="23" y="103"/>
                    </a:lnTo>
                    <a:lnTo>
                      <a:pt x="23" y="105"/>
                    </a:lnTo>
                    <a:lnTo>
                      <a:pt x="22" y="103"/>
                    </a:lnTo>
                    <a:lnTo>
                      <a:pt x="22" y="102"/>
                    </a:lnTo>
                    <a:lnTo>
                      <a:pt x="22" y="101"/>
                    </a:lnTo>
                    <a:lnTo>
                      <a:pt x="21" y="100"/>
                    </a:lnTo>
                    <a:lnTo>
                      <a:pt x="19" y="97"/>
                    </a:lnTo>
                    <a:lnTo>
                      <a:pt x="17" y="95"/>
                    </a:lnTo>
                    <a:lnTo>
                      <a:pt x="16" y="95"/>
                    </a:lnTo>
                    <a:lnTo>
                      <a:pt x="14" y="95"/>
                    </a:lnTo>
                    <a:lnTo>
                      <a:pt x="13" y="95"/>
                    </a:lnTo>
                    <a:lnTo>
                      <a:pt x="13" y="96"/>
                    </a:lnTo>
                    <a:lnTo>
                      <a:pt x="13" y="97"/>
                    </a:lnTo>
                    <a:lnTo>
                      <a:pt x="13" y="99"/>
                    </a:lnTo>
                    <a:lnTo>
                      <a:pt x="13" y="100"/>
                    </a:lnTo>
                    <a:lnTo>
                      <a:pt x="14" y="102"/>
                    </a:lnTo>
                    <a:lnTo>
                      <a:pt x="14" y="103"/>
                    </a:lnTo>
                    <a:lnTo>
                      <a:pt x="15" y="105"/>
                    </a:lnTo>
                    <a:lnTo>
                      <a:pt x="15" y="106"/>
                    </a:lnTo>
                    <a:lnTo>
                      <a:pt x="15" y="108"/>
                    </a:lnTo>
                    <a:lnTo>
                      <a:pt x="16" y="110"/>
                    </a:lnTo>
                    <a:lnTo>
                      <a:pt x="16" y="112"/>
                    </a:lnTo>
                    <a:lnTo>
                      <a:pt x="14" y="111"/>
                    </a:lnTo>
                    <a:lnTo>
                      <a:pt x="12" y="111"/>
                    </a:lnTo>
                    <a:lnTo>
                      <a:pt x="10" y="110"/>
                    </a:lnTo>
                    <a:lnTo>
                      <a:pt x="9" y="110"/>
                    </a:lnTo>
                    <a:lnTo>
                      <a:pt x="8" y="104"/>
                    </a:lnTo>
                    <a:lnTo>
                      <a:pt x="8" y="97"/>
                    </a:lnTo>
                    <a:lnTo>
                      <a:pt x="8" y="91"/>
                    </a:lnTo>
                    <a:lnTo>
                      <a:pt x="7" y="85"/>
                    </a:lnTo>
                    <a:lnTo>
                      <a:pt x="6" y="79"/>
                    </a:lnTo>
                    <a:lnTo>
                      <a:pt x="6" y="73"/>
                    </a:lnTo>
                    <a:lnTo>
                      <a:pt x="5" y="67"/>
                    </a:lnTo>
                    <a:lnTo>
                      <a:pt x="4" y="61"/>
                    </a:lnTo>
                    <a:lnTo>
                      <a:pt x="3" y="55"/>
                    </a:lnTo>
                    <a:lnTo>
                      <a:pt x="3" y="49"/>
                    </a:lnTo>
                    <a:lnTo>
                      <a:pt x="2" y="43"/>
                    </a:lnTo>
                    <a:lnTo>
                      <a:pt x="1" y="38"/>
                    </a:lnTo>
                    <a:lnTo>
                      <a:pt x="1" y="31"/>
                    </a:lnTo>
                    <a:lnTo>
                      <a:pt x="1" y="25"/>
                    </a:lnTo>
                    <a:lnTo>
                      <a:pt x="0" y="19"/>
                    </a:lnTo>
                    <a:lnTo>
                      <a:pt x="1" y="13"/>
                    </a:lnTo>
                    <a:lnTo>
                      <a:pt x="2" y="12"/>
                    </a:lnTo>
                    <a:lnTo>
                      <a:pt x="2" y="11"/>
                    </a:lnTo>
                    <a:lnTo>
                      <a:pt x="2" y="9"/>
                    </a:lnTo>
                    <a:lnTo>
                      <a:pt x="2" y="8"/>
                    </a:lnTo>
                    <a:lnTo>
                      <a:pt x="2" y="6"/>
                    </a:lnTo>
                    <a:lnTo>
                      <a:pt x="1" y="4"/>
                    </a:lnTo>
                    <a:lnTo>
                      <a:pt x="1" y="2"/>
                    </a:lnTo>
                    <a:lnTo>
                      <a:pt x="1" y="1"/>
                    </a:lnTo>
                    <a:lnTo>
                      <a:pt x="3"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2" name="Freeform 803"/>
              <p:cNvSpPr>
                <a:spLocks/>
              </p:cNvSpPr>
              <p:nvPr/>
            </p:nvSpPr>
            <p:spPr bwMode="auto">
              <a:xfrm>
                <a:off x="4659" y="2188"/>
                <a:ext cx="47" cy="35"/>
              </a:xfrm>
              <a:custGeom>
                <a:avLst/>
                <a:gdLst>
                  <a:gd name="T0" fmla="*/ 41 w 47"/>
                  <a:gd name="T1" fmla="*/ 2 h 35"/>
                  <a:gd name="T2" fmla="*/ 46 w 47"/>
                  <a:gd name="T3" fmla="*/ 6 h 35"/>
                  <a:gd name="T4" fmla="*/ 46 w 47"/>
                  <a:gd name="T5" fmla="*/ 12 h 35"/>
                  <a:gd name="T6" fmla="*/ 44 w 47"/>
                  <a:gd name="T7" fmla="*/ 18 h 35"/>
                  <a:gd name="T8" fmla="*/ 40 w 47"/>
                  <a:gd name="T9" fmla="*/ 24 h 35"/>
                  <a:gd name="T10" fmla="*/ 34 w 47"/>
                  <a:gd name="T11" fmla="*/ 29 h 35"/>
                  <a:gd name="T12" fmla="*/ 27 w 47"/>
                  <a:gd name="T13" fmla="*/ 33 h 35"/>
                  <a:gd name="T14" fmla="*/ 20 w 47"/>
                  <a:gd name="T15" fmla="*/ 34 h 35"/>
                  <a:gd name="T16" fmla="*/ 16 w 47"/>
                  <a:gd name="T17" fmla="*/ 34 h 35"/>
                  <a:gd name="T18" fmla="*/ 13 w 47"/>
                  <a:gd name="T19" fmla="*/ 35 h 35"/>
                  <a:gd name="T20" fmla="*/ 9 w 47"/>
                  <a:gd name="T21" fmla="*/ 34 h 35"/>
                  <a:gd name="T22" fmla="*/ 5 w 47"/>
                  <a:gd name="T23" fmla="*/ 32 h 35"/>
                  <a:gd name="T24" fmla="*/ 2 w 47"/>
                  <a:gd name="T25" fmla="*/ 28 h 35"/>
                  <a:gd name="T26" fmla="*/ 0 w 47"/>
                  <a:gd name="T27" fmla="*/ 24 h 35"/>
                  <a:gd name="T28" fmla="*/ 0 w 47"/>
                  <a:gd name="T29" fmla="*/ 19 h 35"/>
                  <a:gd name="T30" fmla="*/ 2 w 47"/>
                  <a:gd name="T31" fmla="*/ 15 h 35"/>
                  <a:gd name="T32" fmla="*/ 6 w 47"/>
                  <a:gd name="T33" fmla="*/ 10 h 35"/>
                  <a:gd name="T34" fmla="*/ 8 w 47"/>
                  <a:gd name="T35" fmla="*/ 8 h 35"/>
                  <a:gd name="T36" fmla="*/ 10 w 47"/>
                  <a:gd name="T37" fmla="*/ 7 h 35"/>
                  <a:gd name="T38" fmla="*/ 14 w 47"/>
                  <a:gd name="T39" fmla="*/ 9 h 35"/>
                  <a:gd name="T40" fmla="*/ 16 w 47"/>
                  <a:gd name="T41" fmla="*/ 12 h 35"/>
                  <a:gd name="T42" fmla="*/ 14 w 47"/>
                  <a:gd name="T43" fmla="*/ 17 h 35"/>
                  <a:gd name="T44" fmla="*/ 10 w 47"/>
                  <a:gd name="T45" fmla="*/ 21 h 35"/>
                  <a:gd name="T46" fmla="*/ 7 w 47"/>
                  <a:gd name="T47" fmla="*/ 23 h 35"/>
                  <a:gd name="T48" fmla="*/ 7 w 47"/>
                  <a:gd name="T49" fmla="*/ 25 h 35"/>
                  <a:gd name="T50" fmla="*/ 11 w 47"/>
                  <a:gd name="T51" fmla="*/ 25 h 35"/>
                  <a:gd name="T52" fmla="*/ 14 w 47"/>
                  <a:gd name="T53" fmla="*/ 25 h 35"/>
                  <a:gd name="T54" fmla="*/ 18 w 47"/>
                  <a:gd name="T55" fmla="*/ 25 h 35"/>
                  <a:gd name="T56" fmla="*/ 22 w 47"/>
                  <a:gd name="T57" fmla="*/ 24 h 35"/>
                  <a:gd name="T58" fmla="*/ 26 w 47"/>
                  <a:gd name="T59" fmla="*/ 22 h 35"/>
                  <a:gd name="T60" fmla="*/ 29 w 47"/>
                  <a:gd name="T61" fmla="*/ 20 h 35"/>
                  <a:gd name="T62" fmla="*/ 33 w 47"/>
                  <a:gd name="T63" fmla="*/ 18 h 35"/>
                  <a:gd name="T64" fmla="*/ 35 w 47"/>
                  <a:gd name="T65" fmla="*/ 16 h 35"/>
                  <a:gd name="T66" fmla="*/ 33 w 47"/>
                  <a:gd name="T67" fmla="*/ 13 h 35"/>
                  <a:gd name="T68" fmla="*/ 31 w 47"/>
                  <a:gd name="T69" fmla="*/ 9 h 35"/>
                  <a:gd name="T70" fmla="*/ 28 w 47"/>
                  <a:gd name="T71" fmla="*/ 5 h 35"/>
                  <a:gd name="T72" fmla="*/ 28 w 47"/>
                  <a:gd name="T73" fmla="*/ 2 h 35"/>
                  <a:gd name="T74" fmla="*/ 31 w 47"/>
                  <a:gd name="T75" fmla="*/ 1 h 35"/>
                  <a:gd name="T76" fmla="*/ 35 w 47"/>
                  <a:gd name="T77" fmla="*/ 1 h 35"/>
                  <a:gd name="T78" fmla="*/ 37 w 47"/>
                  <a:gd name="T79" fmla="*/ 1 h 35"/>
                  <a:gd name="T80" fmla="*/ 38 w 47"/>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 h="35">
                    <a:moveTo>
                      <a:pt x="38" y="0"/>
                    </a:moveTo>
                    <a:lnTo>
                      <a:pt x="41" y="2"/>
                    </a:lnTo>
                    <a:lnTo>
                      <a:pt x="44" y="4"/>
                    </a:lnTo>
                    <a:lnTo>
                      <a:pt x="46" y="6"/>
                    </a:lnTo>
                    <a:lnTo>
                      <a:pt x="47" y="9"/>
                    </a:lnTo>
                    <a:lnTo>
                      <a:pt x="46" y="12"/>
                    </a:lnTo>
                    <a:lnTo>
                      <a:pt x="46" y="15"/>
                    </a:lnTo>
                    <a:lnTo>
                      <a:pt x="44" y="18"/>
                    </a:lnTo>
                    <a:lnTo>
                      <a:pt x="42" y="21"/>
                    </a:lnTo>
                    <a:lnTo>
                      <a:pt x="40" y="24"/>
                    </a:lnTo>
                    <a:lnTo>
                      <a:pt x="37" y="26"/>
                    </a:lnTo>
                    <a:lnTo>
                      <a:pt x="34" y="29"/>
                    </a:lnTo>
                    <a:lnTo>
                      <a:pt x="31" y="32"/>
                    </a:lnTo>
                    <a:lnTo>
                      <a:pt x="27" y="33"/>
                    </a:lnTo>
                    <a:lnTo>
                      <a:pt x="24" y="34"/>
                    </a:lnTo>
                    <a:lnTo>
                      <a:pt x="20" y="34"/>
                    </a:lnTo>
                    <a:lnTo>
                      <a:pt x="17" y="34"/>
                    </a:lnTo>
                    <a:lnTo>
                      <a:pt x="16" y="34"/>
                    </a:lnTo>
                    <a:lnTo>
                      <a:pt x="14" y="35"/>
                    </a:lnTo>
                    <a:lnTo>
                      <a:pt x="13" y="35"/>
                    </a:lnTo>
                    <a:lnTo>
                      <a:pt x="11" y="35"/>
                    </a:lnTo>
                    <a:lnTo>
                      <a:pt x="9" y="34"/>
                    </a:lnTo>
                    <a:lnTo>
                      <a:pt x="7" y="33"/>
                    </a:lnTo>
                    <a:lnTo>
                      <a:pt x="5" y="32"/>
                    </a:lnTo>
                    <a:lnTo>
                      <a:pt x="3" y="31"/>
                    </a:lnTo>
                    <a:lnTo>
                      <a:pt x="2" y="28"/>
                    </a:lnTo>
                    <a:lnTo>
                      <a:pt x="1" y="26"/>
                    </a:lnTo>
                    <a:lnTo>
                      <a:pt x="0" y="24"/>
                    </a:lnTo>
                    <a:lnTo>
                      <a:pt x="0" y="22"/>
                    </a:lnTo>
                    <a:lnTo>
                      <a:pt x="0" y="19"/>
                    </a:lnTo>
                    <a:lnTo>
                      <a:pt x="1" y="17"/>
                    </a:lnTo>
                    <a:lnTo>
                      <a:pt x="2" y="15"/>
                    </a:lnTo>
                    <a:lnTo>
                      <a:pt x="4" y="12"/>
                    </a:lnTo>
                    <a:lnTo>
                      <a:pt x="6" y="10"/>
                    </a:lnTo>
                    <a:lnTo>
                      <a:pt x="8" y="8"/>
                    </a:lnTo>
                    <a:lnTo>
                      <a:pt x="8" y="7"/>
                    </a:lnTo>
                    <a:lnTo>
                      <a:pt x="10" y="7"/>
                    </a:lnTo>
                    <a:lnTo>
                      <a:pt x="12" y="8"/>
                    </a:lnTo>
                    <a:lnTo>
                      <a:pt x="14" y="9"/>
                    </a:lnTo>
                    <a:lnTo>
                      <a:pt x="15" y="10"/>
                    </a:lnTo>
                    <a:lnTo>
                      <a:pt x="16" y="12"/>
                    </a:lnTo>
                    <a:lnTo>
                      <a:pt x="15" y="15"/>
                    </a:lnTo>
                    <a:lnTo>
                      <a:pt x="14" y="17"/>
                    </a:lnTo>
                    <a:lnTo>
                      <a:pt x="12" y="20"/>
                    </a:lnTo>
                    <a:lnTo>
                      <a:pt x="10" y="21"/>
                    </a:lnTo>
                    <a:lnTo>
                      <a:pt x="8" y="22"/>
                    </a:lnTo>
                    <a:lnTo>
                      <a:pt x="7" y="23"/>
                    </a:lnTo>
                    <a:lnTo>
                      <a:pt x="6" y="24"/>
                    </a:lnTo>
                    <a:lnTo>
                      <a:pt x="7" y="25"/>
                    </a:lnTo>
                    <a:lnTo>
                      <a:pt x="9" y="25"/>
                    </a:lnTo>
                    <a:lnTo>
                      <a:pt x="11" y="25"/>
                    </a:lnTo>
                    <a:lnTo>
                      <a:pt x="13" y="26"/>
                    </a:lnTo>
                    <a:lnTo>
                      <a:pt x="14" y="25"/>
                    </a:lnTo>
                    <a:lnTo>
                      <a:pt x="16" y="25"/>
                    </a:lnTo>
                    <a:lnTo>
                      <a:pt x="18" y="25"/>
                    </a:lnTo>
                    <a:lnTo>
                      <a:pt x="20" y="24"/>
                    </a:lnTo>
                    <a:lnTo>
                      <a:pt x="22" y="24"/>
                    </a:lnTo>
                    <a:lnTo>
                      <a:pt x="24" y="23"/>
                    </a:lnTo>
                    <a:lnTo>
                      <a:pt x="26" y="22"/>
                    </a:lnTo>
                    <a:lnTo>
                      <a:pt x="28" y="21"/>
                    </a:lnTo>
                    <a:lnTo>
                      <a:pt x="29" y="20"/>
                    </a:lnTo>
                    <a:lnTo>
                      <a:pt x="31" y="19"/>
                    </a:lnTo>
                    <a:lnTo>
                      <a:pt x="33" y="18"/>
                    </a:lnTo>
                    <a:lnTo>
                      <a:pt x="35" y="18"/>
                    </a:lnTo>
                    <a:lnTo>
                      <a:pt x="35" y="16"/>
                    </a:lnTo>
                    <a:lnTo>
                      <a:pt x="34" y="15"/>
                    </a:lnTo>
                    <a:lnTo>
                      <a:pt x="33" y="13"/>
                    </a:lnTo>
                    <a:lnTo>
                      <a:pt x="33" y="12"/>
                    </a:lnTo>
                    <a:lnTo>
                      <a:pt x="31" y="9"/>
                    </a:lnTo>
                    <a:lnTo>
                      <a:pt x="29" y="7"/>
                    </a:lnTo>
                    <a:lnTo>
                      <a:pt x="28" y="5"/>
                    </a:lnTo>
                    <a:lnTo>
                      <a:pt x="28" y="3"/>
                    </a:lnTo>
                    <a:lnTo>
                      <a:pt x="28" y="2"/>
                    </a:lnTo>
                    <a:lnTo>
                      <a:pt x="29" y="2"/>
                    </a:lnTo>
                    <a:lnTo>
                      <a:pt x="31" y="1"/>
                    </a:lnTo>
                    <a:lnTo>
                      <a:pt x="34" y="1"/>
                    </a:lnTo>
                    <a:lnTo>
                      <a:pt x="35" y="1"/>
                    </a:lnTo>
                    <a:lnTo>
                      <a:pt x="36" y="1"/>
                    </a:lnTo>
                    <a:lnTo>
                      <a:pt x="37" y="1"/>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3" name="Freeform 804"/>
              <p:cNvSpPr>
                <a:spLocks/>
              </p:cNvSpPr>
              <p:nvPr/>
            </p:nvSpPr>
            <p:spPr bwMode="auto">
              <a:xfrm>
                <a:off x="4608" y="2191"/>
                <a:ext cx="38" cy="134"/>
              </a:xfrm>
              <a:custGeom>
                <a:avLst/>
                <a:gdLst>
                  <a:gd name="T0" fmla="*/ 34 w 38"/>
                  <a:gd name="T1" fmla="*/ 1 h 134"/>
                  <a:gd name="T2" fmla="*/ 38 w 38"/>
                  <a:gd name="T3" fmla="*/ 10 h 134"/>
                  <a:gd name="T4" fmla="*/ 38 w 38"/>
                  <a:gd name="T5" fmla="*/ 20 h 134"/>
                  <a:gd name="T6" fmla="*/ 27 w 38"/>
                  <a:gd name="T7" fmla="*/ 26 h 134"/>
                  <a:gd name="T8" fmla="*/ 20 w 38"/>
                  <a:gd name="T9" fmla="*/ 35 h 134"/>
                  <a:gd name="T10" fmla="*/ 19 w 38"/>
                  <a:gd name="T11" fmla="*/ 46 h 134"/>
                  <a:gd name="T12" fmla="*/ 20 w 38"/>
                  <a:gd name="T13" fmla="*/ 70 h 134"/>
                  <a:gd name="T14" fmla="*/ 22 w 38"/>
                  <a:gd name="T15" fmla="*/ 97 h 134"/>
                  <a:gd name="T16" fmla="*/ 21 w 38"/>
                  <a:gd name="T17" fmla="*/ 124 h 134"/>
                  <a:gd name="T18" fmla="*/ 17 w 38"/>
                  <a:gd name="T19" fmla="*/ 131 h 134"/>
                  <a:gd name="T20" fmla="*/ 16 w 38"/>
                  <a:gd name="T21" fmla="*/ 123 h 134"/>
                  <a:gd name="T22" fmla="*/ 15 w 38"/>
                  <a:gd name="T23" fmla="*/ 115 h 134"/>
                  <a:gd name="T24" fmla="*/ 9 w 38"/>
                  <a:gd name="T25" fmla="*/ 115 h 134"/>
                  <a:gd name="T26" fmla="*/ 15 w 38"/>
                  <a:gd name="T27" fmla="*/ 106 h 134"/>
                  <a:gd name="T28" fmla="*/ 10 w 38"/>
                  <a:gd name="T29" fmla="*/ 107 h 134"/>
                  <a:gd name="T30" fmla="*/ 10 w 38"/>
                  <a:gd name="T31" fmla="*/ 104 h 134"/>
                  <a:gd name="T32" fmla="*/ 15 w 38"/>
                  <a:gd name="T33" fmla="*/ 98 h 134"/>
                  <a:gd name="T34" fmla="*/ 9 w 38"/>
                  <a:gd name="T35" fmla="*/ 96 h 134"/>
                  <a:gd name="T36" fmla="*/ 14 w 38"/>
                  <a:gd name="T37" fmla="*/ 88 h 134"/>
                  <a:gd name="T38" fmla="*/ 7 w 38"/>
                  <a:gd name="T39" fmla="*/ 89 h 134"/>
                  <a:gd name="T40" fmla="*/ 13 w 38"/>
                  <a:gd name="T41" fmla="*/ 81 h 134"/>
                  <a:gd name="T42" fmla="*/ 8 w 38"/>
                  <a:gd name="T43" fmla="*/ 77 h 134"/>
                  <a:gd name="T44" fmla="*/ 13 w 38"/>
                  <a:gd name="T45" fmla="*/ 70 h 134"/>
                  <a:gd name="T46" fmla="*/ 8 w 38"/>
                  <a:gd name="T47" fmla="*/ 67 h 134"/>
                  <a:gd name="T48" fmla="*/ 13 w 38"/>
                  <a:gd name="T49" fmla="*/ 61 h 134"/>
                  <a:gd name="T50" fmla="*/ 10 w 38"/>
                  <a:gd name="T51" fmla="*/ 59 h 134"/>
                  <a:gd name="T52" fmla="*/ 3 w 38"/>
                  <a:gd name="T53" fmla="*/ 60 h 134"/>
                  <a:gd name="T54" fmla="*/ 12 w 38"/>
                  <a:gd name="T55" fmla="*/ 53 h 134"/>
                  <a:gd name="T56" fmla="*/ 9 w 38"/>
                  <a:gd name="T57" fmla="*/ 50 h 134"/>
                  <a:gd name="T58" fmla="*/ 3 w 38"/>
                  <a:gd name="T59" fmla="*/ 50 h 134"/>
                  <a:gd name="T60" fmla="*/ 13 w 38"/>
                  <a:gd name="T61" fmla="*/ 43 h 134"/>
                  <a:gd name="T62" fmla="*/ 12 w 38"/>
                  <a:gd name="T63" fmla="*/ 38 h 134"/>
                  <a:gd name="T64" fmla="*/ 10 w 38"/>
                  <a:gd name="T65" fmla="*/ 36 h 134"/>
                  <a:gd name="T66" fmla="*/ 21 w 38"/>
                  <a:gd name="T67" fmla="*/ 29 h 134"/>
                  <a:gd name="T68" fmla="*/ 14 w 38"/>
                  <a:gd name="T69" fmla="*/ 29 h 134"/>
                  <a:gd name="T70" fmla="*/ 7 w 38"/>
                  <a:gd name="T71" fmla="*/ 30 h 134"/>
                  <a:gd name="T72" fmla="*/ 15 w 38"/>
                  <a:gd name="T73" fmla="*/ 25 h 134"/>
                  <a:gd name="T74" fmla="*/ 23 w 38"/>
                  <a:gd name="T75" fmla="*/ 20 h 134"/>
                  <a:gd name="T76" fmla="*/ 31 w 38"/>
                  <a:gd name="T77" fmla="*/ 17 h 134"/>
                  <a:gd name="T78" fmla="*/ 22 w 38"/>
                  <a:gd name="T79" fmla="*/ 17 h 134"/>
                  <a:gd name="T80" fmla="*/ 13 w 38"/>
                  <a:gd name="T81" fmla="*/ 20 h 134"/>
                  <a:gd name="T82" fmla="*/ 4 w 38"/>
                  <a:gd name="T83" fmla="*/ 22 h 134"/>
                  <a:gd name="T84" fmla="*/ 10 w 38"/>
                  <a:gd name="T85" fmla="*/ 17 h 134"/>
                  <a:gd name="T86" fmla="*/ 18 w 38"/>
                  <a:gd name="T87" fmla="*/ 13 h 134"/>
                  <a:gd name="T88" fmla="*/ 26 w 38"/>
                  <a:gd name="T89" fmla="*/ 9 h 134"/>
                  <a:gd name="T90" fmla="*/ 18 w 38"/>
                  <a:gd name="T91" fmla="*/ 8 h 134"/>
                  <a:gd name="T92" fmla="*/ 10 w 38"/>
                  <a:gd name="T93" fmla="*/ 12 h 134"/>
                  <a:gd name="T94" fmla="*/ 1 w 38"/>
                  <a:gd name="T95" fmla="*/ 13 h 134"/>
                  <a:gd name="T96" fmla="*/ 6 w 38"/>
                  <a:gd name="T97" fmla="*/ 9 h 134"/>
                  <a:gd name="T98" fmla="*/ 15 w 38"/>
                  <a:gd name="T99" fmla="*/ 5 h 134"/>
                  <a:gd name="T100" fmla="*/ 25 w 38"/>
                  <a:gd name="T101" fmla="*/ 1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 h="134">
                    <a:moveTo>
                      <a:pt x="29" y="0"/>
                    </a:moveTo>
                    <a:lnTo>
                      <a:pt x="31" y="0"/>
                    </a:lnTo>
                    <a:lnTo>
                      <a:pt x="32" y="0"/>
                    </a:lnTo>
                    <a:lnTo>
                      <a:pt x="33" y="0"/>
                    </a:lnTo>
                    <a:lnTo>
                      <a:pt x="34" y="1"/>
                    </a:lnTo>
                    <a:lnTo>
                      <a:pt x="36" y="2"/>
                    </a:lnTo>
                    <a:lnTo>
                      <a:pt x="37" y="4"/>
                    </a:lnTo>
                    <a:lnTo>
                      <a:pt x="38" y="6"/>
                    </a:lnTo>
                    <a:lnTo>
                      <a:pt x="38" y="8"/>
                    </a:lnTo>
                    <a:lnTo>
                      <a:pt x="38" y="10"/>
                    </a:lnTo>
                    <a:lnTo>
                      <a:pt x="38" y="12"/>
                    </a:lnTo>
                    <a:lnTo>
                      <a:pt x="38" y="14"/>
                    </a:lnTo>
                    <a:lnTo>
                      <a:pt x="38" y="17"/>
                    </a:lnTo>
                    <a:lnTo>
                      <a:pt x="38" y="19"/>
                    </a:lnTo>
                    <a:lnTo>
                      <a:pt x="38" y="20"/>
                    </a:lnTo>
                    <a:lnTo>
                      <a:pt x="36" y="21"/>
                    </a:lnTo>
                    <a:lnTo>
                      <a:pt x="33" y="22"/>
                    </a:lnTo>
                    <a:lnTo>
                      <a:pt x="31" y="23"/>
                    </a:lnTo>
                    <a:lnTo>
                      <a:pt x="29" y="24"/>
                    </a:lnTo>
                    <a:lnTo>
                      <a:pt x="27" y="26"/>
                    </a:lnTo>
                    <a:lnTo>
                      <a:pt x="25" y="28"/>
                    </a:lnTo>
                    <a:lnTo>
                      <a:pt x="23" y="30"/>
                    </a:lnTo>
                    <a:lnTo>
                      <a:pt x="22" y="31"/>
                    </a:lnTo>
                    <a:lnTo>
                      <a:pt x="21" y="33"/>
                    </a:lnTo>
                    <a:lnTo>
                      <a:pt x="20" y="35"/>
                    </a:lnTo>
                    <a:lnTo>
                      <a:pt x="19" y="37"/>
                    </a:lnTo>
                    <a:lnTo>
                      <a:pt x="18" y="39"/>
                    </a:lnTo>
                    <a:lnTo>
                      <a:pt x="18" y="41"/>
                    </a:lnTo>
                    <a:lnTo>
                      <a:pt x="18" y="44"/>
                    </a:lnTo>
                    <a:lnTo>
                      <a:pt x="19" y="46"/>
                    </a:lnTo>
                    <a:lnTo>
                      <a:pt x="20" y="49"/>
                    </a:lnTo>
                    <a:lnTo>
                      <a:pt x="19" y="54"/>
                    </a:lnTo>
                    <a:lnTo>
                      <a:pt x="19" y="59"/>
                    </a:lnTo>
                    <a:lnTo>
                      <a:pt x="19" y="65"/>
                    </a:lnTo>
                    <a:lnTo>
                      <a:pt x="20" y="70"/>
                    </a:lnTo>
                    <a:lnTo>
                      <a:pt x="20" y="76"/>
                    </a:lnTo>
                    <a:lnTo>
                      <a:pt x="21" y="81"/>
                    </a:lnTo>
                    <a:lnTo>
                      <a:pt x="21" y="86"/>
                    </a:lnTo>
                    <a:lnTo>
                      <a:pt x="21" y="92"/>
                    </a:lnTo>
                    <a:lnTo>
                      <a:pt x="22" y="97"/>
                    </a:lnTo>
                    <a:lnTo>
                      <a:pt x="22" y="102"/>
                    </a:lnTo>
                    <a:lnTo>
                      <a:pt x="22" y="108"/>
                    </a:lnTo>
                    <a:lnTo>
                      <a:pt x="22" y="113"/>
                    </a:lnTo>
                    <a:lnTo>
                      <a:pt x="22" y="118"/>
                    </a:lnTo>
                    <a:lnTo>
                      <a:pt x="21" y="124"/>
                    </a:lnTo>
                    <a:lnTo>
                      <a:pt x="21" y="129"/>
                    </a:lnTo>
                    <a:lnTo>
                      <a:pt x="20" y="134"/>
                    </a:lnTo>
                    <a:lnTo>
                      <a:pt x="18" y="133"/>
                    </a:lnTo>
                    <a:lnTo>
                      <a:pt x="17" y="131"/>
                    </a:lnTo>
                    <a:lnTo>
                      <a:pt x="17" y="130"/>
                    </a:lnTo>
                    <a:lnTo>
                      <a:pt x="16" y="128"/>
                    </a:lnTo>
                    <a:lnTo>
                      <a:pt x="16" y="127"/>
                    </a:lnTo>
                    <a:lnTo>
                      <a:pt x="16" y="125"/>
                    </a:lnTo>
                    <a:lnTo>
                      <a:pt x="16" y="123"/>
                    </a:lnTo>
                    <a:lnTo>
                      <a:pt x="16" y="121"/>
                    </a:lnTo>
                    <a:lnTo>
                      <a:pt x="16" y="119"/>
                    </a:lnTo>
                    <a:lnTo>
                      <a:pt x="16" y="118"/>
                    </a:lnTo>
                    <a:lnTo>
                      <a:pt x="16" y="117"/>
                    </a:lnTo>
                    <a:lnTo>
                      <a:pt x="15" y="115"/>
                    </a:lnTo>
                    <a:lnTo>
                      <a:pt x="14" y="114"/>
                    </a:lnTo>
                    <a:lnTo>
                      <a:pt x="12" y="114"/>
                    </a:lnTo>
                    <a:lnTo>
                      <a:pt x="10" y="115"/>
                    </a:lnTo>
                    <a:lnTo>
                      <a:pt x="9" y="115"/>
                    </a:lnTo>
                    <a:lnTo>
                      <a:pt x="9" y="113"/>
                    </a:lnTo>
                    <a:lnTo>
                      <a:pt x="11" y="112"/>
                    </a:lnTo>
                    <a:lnTo>
                      <a:pt x="12" y="110"/>
                    </a:lnTo>
                    <a:lnTo>
                      <a:pt x="14" y="108"/>
                    </a:lnTo>
                    <a:lnTo>
                      <a:pt x="15" y="106"/>
                    </a:lnTo>
                    <a:lnTo>
                      <a:pt x="16" y="105"/>
                    </a:lnTo>
                    <a:lnTo>
                      <a:pt x="14" y="105"/>
                    </a:lnTo>
                    <a:lnTo>
                      <a:pt x="13" y="106"/>
                    </a:lnTo>
                    <a:lnTo>
                      <a:pt x="11" y="106"/>
                    </a:lnTo>
                    <a:lnTo>
                      <a:pt x="10" y="107"/>
                    </a:lnTo>
                    <a:lnTo>
                      <a:pt x="9" y="106"/>
                    </a:lnTo>
                    <a:lnTo>
                      <a:pt x="9" y="105"/>
                    </a:lnTo>
                    <a:lnTo>
                      <a:pt x="10" y="105"/>
                    </a:lnTo>
                    <a:lnTo>
                      <a:pt x="10" y="104"/>
                    </a:lnTo>
                    <a:lnTo>
                      <a:pt x="12" y="104"/>
                    </a:lnTo>
                    <a:lnTo>
                      <a:pt x="14" y="102"/>
                    </a:lnTo>
                    <a:lnTo>
                      <a:pt x="15" y="100"/>
                    </a:lnTo>
                    <a:lnTo>
                      <a:pt x="15" y="99"/>
                    </a:lnTo>
                    <a:lnTo>
                      <a:pt x="15" y="98"/>
                    </a:lnTo>
                    <a:lnTo>
                      <a:pt x="14" y="97"/>
                    </a:lnTo>
                    <a:lnTo>
                      <a:pt x="12" y="97"/>
                    </a:lnTo>
                    <a:lnTo>
                      <a:pt x="10" y="97"/>
                    </a:lnTo>
                    <a:lnTo>
                      <a:pt x="8" y="98"/>
                    </a:lnTo>
                    <a:lnTo>
                      <a:pt x="9" y="96"/>
                    </a:lnTo>
                    <a:lnTo>
                      <a:pt x="11" y="95"/>
                    </a:lnTo>
                    <a:lnTo>
                      <a:pt x="12" y="92"/>
                    </a:lnTo>
                    <a:lnTo>
                      <a:pt x="14" y="91"/>
                    </a:lnTo>
                    <a:lnTo>
                      <a:pt x="14" y="89"/>
                    </a:lnTo>
                    <a:lnTo>
                      <a:pt x="14" y="88"/>
                    </a:lnTo>
                    <a:lnTo>
                      <a:pt x="13" y="88"/>
                    </a:lnTo>
                    <a:lnTo>
                      <a:pt x="12" y="88"/>
                    </a:lnTo>
                    <a:lnTo>
                      <a:pt x="11" y="88"/>
                    </a:lnTo>
                    <a:lnTo>
                      <a:pt x="9" y="89"/>
                    </a:lnTo>
                    <a:lnTo>
                      <a:pt x="7" y="89"/>
                    </a:lnTo>
                    <a:lnTo>
                      <a:pt x="6" y="90"/>
                    </a:lnTo>
                    <a:lnTo>
                      <a:pt x="8" y="87"/>
                    </a:lnTo>
                    <a:lnTo>
                      <a:pt x="10" y="85"/>
                    </a:lnTo>
                    <a:lnTo>
                      <a:pt x="12" y="83"/>
                    </a:lnTo>
                    <a:lnTo>
                      <a:pt x="13" y="81"/>
                    </a:lnTo>
                    <a:lnTo>
                      <a:pt x="13" y="79"/>
                    </a:lnTo>
                    <a:lnTo>
                      <a:pt x="13" y="78"/>
                    </a:lnTo>
                    <a:lnTo>
                      <a:pt x="11" y="77"/>
                    </a:lnTo>
                    <a:lnTo>
                      <a:pt x="10" y="77"/>
                    </a:lnTo>
                    <a:lnTo>
                      <a:pt x="8" y="77"/>
                    </a:lnTo>
                    <a:lnTo>
                      <a:pt x="6" y="78"/>
                    </a:lnTo>
                    <a:lnTo>
                      <a:pt x="8" y="76"/>
                    </a:lnTo>
                    <a:lnTo>
                      <a:pt x="10" y="74"/>
                    </a:lnTo>
                    <a:lnTo>
                      <a:pt x="12" y="72"/>
                    </a:lnTo>
                    <a:lnTo>
                      <a:pt x="13" y="70"/>
                    </a:lnTo>
                    <a:lnTo>
                      <a:pt x="13" y="68"/>
                    </a:lnTo>
                    <a:lnTo>
                      <a:pt x="12" y="67"/>
                    </a:lnTo>
                    <a:lnTo>
                      <a:pt x="11" y="67"/>
                    </a:lnTo>
                    <a:lnTo>
                      <a:pt x="10" y="67"/>
                    </a:lnTo>
                    <a:lnTo>
                      <a:pt x="8" y="67"/>
                    </a:lnTo>
                    <a:lnTo>
                      <a:pt x="6" y="68"/>
                    </a:lnTo>
                    <a:lnTo>
                      <a:pt x="8" y="66"/>
                    </a:lnTo>
                    <a:lnTo>
                      <a:pt x="10" y="65"/>
                    </a:lnTo>
                    <a:lnTo>
                      <a:pt x="12" y="62"/>
                    </a:lnTo>
                    <a:lnTo>
                      <a:pt x="13" y="61"/>
                    </a:lnTo>
                    <a:lnTo>
                      <a:pt x="14" y="59"/>
                    </a:lnTo>
                    <a:lnTo>
                      <a:pt x="13" y="58"/>
                    </a:lnTo>
                    <a:lnTo>
                      <a:pt x="12" y="58"/>
                    </a:lnTo>
                    <a:lnTo>
                      <a:pt x="10" y="59"/>
                    </a:lnTo>
                    <a:lnTo>
                      <a:pt x="8" y="60"/>
                    </a:lnTo>
                    <a:lnTo>
                      <a:pt x="6" y="60"/>
                    </a:lnTo>
                    <a:lnTo>
                      <a:pt x="5" y="61"/>
                    </a:lnTo>
                    <a:lnTo>
                      <a:pt x="3" y="60"/>
                    </a:lnTo>
                    <a:lnTo>
                      <a:pt x="3" y="59"/>
                    </a:lnTo>
                    <a:lnTo>
                      <a:pt x="5" y="58"/>
                    </a:lnTo>
                    <a:lnTo>
                      <a:pt x="7" y="56"/>
                    </a:lnTo>
                    <a:lnTo>
                      <a:pt x="10" y="54"/>
                    </a:lnTo>
                    <a:lnTo>
                      <a:pt x="12" y="53"/>
                    </a:lnTo>
                    <a:lnTo>
                      <a:pt x="14" y="53"/>
                    </a:lnTo>
                    <a:lnTo>
                      <a:pt x="13" y="51"/>
                    </a:lnTo>
                    <a:lnTo>
                      <a:pt x="11" y="50"/>
                    </a:lnTo>
                    <a:lnTo>
                      <a:pt x="10" y="50"/>
                    </a:lnTo>
                    <a:lnTo>
                      <a:pt x="9" y="50"/>
                    </a:lnTo>
                    <a:lnTo>
                      <a:pt x="7" y="50"/>
                    </a:lnTo>
                    <a:lnTo>
                      <a:pt x="6" y="51"/>
                    </a:lnTo>
                    <a:lnTo>
                      <a:pt x="4" y="51"/>
                    </a:lnTo>
                    <a:lnTo>
                      <a:pt x="3" y="51"/>
                    </a:lnTo>
                    <a:lnTo>
                      <a:pt x="3" y="50"/>
                    </a:lnTo>
                    <a:lnTo>
                      <a:pt x="5" y="50"/>
                    </a:lnTo>
                    <a:lnTo>
                      <a:pt x="6" y="49"/>
                    </a:lnTo>
                    <a:lnTo>
                      <a:pt x="8" y="47"/>
                    </a:lnTo>
                    <a:lnTo>
                      <a:pt x="10" y="45"/>
                    </a:lnTo>
                    <a:lnTo>
                      <a:pt x="13" y="43"/>
                    </a:lnTo>
                    <a:lnTo>
                      <a:pt x="13" y="42"/>
                    </a:lnTo>
                    <a:lnTo>
                      <a:pt x="14" y="41"/>
                    </a:lnTo>
                    <a:lnTo>
                      <a:pt x="14" y="40"/>
                    </a:lnTo>
                    <a:lnTo>
                      <a:pt x="14" y="38"/>
                    </a:lnTo>
                    <a:lnTo>
                      <a:pt x="12" y="38"/>
                    </a:lnTo>
                    <a:lnTo>
                      <a:pt x="10" y="39"/>
                    </a:lnTo>
                    <a:lnTo>
                      <a:pt x="8" y="40"/>
                    </a:lnTo>
                    <a:lnTo>
                      <a:pt x="6" y="40"/>
                    </a:lnTo>
                    <a:lnTo>
                      <a:pt x="8" y="38"/>
                    </a:lnTo>
                    <a:lnTo>
                      <a:pt x="10" y="36"/>
                    </a:lnTo>
                    <a:lnTo>
                      <a:pt x="12" y="35"/>
                    </a:lnTo>
                    <a:lnTo>
                      <a:pt x="14" y="34"/>
                    </a:lnTo>
                    <a:lnTo>
                      <a:pt x="16" y="32"/>
                    </a:lnTo>
                    <a:lnTo>
                      <a:pt x="19" y="31"/>
                    </a:lnTo>
                    <a:lnTo>
                      <a:pt x="21" y="29"/>
                    </a:lnTo>
                    <a:lnTo>
                      <a:pt x="23" y="27"/>
                    </a:lnTo>
                    <a:lnTo>
                      <a:pt x="20" y="27"/>
                    </a:lnTo>
                    <a:lnTo>
                      <a:pt x="18" y="28"/>
                    </a:lnTo>
                    <a:lnTo>
                      <a:pt x="16" y="28"/>
                    </a:lnTo>
                    <a:lnTo>
                      <a:pt x="14" y="29"/>
                    </a:lnTo>
                    <a:lnTo>
                      <a:pt x="11" y="30"/>
                    </a:lnTo>
                    <a:lnTo>
                      <a:pt x="9" y="31"/>
                    </a:lnTo>
                    <a:lnTo>
                      <a:pt x="7" y="31"/>
                    </a:lnTo>
                    <a:lnTo>
                      <a:pt x="5" y="32"/>
                    </a:lnTo>
                    <a:lnTo>
                      <a:pt x="7" y="30"/>
                    </a:lnTo>
                    <a:lnTo>
                      <a:pt x="9" y="28"/>
                    </a:lnTo>
                    <a:lnTo>
                      <a:pt x="10" y="28"/>
                    </a:lnTo>
                    <a:lnTo>
                      <a:pt x="12" y="27"/>
                    </a:lnTo>
                    <a:lnTo>
                      <a:pt x="13" y="25"/>
                    </a:lnTo>
                    <a:lnTo>
                      <a:pt x="15" y="25"/>
                    </a:lnTo>
                    <a:lnTo>
                      <a:pt x="16" y="24"/>
                    </a:lnTo>
                    <a:lnTo>
                      <a:pt x="18" y="23"/>
                    </a:lnTo>
                    <a:lnTo>
                      <a:pt x="19" y="22"/>
                    </a:lnTo>
                    <a:lnTo>
                      <a:pt x="21" y="21"/>
                    </a:lnTo>
                    <a:lnTo>
                      <a:pt x="23" y="20"/>
                    </a:lnTo>
                    <a:lnTo>
                      <a:pt x="24" y="19"/>
                    </a:lnTo>
                    <a:lnTo>
                      <a:pt x="26" y="19"/>
                    </a:lnTo>
                    <a:lnTo>
                      <a:pt x="27" y="18"/>
                    </a:lnTo>
                    <a:lnTo>
                      <a:pt x="29" y="17"/>
                    </a:lnTo>
                    <a:lnTo>
                      <a:pt x="31" y="17"/>
                    </a:lnTo>
                    <a:lnTo>
                      <a:pt x="29" y="16"/>
                    </a:lnTo>
                    <a:lnTo>
                      <a:pt x="27" y="16"/>
                    </a:lnTo>
                    <a:lnTo>
                      <a:pt x="25" y="16"/>
                    </a:lnTo>
                    <a:lnTo>
                      <a:pt x="24" y="17"/>
                    </a:lnTo>
                    <a:lnTo>
                      <a:pt x="22" y="17"/>
                    </a:lnTo>
                    <a:lnTo>
                      <a:pt x="20" y="18"/>
                    </a:lnTo>
                    <a:lnTo>
                      <a:pt x="18" y="19"/>
                    </a:lnTo>
                    <a:lnTo>
                      <a:pt x="17" y="19"/>
                    </a:lnTo>
                    <a:lnTo>
                      <a:pt x="15" y="20"/>
                    </a:lnTo>
                    <a:lnTo>
                      <a:pt x="13" y="20"/>
                    </a:lnTo>
                    <a:lnTo>
                      <a:pt x="12" y="21"/>
                    </a:lnTo>
                    <a:lnTo>
                      <a:pt x="10" y="21"/>
                    </a:lnTo>
                    <a:lnTo>
                      <a:pt x="8" y="22"/>
                    </a:lnTo>
                    <a:lnTo>
                      <a:pt x="6" y="22"/>
                    </a:lnTo>
                    <a:lnTo>
                      <a:pt x="4" y="22"/>
                    </a:lnTo>
                    <a:lnTo>
                      <a:pt x="2" y="22"/>
                    </a:lnTo>
                    <a:lnTo>
                      <a:pt x="5" y="20"/>
                    </a:lnTo>
                    <a:lnTo>
                      <a:pt x="7" y="19"/>
                    </a:lnTo>
                    <a:lnTo>
                      <a:pt x="9" y="18"/>
                    </a:lnTo>
                    <a:lnTo>
                      <a:pt x="10" y="17"/>
                    </a:lnTo>
                    <a:lnTo>
                      <a:pt x="12" y="16"/>
                    </a:lnTo>
                    <a:lnTo>
                      <a:pt x="14" y="16"/>
                    </a:lnTo>
                    <a:lnTo>
                      <a:pt x="15" y="15"/>
                    </a:lnTo>
                    <a:lnTo>
                      <a:pt x="17" y="14"/>
                    </a:lnTo>
                    <a:lnTo>
                      <a:pt x="18" y="13"/>
                    </a:lnTo>
                    <a:lnTo>
                      <a:pt x="20" y="13"/>
                    </a:lnTo>
                    <a:lnTo>
                      <a:pt x="22" y="12"/>
                    </a:lnTo>
                    <a:lnTo>
                      <a:pt x="23" y="11"/>
                    </a:lnTo>
                    <a:lnTo>
                      <a:pt x="25" y="10"/>
                    </a:lnTo>
                    <a:lnTo>
                      <a:pt x="26" y="9"/>
                    </a:lnTo>
                    <a:lnTo>
                      <a:pt x="25" y="8"/>
                    </a:lnTo>
                    <a:lnTo>
                      <a:pt x="23" y="8"/>
                    </a:lnTo>
                    <a:lnTo>
                      <a:pt x="22" y="8"/>
                    </a:lnTo>
                    <a:lnTo>
                      <a:pt x="20" y="8"/>
                    </a:lnTo>
                    <a:lnTo>
                      <a:pt x="18" y="8"/>
                    </a:lnTo>
                    <a:lnTo>
                      <a:pt x="17" y="9"/>
                    </a:lnTo>
                    <a:lnTo>
                      <a:pt x="15" y="10"/>
                    </a:lnTo>
                    <a:lnTo>
                      <a:pt x="14" y="11"/>
                    </a:lnTo>
                    <a:lnTo>
                      <a:pt x="12" y="11"/>
                    </a:lnTo>
                    <a:lnTo>
                      <a:pt x="10" y="12"/>
                    </a:lnTo>
                    <a:lnTo>
                      <a:pt x="9" y="12"/>
                    </a:lnTo>
                    <a:lnTo>
                      <a:pt x="7" y="13"/>
                    </a:lnTo>
                    <a:lnTo>
                      <a:pt x="5" y="13"/>
                    </a:lnTo>
                    <a:lnTo>
                      <a:pt x="3" y="13"/>
                    </a:lnTo>
                    <a:lnTo>
                      <a:pt x="1" y="13"/>
                    </a:lnTo>
                    <a:lnTo>
                      <a:pt x="0" y="12"/>
                    </a:lnTo>
                    <a:lnTo>
                      <a:pt x="1" y="11"/>
                    </a:lnTo>
                    <a:lnTo>
                      <a:pt x="2" y="10"/>
                    </a:lnTo>
                    <a:lnTo>
                      <a:pt x="4" y="9"/>
                    </a:lnTo>
                    <a:lnTo>
                      <a:pt x="6" y="9"/>
                    </a:lnTo>
                    <a:lnTo>
                      <a:pt x="8" y="8"/>
                    </a:lnTo>
                    <a:lnTo>
                      <a:pt x="10" y="7"/>
                    </a:lnTo>
                    <a:lnTo>
                      <a:pt x="12" y="6"/>
                    </a:lnTo>
                    <a:lnTo>
                      <a:pt x="14" y="5"/>
                    </a:lnTo>
                    <a:lnTo>
                      <a:pt x="15" y="5"/>
                    </a:lnTo>
                    <a:lnTo>
                      <a:pt x="17" y="4"/>
                    </a:lnTo>
                    <a:lnTo>
                      <a:pt x="19" y="3"/>
                    </a:lnTo>
                    <a:lnTo>
                      <a:pt x="22" y="3"/>
                    </a:lnTo>
                    <a:lnTo>
                      <a:pt x="23" y="2"/>
                    </a:lnTo>
                    <a:lnTo>
                      <a:pt x="25" y="1"/>
                    </a:lnTo>
                    <a:lnTo>
                      <a:pt x="27" y="0"/>
                    </a:lnTo>
                    <a:lnTo>
                      <a:pt x="29"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4" name="Freeform 805"/>
              <p:cNvSpPr>
                <a:spLocks/>
              </p:cNvSpPr>
              <p:nvPr/>
            </p:nvSpPr>
            <p:spPr bwMode="auto">
              <a:xfrm>
                <a:off x="4549" y="2193"/>
                <a:ext cx="8" cy="14"/>
              </a:xfrm>
              <a:custGeom>
                <a:avLst/>
                <a:gdLst>
                  <a:gd name="T0" fmla="*/ 2 w 8"/>
                  <a:gd name="T1" fmla="*/ 0 h 14"/>
                  <a:gd name="T2" fmla="*/ 3 w 8"/>
                  <a:gd name="T3" fmla="*/ 0 h 14"/>
                  <a:gd name="T4" fmla="*/ 4 w 8"/>
                  <a:gd name="T5" fmla="*/ 2 h 14"/>
                  <a:gd name="T6" fmla="*/ 5 w 8"/>
                  <a:gd name="T7" fmla="*/ 3 h 14"/>
                  <a:gd name="T8" fmla="*/ 6 w 8"/>
                  <a:gd name="T9" fmla="*/ 5 h 14"/>
                  <a:gd name="T10" fmla="*/ 6 w 8"/>
                  <a:gd name="T11" fmla="*/ 7 h 14"/>
                  <a:gd name="T12" fmla="*/ 7 w 8"/>
                  <a:gd name="T13" fmla="*/ 9 h 14"/>
                  <a:gd name="T14" fmla="*/ 7 w 8"/>
                  <a:gd name="T15" fmla="*/ 11 h 14"/>
                  <a:gd name="T16" fmla="*/ 8 w 8"/>
                  <a:gd name="T17" fmla="*/ 14 h 14"/>
                  <a:gd name="T18" fmla="*/ 5 w 8"/>
                  <a:gd name="T19" fmla="*/ 13 h 14"/>
                  <a:gd name="T20" fmla="*/ 4 w 8"/>
                  <a:gd name="T21" fmla="*/ 13 h 14"/>
                  <a:gd name="T22" fmla="*/ 2 w 8"/>
                  <a:gd name="T23" fmla="*/ 12 h 14"/>
                  <a:gd name="T24" fmla="*/ 1 w 8"/>
                  <a:gd name="T25" fmla="*/ 10 h 14"/>
                  <a:gd name="T26" fmla="*/ 0 w 8"/>
                  <a:gd name="T27" fmla="*/ 9 h 14"/>
                  <a:gd name="T28" fmla="*/ 0 w 8"/>
                  <a:gd name="T29" fmla="*/ 8 h 14"/>
                  <a:gd name="T30" fmla="*/ 0 w 8"/>
                  <a:gd name="T31" fmla="*/ 7 h 14"/>
                  <a:gd name="T32" fmla="*/ 0 w 8"/>
                  <a:gd name="T33" fmla="*/ 5 h 14"/>
                  <a:gd name="T34" fmla="*/ 0 w 8"/>
                  <a:gd name="T35" fmla="*/ 4 h 14"/>
                  <a:gd name="T36" fmla="*/ 1 w 8"/>
                  <a:gd name="T37" fmla="*/ 2 h 14"/>
                  <a:gd name="T38" fmla="*/ 1 w 8"/>
                  <a:gd name="T39" fmla="*/ 1 h 14"/>
                  <a:gd name="T40" fmla="*/ 2 w 8"/>
                  <a:gd name="T41" fmla="*/ 0 h 14"/>
                  <a:gd name="T42" fmla="*/ 2 w 8"/>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 h="14">
                    <a:moveTo>
                      <a:pt x="2" y="0"/>
                    </a:moveTo>
                    <a:lnTo>
                      <a:pt x="3" y="0"/>
                    </a:lnTo>
                    <a:lnTo>
                      <a:pt x="4" y="2"/>
                    </a:lnTo>
                    <a:lnTo>
                      <a:pt x="5" y="3"/>
                    </a:lnTo>
                    <a:lnTo>
                      <a:pt x="6" y="5"/>
                    </a:lnTo>
                    <a:lnTo>
                      <a:pt x="6" y="7"/>
                    </a:lnTo>
                    <a:lnTo>
                      <a:pt x="7" y="9"/>
                    </a:lnTo>
                    <a:lnTo>
                      <a:pt x="7" y="11"/>
                    </a:lnTo>
                    <a:lnTo>
                      <a:pt x="8" y="14"/>
                    </a:lnTo>
                    <a:lnTo>
                      <a:pt x="5" y="13"/>
                    </a:lnTo>
                    <a:lnTo>
                      <a:pt x="4" y="13"/>
                    </a:lnTo>
                    <a:lnTo>
                      <a:pt x="2" y="12"/>
                    </a:lnTo>
                    <a:lnTo>
                      <a:pt x="1" y="10"/>
                    </a:lnTo>
                    <a:lnTo>
                      <a:pt x="0" y="9"/>
                    </a:lnTo>
                    <a:lnTo>
                      <a:pt x="0" y="8"/>
                    </a:lnTo>
                    <a:lnTo>
                      <a:pt x="0" y="7"/>
                    </a:lnTo>
                    <a:lnTo>
                      <a:pt x="0" y="5"/>
                    </a:lnTo>
                    <a:lnTo>
                      <a:pt x="0" y="4"/>
                    </a:lnTo>
                    <a:lnTo>
                      <a:pt x="1" y="2"/>
                    </a:lnTo>
                    <a:lnTo>
                      <a:pt x="1"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5" name="Freeform 806"/>
              <p:cNvSpPr>
                <a:spLocks/>
              </p:cNvSpPr>
              <p:nvPr/>
            </p:nvSpPr>
            <p:spPr bwMode="auto">
              <a:xfrm>
                <a:off x="4923" y="2194"/>
                <a:ext cx="69" cy="59"/>
              </a:xfrm>
              <a:custGeom>
                <a:avLst/>
                <a:gdLst>
                  <a:gd name="T0" fmla="*/ 55 w 69"/>
                  <a:gd name="T1" fmla="*/ 0 h 59"/>
                  <a:gd name="T2" fmla="*/ 64 w 69"/>
                  <a:gd name="T3" fmla="*/ 5 h 59"/>
                  <a:gd name="T4" fmla="*/ 68 w 69"/>
                  <a:gd name="T5" fmla="*/ 13 h 59"/>
                  <a:gd name="T6" fmla="*/ 69 w 69"/>
                  <a:gd name="T7" fmla="*/ 25 h 59"/>
                  <a:gd name="T8" fmla="*/ 61 w 69"/>
                  <a:gd name="T9" fmla="*/ 41 h 59"/>
                  <a:gd name="T10" fmla="*/ 45 w 69"/>
                  <a:gd name="T11" fmla="*/ 53 h 59"/>
                  <a:gd name="T12" fmla="*/ 26 w 69"/>
                  <a:gd name="T13" fmla="*/ 59 h 59"/>
                  <a:gd name="T14" fmla="*/ 7 w 69"/>
                  <a:gd name="T15" fmla="*/ 55 h 59"/>
                  <a:gd name="T16" fmla="*/ 0 w 69"/>
                  <a:gd name="T17" fmla="*/ 47 h 59"/>
                  <a:gd name="T18" fmla="*/ 0 w 69"/>
                  <a:gd name="T19" fmla="*/ 38 h 59"/>
                  <a:gd name="T20" fmla="*/ 3 w 69"/>
                  <a:gd name="T21" fmla="*/ 31 h 59"/>
                  <a:gd name="T22" fmla="*/ 9 w 69"/>
                  <a:gd name="T23" fmla="*/ 27 h 59"/>
                  <a:gd name="T24" fmla="*/ 8 w 69"/>
                  <a:gd name="T25" fmla="*/ 33 h 59"/>
                  <a:gd name="T26" fmla="*/ 8 w 69"/>
                  <a:gd name="T27" fmla="*/ 35 h 59"/>
                  <a:gd name="T28" fmla="*/ 14 w 69"/>
                  <a:gd name="T29" fmla="*/ 32 h 59"/>
                  <a:gd name="T30" fmla="*/ 13 w 69"/>
                  <a:gd name="T31" fmla="*/ 35 h 59"/>
                  <a:gd name="T32" fmla="*/ 8 w 69"/>
                  <a:gd name="T33" fmla="*/ 41 h 59"/>
                  <a:gd name="T34" fmla="*/ 6 w 69"/>
                  <a:gd name="T35" fmla="*/ 48 h 59"/>
                  <a:gd name="T36" fmla="*/ 14 w 69"/>
                  <a:gd name="T37" fmla="*/ 53 h 59"/>
                  <a:gd name="T38" fmla="*/ 26 w 69"/>
                  <a:gd name="T39" fmla="*/ 54 h 59"/>
                  <a:gd name="T40" fmla="*/ 38 w 69"/>
                  <a:gd name="T41" fmla="*/ 50 h 59"/>
                  <a:gd name="T42" fmla="*/ 49 w 69"/>
                  <a:gd name="T43" fmla="*/ 44 h 59"/>
                  <a:gd name="T44" fmla="*/ 56 w 69"/>
                  <a:gd name="T45" fmla="*/ 36 h 59"/>
                  <a:gd name="T46" fmla="*/ 60 w 69"/>
                  <a:gd name="T47" fmla="*/ 28 h 59"/>
                  <a:gd name="T48" fmla="*/ 62 w 69"/>
                  <a:gd name="T49" fmla="*/ 18 h 59"/>
                  <a:gd name="T50" fmla="*/ 60 w 69"/>
                  <a:gd name="T51" fmla="*/ 9 h 59"/>
                  <a:gd name="T52" fmla="*/ 54 w 69"/>
                  <a:gd name="T53" fmla="*/ 5 h 59"/>
                  <a:gd name="T54" fmla="*/ 46 w 69"/>
                  <a:gd name="T55" fmla="*/ 4 h 59"/>
                  <a:gd name="T56" fmla="*/ 39 w 69"/>
                  <a:gd name="T57" fmla="*/ 7 h 59"/>
                  <a:gd name="T58" fmla="*/ 32 w 69"/>
                  <a:gd name="T59" fmla="*/ 11 h 59"/>
                  <a:gd name="T60" fmla="*/ 34 w 69"/>
                  <a:gd name="T61" fmla="*/ 12 h 59"/>
                  <a:gd name="T62" fmla="*/ 44 w 69"/>
                  <a:gd name="T63" fmla="*/ 10 h 59"/>
                  <a:gd name="T64" fmla="*/ 42 w 69"/>
                  <a:gd name="T65" fmla="*/ 13 h 59"/>
                  <a:gd name="T66" fmla="*/ 34 w 69"/>
                  <a:gd name="T67" fmla="*/ 15 h 59"/>
                  <a:gd name="T68" fmla="*/ 36 w 69"/>
                  <a:gd name="T69" fmla="*/ 18 h 59"/>
                  <a:gd name="T70" fmla="*/ 44 w 69"/>
                  <a:gd name="T71" fmla="*/ 16 h 59"/>
                  <a:gd name="T72" fmla="*/ 46 w 69"/>
                  <a:gd name="T73" fmla="*/ 19 h 59"/>
                  <a:gd name="T74" fmla="*/ 39 w 69"/>
                  <a:gd name="T75" fmla="*/ 21 h 59"/>
                  <a:gd name="T76" fmla="*/ 40 w 69"/>
                  <a:gd name="T77" fmla="*/ 24 h 59"/>
                  <a:gd name="T78" fmla="*/ 49 w 69"/>
                  <a:gd name="T79" fmla="*/ 24 h 59"/>
                  <a:gd name="T80" fmla="*/ 52 w 69"/>
                  <a:gd name="T81" fmla="*/ 30 h 59"/>
                  <a:gd name="T82" fmla="*/ 47 w 69"/>
                  <a:gd name="T83" fmla="*/ 37 h 59"/>
                  <a:gd name="T84" fmla="*/ 42 w 69"/>
                  <a:gd name="T85" fmla="*/ 41 h 59"/>
                  <a:gd name="T86" fmla="*/ 35 w 69"/>
                  <a:gd name="T87" fmla="*/ 45 h 59"/>
                  <a:gd name="T88" fmla="*/ 29 w 69"/>
                  <a:gd name="T89" fmla="*/ 47 h 59"/>
                  <a:gd name="T90" fmla="*/ 23 w 69"/>
                  <a:gd name="T91" fmla="*/ 49 h 59"/>
                  <a:gd name="T92" fmla="*/ 17 w 69"/>
                  <a:gd name="T93" fmla="*/ 48 h 59"/>
                  <a:gd name="T94" fmla="*/ 17 w 69"/>
                  <a:gd name="T95" fmla="*/ 45 h 59"/>
                  <a:gd name="T96" fmla="*/ 23 w 69"/>
                  <a:gd name="T97" fmla="*/ 40 h 59"/>
                  <a:gd name="T98" fmla="*/ 29 w 69"/>
                  <a:gd name="T99" fmla="*/ 35 h 59"/>
                  <a:gd name="T100" fmla="*/ 35 w 69"/>
                  <a:gd name="T101" fmla="*/ 32 h 59"/>
                  <a:gd name="T102" fmla="*/ 39 w 69"/>
                  <a:gd name="T103" fmla="*/ 27 h 59"/>
                  <a:gd name="T104" fmla="*/ 29 w 69"/>
                  <a:gd name="T105" fmla="*/ 23 h 59"/>
                  <a:gd name="T106" fmla="*/ 22 w 69"/>
                  <a:gd name="T107" fmla="*/ 17 h 59"/>
                  <a:gd name="T108" fmla="*/ 20 w 69"/>
                  <a:gd name="T109" fmla="*/ 12 h 59"/>
                  <a:gd name="T110" fmla="*/ 25 w 69"/>
                  <a:gd name="T111" fmla="*/ 7 h 59"/>
                  <a:gd name="T112" fmla="*/ 34 w 69"/>
                  <a:gd name="T113" fmla="*/ 4 h 59"/>
                  <a:gd name="T114" fmla="*/ 43 w 69"/>
                  <a:gd name="T115" fmla="*/ 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9" h="59">
                    <a:moveTo>
                      <a:pt x="47" y="0"/>
                    </a:moveTo>
                    <a:lnTo>
                      <a:pt x="49" y="0"/>
                    </a:lnTo>
                    <a:lnTo>
                      <a:pt x="52" y="0"/>
                    </a:lnTo>
                    <a:lnTo>
                      <a:pt x="55" y="0"/>
                    </a:lnTo>
                    <a:lnTo>
                      <a:pt x="57" y="1"/>
                    </a:lnTo>
                    <a:lnTo>
                      <a:pt x="59" y="2"/>
                    </a:lnTo>
                    <a:lnTo>
                      <a:pt x="62" y="3"/>
                    </a:lnTo>
                    <a:lnTo>
                      <a:pt x="64" y="5"/>
                    </a:lnTo>
                    <a:lnTo>
                      <a:pt x="65" y="7"/>
                    </a:lnTo>
                    <a:lnTo>
                      <a:pt x="67" y="9"/>
                    </a:lnTo>
                    <a:lnTo>
                      <a:pt x="68" y="11"/>
                    </a:lnTo>
                    <a:lnTo>
                      <a:pt x="68" y="13"/>
                    </a:lnTo>
                    <a:lnTo>
                      <a:pt x="69" y="16"/>
                    </a:lnTo>
                    <a:lnTo>
                      <a:pt x="69" y="18"/>
                    </a:lnTo>
                    <a:lnTo>
                      <a:pt x="69" y="21"/>
                    </a:lnTo>
                    <a:lnTo>
                      <a:pt x="69" y="25"/>
                    </a:lnTo>
                    <a:lnTo>
                      <a:pt x="68" y="28"/>
                    </a:lnTo>
                    <a:lnTo>
                      <a:pt x="66" y="32"/>
                    </a:lnTo>
                    <a:lnTo>
                      <a:pt x="64" y="37"/>
                    </a:lnTo>
                    <a:lnTo>
                      <a:pt x="61" y="41"/>
                    </a:lnTo>
                    <a:lnTo>
                      <a:pt x="58" y="45"/>
                    </a:lnTo>
                    <a:lnTo>
                      <a:pt x="54" y="48"/>
                    </a:lnTo>
                    <a:lnTo>
                      <a:pt x="50" y="51"/>
                    </a:lnTo>
                    <a:lnTo>
                      <a:pt x="45" y="53"/>
                    </a:lnTo>
                    <a:lnTo>
                      <a:pt x="41" y="56"/>
                    </a:lnTo>
                    <a:lnTo>
                      <a:pt x="35" y="57"/>
                    </a:lnTo>
                    <a:lnTo>
                      <a:pt x="31" y="58"/>
                    </a:lnTo>
                    <a:lnTo>
                      <a:pt x="26" y="59"/>
                    </a:lnTo>
                    <a:lnTo>
                      <a:pt x="21" y="59"/>
                    </a:lnTo>
                    <a:lnTo>
                      <a:pt x="16" y="58"/>
                    </a:lnTo>
                    <a:lnTo>
                      <a:pt x="12" y="57"/>
                    </a:lnTo>
                    <a:lnTo>
                      <a:pt x="7" y="55"/>
                    </a:lnTo>
                    <a:lnTo>
                      <a:pt x="3" y="53"/>
                    </a:lnTo>
                    <a:lnTo>
                      <a:pt x="2" y="51"/>
                    </a:lnTo>
                    <a:lnTo>
                      <a:pt x="1" y="49"/>
                    </a:lnTo>
                    <a:lnTo>
                      <a:pt x="0" y="47"/>
                    </a:lnTo>
                    <a:lnTo>
                      <a:pt x="0" y="45"/>
                    </a:lnTo>
                    <a:lnTo>
                      <a:pt x="0" y="43"/>
                    </a:lnTo>
                    <a:lnTo>
                      <a:pt x="0" y="41"/>
                    </a:lnTo>
                    <a:lnTo>
                      <a:pt x="0" y="38"/>
                    </a:lnTo>
                    <a:lnTo>
                      <a:pt x="1" y="36"/>
                    </a:lnTo>
                    <a:lnTo>
                      <a:pt x="1" y="34"/>
                    </a:lnTo>
                    <a:lnTo>
                      <a:pt x="2" y="33"/>
                    </a:lnTo>
                    <a:lnTo>
                      <a:pt x="3" y="31"/>
                    </a:lnTo>
                    <a:lnTo>
                      <a:pt x="4" y="30"/>
                    </a:lnTo>
                    <a:lnTo>
                      <a:pt x="6" y="28"/>
                    </a:lnTo>
                    <a:lnTo>
                      <a:pt x="8" y="26"/>
                    </a:lnTo>
                    <a:lnTo>
                      <a:pt x="9" y="27"/>
                    </a:lnTo>
                    <a:lnTo>
                      <a:pt x="9" y="29"/>
                    </a:lnTo>
                    <a:lnTo>
                      <a:pt x="9" y="30"/>
                    </a:lnTo>
                    <a:lnTo>
                      <a:pt x="8" y="32"/>
                    </a:lnTo>
                    <a:lnTo>
                      <a:pt x="8" y="33"/>
                    </a:lnTo>
                    <a:lnTo>
                      <a:pt x="7" y="35"/>
                    </a:lnTo>
                    <a:lnTo>
                      <a:pt x="6" y="36"/>
                    </a:lnTo>
                    <a:lnTo>
                      <a:pt x="7" y="38"/>
                    </a:lnTo>
                    <a:lnTo>
                      <a:pt x="8" y="35"/>
                    </a:lnTo>
                    <a:lnTo>
                      <a:pt x="10" y="34"/>
                    </a:lnTo>
                    <a:lnTo>
                      <a:pt x="11" y="32"/>
                    </a:lnTo>
                    <a:lnTo>
                      <a:pt x="13" y="32"/>
                    </a:lnTo>
                    <a:lnTo>
                      <a:pt x="14" y="32"/>
                    </a:lnTo>
                    <a:lnTo>
                      <a:pt x="15" y="33"/>
                    </a:lnTo>
                    <a:lnTo>
                      <a:pt x="14" y="33"/>
                    </a:lnTo>
                    <a:lnTo>
                      <a:pt x="14" y="34"/>
                    </a:lnTo>
                    <a:lnTo>
                      <a:pt x="13" y="35"/>
                    </a:lnTo>
                    <a:lnTo>
                      <a:pt x="12" y="37"/>
                    </a:lnTo>
                    <a:lnTo>
                      <a:pt x="11" y="38"/>
                    </a:lnTo>
                    <a:lnTo>
                      <a:pt x="10" y="40"/>
                    </a:lnTo>
                    <a:lnTo>
                      <a:pt x="8" y="41"/>
                    </a:lnTo>
                    <a:lnTo>
                      <a:pt x="8" y="43"/>
                    </a:lnTo>
                    <a:lnTo>
                      <a:pt x="7" y="45"/>
                    </a:lnTo>
                    <a:lnTo>
                      <a:pt x="6" y="46"/>
                    </a:lnTo>
                    <a:lnTo>
                      <a:pt x="6" y="48"/>
                    </a:lnTo>
                    <a:lnTo>
                      <a:pt x="7" y="50"/>
                    </a:lnTo>
                    <a:lnTo>
                      <a:pt x="9" y="51"/>
                    </a:lnTo>
                    <a:lnTo>
                      <a:pt x="12" y="52"/>
                    </a:lnTo>
                    <a:lnTo>
                      <a:pt x="14" y="53"/>
                    </a:lnTo>
                    <a:lnTo>
                      <a:pt x="18" y="54"/>
                    </a:lnTo>
                    <a:lnTo>
                      <a:pt x="20" y="54"/>
                    </a:lnTo>
                    <a:lnTo>
                      <a:pt x="23" y="54"/>
                    </a:lnTo>
                    <a:lnTo>
                      <a:pt x="26" y="54"/>
                    </a:lnTo>
                    <a:lnTo>
                      <a:pt x="29" y="53"/>
                    </a:lnTo>
                    <a:lnTo>
                      <a:pt x="32" y="52"/>
                    </a:lnTo>
                    <a:lnTo>
                      <a:pt x="35" y="51"/>
                    </a:lnTo>
                    <a:lnTo>
                      <a:pt x="38" y="50"/>
                    </a:lnTo>
                    <a:lnTo>
                      <a:pt x="41" y="49"/>
                    </a:lnTo>
                    <a:lnTo>
                      <a:pt x="44" y="47"/>
                    </a:lnTo>
                    <a:lnTo>
                      <a:pt x="46" y="46"/>
                    </a:lnTo>
                    <a:lnTo>
                      <a:pt x="49" y="44"/>
                    </a:lnTo>
                    <a:lnTo>
                      <a:pt x="51" y="42"/>
                    </a:lnTo>
                    <a:lnTo>
                      <a:pt x="53" y="40"/>
                    </a:lnTo>
                    <a:lnTo>
                      <a:pt x="54" y="38"/>
                    </a:lnTo>
                    <a:lnTo>
                      <a:pt x="56" y="36"/>
                    </a:lnTo>
                    <a:lnTo>
                      <a:pt x="57" y="34"/>
                    </a:lnTo>
                    <a:lnTo>
                      <a:pt x="58" y="32"/>
                    </a:lnTo>
                    <a:lnTo>
                      <a:pt x="59" y="30"/>
                    </a:lnTo>
                    <a:lnTo>
                      <a:pt x="60" y="28"/>
                    </a:lnTo>
                    <a:lnTo>
                      <a:pt x="61" y="26"/>
                    </a:lnTo>
                    <a:lnTo>
                      <a:pt x="61" y="23"/>
                    </a:lnTo>
                    <a:lnTo>
                      <a:pt x="62" y="21"/>
                    </a:lnTo>
                    <a:lnTo>
                      <a:pt x="62" y="18"/>
                    </a:lnTo>
                    <a:lnTo>
                      <a:pt x="62" y="16"/>
                    </a:lnTo>
                    <a:lnTo>
                      <a:pt x="62" y="14"/>
                    </a:lnTo>
                    <a:lnTo>
                      <a:pt x="61" y="12"/>
                    </a:lnTo>
                    <a:lnTo>
                      <a:pt x="60" y="9"/>
                    </a:lnTo>
                    <a:lnTo>
                      <a:pt x="59" y="7"/>
                    </a:lnTo>
                    <a:lnTo>
                      <a:pt x="57" y="6"/>
                    </a:lnTo>
                    <a:lnTo>
                      <a:pt x="56" y="6"/>
                    </a:lnTo>
                    <a:lnTo>
                      <a:pt x="54" y="5"/>
                    </a:lnTo>
                    <a:lnTo>
                      <a:pt x="52" y="4"/>
                    </a:lnTo>
                    <a:lnTo>
                      <a:pt x="50" y="4"/>
                    </a:lnTo>
                    <a:lnTo>
                      <a:pt x="48" y="4"/>
                    </a:lnTo>
                    <a:lnTo>
                      <a:pt x="46" y="4"/>
                    </a:lnTo>
                    <a:lnTo>
                      <a:pt x="45" y="5"/>
                    </a:lnTo>
                    <a:lnTo>
                      <a:pt x="43" y="5"/>
                    </a:lnTo>
                    <a:lnTo>
                      <a:pt x="41" y="6"/>
                    </a:lnTo>
                    <a:lnTo>
                      <a:pt x="39" y="7"/>
                    </a:lnTo>
                    <a:lnTo>
                      <a:pt x="37" y="8"/>
                    </a:lnTo>
                    <a:lnTo>
                      <a:pt x="35" y="8"/>
                    </a:lnTo>
                    <a:lnTo>
                      <a:pt x="34" y="10"/>
                    </a:lnTo>
                    <a:lnTo>
                      <a:pt x="32" y="11"/>
                    </a:lnTo>
                    <a:lnTo>
                      <a:pt x="31" y="12"/>
                    </a:lnTo>
                    <a:lnTo>
                      <a:pt x="31" y="13"/>
                    </a:lnTo>
                    <a:lnTo>
                      <a:pt x="32" y="12"/>
                    </a:lnTo>
                    <a:lnTo>
                      <a:pt x="34" y="12"/>
                    </a:lnTo>
                    <a:lnTo>
                      <a:pt x="37" y="11"/>
                    </a:lnTo>
                    <a:lnTo>
                      <a:pt x="40" y="10"/>
                    </a:lnTo>
                    <a:lnTo>
                      <a:pt x="42" y="10"/>
                    </a:lnTo>
                    <a:lnTo>
                      <a:pt x="44" y="10"/>
                    </a:lnTo>
                    <a:lnTo>
                      <a:pt x="45" y="11"/>
                    </a:lnTo>
                    <a:lnTo>
                      <a:pt x="46" y="13"/>
                    </a:lnTo>
                    <a:lnTo>
                      <a:pt x="44" y="13"/>
                    </a:lnTo>
                    <a:lnTo>
                      <a:pt x="42" y="13"/>
                    </a:lnTo>
                    <a:lnTo>
                      <a:pt x="40" y="13"/>
                    </a:lnTo>
                    <a:lnTo>
                      <a:pt x="38" y="14"/>
                    </a:lnTo>
                    <a:lnTo>
                      <a:pt x="35" y="14"/>
                    </a:lnTo>
                    <a:lnTo>
                      <a:pt x="34" y="15"/>
                    </a:lnTo>
                    <a:lnTo>
                      <a:pt x="33" y="17"/>
                    </a:lnTo>
                    <a:lnTo>
                      <a:pt x="32" y="19"/>
                    </a:lnTo>
                    <a:lnTo>
                      <a:pt x="34" y="18"/>
                    </a:lnTo>
                    <a:lnTo>
                      <a:pt x="36" y="18"/>
                    </a:lnTo>
                    <a:lnTo>
                      <a:pt x="38" y="17"/>
                    </a:lnTo>
                    <a:lnTo>
                      <a:pt x="40" y="17"/>
                    </a:lnTo>
                    <a:lnTo>
                      <a:pt x="42" y="17"/>
                    </a:lnTo>
                    <a:lnTo>
                      <a:pt x="44" y="16"/>
                    </a:lnTo>
                    <a:lnTo>
                      <a:pt x="46" y="16"/>
                    </a:lnTo>
                    <a:lnTo>
                      <a:pt x="49" y="17"/>
                    </a:lnTo>
                    <a:lnTo>
                      <a:pt x="47" y="18"/>
                    </a:lnTo>
                    <a:lnTo>
                      <a:pt x="46" y="19"/>
                    </a:lnTo>
                    <a:lnTo>
                      <a:pt x="44" y="19"/>
                    </a:lnTo>
                    <a:lnTo>
                      <a:pt x="43" y="20"/>
                    </a:lnTo>
                    <a:lnTo>
                      <a:pt x="41" y="20"/>
                    </a:lnTo>
                    <a:lnTo>
                      <a:pt x="39" y="21"/>
                    </a:lnTo>
                    <a:lnTo>
                      <a:pt x="36" y="21"/>
                    </a:lnTo>
                    <a:lnTo>
                      <a:pt x="35" y="23"/>
                    </a:lnTo>
                    <a:lnTo>
                      <a:pt x="37" y="23"/>
                    </a:lnTo>
                    <a:lnTo>
                      <a:pt x="40" y="24"/>
                    </a:lnTo>
                    <a:lnTo>
                      <a:pt x="42" y="24"/>
                    </a:lnTo>
                    <a:lnTo>
                      <a:pt x="44" y="24"/>
                    </a:lnTo>
                    <a:lnTo>
                      <a:pt x="47" y="24"/>
                    </a:lnTo>
                    <a:lnTo>
                      <a:pt x="49" y="24"/>
                    </a:lnTo>
                    <a:lnTo>
                      <a:pt x="52" y="25"/>
                    </a:lnTo>
                    <a:lnTo>
                      <a:pt x="54" y="26"/>
                    </a:lnTo>
                    <a:lnTo>
                      <a:pt x="53" y="28"/>
                    </a:lnTo>
                    <a:lnTo>
                      <a:pt x="52" y="30"/>
                    </a:lnTo>
                    <a:lnTo>
                      <a:pt x="51" y="31"/>
                    </a:lnTo>
                    <a:lnTo>
                      <a:pt x="50" y="33"/>
                    </a:lnTo>
                    <a:lnTo>
                      <a:pt x="49" y="35"/>
                    </a:lnTo>
                    <a:lnTo>
                      <a:pt x="47" y="37"/>
                    </a:lnTo>
                    <a:lnTo>
                      <a:pt x="46" y="38"/>
                    </a:lnTo>
                    <a:lnTo>
                      <a:pt x="44" y="40"/>
                    </a:lnTo>
                    <a:lnTo>
                      <a:pt x="43" y="40"/>
                    </a:lnTo>
                    <a:lnTo>
                      <a:pt x="42" y="41"/>
                    </a:lnTo>
                    <a:lnTo>
                      <a:pt x="40" y="42"/>
                    </a:lnTo>
                    <a:lnTo>
                      <a:pt x="39" y="43"/>
                    </a:lnTo>
                    <a:lnTo>
                      <a:pt x="37" y="44"/>
                    </a:lnTo>
                    <a:lnTo>
                      <a:pt x="35" y="45"/>
                    </a:lnTo>
                    <a:lnTo>
                      <a:pt x="34" y="46"/>
                    </a:lnTo>
                    <a:lnTo>
                      <a:pt x="32" y="46"/>
                    </a:lnTo>
                    <a:lnTo>
                      <a:pt x="31" y="47"/>
                    </a:lnTo>
                    <a:lnTo>
                      <a:pt x="29" y="47"/>
                    </a:lnTo>
                    <a:lnTo>
                      <a:pt x="28" y="48"/>
                    </a:lnTo>
                    <a:lnTo>
                      <a:pt x="27" y="48"/>
                    </a:lnTo>
                    <a:lnTo>
                      <a:pt x="25" y="48"/>
                    </a:lnTo>
                    <a:lnTo>
                      <a:pt x="23" y="49"/>
                    </a:lnTo>
                    <a:lnTo>
                      <a:pt x="22" y="49"/>
                    </a:lnTo>
                    <a:lnTo>
                      <a:pt x="21" y="49"/>
                    </a:lnTo>
                    <a:lnTo>
                      <a:pt x="19" y="49"/>
                    </a:lnTo>
                    <a:lnTo>
                      <a:pt x="17" y="48"/>
                    </a:lnTo>
                    <a:lnTo>
                      <a:pt x="16" y="47"/>
                    </a:lnTo>
                    <a:lnTo>
                      <a:pt x="17" y="46"/>
                    </a:lnTo>
                    <a:lnTo>
                      <a:pt x="17" y="45"/>
                    </a:lnTo>
                    <a:lnTo>
                      <a:pt x="18" y="44"/>
                    </a:lnTo>
                    <a:lnTo>
                      <a:pt x="20" y="43"/>
                    </a:lnTo>
                    <a:lnTo>
                      <a:pt x="21" y="41"/>
                    </a:lnTo>
                    <a:lnTo>
                      <a:pt x="23" y="40"/>
                    </a:lnTo>
                    <a:lnTo>
                      <a:pt x="24" y="39"/>
                    </a:lnTo>
                    <a:lnTo>
                      <a:pt x="26" y="38"/>
                    </a:lnTo>
                    <a:lnTo>
                      <a:pt x="28" y="37"/>
                    </a:lnTo>
                    <a:lnTo>
                      <a:pt x="29" y="35"/>
                    </a:lnTo>
                    <a:lnTo>
                      <a:pt x="31" y="34"/>
                    </a:lnTo>
                    <a:lnTo>
                      <a:pt x="32" y="34"/>
                    </a:lnTo>
                    <a:lnTo>
                      <a:pt x="34" y="33"/>
                    </a:lnTo>
                    <a:lnTo>
                      <a:pt x="35" y="32"/>
                    </a:lnTo>
                    <a:lnTo>
                      <a:pt x="36" y="30"/>
                    </a:lnTo>
                    <a:lnTo>
                      <a:pt x="39" y="30"/>
                    </a:lnTo>
                    <a:lnTo>
                      <a:pt x="39" y="28"/>
                    </a:lnTo>
                    <a:lnTo>
                      <a:pt x="39" y="27"/>
                    </a:lnTo>
                    <a:lnTo>
                      <a:pt x="35" y="28"/>
                    </a:lnTo>
                    <a:lnTo>
                      <a:pt x="33" y="27"/>
                    </a:lnTo>
                    <a:lnTo>
                      <a:pt x="31" y="26"/>
                    </a:lnTo>
                    <a:lnTo>
                      <a:pt x="29" y="23"/>
                    </a:lnTo>
                    <a:lnTo>
                      <a:pt x="27" y="20"/>
                    </a:lnTo>
                    <a:lnTo>
                      <a:pt x="24" y="18"/>
                    </a:lnTo>
                    <a:lnTo>
                      <a:pt x="23" y="17"/>
                    </a:lnTo>
                    <a:lnTo>
                      <a:pt x="22" y="17"/>
                    </a:lnTo>
                    <a:lnTo>
                      <a:pt x="20" y="16"/>
                    </a:lnTo>
                    <a:lnTo>
                      <a:pt x="19" y="16"/>
                    </a:lnTo>
                    <a:lnTo>
                      <a:pt x="19" y="14"/>
                    </a:lnTo>
                    <a:lnTo>
                      <a:pt x="20" y="12"/>
                    </a:lnTo>
                    <a:lnTo>
                      <a:pt x="21" y="10"/>
                    </a:lnTo>
                    <a:lnTo>
                      <a:pt x="22" y="9"/>
                    </a:lnTo>
                    <a:lnTo>
                      <a:pt x="24" y="8"/>
                    </a:lnTo>
                    <a:lnTo>
                      <a:pt x="25" y="7"/>
                    </a:lnTo>
                    <a:lnTo>
                      <a:pt x="27" y="6"/>
                    </a:lnTo>
                    <a:lnTo>
                      <a:pt x="30" y="5"/>
                    </a:lnTo>
                    <a:lnTo>
                      <a:pt x="32" y="4"/>
                    </a:lnTo>
                    <a:lnTo>
                      <a:pt x="34" y="4"/>
                    </a:lnTo>
                    <a:lnTo>
                      <a:pt x="36" y="3"/>
                    </a:lnTo>
                    <a:lnTo>
                      <a:pt x="39" y="3"/>
                    </a:lnTo>
                    <a:lnTo>
                      <a:pt x="41" y="2"/>
                    </a:lnTo>
                    <a:lnTo>
                      <a:pt x="43" y="1"/>
                    </a:lnTo>
                    <a:lnTo>
                      <a:pt x="45" y="1"/>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6" name="Freeform 807"/>
              <p:cNvSpPr>
                <a:spLocks/>
              </p:cNvSpPr>
              <p:nvPr/>
            </p:nvSpPr>
            <p:spPr bwMode="auto">
              <a:xfrm>
                <a:off x="4772" y="2197"/>
                <a:ext cx="101" cy="33"/>
              </a:xfrm>
              <a:custGeom>
                <a:avLst/>
                <a:gdLst>
                  <a:gd name="T0" fmla="*/ 8 w 101"/>
                  <a:gd name="T1" fmla="*/ 1 h 33"/>
                  <a:gd name="T2" fmla="*/ 20 w 101"/>
                  <a:gd name="T3" fmla="*/ 3 h 33"/>
                  <a:gd name="T4" fmla="*/ 33 w 101"/>
                  <a:gd name="T5" fmla="*/ 5 h 33"/>
                  <a:gd name="T6" fmla="*/ 45 w 101"/>
                  <a:gd name="T7" fmla="*/ 8 h 33"/>
                  <a:gd name="T8" fmla="*/ 57 w 101"/>
                  <a:gd name="T9" fmla="*/ 10 h 33"/>
                  <a:gd name="T10" fmla="*/ 69 w 101"/>
                  <a:gd name="T11" fmla="*/ 13 h 33"/>
                  <a:gd name="T12" fmla="*/ 82 w 101"/>
                  <a:gd name="T13" fmla="*/ 16 h 33"/>
                  <a:gd name="T14" fmla="*/ 94 w 101"/>
                  <a:gd name="T15" fmla="*/ 19 h 33"/>
                  <a:gd name="T16" fmla="*/ 100 w 101"/>
                  <a:gd name="T17" fmla="*/ 23 h 33"/>
                  <a:gd name="T18" fmla="*/ 101 w 101"/>
                  <a:gd name="T19" fmla="*/ 26 h 33"/>
                  <a:gd name="T20" fmla="*/ 100 w 101"/>
                  <a:gd name="T21" fmla="*/ 29 h 33"/>
                  <a:gd name="T22" fmla="*/ 99 w 101"/>
                  <a:gd name="T23" fmla="*/ 31 h 33"/>
                  <a:gd name="T24" fmla="*/ 97 w 101"/>
                  <a:gd name="T25" fmla="*/ 33 h 33"/>
                  <a:gd name="T26" fmla="*/ 93 w 101"/>
                  <a:gd name="T27" fmla="*/ 32 h 33"/>
                  <a:gd name="T28" fmla="*/ 87 w 101"/>
                  <a:gd name="T29" fmla="*/ 30 h 33"/>
                  <a:gd name="T30" fmla="*/ 81 w 101"/>
                  <a:gd name="T31" fmla="*/ 28 h 33"/>
                  <a:gd name="T32" fmla="*/ 74 w 101"/>
                  <a:gd name="T33" fmla="*/ 27 h 33"/>
                  <a:gd name="T34" fmla="*/ 67 w 101"/>
                  <a:gd name="T35" fmla="*/ 25 h 33"/>
                  <a:gd name="T36" fmla="*/ 60 w 101"/>
                  <a:gd name="T37" fmla="*/ 24 h 33"/>
                  <a:gd name="T38" fmla="*/ 54 w 101"/>
                  <a:gd name="T39" fmla="*/ 23 h 33"/>
                  <a:gd name="T40" fmla="*/ 47 w 101"/>
                  <a:gd name="T41" fmla="*/ 22 h 33"/>
                  <a:gd name="T42" fmla="*/ 40 w 101"/>
                  <a:gd name="T43" fmla="*/ 20 h 33"/>
                  <a:gd name="T44" fmla="*/ 35 w 101"/>
                  <a:gd name="T45" fmla="*/ 19 h 33"/>
                  <a:gd name="T46" fmla="*/ 30 w 101"/>
                  <a:gd name="T47" fmla="*/ 18 h 33"/>
                  <a:gd name="T48" fmla="*/ 25 w 101"/>
                  <a:gd name="T49" fmla="*/ 17 h 33"/>
                  <a:gd name="T50" fmla="*/ 21 w 101"/>
                  <a:gd name="T51" fmla="*/ 16 h 33"/>
                  <a:gd name="T52" fmla="*/ 16 w 101"/>
                  <a:gd name="T53" fmla="*/ 15 h 33"/>
                  <a:gd name="T54" fmla="*/ 12 w 101"/>
                  <a:gd name="T55" fmla="*/ 14 h 33"/>
                  <a:gd name="T56" fmla="*/ 7 w 101"/>
                  <a:gd name="T57" fmla="*/ 13 h 33"/>
                  <a:gd name="T58" fmla="*/ 3 w 101"/>
                  <a:gd name="T59" fmla="*/ 12 h 33"/>
                  <a:gd name="T60" fmla="*/ 0 w 101"/>
                  <a:gd name="T61" fmla="*/ 10 h 33"/>
                  <a:gd name="T62" fmla="*/ 0 w 101"/>
                  <a:gd name="T63" fmla="*/ 7 h 33"/>
                  <a:gd name="T64" fmla="*/ 0 w 101"/>
                  <a:gd name="T65" fmla="*/ 4 h 33"/>
                  <a:gd name="T66" fmla="*/ 1 w 101"/>
                  <a:gd name="T67" fmla="*/ 1 h 33"/>
                  <a:gd name="T68" fmla="*/ 2 w 101"/>
                  <a:gd name="T69" fmla="*/ 0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33">
                    <a:moveTo>
                      <a:pt x="2" y="0"/>
                    </a:moveTo>
                    <a:lnTo>
                      <a:pt x="8" y="1"/>
                    </a:lnTo>
                    <a:lnTo>
                      <a:pt x="14" y="2"/>
                    </a:lnTo>
                    <a:lnTo>
                      <a:pt x="20" y="3"/>
                    </a:lnTo>
                    <a:lnTo>
                      <a:pt x="26" y="4"/>
                    </a:lnTo>
                    <a:lnTo>
                      <a:pt x="33" y="5"/>
                    </a:lnTo>
                    <a:lnTo>
                      <a:pt x="39" y="7"/>
                    </a:lnTo>
                    <a:lnTo>
                      <a:pt x="45" y="8"/>
                    </a:lnTo>
                    <a:lnTo>
                      <a:pt x="51" y="9"/>
                    </a:lnTo>
                    <a:lnTo>
                      <a:pt x="57" y="10"/>
                    </a:lnTo>
                    <a:lnTo>
                      <a:pt x="63" y="11"/>
                    </a:lnTo>
                    <a:lnTo>
                      <a:pt x="69" y="13"/>
                    </a:lnTo>
                    <a:lnTo>
                      <a:pt x="76" y="14"/>
                    </a:lnTo>
                    <a:lnTo>
                      <a:pt x="82" y="16"/>
                    </a:lnTo>
                    <a:lnTo>
                      <a:pt x="88" y="17"/>
                    </a:lnTo>
                    <a:lnTo>
                      <a:pt x="94" y="19"/>
                    </a:lnTo>
                    <a:lnTo>
                      <a:pt x="100" y="21"/>
                    </a:lnTo>
                    <a:lnTo>
                      <a:pt x="100" y="23"/>
                    </a:lnTo>
                    <a:lnTo>
                      <a:pt x="100" y="24"/>
                    </a:lnTo>
                    <a:lnTo>
                      <a:pt x="101" y="26"/>
                    </a:lnTo>
                    <a:lnTo>
                      <a:pt x="101" y="27"/>
                    </a:lnTo>
                    <a:lnTo>
                      <a:pt x="100" y="29"/>
                    </a:lnTo>
                    <a:lnTo>
                      <a:pt x="100" y="30"/>
                    </a:lnTo>
                    <a:lnTo>
                      <a:pt x="99" y="31"/>
                    </a:lnTo>
                    <a:lnTo>
                      <a:pt x="98" y="32"/>
                    </a:lnTo>
                    <a:lnTo>
                      <a:pt x="97" y="33"/>
                    </a:lnTo>
                    <a:lnTo>
                      <a:pt x="95" y="33"/>
                    </a:lnTo>
                    <a:lnTo>
                      <a:pt x="93" y="32"/>
                    </a:lnTo>
                    <a:lnTo>
                      <a:pt x="91" y="31"/>
                    </a:lnTo>
                    <a:lnTo>
                      <a:pt x="87" y="30"/>
                    </a:lnTo>
                    <a:lnTo>
                      <a:pt x="84" y="29"/>
                    </a:lnTo>
                    <a:lnTo>
                      <a:pt x="81" y="28"/>
                    </a:lnTo>
                    <a:lnTo>
                      <a:pt x="78" y="27"/>
                    </a:lnTo>
                    <a:lnTo>
                      <a:pt x="74" y="27"/>
                    </a:lnTo>
                    <a:lnTo>
                      <a:pt x="71" y="26"/>
                    </a:lnTo>
                    <a:lnTo>
                      <a:pt x="67" y="25"/>
                    </a:lnTo>
                    <a:lnTo>
                      <a:pt x="64" y="25"/>
                    </a:lnTo>
                    <a:lnTo>
                      <a:pt x="60" y="24"/>
                    </a:lnTo>
                    <a:lnTo>
                      <a:pt x="57" y="23"/>
                    </a:lnTo>
                    <a:lnTo>
                      <a:pt x="54" y="23"/>
                    </a:lnTo>
                    <a:lnTo>
                      <a:pt x="51" y="22"/>
                    </a:lnTo>
                    <a:lnTo>
                      <a:pt x="47" y="22"/>
                    </a:lnTo>
                    <a:lnTo>
                      <a:pt x="44" y="21"/>
                    </a:lnTo>
                    <a:lnTo>
                      <a:pt x="40" y="20"/>
                    </a:lnTo>
                    <a:lnTo>
                      <a:pt x="37" y="19"/>
                    </a:lnTo>
                    <a:lnTo>
                      <a:pt x="35" y="19"/>
                    </a:lnTo>
                    <a:lnTo>
                      <a:pt x="32" y="18"/>
                    </a:lnTo>
                    <a:lnTo>
                      <a:pt x="30" y="18"/>
                    </a:lnTo>
                    <a:lnTo>
                      <a:pt x="28" y="17"/>
                    </a:lnTo>
                    <a:lnTo>
                      <a:pt x="25" y="17"/>
                    </a:lnTo>
                    <a:lnTo>
                      <a:pt x="23" y="17"/>
                    </a:lnTo>
                    <a:lnTo>
                      <a:pt x="21" y="16"/>
                    </a:lnTo>
                    <a:lnTo>
                      <a:pt x="19" y="16"/>
                    </a:lnTo>
                    <a:lnTo>
                      <a:pt x="16" y="15"/>
                    </a:lnTo>
                    <a:lnTo>
                      <a:pt x="14" y="15"/>
                    </a:lnTo>
                    <a:lnTo>
                      <a:pt x="12" y="14"/>
                    </a:lnTo>
                    <a:lnTo>
                      <a:pt x="9" y="14"/>
                    </a:lnTo>
                    <a:lnTo>
                      <a:pt x="7" y="13"/>
                    </a:lnTo>
                    <a:lnTo>
                      <a:pt x="5" y="13"/>
                    </a:lnTo>
                    <a:lnTo>
                      <a:pt x="3" y="12"/>
                    </a:lnTo>
                    <a:lnTo>
                      <a:pt x="1" y="12"/>
                    </a:lnTo>
                    <a:lnTo>
                      <a:pt x="0" y="10"/>
                    </a:lnTo>
                    <a:lnTo>
                      <a:pt x="0" y="9"/>
                    </a:lnTo>
                    <a:lnTo>
                      <a:pt x="0" y="7"/>
                    </a:lnTo>
                    <a:lnTo>
                      <a:pt x="0" y="6"/>
                    </a:lnTo>
                    <a:lnTo>
                      <a:pt x="0" y="4"/>
                    </a:lnTo>
                    <a:lnTo>
                      <a:pt x="1" y="3"/>
                    </a:lnTo>
                    <a:lnTo>
                      <a:pt x="1"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7" name="Freeform 808"/>
              <p:cNvSpPr>
                <a:spLocks/>
              </p:cNvSpPr>
              <p:nvPr/>
            </p:nvSpPr>
            <p:spPr bwMode="auto">
              <a:xfrm>
                <a:off x="4921" y="2198"/>
                <a:ext cx="29" cy="27"/>
              </a:xfrm>
              <a:custGeom>
                <a:avLst/>
                <a:gdLst>
                  <a:gd name="T0" fmla="*/ 0 w 29"/>
                  <a:gd name="T1" fmla="*/ 0 h 27"/>
                  <a:gd name="T2" fmla="*/ 2 w 29"/>
                  <a:gd name="T3" fmla="*/ 1 h 27"/>
                  <a:gd name="T4" fmla="*/ 4 w 29"/>
                  <a:gd name="T5" fmla="*/ 2 h 27"/>
                  <a:gd name="T6" fmla="*/ 6 w 29"/>
                  <a:gd name="T7" fmla="*/ 3 h 27"/>
                  <a:gd name="T8" fmla="*/ 9 w 29"/>
                  <a:gd name="T9" fmla="*/ 4 h 27"/>
                  <a:gd name="T10" fmla="*/ 10 w 29"/>
                  <a:gd name="T11" fmla="*/ 5 h 27"/>
                  <a:gd name="T12" fmla="*/ 12 w 29"/>
                  <a:gd name="T13" fmla="*/ 7 h 27"/>
                  <a:gd name="T14" fmla="*/ 14 w 29"/>
                  <a:gd name="T15" fmla="*/ 8 h 27"/>
                  <a:gd name="T16" fmla="*/ 16 w 29"/>
                  <a:gd name="T17" fmla="*/ 10 h 27"/>
                  <a:gd name="T18" fmla="*/ 17 w 29"/>
                  <a:gd name="T19" fmla="*/ 12 h 27"/>
                  <a:gd name="T20" fmla="*/ 19 w 29"/>
                  <a:gd name="T21" fmla="*/ 13 h 27"/>
                  <a:gd name="T22" fmla="*/ 20 w 29"/>
                  <a:gd name="T23" fmla="*/ 15 h 27"/>
                  <a:gd name="T24" fmla="*/ 22 w 29"/>
                  <a:gd name="T25" fmla="*/ 16 h 27"/>
                  <a:gd name="T26" fmla="*/ 23 w 29"/>
                  <a:gd name="T27" fmla="*/ 18 h 27"/>
                  <a:gd name="T28" fmla="*/ 25 w 29"/>
                  <a:gd name="T29" fmla="*/ 20 h 27"/>
                  <a:gd name="T30" fmla="*/ 26 w 29"/>
                  <a:gd name="T31" fmla="*/ 22 h 27"/>
                  <a:gd name="T32" fmla="*/ 28 w 29"/>
                  <a:gd name="T33" fmla="*/ 24 h 27"/>
                  <a:gd name="T34" fmla="*/ 29 w 29"/>
                  <a:gd name="T35" fmla="*/ 26 h 27"/>
                  <a:gd name="T36" fmla="*/ 28 w 29"/>
                  <a:gd name="T37" fmla="*/ 27 h 27"/>
                  <a:gd name="T38" fmla="*/ 27 w 29"/>
                  <a:gd name="T39" fmla="*/ 27 h 27"/>
                  <a:gd name="T40" fmla="*/ 26 w 29"/>
                  <a:gd name="T41" fmla="*/ 27 h 27"/>
                  <a:gd name="T42" fmla="*/ 24 w 29"/>
                  <a:gd name="T43" fmla="*/ 27 h 27"/>
                  <a:gd name="T44" fmla="*/ 22 w 29"/>
                  <a:gd name="T45" fmla="*/ 26 h 27"/>
                  <a:gd name="T46" fmla="*/ 21 w 29"/>
                  <a:gd name="T47" fmla="*/ 24 h 27"/>
                  <a:gd name="T48" fmla="*/ 20 w 29"/>
                  <a:gd name="T49" fmla="*/ 23 h 27"/>
                  <a:gd name="T50" fmla="*/ 18 w 29"/>
                  <a:gd name="T51" fmla="*/ 21 h 27"/>
                  <a:gd name="T52" fmla="*/ 17 w 29"/>
                  <a:gd name="T53" fmla="*/ 19 h 27"/>
                  <a:gd name="T54" fmla="*/ 15 w 29"/>
                  <a:gd name="T55" fmla="*/ 17 h 27"/>
                  <a:gd name="T56" fmla="*/ 14 w 29"/>
                  <a:gd name="T57" fmla="*/ 16 h 27"/>
                  <a:gd name="T58" fmla="*/ 12 w 29"/>
                  <a:gd name="T59" fmla="*/ 15 h 27"/>
                  <a:gd name="T60" fmla="*/ 10 w 29"/>
                  <a:gd name="T61" fmla="*/ 13 h 27"/>
                  <a:gd name="T62" fmla="*/ 8 w 29"/>
                  <a:gd name="T63" fmla="*/ 12 h 27"/>
                  <a:gd name="T64" fmla="*/ 7 w 29"/>
                  <a:gd name="T65" fmla="*/ 10 h 27"/>
                  <a:gd name="T66" fmla="*/ 4 w 29"/>
                  <a:gd name="T67" fmla="*/ 8 h 27"/>
                  <a:gd name="T68" fmla="*/ 3 w 29"/>
                  <a:gd name="T69" fmla="*/ 5 h 27"/>
                  <a:gd name="T70" fmla="*/ 1 w 29"/>
                  <a:gd name="T71" fmla="*/ 3 h 27"/>
                  <a:gd name="T72" fmla="*/ 0 w 29"/>
                  <a:gd name="T73" fmla="*/ 0 h 27"/>
                  <a:gd name="T74" fmla="*/ 0 w 29"/>
                  <a:gd name="T75" fmla="*/ 0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 h="27">
                    <a:moveTo>
                      <a:pt x="0" y="0"/>
                    </a:moveTo>
                    <a:lnTo>
                      <a:pt x="2" y="1"/>
                    </a:lnTo>
                    <a:lnTo>
                      <a:pt x="4" y="2"/>
                    </a:lnTo>
                    <a:lnTo>
                      <a:pt x="6" y="3"/>
                    </a:lnTo>
                    <a:lnTo>
                      <a:pt x="9" y="4"/>
                    </a:lnTo>
                    <a:lnTo>
                      <a:pt x="10" y="5"/>
                    </a:lnTo>
                    <a:lnTo>
                      <a:pt x="12" y="7"/>
                    </a:lnTo>
                    <a:lnTo>
                      <a:pt x="14" y="8"/>
                    </a:lnTo>
                    <a:lnTo>
                      <a:pt x="16" y="10"/>
                    </a:lnTo>
                    <a:lnTo>
                      <a:pt x="17" y="12"/>
                    </a:lnTo>
                    <a:lnTo>
                      <a:pt x="19" y="13"/>
                    </a:lnTo>
                    <a:lnTo>
                      <a:pt x="20" y="15"/>
                    </a:lnTo>
                    <a:lnTo>
                      <a:pt x="22" y="16"/>
                    </a:lnTo>
                    <a:lnTo>
                      <a:pt x="23" y="18"/>
                    </a:lnTo>
                    <a:lnTo>
                      <a:pt x="25" y="20"/>
                    </a:lnTo>
                    <a:lnTo>
                      <a:pt x="26" y="22"/>
                    </a:lnTo>
                    <a:lnTo>
                      <a:pt x="28" y="24"/>
                    </a:lnTo>
                    <a:lnTo>
                      <a:pt x="29" y="26"/>
                    </a:lnTo>
                    <a:lnTo>
                      <a:pt x="28" y="27"/>
                    </a:lnTo>
                    <a:lnTo>
                      <a:pt x="27" y="27"/>
                    </a:lnTo>
                    <a:lnTo>
                      <a:pt x="26" y="27"/>
                    </a:lnTo>
                    <a:lnTo>
                      <a:pt x="24" y="27"/>
                    </a:lnTo>
                    <a:lnTo>
                      <a:pt x="22" y="26"/>
                    </a:lnTo>
                    <a:lnTo>
                      <a:pt x="21" y="24"/>
                    </a:lnTo>
                    <a:lnTo>
                      <a:pt x="20" y="23"/>
                    </a:lnTo>
                    <a:lnTo>
                      <a:pt x="18" y="21"/>
                    </a:lnTo>
                    <a:lnTo>
                      <a:pt x="17" y="19"/>
                    </a:lnTo>
                    <a:lnTo>
                      <a:pt x="15" y="17"/>
                    </a:lnTo>
                    <a:lnTo>
                      <a:pt x="14" y="16"/>
                    </a:lnTo>
                    <a:lnTo>
                      <a:pt x="12" y="15"/>
                    </a:lnTo>
                    <a:lnTo>
                      <a:pt x="10" y="13"/>
                    </a:lnTo>
                    <a:lnTo>
                      <a:pt x="8" y="12"/>
                    </a:lnTo>
                    <a:lnTo>
                      <a:pt x="7" y="10"/>
                    </a:lnTo>
                    <a:lnTo>
                      <a:pt x="4" y="8"/>
                    </a:lnTo>
                    <a:lnTo>
                      <a:pt x="3" y="5"/>
                    </a:lnTo>
                    <a:lnTo>
                      <a:pt x="1"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8" name="Freeform 809"/>
              <p:cNvSpPr>
                <a:spLocks/>
              </p:cNvSpPr>
              <p:nvPr/>
            </p:nvSpPr>
            <p:spPr bwMode="auto">
              <a:xfrm>
                <a:off x="5056" y="2201"/>
                <a:ext cx="9" cy="3"/>
              </a:xfrm>
              <a:custGeom>
                <a:avLst/>
                <a:gdLst>
                  <a:gd name="T0" fmla="*/ 6 w 9"/>
                  <a:gd name="T1" fmla="*/ 0 h 3"/>
                  <a:gd name="T2" fmla="*/ 8 w 9"/>
                  <a:gd name="T3" fmla="*/ 0 h 3"/>
                  <a:gd name="T4" fmla="*/ 9 w 9"/>
                  <a:gd name="T5" fmla="*/ 1 h 3"/>
                  <a:gd name="T6" fmla="*/ 8 w 9"/>
                  <a:gd name="T7" fmla="*/ 2 h 3"/>
                  <a:gd name="T8" fmla="*/ 6 w 9"/>
                  <a:gd name="T9" fmla="*/ 2 h 3"/>
                  <a:gd name="T10" fmla="*/ 5 w 9"/>
                  <a:gd name="T11" fmla="*/ 2 h 3"/>
                  <a:gd name="T12" fmla="*/ 4 w 9"/>
                  <a:gd name="T13" fmla="*/ 2 h 3"/>
                  <a:gd name="T14" fmla="*/ 2 w 9"/>
                  <a:gd name="T15" fmla="*/ 3 h 3"/>
                  <a:gd name="T16" fmla="*/ 0 w 9"/>
                  <a:gd name="T17" fmla="*/ 3 h 3"/>
                  <a:gd name="T18" fmla="*/ 0 w 9"/>
                  <a:gd name="T19" fmla="*/ 3 h 3"/>
                  <a:gd name="T20" fmla="*/ 2 w 9"/>
                  <a:gd name="T21" fmla="*/ 2 h 3"/>
                  <a:gd name="T22" fmla="*/ 3 w 9"/>
                  <a:gd name="T23" fmla="*/ 1 h 3"/>
                  <a:gd name="T24" fmla="*/ 5 w 9"/>
                  <a:gd name="T25" fmla="*/ 1 h 3"/>
                  <a:gd name="T26" fmla="*/ 6 w 9"/>
                  <a:gd name="T27" fmla="*/ 0 h 3"/>
                  <a:gd name="T28" fmla="*/ 6 w 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3">
                    <a:moveTo>
                      <a:pt x="6" y="0"/>
                    </a:moveTo>
                    <a:lnTo>
                      <a:pt x="8" y="0"/>
                    </a:lnTo>
                    <a:lnTo>
                      <a:pt x="9" y="1"/>
                    </a:lnTo>
                    <a:lnTo>
                      <a:pt x="8" y="2"/>
                    </a:lnTo>
                    <a:lnTo>
                      <a:pt x="6" y="2"/>
                    </a:lnTo>
                    <a:lnTo>
                      <a:pt x="5" y="2"/>
                    </a:lnTo>
                    <a:lnTo>
                      <a:pt x="4" y="2"/>
                    </a:lnTo>
                    <a:lnTo>
                      <a:pt x="2" y="3"/>
                    </a:lnTo>
                    <a:lnTo>
                      <a:pt x="0" y="3"/>
                    </a:lnTo>
                    <a:lnTo>
                      <a:pt x="2" y="2"/>
                    </a:lnTo>
                    <a:lnTo>
                      <a:pt x="3" y="1"/>
                    </a:lnTo>
                    <a:lnTo>
                      <a:pt x="5"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9" name="Freeform 810"/>
              <p:cNvSpPr>
                <a:spLocks/>
              </p:cNvSpPr>
              <p:nvPr/>
            </p:nvSpPr>
            <p:spPr bwMode="auto">
              <a:xfrm>
                <a:off x="4562" y="2202"/>
                <a:ext cx="11" cy="10"/>
              </a:xfrm>
              <a:custGeom>
                <a:avLst/>
                <a:gdLst>
                  <a:gd name="T0" fmla="*/ 1 w 11"/>
                  <a:gd name="T1" fmla="*/ 0 h 10"/>
                  <a:gd name="T2" fmla="*/ 4 w 11"/>
                  <a:gd name="T3" fmla="*/ 0 h 10"/>
                  <a:gd name="T4" fmla="*/ 6 w 11"/>
                  <a:gd name="T5" fmla="*/ 1 h 10"/>
                  <a:gd name="T6" fmla="*/ 8 w 11"/>
                  <a:gd name="T7" fmla="*/ 2 h 10"/>
                  <a:gd name="T8" fmla="*/ 10 w 11"/>
                  <a:gd name="T9" fmla="*/ 3 h 10"/>
                  <a:gd name="T10" fmla="*/ 10 w 11"/>
                  <a:gd name="T11" fmla="*/ 4 h 10"/>
                  <a:gd name="T12" fmla="*/ 10 w 11"/>
                  <a:gd name="T13" fmla="*/ 6 h 10"/>
                  <a:gd name="T14" fmla="*/ 10 w 11"/>
                  <a:gd name="T15" fmla="*/ 8 h 10"/>
                  <a:gd name="T16" fmla="*/ 11 w 11"/>
                  <a:gd name="T17" fmla="*/ 10 h 10"/>
                  <a:gd name="T18" fmla="*/ 9 w 11"/>
                  <a:gd name="T19" fmla="*/ 10 h 10"/>
                  <a:gd name="T20" fmla="*/ 8 w 11"/>
                  <a:gd name="T21" fmla="*/ 9 h 10"/>
                  <a:gd name="T22" fmla="*/ 6 w 11"/>
                  <a:gd name="T23" fmla="*/ 9 h 10"/>
                  <a:gd name="T24" fmla="*/ 5 w 11"/>
                  <a:gd name="T25" fmla="*/ 8 h 10"/>
                  <a:gd name="T26" fmla="*/ 3 w 11"/>
                  <a:gd name="T27" fmla="*/ 7 h 10"/>
                  <a:gd name="T28" fmla="*/ 1 w 11"/>
                  <a:gd name="T29" fmla="*/ 6 h 10"/>
                  <a:gd name="T30" fmla="*/ 0 w 11"/>
                  <a:gd name="T31" fmla="*/ 4 h 10"/>
                  <a:gd name="T32" fmla="*/ 0 w 11"/>
                  <a:gd name="T33" fmla="*/ 3 h 10"/>
                  <a:gd name="T34" fmla="*/ 0 w 11"/>
                  <a:gd name="T35" fmla="*/ 2 h 10"/>
                  <a:gd name="T36" fmla="*/ 1 w 11"/>
                  <a:gd name="T37" fmla="*/ 0 h 10"/>
                  <a:gd name="T38" fmla="*/ 1 w 11"/>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0">
                    <a:moveTo>
                      <a:pt x="1" y="0"/>
                    </a:moveTo>
                    <a:lnTo>
                      <a:pt x="4" y="0"/>
                    </a:lnTo>
                    <a:lnTo>
                      <a:pt x="6" y="1"/>
                    </a:lnTo>
                    <a:lnTo>
                      <a:pt x="8" y="2"/>
                    </a:lnTo>
                    <a:lnTo>
                      <a:pt x="10" y="3"/>
                    </a:lnTo>
                    <a:lnTo>
                      <a:pt x="10" y="4"/>
                    </a:lnTo>
                    <a:lnTo>
                      <a:pt x="10" y="6"/>
                    </a:lnTo>
                    <a:lnTo>
                      <a:pt x="10" y="8"/>
                    </a:lnTo>
                    <a:lnTo>
                      <a:pt x="11" y="10"/>
                    </a:lnTo>
                    <a:lnTo>
                      <a:pt x="9" y="10"/>
                    </a:lnTo>
                    <a:lnTo>
                      <a:pt x="8" y="9"/>
                    </a:lnTo>
                    <a:lnTo>
                      <a:pt x="6" y="9"/>
                    </a:lnTo>
                    <a:lnTo>
                      <a:pt x="5" y="8"/>
                    </a:lnTo>
                    <a:lnTo>
                      <a:pt x="3" y="7"/>
                    </a:lnTo>
                    <a:lnTo>
                      <a:pt x="1" y="6"/>
                    </a:lnTo>
                    <a:lnTo>
                      <a:pt x="0" y="4"/>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0" name="Freeform 811"/>
              <p:cNvSpPr>
                <a:spLocks/>
              </p:cNvSpPr>
              <p:nvPr/>
            </p:nvSpPr>
            <p:spPr bwMode="auto">
              <a:xfrm>
                <a:off x="4464" y="2205"/>
                <a:ext cx="66" cy="47"/>
              </a:xfrm>
              <a:custGeom>
                <a:avLst/>
                <a:gdLst>
                  <a:gd name="T0" fmla="*/ 56 w 66"/>
                  <a:gd name="T1" fmla="*/ 0 h 47"/>
                  <a:gd name="T2" fmla="*/ 59 w 66"/>
                  <a:gd name="T3" fmla="*/ 1 h 47"/>
                  <a:gd name="T4" fmla="*/ 61 w 66"/>
                  <a:gd name="T5" fmla="*/ 4 h 47"/>
                  <a:gd name="T6" fmla="*/ 62 w 66"/>
                  <a:gd name="T7" fmla="*/ 7 h 47"/>
                  <a:gd name="T8" fmla="*/ 63 w 66"/>
                  <a:gd name="T9" fmla="*/ 11 h 47"/>
                  <a:gd name="T10" fmla="*/ 63 w 66"/>
                  <a:gd name="T11" fmla="*/ 16 h 47"/>
                  <a:gd name="T12" fmla="*/ 64 w 66"/>
                  <a:gd name="T13" fmla="*/ 20 h 47"/>
                  <a:gd name="T14" fmla="*/ 64 w 66"/>
                  <a:gd name="T15" fmla="*/ 23 h 47"/>
                  <a:gd name="T16" fmla="*/ 64 w 66"/>
                  <a:gd name="T17" fmla="*/ 28 h 47"/>
                  <a:gd name="T18" fmla="*/ 64 w 66"/>
                  <a:gd name="T19" fmla="*/ 32 h 47"/>
                  <a:gd name="T20" fmla="*/ 64 w 66"/>
                  <a:gd name="T21" fmla="*/ 35 h 47"/>
                  <a:gd name="T22" fmla="*/ 64 w 66"/>
                  <a:gd name="T23" fmla="*/ 39 h 47"/>
                  <a:gd name="T24" fmla="*/ 65 w 66"/>
                  <a:gd name="T25" fmla="*/ 43 h 47"/>
                  <a:gd name="T26" fmla="*/ 65 w 66"/>
                  <a:gd name="T27" fmla="*/ 46 h 47"/>
                  <a:gd name="T28" fmla="*/ 62 w 66"/>
                  <a:gd name="T29" fmla="*/ 45 h 47"/>
                  <a:gd name="T30" fmla="*/ 54 w 66"/>
                  <a:gd name="T31" fmla="*/ 41 h 47"/>
                  <a:gd name="T32" fmla="*/ 46 w 66"/>
                  <a:gd name="T33" fmla="*/ 37 h 47"/>
                  <a:gd name="T34" fmla="*/ 38 w 66"/>
                  <a:gd name="T35" fmla="*/ 33 h 47"/>
                  <a:gd name="T36" fmla="*/ 29 w 66"/>
                  <a:gd name="T37" fmla="*/ 29 h 47"/>
                  <a:gd name="T38" fmla="*/ 21 w 66"/>
                  <a:gd name="T39" fmla="*/ 24 h 47"/>
                  <a:gd name="T40" fmla="*/ 14 w 66"/>
                  <a:gd name="T41" fmla="*/ 19 h 47"/>
                  <a:gd name="T42" fmla="*/ 6 w 66"/>
                  <a:gd name="T43" fmla="*/ 15 h 47"/>
                  <a:gd name="T44" fmla="*/ 1 w 66"/>
                  <a:gd name="T45" fmla="*/ 11 h 47"/>
                  <a:gd name="T46" fmla="*/ 0 w 66"/>
                  <a:gd name="T47" fmla="*/ 8 h 47"/>
                  <a:gd name="T48" fmla="*/ 1 w 66"/>
                  <a:gd name="T49" fmla="*/ 6 h 47"/>
                  <a:gd name="T50" fmla="*/ 5 w 66"/>
                  <a:gd name="T51" fmla="*/ 5 h 47"/>
                  <a:gd name="T52" fmla="*/ 9 w 66"/>
                  <a:gd name="T53" fmla="*/ 5 h 47"/>
                  <a:gd name="T54" fmla="*/ 12 w 66"/>
                  <a:gd name="T55" fmla="*/ 4 h 47"/>
                  <a:gd name="T56" fmla="*/ 16 w 66"/>
                  <a:gd name="T57" fmla="*/ 4 h 47"/>
                  <a:gd name="T58" fmla="*/ 20 w 66"/>
                  <a:gd name="T59" fmla="*/ 3 h 47"/>
                  <a:gd name="T60" fmla="*/ 24 w 66"/>
                  <a:gd name="T61" fmla="*/ 3 h 47"/>
                  <a:gd name="T62" fmla="*/ 27 w 66"/>
                  <a:gd name="T63" fmla="*/ 3 h 47"/>
                  <a:gd name="T64" fmla="*/ 31 w 66"/>
                  <a:gd name="T65" fmla="*/ 2 h 47"/>
                  <a:gd name="T66" fmla="*/ 34 w 66"/>
                  <a:gd name="T67" fmla="*/ 2 h 47"/>
                  <a:gd name="T68" fmla="*/ 37 w 66"/>
                  <a:gd name="T69" fmla="*/ 2 h 47"/>
                  <a:gd name="T70" fmla="*/ 40 w 66"/>
                  <a:gd name="T71" fmla="*/ 1 h 47"/>
                  <a:gd name="T72" fmla="*/ 43 w 66"/>
                  <a:gd name="T73" fmla="*/ 1 h 47"/>
                  <a:gd name="T74" fmla="*/ 47 w 66"/>
                  <a:gd name="T75" fmla="*/ 1 h 47"/>
                  <a:gd name="T76" fmla="*/ 50 w 66"/>
                  <a:gd name="T77" fmla="*/ 0 h 47"/>
                  <a:gd name="T78" fmla="*/ 53 w 66"/>
                  <a:gd name="T79" fmla="*/ 0 h 47"/>
                  <a:gd name="T80" fmla="*/ 55 w 66"/>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 h="47">
                    <a:moveTo>
                      <a:pt x="55" y="0"/>
                    </a:moveTo>
                    <a:lnTo>
                      <a:pt x="56" y="0"/>
                    </a:lnTo>
                    <a:lnTo>
                      <a:pt x="58" y="1"/>
                    </a:lnTo>
                    <a:lnTo>
                      <a:pt x="59" y="1"/>
                    </a:lnTo>
                    <a:lnTo>
                      <a:pt x="60" y="3"/>
                    </a:lnTo>
                    <a:lnTo>
                      <a:pt x="61" y="4"/>
                    </a:lnTo>
                    <a:lnTo>
                      <a:pt x="62" y="6"/>
                    </a:lnTo>
                    <a:lnTo>
                      <a:pt x="62" y="7"/>
                    </a:lnTo>
                    <a:lnTo>
                      <a:pt x="63" y="9"/>
                    </a:lnTo>
                    <a:lnTo>
                      <a:pt x="63" y="11"/>
                    </a:lnTo>
                    <a:lnTo>
                      <a:pt x="63" y="14"/>
                    </a:lnTo>
                    <a:lnTo>
                      <a:pt x="63" y="16"/>
                    </a:lnTo>
                    <a:lnTo>
                      <a:pt x="64" y="18"/>
                    </a:lnTo>
                    <a:lnTo>
                      <a:pt x="64" y="20"/>
                    </a:lnTo>
                    <a:lnTo>
                      <a:pt x="64" y="22"/>
                    </a:lnTo>
                    <a:lnTo>
                      <a:pt x="64" y="23"/>
                    </a:lnTo>
                    <a:lnTo>
                      <a:pt x="65" y="26"/>
                    </a:lnTo>
                    <a:lnTo>
                      <a:pt x="64" y="28"/>
                    </a:lnTo>
                    <a:lnTo>
                      <a:pt x="64" y="31"/>
                    </a:lnTo>
                    <a:lnTo>
                      <a:pt x="64" y="32"/>
                    </a:lnTo>
                    <a:lnTo>
                      <a:pt x="64" y="34"/>
                    </a:lnTo>
                    <a:lnTo>
                      <a:pt x="64" y="35"/>
                    </a:lnTo>
                    <a:lnTo>
                      <a:pt x="64" y="37"/>
                    </a:lnTo>
                    <a:lnTo>
                      <a:pt x="64" y="39"/>
                    </a:lnTo>
                    <a:lnTo>
                      <a:pt x="65" y="42"/>
                    </a:lnTo>
                    <a:lnTo>
                      <a:pt x="65" y="43"/>
                    </a:lnTo>
                    <a:lnTo>
                      <a:pt x="65" y="44"/>
                    </a:lnTo>
                    <a:lnTo>
                      <a:pt x="65" y="46"/>
                    </a:lnTo>
                    <a:lnTo>
                      <a:pt x="66" y="47"/>
                    </a:lnTo>
                    <a:lnTo>
                      <a:pt x="62" y="45"/>
                    </a:lnTo>
                    <a:lnTo>
                      <a:pt x="58" y="43"/>
                    </a:lnTo>
                    <a:lnTo>
                      <a:pt x="54" y="41"/>
                    </a:lnTo>
                    <a:lnTo>
                      <a:pt x="50" y="39"/>
                    </a:lnTo>
                    <a:lnTo>
                      <a:pt x="46" y="37"/>
                    </a:lnTo>
                    <a:lnTo>
                      <a:pt x="42" y="35"/>
                    </a:lnTo>
                    <a:lnTo>
                      <a:pt x="38" y="33"/>
                    </a:lnTo>
                    <a:lnTo>
                      <a:pt x="34" y="31"/>
                    </a:lnTo>
                    <a:lnTo>
                      <a:pt x="29" y="29"/>
                    </a:lnTo>
                    <a:lnTo>
                      <a:pt x="25" y="26"/>
                    </a:lnTo>
                    <a:lnTo>
                      <a:pt x="21" y="24"/>
                    </a:lnTo>
                    <a:lnTo>
                      <a:pt x="17" y="22"/>
                    </a:lnTo>
                    <a:lnTo>
                      <a:pt x="14" y="19"/>
                    </a:lnTo>
                    <a:lnTo>
                      <a:pt x="10" y="17"/>
                    </a:lnTo>
                    <a:lnTo>
                      <a:pt x="6" y="15"/>
                    </a:lnTo>
                    <a:lnTo>
                      <a:pt x="3" y="12"/>
                    </a:lnTo>
                    <a:lnTo>
                      <a:pt x="1" y="11"/>
                    </a:lnTo>
                    <a:lnTo>
                      <a:pt x="1" y="10"/>
                    </a:lnTo>
                    <a:lnTo>
                      <a:pt x="0" y="8"/>
                    </a:lnTo>
                    <a:lnTo>
                      <a:pt x="0" y="6"/>
                    </a:lnTo>
                    <a:lnTo>
                      <a:pt x="1" y="6"/>
                    </a:lnTo>
                    <a:lnTo>
                      <a:pt x="3" y="6"/>
                    </a:lnTo>
                    <a:lnTo>
                      <a:pt x="5" y="5"/>
                    </a:lnTo>
                    <a:lnTo>
                      <a:pt x="7" y="5"/>
                    </a:lnTo>
                    <a:lnTo>
                      <a:pt x="9" y="5"/>
                    </a:lnTo>
                    <a:lnTo>
                      <a:pt x="11" y="4"/>
                    </a:lnTo>
                    <a:lnTo>
                      <a:pt x="12" y="4"/>
                    </a:lnTo>
                    <a:lnTo>
                      <a:pt x="15" y="4"/>
                    </a:lnTo>
                    <a:lnTo>
                      <a:pt x="16" y="4"/>
                    </a:lnTo>
                    <a:lnTo>
                      <a:pt x="18" y="3"/>
                    </a:lnTo>
                    <a:lnTo>
                      <a:pt x="20" y="3"/>
                    </a:lnTo>
                    <a:lnTo>
                      <a:pt x="22" y="3"/>
                    </a:lnTo>
                    <a:lnTo>
                      <a:pt x="24" y="3"/>
                    </a:lnTo>
                    <a:lnTo>
                      <a:pt x="26" y="3"/>
                    </a:lnTo>
                    <a:lnTo>
                      <a:pt x="27" y="3"/>
                    </a:lnTo>
                    <a:lnTo>
                      <a:pt x="29" y="3"/>
                    </a:lnTo>
                    <a:lnTo>
                      <a:pt x="31" y="2"/>
                    </a:lnTo>
                    <a:lnTo>
                      <a:pt x="33" y="2"/>
                    </a:lnTo>
                    <a:lnTo>
                      <a:pt x="34" y="2"/>
                    </a:lnTo>
                    <a:lnTo>
                      <a:pt x="36" y="2"/>
                    </a:lnTo>
                    <a:lnTo>
                      <a:pt x="37" y="2"/>
                    </a:lnTo>
                    <a:lnTo>
                      <a:pt x="39" y="2"/>
                    </a:lnTo>
                    <a:lnTo>
                      <a:pt x="40" y="1"/>
                    </a:lnTo>
                    <a:lnTo>
                      <a:pt x="42" y="1"/>
                    </a:lnTo>
                    <a:lnTo>
                      <a:pt x="43" y="1"/>
                    </a:lnTo>
                    <a:lnTo>
                      <a:pt x="45" y="1"/>
                    </a:lnTo>
                    <a:lnTo>
                      <a:pt x="47" y="1"/>
                    </a:lnTo>
                    <a:lnTo>
                      <a:pt x="48" y="1"/>
                    </a:lnTo>
                    <a:lnTo>
                      <a:pt x="50" y="0"/>
                    </a:lnTo>
                    <a:lnTo>
                      <a:pt x="51" y="0"/>
                    </a:lnTo>
                    <a:lnTo>
                      <a:pt x="53" y="0"/>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1" name="Freeform 812"/>
              <p:cNvSpPr>
                <a:spLocks/>
              </p:cNvSpPr>
              <p:nvPr/>
            </p:nvSpPr>
            <p:spPr bwMode="auto">
              <a:xfrm>
                <a:off x="4580" y="2206"/>
                <a:ext cx="7" cy="13"/>
              </a:xfrm>
              <a:custGeom>
                <a:avLst/>
                <a:gdLst>
                  <a:gd name="T0" fmla="*/ 0 w 7"/>
                  <a:gd name="T1" fmla="*/ 0 h 13"/>
                  <a:gd name="T2" fmla="*/ 3 w 7"/>
                  <a:gd name="T3" fmla="*/ 1 h 13"/>
                  <a:gd name="T4" fmla="*/ 5 w 7"/>
                  <a:gd name="T5" fmla="*/ 2 h 13"/>
                  <a:gd name="T6" fmla="*/ 6 w 7"/>
                  <a:gd name="T7" fmla="*/ 3 h 13"/>
                  <a:gd name="T8" fmla="*/ 7 w 7"/>
                  <a:gd name="T9" fmla="*/ 5 h 13"/>
                  <a:gd name="T10" fmla="*/ 7 w 7"/>
                  <a:gd name="T11" fmla="*/ 6 h 13"/>
                  <a:gd name="T12" fmla="*/ 7 w 7"/>
                  <a:gd name="T13" fmla="*/ 8 h 13"/>
                  <a:gd name="T14" fmla="*/ 7 w 7"/>
                  <a:gd name="T15" fmla="*/ 10 h 13"/>
                  <a:gd name="T16" fmla="*/ 7 w 7"/>
                  <a:gd name="T17" fmla="*/ 13 h 13"/>
                  <a:gd name="T18" fmla="*/ 5 w 7"/>
                  <a:gd name="T19" fmla="*/ 12 h 13"/>
                  <a:gd name="T20" fmla="*/ 3 w 7"/>
                  <a:gd name="T21" fmla="*/ 10 h 13"/>
                  <a:gd name="T22" fmla="*/ 1 w 7"/>
                  <a:gd name="T23" fmla="*/ 9 h 13"/>
                  <a:gd name="T24" fmla="*/ 1 w 7"/>
                  <a:gd name="T25" fmla="*/ 7 h 13"/>
                  <a:gd name="T26" fmla="*/ 0 w 7"/>
                  <a:gd name="T27" fmla="*/ 5 h 13"/>
                  <a:gd name="T28" fmla="*/ 0 w 7"/>
                  <a:gd name="T29" fmla="*/ 4 h 13"/>
                  <a:gd name="T30" fmla="*/ 0 w 7"/>
                  <a:gd name="T31" fmla="*/ 2 h 13"/>
                  <a:gd name="T32" fmla="*/ 0 w 7"/>
                  <a:gd name="T33" fmla="*/ 0 h 13"/>
                  <a:gd name="T34" fmla="*/ 0 w 7"/>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3">
                    <a:moveTo>
                      <a:pt x="0" y="0"/>
                    </a:moveTo>
                    <a:lnTo>
                      <a:pt x="3" y="1"/>
                    </a:lnTo>
                    <a:lnTo>
                      <a:pt x="5" y="2"/>
                    </a:lnTo>
                    <a:lnTo>
                      <a:pt x="6" y="3"/>
                    </a:lnTo>
                    <a:lnTo>
                      <a:pt x="7" y="5"/>
                    </a:lnTo>
                    <a:lnTo>
                      <a:pt x="7" y="6"/>
                    </a:lnTo>
                    <a:lnTo>
                      <a:pt x="7" y="8"/>
                    </a:lnTo>
                    <a:lnTo>
                      <a:pt x="7" y="10"/>
                    </a:lnTo>
                    <a:lnTo>
                      <a:pt x="7" y="13"/>
                    </a:lnTo>
                    <a:lnTo>
                      <a:pt x="5" y="12"/>
                    </a:lnTo>
                    <a:lnTo>
                      <a:pt x="3" y="10"/>
                    </a:lnTo>
                    <a:lnTo>
                      <a:pt x="1" y="9"/>
                    </a:lnTo>
                    <a:lnTo>
                      <a:pt x="1" y="7"/>
                    </a:lnTo>
                    <a:lnTo>
                      <a:pt x="0" y="5"/>
                    </a:lnTo>
                    <a:lnTo>
                      <a:pt x="0" y="4"/>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2" name="Freeform 813"/>
              <p:cNvSpPr>
                <a:spLocks/>
              </p:cNvSpPr>
              <p:nvPr/>
            </p:nvSpPr>
            <p:spPr bwMode="auto">
              <a:xfrm>
                <a:off x="4669" y="2206"/>
                <a:ext cx="40" cy="24"/>
              </a:xfrm>
              <a:custGeom>
                <a:avLst/>
                <a:gdLst>
                  <a:gd name="T0" fmla="*/ 40 w 40"/>
                  <a:gd name="T1" fmla="*/ 0 h 24"/>
                  <a:gd name="T2" fmla="*/ 40 w 40"/>
                  <a:gd name="T3" fmla="*/ 3 h 24"/>
                  <a:gd name="T4" fmla="*/ 40 w 40"/>
                  <a:gd name="T5" fmla="*/ 6 h 24"/>
                  <a:gd name="T6" fmla="*/ 39 w 40"/>
                  <a:gd name="T7" fmla="*/ 9 h 24"/>
                  <a:gd name="T8" fmla="*/ 38 w 40"/>
                  <a:gd name="T9" fmla="*/ 13 h 24"/>
                  <a:gd name="T10" fmla="*/ 36 w 40"/>
                  <a:gd name="T11" fmla="*/ 15 h 24"/>
                  <a:gd name="T12" fmla="*/ 33 w 40"/>
                  <a:gd name="T13" fmla="*/ 17 h 24"/>
                  <a:gd name="T14" fmla="*/ 30 w 40"/>
                  <a:gd name="T15" fmla="*/ 19 h 24"/>
                  <a:gd name="T16" fmla="*/ 27 w 40"/>
                  <a:gd name="T17" fmla="*/ 21 h 24"/>
                  <a:gd name="T18" fmla="*/ 24 w 40"/>
                  <a:gd name="T19" fmla="*/ 22 h 24"/>
                  <a:gd name="T20" fmla="*/ 20 w 40"/>
                  <a:gd name="T21" fmla="*/ 23 h 24"/>
                  <a:gd name="T22" fmla="*/ 16 w 40"/>
                  <a:gd name="T23" fmla="*/ 23 h 24"/>
                  <a:gd name="T24" fmla="*/ 13 w 40"/>
                  <a:gd name="T25" fmla="*/ 24 h 24"/>
                  <a:gd name="T26" fmla="*/ 9 w 40"/>
                  <a:gd name="T27" fmla="*/ 23 h 24"/>
                  <a:gd name="T28" fmla="*/ 6 w 40"/>
                  <a:gd name="T29" fmla="*/ 23 h 24"/>
                  <a:gd name="T30" fmla="*/ 3 w 40"/>
                  <a:gd name="T31" fmla="*/ 22 h 24"/>
                  <a:gd name="T32" fmla="*/ 0 w 40"/>
                  <a:gd name="T33" fmla="*/ 21 h 24"/>
                  <a:gd name="T34" fmla="*/ 3 w 40"/>
                  <a:gd name="T35" fmla="*/ 20 h 24"/>
                  <a:gd name="T36" fmla="*/ 6 w 40"/>
                  <a:gd name="T37" fmla="*/ 20 h 24"/>
                  <a:gd name="T38" fmla="*/ 8 w 40"/>
                  <a:gd name="T39" fmla="*/ 20 h 24"/>
                  <a:gd name="T40" fmla="*/ 11 w 40"/>
                  <a:gd name="T41" fmla="*/ 20 h 24"/>
                  <a:gd name="T42" fmla="*/ 14 w 40"/>
                  <a:gd name="T43" fmla="*/ 19 h 24"/>
                  <a:gd name="T44" fmla="*/ 17 w 40"/>
                  <a:gd name="T45" fmla="*/ 19 h 24"/>
                  <a:gd name="T46" fmla="*/ 20 w 40"/>
                  <a:gd name="T47" fmla="*/ 18 h 24"/>
                  <a:gd name="T48" fmla="*/ 23 w 40"/>
                  <a:gd name="T49" fmla="*/ 17 h 24"/>
                  <a:gd name="T50" fmla="*/ 25 w 40"/>
                  <a:gd name="T51" fmla="*/ 16 h 24"/>
                  <a:gd name="T52" fmla="*/ 28 w 40"/>
                  <a:gd name="T53" fmla="*/ 14 h 24"/>
                  <a:gd name="T54" fmla="*/ 30 w 40"/>
                  <a:gd name="T55" fmla="*/ 13 h 24"/>
                  <a:gd name="T56" fmla="*/ 32 w 40"/>
                  <a:gd name="T57" fmla="*/ 10 h 24"/>
                  <a:gd name="T58" fmla="*/ 35 w 40"/>
                  <a:gd name="T59" fmla="*/ 8 h 24"/>
                  <a:gd name="T60" fmla="*/ 36 w 40"/>
                  <a:gd name="T61" fmla="*/ 5 h 24"/>
                  <a:gd name="T62" fmla="*/ 38 w 40"/>
                  <a:gd name="T63" fmla="*/ 2 h 24"/>
                  <a:gd name="T64" fmla="*/ 40 w 40"/>
                  <a:gd name="T65" fmla="*/ 0 h 24"/>
                  <a:gd name="T66" fmla="*/ 40 w 40"/>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 h="24">
                    <a:moveTo>
                      <a:pt x="40" y="0"/>
                    </a:moveTo>
                    <a:lnTo>
                      <a:pt x="40" y="3"/>
                    </a:lnTo>
                    <a:lnTo>
                      <a:pt x="40" y="6"/>
                    </a:lnTo>
                    <a:lnTo>
                      <a:pt x="39" y="9"/>
                    </a:lnTo>
                    <a:lnTo>
                      <a:pt x="38" y="13"/>
                    </a:lnTo>
                    <a:lnTo>
                      <a:pt x="36" y="15"/>
                    </a:lnTo>
                    <a:lnTo>
                      <a:pt x="33" y="17"/>
                    </a:lnTo>
                    <a:lnTo>
                      <a:pt x="30" y="19"/>
                    </a:lnTo>
                    <a:lnTo>
                      <a:pt x="27" y="21"/>
                    </a:lnTo>
                    <a:lnTo>
                      <a:pt x="24" y="22"/>
                    </a:lnTo>
                    <a:lnTo>
                      <a:pt x="20" y="23"/>
                    </a:lnTo>
                    <a:lnTo>
                      <a:pt x="16" y="23"/>
                    </a:lnTo>
                    <a:lnTo>
                      <a:pt x="13" y="24"/>
                    </a:lnTo>
                    <a:lnTo>
                      <a:pt x="9" y="23"/>
                    </a:lnTo>
                    <a:lnTo>
                      <a:pt x="6" y="23"/>
                    </a:lnTo>
                    <a:lnTo>
                      <a:pt x="3" y="22"/>
                    </a:lnTo>
                    <a:lnTo>
                      <a:pt x="0" y="21"/>
                    </a:lnTo>
                    <a:lnTo>
                      <a:pt x="3" y="20"/>
                    </a:lnTo>
                    <a:lnTo>
                      <a:pt x="6" y="20"/>
                    </a:lnTo>
                    <a:lnTo>
                      <a:pt x="8" y="20"/>
                    </a:lnTo>
                    <a:lnTo>
                      <a:pt x="11" y="20"/>
                    </a:lnTo>
                    <a:lnTo>
                      <a:pt x="14" y="19"/>
                    </a:lnTo>
                    <a:lnTo>
                      <a:pt x="17" y="19"/>
                    </a:lnTo>
                    <a:lnTo>
                      <a:pt x="20" y="18"/>
                    </a:lnTo>
                    <a:lnTo>
                      <a:pt x="23" y="17"/>
                    </a:lnTo>
                    <a:lnTo>
                      <a:pt x="25" y="16"/>
                    </a:lnTo>
                    <a:lnTo>
                      <a:pt x="28" y="14"/>
                    </a:lnTo>
                    <a:lnTo>
                      <a:pt x="30" y="13"/>
                    </a:lnTo>
                    <a:lnTo>
                      <a:pt x="32" y="10"/>
                    </a:lnTo>
                    <a:lnTo>
                      <a:pt x="35" y="8"/>
                    </a:lnTo>
                    <a:lnTo>
                      <a:pt x="36" y="5"/>
                    </a:lnTo>
                    <a:lnTo>
                      <a:pt x="38" y="2"/>
                    </a:lnTo>
                    <a:lnTo>
                      <a:pt x="4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3" name="Freeform 814"/>
              <p:cNvSpPr>
                <a:spLocks/>
              </p:cNvSpPr>
              <p:nvPr/>
            </p:nvSpPr>
            <p:spPr bwMode="auto">
              <a:xfrm>
                <a:off x="4549" y="2210"/>
                <a:ext cx="10" cy="13"/>
              </a:xfrm>
              <a:custGeom>
                <a:avLst/>
                <a:gdLst>
                  <a:gd name="T0" fmla="*/ 0 w 10"/>
                  <a:gd name="T1" fmla="*/ 0 h 13"/>
                  <a:gd name="T2" fmla="*/ 2 w 10"/>
                  <a:gd name="T3" fmla="*/ 0 h 13"/>
                  <a:gd name="T4" fmla="*/ 4 w 10"/>
                  <a:gd name="T5" fmla="*/ 1 h 13"/>
                  <a:gd name="T6" fmla="*/ 6 w 10"/>
                  <a:gd name="T7" fmla="*/ 2 h 13"/>
                  <a:gd name="T8" fmla="*/ 7 w 10"/>
                  <a:gd name="T9" fmla="*/ 3 h 13"/>
                  <a:gd name="T10" fmla="*/ 9 w 10"/>
                  <a:gd name="T11" fmla="*/ 4 h 13"/>
                  <a:gd name="T12" fmla="*/ 9 w 10"/>
                  <a:gd name="T13" fmla="*/ 7 h 13"/>
                  <a:gd name="T14" fmla="*/ 9 w 10"/>
                  <a:gd name="T15" fmla="*/ 9 h 13"/>
                  <a:gd name="T16" fmla="*/ 10 w 10"/>
                  <a:gd name="T17" fmla="*/ 10 h 13"/>
                  <a:gd name="T18" fmla="*/ 10 w 10"/>
                  <a:gd name="T19" fmla="*/ 11 h 13"/>
                  <a:gd name="T20" fmla="*/ 10 w 10"/>
                  <a:gd name="T21" fmla="*/ 13 h 13"/>
                  <a:gd name="T22" fmla="*/ 7 w 10"/>
                  <a:gd name="T23" fmla="*/ 13 h 13"/>
                  <a:gd name="T24" fmla="*/ 5 w 10"/>
                  <a:gd name="T25" fmla="*/ 12 h 13"/>
                  <a:gd name="T26" fmla="*/ 4 w 10"/>
                  <a:gd name="T27" fmla="*/ 12 h 13"/>
                  <a:gd name="T28" fmla="*/ 2 w 10"/>
                  <a:gd name="T29" fmla="*/ 11 h 13"/>
                  <a:gd name="T30" fmla="*/ 1 w 10"/>
                  <a:gd name="T31" fmla="*/ 9 h 13"/>
                  <a:gd name="T32" fmla="*/ 0 w 10"/>
                  <a:gd name="T33" fmla="*/ 6 h 13"/>
                  <a:gd name="T34" fmla="*/ 0 w 10"/>
                  <a:gd name="T35" fmla="*/ 4 h 13"/>
                  <a:gd name="T36" fmla="*/ 0 w 10"/>
                  <a:gd name="T37" fmla="*/ 3 h 13"/>
                  <a:gd name="T38" fmla="*/ 0 w 10"/>
                  <a:gd name="T39" fmla="*/ 1 h 13"/>
                  <a:gd name="T40" fmla="*/ 0 w 10"/>
                  <a:gd name="T41" fmla="*/ 0 h 13"/>
                  <a:gd name="T42" fmla="*/ 0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0" y="0"/>
                    </a:moveTo>
                    <a:lnTo>
                      <a:pt x="2" y="0"/>
                    </a:lnTo>
                    <a:lnTo>
                      <a:pt x="4" y="1"/>
                    </a:lnTo>
                    <a:lnTo>
                      <a:pt x="6" y="2"/>
                    </a:lnTo>
                    <a:lnTo>
                      <a:pt x="7" y="3"/>
                    </a:lnTo>
                    <a:lnTo>
                      <a:pt x="9" y="4"/>
                    </a:lnTo>
                    <a:lnTo>
                      <a:pt x="9" y="7"/>
                    </a:lnTo>
                    <a:lnTo>
                      <a:pt x="9" y="9"/>
                    </a:lnTo>
                    <a:lnTo>
                      <a:pt x="10" y="10"/>
                    </a:lnTo>
                    <a:lnTo>
                      <a:pt x="10" y="11"/>
                    </a:lnTo>
                    <a:lnTo>
                      <a:pt x="10" y="13"/>
                    </a:lnTo>
                    <a:lnTo>
                      <a:pt x="7" y="13"/>
                    </a:lnTo>
                    <a:lnTo>
                      <a:pt x="5" y="12"/>
                    </a:lnTo>
                    <a:lnTo>
                      <a:pt x="4" y="12"/>
                    </a:lnTo>
                    <a:lnTo>
                      <a:pt x="2" y="11"/>
                    </a:lnTo>
                    <a:lnTo>
                      <a:pt x="1" y="9"/>
                    </a:lnTo>
                    <a:lnTo>
                      <a:pt x="0" y="6"/>
                    </a:lnTo>
                    <a:lnTo>
                      <a:pt x="0" y="4"/>
                    </a:lnTo>
                    <a:lnTo>
                      <a:pt x="0" y="3"/>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4" name="Freeform 815"/>
              <p:cNvSpPr>
                <a:spLocks/>
              </p:cNvSpPr>
              <p:nvPr/>
            </p:nvSpPr>
            <p:spPr bwMode="auto">
              <a:xfrm>
                <a:off x="4474" y="2214"/>
                <a:ext cx="24" cy="18"/>
              </a:xfrm>
              <a:custGeom>
                <a:avLst/>
                <a:gdLst>
                  <a:gd name="T0" fmla="*/ 0 w 24"/>
                  <a:gd name="T1" fmla="*/ 0 h 18"/>
                  <a:gd name="T2" fmla="*/ 1 w 24"/>
                  <a:gd name="T3" fmla="*/ 0 h 18"/>
                  <a:gd name="T4" fmla="*/ 3 w 24"/>
                  <a:gd name="T5" fmla="*/ 1 h 18"/>
                  <a:gd name="T6" fmla="*/ 5 w 24"/>
                  <a:gd name="T7" fmla="*/ 1 h 18"/>
                  <a:gd name="T8" fmla="*/ 7 w 24"/>
                  <a:gd name="T9" fmla="*/ 2 h 18"/>
                  <a:gd name="T10" fmla="*/ 8 w 24"/>
                  <a:gd name="T11" fmla="*/ 3 h 18"/>
                  <a:gd name="T12" fmla="*/ 10 w 24"/>
                  <a:gd name="T13" fmla="*/ 4 h 18"/>
                  <a:gd name="T14" fmla="*/ 12 w 24"/>
                  <a:gd name="T15" fmla="*/ 5 h 18"/>
                  <a:gd name="T16" fmla="*/ 13 w 24"/>
                  <a:gd name="T17" fmla="*/ 7 h 18"/>
                  <a:gd name="T18" fmla="*/ 15 w 24"/>
                  <a:gd name="T19" fmla="*/ 7 h 18"/>
                  <a:gd name="T20" fmla="*/ 16 w 24"/>
                  <a:gd name="T21" fmla="*/ 9 h 18"/>
                  <a:gd name="T22" fmla="*/ 18 w 24"/>
                  <a:gd name="T23" fmla="*/ 10 h 18"/>
                  <a:gd name="T24" fmla="*/ 19 w 24"/>
                  <a:gd name="T25" fmla="*/ 11 h 18"/>
                  <a:gd name="T26" fmla="*/ 20 w 24"/>
                  <a:gd name="T27" fmla="*/ 13 h 18"/>
                  <a:gd name="T28" fmla="*/ 21 w 24"/>
                  <a:gd name="T29" fmla="*/ 14 h 18"/>
                  <a:gd name="T30" fmla="*/ 23 w 24"/>
                  <a:gd name="T31" fmla="*/ 16 h 18"/>
                  <a:gd name="T32" fmla="*/ 24 w 24"/>
                  <a:gd name="T33" fmla="*/ 18 h 18"/>
                  <a:gd name="T34" fmla="*/ 22 w 24"/>
                  <a:gd name="T35" fmla="*/ 17 h 18"/>
                  <a:gd name="T36" fmla="*/ 20 w 24"/>
                  <a:gd name="T37" fmla="*/ 16 h 18"/>
                  <a:gd name="T38" fmla="*/ 19 w 24"/>
                  <a:gd name="T39" fmla="*/ 15 h 18"/>
                  <a:gd name="T40" fmla="*/ 17 w 24"/>
                  <a:gd name="T41" fmla="*/ 14 h 18"/>
                  <a:gd name="T42" fmla="*/ 15 w 24"/>
                  <a:gd name="T43" fmla="*/ 13 h 18"/>
                  <a:gd name="T44" fmla="*/ 14 w 24"/>
                  <a:gd name="T45" fmla="*/ 12 h 18"/>
                  <a:gd name="T46" fmla="*/ 12 w 24"/>
                  <a:gd name="T47" fmla="*/ 11 h 18"/>
                  <a:gd name="T48" fmla="*/ 11 w 24"/>
                  <a:gd name="T49" fmla="*/ 10 h 18"/>
                  <a:gd name="T50" fmla="*/ 9 w 24"/>
                  <a:gd name="T51" fmla="*/ 9 h 18"/>
                  <a:gd name="T52" fmla="*/ 7 w 24"/>
                  <a:gd name="T53" fmla="*/ 8 h 18"/>
                  <a:gd name="T54" fmla="*/ 6 w 24"/>
                  <a:gd name="T55" fmla="*/ 7 h 18"/>
                  <a:gd name="T56" fmla="*/ 5 w 24"/>
                  <a:gd name="T57" fmla="*/ 6 h 18"/>
                  <a:gd name="T58" fmla="*/ 2 w 24"/>
                  <a:gd name="T59" fmla="*/ 3 h 18"/>
                  <a:gd name="T60" fmla="*/ 0 w 24"/>
                  <a:gd name="T61" fmla="*/ 0 h 18"/>
                  <a:gd name="T62" fmla="*/ 0 w 24"/>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18">
                    <a:moveTo>
                      <a:pt x="0" y="0"/>
                    </a:moveTo>
                    <a:lnTo>
                      <a:pt x="1" y="0"/>
                    </a:lnTo>
                    <a:lnTo>
                      <a:pt x="3" y="1"/>
                    </a:lnTo>
                    <a:lnTo>
                      <a:pt x="5" y="1"/>
                    </a:lnTo>
                    <a:lnTo>
                      <a:pt x="7" y="2"/>
                    </a:lnTo>
                    <a:lnTo>
                      <a:pt x="8" y="3"/>
                    </a:lnTo>
                    <a:lnTo>
                      <a:pt x="10" y="4"/>
                    </a:lnTo>
                    <a:lnTo>
                      <a:pt x="12" y="5"/>
                    </a:lnTo>
                    <a:lnTo>
                      <a:pt x="13" y="7"/>
                    </a:lnTo>
                    <a:lnTo>
                      <a:pt x="15" y="7"/>
                    </a:lnTo>
                    <a:lnTo>
                      <a:pt x="16" y="9"/>
                    </a:lnTo>
                    <a:lnTo>
                      <a:pt x="18" y="10"/>
                    </a:lnTo>
                    <a:lnTo>
                      <a:pt x="19" y="11"/>
                    </a:lnTo>
                    <a:lnTo>
                      <a:pt x="20" y="13"/>
                    </a:lnTo>
                    <a:lnTo>
                      <a:pt x="21" y="14"/>
                    </a:lnTo>
                    <a:lnTo>
                      <a:pt x="23" y="16"/>
                    </a:lnTo>
                    <a:lnTo>
                      <a:pt x="24" y="18"/>
                    </a:lnTo>
                    <a:lnTo>
                      <a:pt x="22" y="17"/>
                    </a:lnTo>
                    <a:lnTo>
                      <a:pt x="20" y="16"/>
                    </a:lnTo>
                    <a:lnTo>
                      <a:pt x="19" y="15"/>
                    </a:lnTo>
                    <a:lnTo>
                      <a:pt x="17" y="14"/>
                    </a:lnTo>
                    <a:lnTo>
                      <a:pt x="15" y="13"/>
                    </a:lnTo>
                    <a:lnTo>
                      <a:pt x="14" y="12"/>
                    </a:lnTo>
                    <a:lnTo>
                      <a:pt x="12" y="11"/>
                    </a:lnTo>
                    <a:lnTo>
                      <a:pt x="11" y="10"/>
                    </a:lnTo>
                    <a:lnTo>
                      <a:pt x="9" y="9"/>
                    </a:lnTo>
                    <a:lnTo>
                      <a:pt x="7" y="8"/>
                    </a:lnTo>
                    <a:lnTo>
                      <a:pt x="6" y="7"/>
                    </a:lnTo>
                    <a:lnTo>
                      <a:pt x="5" y="6"/>
                    </a:lnTo>
                    <a:lnTo>
                      <a:pt x="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5" name="Freeform 816"/>
              <p:cNvSpPr>
                <a:spLocks/>
              </p:cNvSpPr>
              <p:nvPr/>
            </p:nvSpPr>
            <p:spPr bwMode="auto">
              <a:xfrm>
                <a:off x="4494" y="2216"/>
                <a:ext cx="26" cy="14"/>
              </a:xfrm>
              <a:custGeom>
                <a:avLst/>
                <a:gdLst>
                  <a:gd name="T0" fmla="*/ 0 w 26"/>
                  <a:gd name="T1" fmla="*/ 0 h 14"/>
                  <a:gd name="T2" fmla="*/ 3 w 26"/>
                  <a:gd name="T3" fmla="*/ 0 h 14"/>
                  <a:gd name="T4" fmla="*/ 6 w 26"/>
                  <a:gd name="T5" fmla="*/ 0 h 14"/>
                  <a:gd name="T6" fmla="*/ 8 w 26"/>
                  <a:gd name="T7" fmla="*/ 0 h 14"/>
                  <a:gd name="T8" fmla="*/ 11 w 26"/>
                  <a:gd name="T9" fmla="*/ 1 h 14"/>
                  <a:gd name="T10" fmla="*/ 13 w 26"/>
                  <a:gd name="T11" fmla="*/ 2 h 14"/>
                  <a:gd name="T12" fmla="*/ 16 w 26"/>
                  <a:gd name="T13" fmla="*/ 3 h 14"/>
                  <a:gd name="T14" fmla="*/ 18 w 26"/>
                  <a:gd name="T15" fmla="*/ 3 h 14"/>
                  <a:gd name="T16" fmla="*/ 20 w 26"/>
                  <a:gd name="T17" fmla="*/ 5 h 14"/>
                  <a:gd name="T18" fmla="*/ 22 w 26"/>
                  <a:gd name="T19" fmla="*/ 6 h 14"/>
                  <a:gd name="T20" fmla="*/ 24 w 26"/>
                  <a:gd name="T21" fmla="*/ 8 h 14"/>
                  <a:gd name="T22" fmla="*/ 25 w 26"/>
                  <a:gd name="T23" fmla="*/ 9 h 14"/>
                  <a:gd name="T24" fmla="*/ 26 w 26"/>
                  <a:gd name="T25" fmla="*/ 11 h 14"/>
                  <a:gd name="T26" fmla="*/ 26 w 26"/>
                  <a:gd name="T27" fmla="*/ 12 h 14"/>
                  <a:gd name="T28" fmla="*/ 26 w 26"/>
                  <a:gd name="T29" fmla="*/ 14 h 14"/>
                  <a:gd name="T30" fmla="*/ 24 w 26"/>
                  <a:gd name="T31" fmla="*/ 13 h 14"/>
                  <a:gd name="T32" fmla="*/ 22 w 26"/>
                  <a:gd name="T33" fmla="*/ 12 h 14"/>
                  <a:gd name="T34" fmla="*/ 20 w 26"/>
                  <a:gd name="T35" fmla="*/ 11 h 14"/>
                  <a:gd name="T36" fmla="*/ 18 w 26"/>
                  <a:gd name="T37" fmla="*/ 10 h 14"/>
                  <a:gd name="T38" fmla="*/ 16 w 26"/>
                  <a:gd name="T39" fmla="*/ 9 h 14"/>
                  <a:gd name="T40" fmla="*/ 14 w 26"/>
                  <a:gd name="T41" fmla="*/ 8 h 14"/>
                  <a:gd name="T42" fmla="*/ 12 w 26"/>
                  <a:gd name="T43" fmla="*/ 7 h 14"/>
                  <a:gd name="T44" fmla="*/ 10 w 26"/>
                  <a:gd name="T45" fmla="*/ 6 h 14"/>
                  <a:gd name="T46" fmla="*/ 8 w 26"/>
                  <a:gd name="T47" fmla="*/ 5 h 14"/>
                  <a:gd name="T48" fmla="*/ 7 w 26"/>
                  <a:gd name="T49" fmla="*/ 5 h 14"/>
                  <a:gd name="T50" fmla="*/ 5 w 26"/>
                  <a:gd name="T51" fmla="*/ 4 h 14"/>
                  <a:gd name="T52" fmla="*/ 4 w 26"/>
                  <a:gd name="T53" fmla="*/ 3 h 14"/>
                  <a:gd name="T54" fmla="*/ 2 w 26"/>
                  <a:gd name="T55" fmla="*/ 2 h 14"/>
                  <a:gd name="T56" fmla="*/ 0 w 26"/>
                  <a:gd name="T57" fmla="*/ 1 h 14"/>
                  <a:gd name="T58" fmla="*/ 0 w 26"/>
                  <a:gd name="T59" fmla="*/ 0 h 14"/>
                  <a:gd name="T60" fmla="*/ 0 w 26"/>
                  <a:gd name="T61" fmla="*/ 0 h 14"/>
                  <a:gd name="T62" fmla="*/ 0 w 26"/>
                  <a:gd name="T63" fmla="*/ 0 h 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14">
                    <a:moveTo>
                      <a:pt x="0" y="0"/>
                    </a:moveTo>
                    <a:lnTo>
                      <a:pt x="3" y="0"/>
                    </a:lnTo>
                    <a:lnTo>
                      <a:pt x="6" y="0"/>
                    </a:lnTo>
                    <a:lnTo>
                      <a:pt x="8" y="0"/>
                    </a:lnTo>
                    <a:lnTo>
                      <a:pt x="11" y="1"/>
                    </a:lnTo>
                    <a:lnTo>
                      <a:pt x="13" y="2"/>
                    </a:lnTo>
                    <a:lnTo>
                      <a:pt x="16" y="3"/>
                    </a:lnTo>
                    <a:lnTo>
                      <a:pt x="18" y="3"/>
                    </a:lnTo>
                    <a:lnTo>
                      <a:pt x="20" y="5"/>
                    </a:lnTo>
                    <a:lnTo>
                      <a:pt x="22" y="6"/>
                    </a:lnTo>
                    <a:lnTo>
                      <a:pt x="24" y="8"/>
                    </a:lnTo>
                    <a:lnTo>
                      <a:pt x="25" y="9"/>
                    </a:lnTo>
                    <a:lnTo>
                      <a:pt x="26" y="11"/>
                    </a:lnTo>
                    <a:lnTo>
                      <a:pt x="26" y="12"/>
                    </a:lnTo>
                    <a:lnTo>
                      <a:pt x="26" y="14"/>
                    </a:lnTo>
                    <a:lnTo>
                      <a:pt x="24" y="13"/>
                    </a:lnTo>
                    <a:lnTo>
                      <a:pt x="22" y="12"/>
                    </a:lnTo>
                    <a:lnTo>
                      <a:pt x="20" y="11"/>
                    </a:lnTo>
                    <a:lnTo>
                      <a:pt x="18" y="10"/>
                    </a:lnTo>
                    <a:lnTo>
                      <a:pt x="16" y="9"/>
                    </a:lnTo>
                    <a:lnTo>
                      <a:pt x="14" y="8"/>
                    </a:lnTo>
                    <a:lnTo>
                      <a:pt x="12" y="7"/>
                    </a:lnTo>
                    <a:lnTo>
                      <a:pt x="10" y="6"/>
                    </a:lnTo>
                    <a:lnTo>
                      <a:pt x="8" y="5"/>
                    </a:lnTo>
                    <a:lnTo>
                      <a:pt x="7" y="5"/>
                    </a:lnTo>
                    <a:lnTo>
                      <a:pt x="5" y="4"/>
                    </a:lnTo>
                    <a:lnTo>
                      <a:pt x="4" y="3"/>
                    </a:lnTo>
                    <a:lnTo>
                      <a:pt x="2" y="2"/>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6" name="Freeform 817"/>
              <p:cNvSpPr>
                <a:spLocks/>
              </p:cNvSpPr>
              <p:nvPr/>
            </p:nvSpPr>
            <p:spPr bwMode="auto">
              <a:xfrm>
                <a:off x="4563" y="2216"/>
                <a:ext cx="11" cy="12"/>
              </a:xfrm>
              <a:custGeom>
                <a:avLst/>
                <a:gdLst>
                  <a:gd name="T0" fmla="*/ 1 w 11"/>
                  <a:gd name="T1" fmla="*/ 0 h 12"/>
                  <a:gd name="T2" fmla="*/ 3 w 11"/>
                  <a:gd name="T3" fmla="*/ 1 h 12"/>
                  <a:gd name="T4" fmla="*/ 6 w 11"/>
                  <a:gd name="T5" fmla="*/ 2 h 12"/>
                  <a:gd name="T6" fmla="*/ 8 w 11"/>
                  <a:gd name="T7" fmla="*/ 4 h 12"/>
                  <a:gd name="T8" fmla="*/ 10 w 11"/>
                  <a:gd name="T9" fmla="*/ 6 h 12"/>
                  <a:gd name="T10" fmla="*/ 10 w 11"/>
                  <a:gd name="T11" fmla="*/ 7 h 12"/>
                  <a:gd name="T12" fmla="*/ 11 w 11"/>
                  <a:gd name="T13" fmla="*/ 8 h 12"/>
                  <a:gd name="T14" fmla="*/ 11 w 11"/>
                  <a:gd name="T15" fmla="*/ 10 h 12"/>
                  <a:gd name="T16" fmla="*/ 11 w 11"/>
                  <a:gd name="T17" fmla="*/ 12 h 12"/>
                  <a:gd name="T18" fmla="*/ 8 w 11"/>
                  <a:gd name="T19" fmla="*/ 11 h 12"/>
                  <a:gd name="T20" fmla="*/ 6 w 11"/>
                  <a:gd name="T21" fmla="*/ 11 h 12"/>
                  <a:gd name="T22" fmla="*/ 3 w 11"/>
                  <a:gd name="T23" fmla="*/ 9 h 12"/>
                  <a:gd name="T24" fmla="*/ 2 w 11"/>
                  <a:gd name="T25" fmla="*/ 8 h 12"/>
                  <a:gd name="T26" fmla="*/ 0 w 11"/>
                  <a:gd name="T27" fmla="*/ 6 h 12"/>
                  <a:gd name="T28" fmla="*/ 0 w 11"/>
                  <a:gd name="T29" fmla="*/ 5 h 12"/>
                  <a:gd name="T30" fmla="*/ 0 w 11"/>
                  <a:gd name="T31" fmla="*/ 3 h 12"/>
                  <a:gd name="T32" fmla="*/ 1 w 11"/>
                  <a:gd name="T33" fmla="*/ 0 h 12"/>
                  <a:gd name="T34" fmla="*/ 1 w 11"/>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12">
                    <a:moveTo>
                      <a:pt x="1" y="0"/>
                    </a:moveTo>
                    <a:lnTo>
                      <a:pt x="3" y="1"/>
                    </a:lnTo>
                    <a:lnTo>
                      <a:pt x="6" y="2"/>
                    </a:lnTo>
                    <a:lnTo>
                      <a:pt x="8" y="4"/>
                    </a:lnTo>
                    <a:lnTo>
                      <a:pt x="10" y="6"/>
                    </a:lnTo>
                    <a:lnTo>
                      <a:pt x="10" y="7"/>
                    </a:lnTo>
                    <a:lnTo>
                      <a:pt x="11" y="8"/>
                    </a:lnTo>
                    <a:lnTo>
                      <a:pt x="11" y="10"/>
                    </a:lnTo>
                    <a:lnTo>
                      <a:pt x="11" y="12"/>
                    </a:lnTo>
                    <a:lnTo>
                      <a:pt x="8" y="11"/>
                    </a:lnTo>
                    <a:lnTo>
                      <a:pt x="6" y="11"/>
                    </a:lnTo>
                    <a:lnTo>
                      <a:pt x="3" y="9"/>
                    </a:lnTo>
                    <a:lnTo>
                      <a:pt x="2" y="8"/>
                    </a:lnTo>
                    <a:lnTo>
                      <a:pt x="0" y="6"/>
                    </a:lnTo>
                    <a:lnTo>
                      <a:pt x="0" y="5"/>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7" name="Freeform 818"/>
              <p:cNvSpPr>
                <a:spLocks/>
              </p:cNvSpPr>
              <p:nvPr/>
            </p:nvSpPr>
            <p:spPr bwMode="auto">
              <a:xfrm>
                <a:off x="4771" y="2216"/>
                <a:ext cx="101" cy="32"/>
              </a:xfrm>
              <a:custGeom>
                <a:avLst/>
                <a:gdLst>
                  <a:gd name="T0" fmla="*/ 1 w 101"/>
                  <a:gd name="T1" fmla="*/ 0 h 32"/>
                  <a:gd name="T2" fmla="*/ 7 w 101"/>
                  <a:gd name="T3" fmla="*/ 2 h 32"/>
                  <a:gd name="T4" fmla="*/ 13 w 101"/>
                  <a:gd name="T5" fmla="*/ 3 h 32"/>
                  <a:gd name="T6" fmla="*/ 20 w 101"/>
                  <a:gd name="T7" fmla="*/ 3 h 32"/>
                  <a:gd name="T8" fmla="*/ 26 w 101"/>
                  <a:gd name="T9" fmla="*/ 4 h 32"/>
                  <a:gd name="T10" fmla="*/ 32 w 101"/>
                  <a:gd name="T11" fmla="*/ 5 h 32"/>
                  <a:gd name="T12" fmla="*/ 39 w 101"/>
                  <a:gd name="T13" fmla="*/ 6 h 32"/>
                  <a:gd name="T14" fmla="*/ 45 w 101"/>
                  <a:gd name="T15" fmla="*/ 7 h 32"/>
                  <a:gd name="T16" fmla="*/ 51 w 101"/>
                  <a:gd name="T17" fmla="*/ 9 h 32"/>
                  <a:gd name="T18" fmla="*/ 57 w 101"/>
                  <a:gd name="T19" fmla="*/ 10 h 32"/>
                  <a:gd name="T20" fmla="*/ 63 w 101"/>
                  <a:gd name="T21" fmla="*/ 11 h 32"/>
                  <a:gd name="T22" fmla="*/ 69 w 101"/>
                  <a:gd name="T23" fmla="*/ 13 h 32"/>
                  <a:gd name="T24" fmla="*/ 76 w 101"/>
                  <a:gd name="T25" fmla="*/ 15 h 32"/>
                  <a:gd name="T26" fmla="*/ 82 w 101"/>
                  <a:gd name="T27" fmla="*/ 17 h 32"/>
                  <a:gd name="T28" fmla="*/ 88 w 101"/>
                  <a:gd name="T29" fmla="*/ 19 h 32"/>
                  <a:gd name="T30" fmla="*/ 95 w 101"/>
                  <a:gd name="T31" fmla="*/ 21 h 32"/>
                  <a:gd name="T32" fmla="*/ 101 w 101"/>
                  <a:gd name="T33" fmla="*/ 23 h 32"/>
                  <a:gd name="T34" fmla="*/ 101 w 101"/>
                  <a:gd name="T35" fmla="*/ 26 h 32"/>
                  <a:gd name="T36" fmla="*/ 101 w 101"/>
                  <a:gd name="T37" fmla="*/ 28 h 32"/>
                  <a:gd name="T38" fmla="*/ 101 w 101"/>
                  <a:gd name="T39" fmla="*/ 30 h 32"/>
                  <a:gd name="T40" fmla="*/ 101 w 101"/>
                  <a:gd name="T41" fmla="*/ 32 h 32"/>
                  <a:gd name="T42" fmla="*/ 95 w 101"/>
                  <a:gd name="T43" fmla="*/ 30 h 32"/>
                  <a:gd name="T44" fmla="*/ 88 w 101"/>
                  <a:gd name="T45" fmla="*/ 28 h 32"/>
                  <a:gd name="T46" fmla="*/ 82 w 101"/>
                  <a:gd name="T47" fmla="*/ 26 h 32"/>
                  <a:gd name="T48" fmla="*/ 76 w 101"/>
                  <a:gd name="T49" fmla="*/ 24 h 32"/>
                  <a:gd name="T50" fmla="*/ 69 w 101"/>
                  <a:gd name="T51" fmla="*/ 23 h 32"/>
                  <a:gd name="T52" fmla="*/ 63 w 101"/>
                  <a:gd name="T53" fmla="*/ 21 h 32"/>
                  <a:gd name="T54" fmla="*/ 57 w 101"/>
                  <a:gd name="T55" fmla="*/ 20 h 32"/>
                  <a:gd name="T56" fmla="*/ 51 w 101"/>
                  <a:gd name="T57" fmla="*/ 19 h 32"/>
                  <a:gd name="T58" fmla="*/ 44 w 101"/>
                  <a:gd name="T59" fmla="*/ 18 h 32"/>
                  <a:gd name="T60" fmla="*/ 38 w 101"/>
                  <a:gd name="T61" fmla="*/ 17 h 32"/>
                  <a:gd name="T62" fmla="*/ 31 w 101"/>
                  <a:gd name="T63" fmla="*/ 15 h 32"/>
                  <a:gd name="T64" fmla="*/ 25 w 101"/>
                  <a:gd name="T65" fmla="*/ 14 h 32"/>
                  <a:gd name="T66" fmla="*/ 19 w 101"/>
                  <a:gd name="T67" fmla="*/ 13 h 32"/>
                  <a:gd name="T68" fmla="*/ 13 w 101"/>
                  <a:gd name="T69" fmla="*/ 12 h 32"/>
                  <a:gd name="T70" fmla="*/ 6 w 101"/>
                  <a:gd name="T71" fmla="*/ 10 h 32"/>
                  <a:gd name="T72" fmla="*/ 0 w 101"/>
                  <a:gd name="T73" fmla="*/ 9 h 32"/>
                  <a:gd name="T74" fmla="*/ 0 w 101"/>
                  <a:gd name="T75" fmla="*/ 6 h 32"/>
                  <a:gd name="T76" fmla="*/ 0 w 101"/>
                  <a:gd name="T77" fmla="*/ 4 h 32"/>
                  <a:gd name="T78" fmla="*/ 0 w 101"/>
                  <a:gd name="T79" fmla="*/ 2 h 32"/>
                  <a:gd name="T80" fmla="*/ 1 w 101"/>
                  <a:gd name="T81" fmla="*/ 0 h 32"/>
                  <a:gd name="T82" fmla="*/ 1 w 101"/>
                  <a:gd name="T83" fmla="*/ 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1" h="32">
                    <a:moveTo>
                      <a:pt x="1" y="0"/>
                    </a:moveTo>
                    <a:lnTo>
                      <a:pt x="7" y="2"/>
                    </a:lnTo>
                    <a:lnTo>
                      <a:pt x="13" y="3"/>
                    </a:lnTo>
                    <a:lnTo>
                      <a:pt x="20" y="3"/>
                    </a:lnTo>
                    <a:lnTo>
                      <a:pt x="26" y="4"/>
                    </a:lnTo>
                    <a:lnTo>
                      <a:pt x="32" y="5"/>
                    </a:lnTo>
                    <a:lnTo>
                      <a:pt x="39" y="6"/>
                    </a:lnTo>
                    <a:lnTo>
                      <a:pt x="45" y="7"/>
                    </a:lnTo>
                    <a:lnTo>
                      <a:pt x="51" y="9"/>
                    </a:lnTo>
                    <a:lnTo>
                      <a:pt x="57" y="10"/>
                    </a:lnTo>
                    <a:lnTo>
                      <a:pt x="63" y="11"/>
                    </a:lnTo>
                    <a:lnTo>
                      <a:pt x="69" y="13"/>
                    </a:lnTo>
                    <a:lnTo>
                      <a:pt x="76" y="15"/>
                    </a:lnTo>
                    <a:lnTo>
                      <a:pt x="82" y="17"/>
                    </a:lnTo>
                    <a:lnTo>
                      <a:pt x="88" y="19"/>
                    </a:lnTo>
                    <a:lnTo>
                      <a:pt x="95" y="21"/>
                    </a:lnTo>
                    <a:lnTo>
                      <a:pt x="101" y="23"/>
                    </a:lnTo>
                    <a:lnTo>
                      <a:pt x="101" y="26"/>
                    </a:lnTo>
                    <a:lnTo>
                      <a:pt x="101" y="28"/>
                    </a:lnTo>
                    <a:lnTo>
                      <a:pt x="101" y="30"/>
                    </a:lnTo>
                    <a:lnTo>
                      <a:pt x="101" y="32"/>
                    </a:lnTo>
                    <a:lnTo>
                      <a:pt x="95" y="30"/>
                    </a:lnTo>
                    <a:lnTo>
                      <a:pt x="88" y="28"/>
                    </a:lnTo>
                    <a:lnTo>
                      <a:pt x="82" y="26"/>
                    </a:lnTo>
                    <a:lnTo>
                      <a:pt x="76" y="24"/>
                    </a:lnTo>
                    <a:lnTo>
                      <a:pt x="69" y="23"/>
                    </a:lnTo>
                    <a:lnTo>
                      <a:pt x="63" y="21"/>
                    </a:lnTo>
                    <a:lnTo>
                      <a:pt x="57" y="20"/>
                    </a:lnTo>
                    <a:lnTo>
                      <a:pt x="51" y="19"/>
                    </a:lnTo>
                    <a:lnTo>
                      <a:pt x="44" y="18"/>
                    </a:lnTo>
                    <a:lnTo>
                      <a:pt x="38" y="17"/>
                    </a:lnTo>
                    <a:lnTo>
                      <a:pt x="31" y="15"/>
                    </a:lnTo>
                    <a:lnTo>
                      <a:pt x="25" y="14"/>
                    </a:lnTo>
                    <a:lnTo>
                      <a:pt x="19" y="13"/>
                    </a:lnTo>
                    <a:lnTo>
                      <a:pt x="13" y="12"/>
                    </a:lnTo>
                    <a:lnTo>
                      <a:pt x="6" y="10"/>
                    </a:lnTo>
                    <a:lnTo>
                      <a:pt x="0" y="9"/>
                    </a:lnTo>
                    <a:lnTo>
                      <a:pt x="0" y="6"/>
                    </a:lnTo>
                    <a:lnTo>
                      <a:pt x="0" y="4"/>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8" name="Freeform 819"/>
              <p:cNvSpPr>
                <a:spLocks/>
              </p:cNvSpPr>
              <p:nvPr/>
            </p:nvSpPr>
            <p:spPr bwMode="auto">
              <a:xfrm>
                <a:off x="4642" y="2218"/>
                <a:ext cx="26" cy="13"/>
              </a:xfrm>
              <a:custGeom>
                <a:avLst/>
                <a:gdLst>
                  <a:gd name="T0" fmla="*/ 4 w 26"/>
                  <a:gd name="T1" fmla="*/ 0 h 13"/>
                  <a:gd name="T2" fmla="*/ 5 w 26"/>
                  <a:gd name="T3" fmla="*/ 0 h 13"/>
                  <a:gd name="T4" fmla="*/ 7 w 26"/>
                  <a:gd name="T5" fmla="*/ 0 h 13"/>
                  <a:gd name="T6" fmla="*/ 8 w 26"/>
                  <a:gd name="T7" fmla="*/ 0 h 13"/>
                  <a:gd name="T8" fmla="*/ 10 w 26"/>
                  <a:gd name="T9" fmla="*/ 0 h 13"/>
                  <a:gd name="T10" fmla="*/ 11 w 26"/>
                  <a:gd name="T11" fmla="*/ 0 h 13"/>
                  <a:gd name="T12" fmla="*/ 12 w 26"/>
                  <a:gd name="T13" fmla="*/ 0 h 13"/>
                  <a:gd name="T14" fmla="*/ 14 w 26"/>
                  <a:gd name="T15" fmla="*/ 0 h 13"/>
                  <a:gd name="T16" fmla="*/ 15 w 26"/>
                  <a:gd name="T17" fmla="*/ 0 h 13"/>
                  <a:gd name="T18" fmla="*/ 15 w 26"/>
                  <a:gd name="T19" fmla="*/ 1 h 13"/>
                  <a:gd name="T20" fmla="*/ 15 w 26"/>
                  <a:gd name="T21" fmla="*/ 1 h 13"/>
                  <a:gd name="T22" fmla="*/ 14 w 26"/>
                  <a:gd name="T23" fmla="*/ 2 h 13"/>
                  <a:gd name="T24" fmla="*/ 14 w 26"/>
                  <a:gd name="T25" fmla="*/ 3 h 13"/>
                  <a:gd name="T26" fmla="*/ 13 w 26"/>
                  <a:gd name="T27" fmla="*/ 4 h 13"/>
                  <a:gd name="T28" fmla="*/ 14 w 26"/>
                  <a:gd name="T29" fmla="*/ 6 h 13"/>
                  <a:gd name="T30" fmla="*/ 15 w 26"/>
                  <a:gd name="T31" fmla="*/ 7 h 13"/>
                  <a:gd name="T32" fmla="*/ 17 w 26"/>
                  <a:gd name="T33" fmla="*/ 9 h 13"/>
                  <a:gd name="T34" fmla="*/ 19 w 26"/>
                  <a:gd name="T35" fmla="*/ 10 h 13"/>
                  <a:gd name="T36" fmla="*/ 22 w 26"/>
                  <a:gd name="T37" fmla="*/ 11 h 13"/>
                  <a:gd name="T38" fmla="*/ 24 w 26"/>
                  <a:gd name="T39" fmla="*/ 11 h 13"/>
                  <a:gd name="T40" fmla="*/ 26 w 26"/>
                  <a:gd name="T41" fmla="*/ 13 h 13"/>
                  <a:gd name="T42" fmla="*/ 25 w 26"/>
                  <a:gd name="T43" fmla="*/ 13 h 13"/>
                  <a:gd name="T44" fmla="*/ 23 w 26"/>
                  <a:gd name="T45" fmla="*/ 13 h 13"/>
                  <a:gd name="T46" fmla="*/ 21 w 26"/>
                  <a:gd name="T47" fmla="*/ 12 h 13"/>
                  <a:gd name="T48" fmla="*/ 20 w 26"/>
                  <a:gd name="T49" fmla="*/ 11 h 13"/>
                  <a:gd name="T50" fmla="*/ 18 w 26"/>
                  <a:gd name="T51" fmla="*/ 10 h 13"/>
                  <a:gd name="T52" fmla="*/ 16 w 26"/>
                  <a:gd name="T53" fmla="*/ 10 h 13"/>
                  <a:gd name="T54" fmla="*/ 15 w 26"/>
                  <a:gd name="T55" fmla="*/ 9 h 13"/>
                  <a:gd name="T56" fmla="*/ 13 w 26"/>
                  <a:gd name="T57" fmla="*/ 8 h 13"/>
                  <a:gd name="T58" fmla="*/ 12 w 26"/>
                  <a:gd name="T59" fmla="*/ 7 h 13"/>
                  <a:gd name="T60" fmla="*/ 10 w 26"/>
                  <a:gd name="T61" fmla="*/ 6 h 13"/>
                  <a:gd name="T62" fmla="*/ 8 w 26"/>
                  <a:gd name="T63" fmla="*/ 5 h 13"/>
                  <a:gd name="T64" fmla="*/ 7 w 26"/>
                  <a:gd name="T65" fmla="*/ 5 h 13"/>
                  <a:gd name="T66" fmla="*/ 5 w 26"/>
                  <a:gd name="T67" fmla="*/ 4 h 13"/>
                  <a:gd name="T68" fmla="*/ 3 w 26"/>
                  <a:gd name="T69" fmla="*/ 3 h 13"/>
                  <a:gd name="T70" fmla="*/ 2 w 26"/>
                  <a:gd name="T71" fmla="*/ 2 h 13"/>
                  <a:gd name="T72" fmla="*/ 0 w 26"/>
                  <a:gd name="T73" fmla="*/ 2 h 13"/>
                  <a:gd name="T74" fmla="*/ 0 w 26"/>
                  <a:gd name="T75" fmla="*/ 2 h 13"/>
                  <a:gd name="T76" fmla="*/ 0 w 26"/>
                  <a:gd name="T77" fmla="*/ 1 h 13"/>
                  <a:gd name="T78" fmla="*/ 1 w 26"/>
                  <a:gd name="T79" fmla="*/ 1 h 13"/>
                  <a:gd name="T80" fmla="*/ 2 w 26"/>
                  <a:gd name="T81" fmla="*/ 1 h 13"/>
                  <a:gd name="T82" fmla="*/ 3 w 26"/>
                  <a:gd name="T83" fmla="*/ 1 h 13"/>
                  <a:gd name="T84" fmla="*/ 4 w 26"/>
                  <a:gd name="T85" fmla="*/ 0 h 13"/>
                  <a:gd name="T86" fmla="*/ 4 w 26"/>
                  <a:gd name="T87" fmla="*/ 0 h 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 h="13">
                    <a:moveTo>
                      <a:pt x="4" y="0"/>
                    </a:moveTo>
                    <a:lnTo>
                      <a:pt x="5" y="0"/>
                    </a:lnTo>
                    <a:lnTo>
                      <a:pt x="7" y="0"/>
                    </a:lnTo>
                    <a:lnTo>
                      <a:pt x="8" y="0"/>
                    </a:lnTo>
                    <a:lnTo>
                      <a:pt x="10" y="0"/>
                    </a:lnTo>
                    <a:lnTo>
                      <a:pt x="11" y="0"/>
                    </a:lnTo>
                    <a:lnTo>
                      <a:pt x="12" y="0"/>
                    </a:lnTo>
                    <a:lnTo>
                      <a:pt x="14" y="0"/>
                    </a:lnTo>
                    <a:lnTo>
                      <a:pt x="15" y="0"/>
                    </a:lnTo>
                    <a:lnTo>
                      <a:pt x="15" y="1"/>
                    </a:lnTo>
                    <a:lnTo>
                      <a:pt x="14" y="2"/>
                    </a:lnTo>
                    <a:lnTo>
                      <a:pt x="14" y="3"/>
                    </a:lnTo>
                    <a:lnTo>
                      <a:pt x="13" y="4"/>
                    </a:lnTo>
                    <a:lnTo>
                      <a:pt x="14" y="6"/>
                    </a:lnTo>
                    <a:lnTo>
                      <a:pt x="15" y="7"/>
                    </a:lnTo>
                    <a:lnTo>
                      <a:pt x="17" y="9"/>
                    </a:lnTo>
                    <a:lnTo>
                      <a:pt x="19" y="10"/>
                    </a:lnTo>
                    <a:lnTo>
                      <a:pt x="22" y="11"/>
                    </a:lnTo>
                    <a:lnTo>
                      <a:pt x="24" y="11"/>
                    </a:lnTo>
                    <a:lnTo>
                      <a:pt x="26" y="13"/>
                    </a:lnTo>
                    <a:lnTo>
                      <a:pt x="25" y="13"/>
                    </a:lnTo>
                    <a:lnTo>
                      <a:pt x="23" y="13"/>
                    </a:lnTo>
                    <a:lnTo>
                      <a:pt x="21" y="12"/>
                    </a:lnTo>
                    <a:lnTo>
                      <a:pt x="20" y="11"/>
                    </a:lnTo>
                    <a:lnTo>
                      <a:pt x="18" y="10"/>
                    </a:lnTo>
                    <a:lnTo>
                      <a:pt x="16" y="10"/>
                    </a:lnTo>
                    <a:lnTo>
                      <a:pt x="15" y="9"/>
                    </a:lnTo>
                    <a:lnTo>
                      <a:pt x="13" y="8"/>
                    </a:lnTo>
                    <a:lnTo>
                      <a:pt x="12" y="7"/>
                    </a:lnTo>
                    <a:lnTo>
                      <a:pt x="10" y="6"/>
                    </a:lnTo>
                    <a:lnTo>
                      <a:pt x="8" y="5"/>
                    </a:lnTo>
                    <a:lnTo>
                      <a:pt x="7" y="5"/>
                    </a:lnTo>
                    <a:lnTo>
                      <a:pt x="5" y="4"/>
                    </a:lnTo>
                    <a:lnTo>
                      <a:pt x="3" y="3"/>
                    </a:lnTo>
                    <a:lnTo>
                      <a:pt x="2" y="2"/>
                    </a:lnTo>
                    <a:lnTo>
                      <a:pt x="0" y="2"/>
                    </a:lnTo>
                    <a:lnTo>
                      <a:pt x="0" y="1"/>
                    </a:lnTo>
                    <a:lnTo>
                      <a:pt x="1" y="1"/>
                    </a:lnTo>
                    <a:lnTo>
                      <a:pt x="2" y="1"/>
                    </a:lnTo>
                    <a:lnTo>
                      <a:pt x="3"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9" name="Freeform 820"/>
              <p:cNvSpPr>
                <a:spLocks/>
              </p:cNvSpPr>
              <p:nvPr/>
            </p:nvSpPr>
            <p:spPr bwMode="auto">
              <a:xfrm>
                <a:off x="4668" y="2218"/>
                <a:ext cx="92" cy="35"/>
              </a:xfrm>
              <a:custGeom>
                <a:avLst/>
                <a:gdLst>
                  <a:gd name="T0" fmla="*/ 64 w 92"/>
                  <a:gd name="T1" fmla="*/ 0 h 35"/>
                  <a:gd name="T2" fmla="*/ 68 w 92"/>
                  <a:gd name="T3" fmla="*/ 1 h 35"/>
                  <a:gd name="T4" fmla="*/ 72 w 92"/>
                  <a:gd name="T5" fmla="*/ 2 h 35"/>
                  <a:gd name="T6" fmla="*/ 76 w 92"/>
                  <a:gd name="T7" fmla="*/ 4 h 35"/>
                  <a:gd name="T8" fmla="*/ 80 w 92"/>
                  <a:gd name="T9" fmla="*/ 5 h 35"/>
                  <a:gd name="T10" fmla="*/ 83 w 92"/>
                  <a:gd name="T11" fmla="*/ 6 h 35"/>
                  <a:gd name="T12" fmla="*/ 86 w 92"/>
                  <a:gd name="T13" fmla="*/ 8 h 35"/>
                  <a:gd name="T14" fmla="*/ 89 w 92"/>
                  <a:gd name="T15" fmla="*/ 10 h 35"/>
                  <a:gd name="T16" fmla="*/ 91 w 92"/>
                  <a:gd name="T17" fmla="*/ 12 h 35"/>
                  <a:gd name="T18" fmla="*/ 92 w 92"/>
                  <a:gd name="T19" fmla="*/ 13 h 35"/>
                  <a:gd name="T20" fmla="*/ 92 w 92"/>
                  <a:gd name="T21" fmla="*/ 15 h 35"/>
                  <a:gd name="T22" fmla="*/ 90 w 92"/>
                  <a:gd name="T23" fmla="*/ 17 h 35"/>
                  <a:gd name="T24" fmla="*/ 87 w 92"/>
                  <a:gd name="T25" fmla="*/ 19 h 35"/>
                  <a:gd name="T26" fmla="*/ 83 w 92"/>
                  <a:gd name="T27" fmla="*/ 21 h 35"/>
                  <a:gd name="T28" fmla="*/ 79 w 92"/>
                  <a:gd name="T29" fmla="*/ 22 h 35"/>
                  <a:gd name="T30" fmla="*/ 75 w 92"/>
                  <a:gd name="T31" fmla="*/ 23 h 35"/>
                  <a:gd name="T32" fmla="*/ 72 w 92"/>
                  <a:gd name="T33" fmla="*/ 25 h 35"/>
                  <a:gd name="T34" fmla="*/ 69 w 92"/>
                  <a:gd name="T35" fmla="*/ 26 h 35"/>
                  <a:gd name="T36" fmla="*/ 66 w 92"/>
                  <a:gd name="T37" fmla="*/ 27 h 35"/>
                  <a:gd name="T38" fmla="*/ 63 w 92"/>
                  <a:gd name="T39" fmla="*/ 28 h 35"/>
                  <a:gd name="T40" fmla="*/ 59 w 92"/>
                  <a:gd name="T41" fmla="*/ 30 h 35"/>
                  <a:gd name="T42" fmla="*/ 56 w 92"/>
                  <a:gd name="T43" fmla="*/ 31 h 35"/>
                  <a:gd name="T44" fmla="*/ 53 w 92"/>
                  <a:gd name="T45" fmla="*/ 32 h 35"/>
                  <a:gd name="T46" fmla="*/ 50 w 92"/>
                  <a:gd name="T47" fmla="*/ 33 h 35"/>
                  <a:gd name="T48" fmla="*/ 47 w 92"/>
                  <a:gd name="T49" fmla="*/ 34 h 35"/>
                  <a:gd name="T50" fmla="*/ 43 w 92"/>
                  <a:gd name="T51" fmla="*/ 35 h 35"/>
                  <a:gd name="T52" fmla="*/ 39 w 92"/>
                  <a:gd name="T53" fmla="*/ 35 h 35"/>
                  <a:gd name="T54" fmla="*/ 36 w 92"/>
                  <a:gd name="T55" fmla="*/ 34 h 35"/>
                  <a:gd name="T56" fmla="*/ 32 w 92"/>
                  <a:gd name="T57" fmla="*/ 32 h 35"/>
                  <a:gd name="T58" fmla="*/ 28 w 92"/>
                  <a:gd name="T59" fmla="*/ 29 h 35"/>
                  <a:gd name="T60" fmla="*/ 24 w 92"/>
                  <a:gd name="T61" fmla="*/ 27 h 35"/>
                  <a:gd name="T62" fmla="*/ 20 w 92"/>
                  <a:gd name="T63" fmla="*/ 25 h 35"/>
                  <a:gd name="T64" fmla="*/ 17 w 92"/>
                  <a:gd name="T65" fmla="*/ 23 h 35"/>
                  <a:gd name="T66" fmla="*/ 13 w 92"/>
                  <a:gd name="T67" fmla="*/ 22 h 35"/>
                  <a:gd name="T68" fmla="*/ 9 w 92"/>
                  <a:gd name="T69" fmla="*/ 19 h 35"/>
                  <a:gd name="T70" fmla="*/ 6 w 92"/>
                  <a:gd name="T71" fmla="*/ 18 h 35"/>
                  <a:gd name="T72" fmla="*/ 2 w 92"/>
                  <a:gd name="T73" fmla="*/ 16 h 35"/>
                  <a:gd name="T74" fmla="*/ 2 w 92"/>
                  <a:gd name="T75" fmla="*/ 16 h 35"/>
                  <a:gd name="T76" fmla="*/ 7 w 92"/>
                  <a:gd name="T77" fmla="*/ 17 h 35"/>
                  <a:gd name="T78" fmla="*/ 12 w 92"/>
                  <a:gd name="T79" fmla="*/ 17 h 35"/>
                  <a:gd name="T80" fmla="*/ 18 w 92"/>
                  <a:gd name="T81" fmla="*/ 17 h 35"/>
                  <a:gd name="T82" fmla="*/ 24 w 92"/>
                  <a:gd name="T83" fmla="*/ 17 h 35"/>
                  <a:gd name="T84" fmla="*/ 30 w 92"/>
                  <a:gd name="T85" fmla="*/ 16 h 35"/>
                  <a:gd name="T86" fmla="*/ 35 w 92"/>
                  <a:gd name="T87" fmla="*/ 15 h 35"/>
                  <a:gd name="T88" fmla="*/ 40 w 92"/>
                  <a:gd name="T89" fmla="*/ 13 h 35"/>
                  <a:gd name="T90" fmla="*/ 43 w 92"/>
                  <a:gd name="T91" fmla="*/ 9 h 35"/>
                  <a:gd name="T92" fmla="*/ 47 w 92"/>
                  <a:gd name="T93" fmla="*/ 7 h 35"/>
                  <a:gd name="T94" fmla="*/ 50 w 92"/>
                  <a:gd name="T95" fmla="*/ 4 h 35"/>
                  <a:gd name="T96" fmla="*/ 54 w 92"/>
                  <a:gd name="T97" fmla="*/ 2 h 35"/>
                  <a:gd name="T98" fmla="*/ 58 w 92"/>
                  <a:gd name="T99" fmla="*/ 1 h 35"/>
                  <a:gd name="T100" fmla="*/ 61 w 92"/>
                  <a:gd name="T101" fmla="*/ 0 h 35"/>
                  <a:gd name="T102" fmla="*/ 63 w 92"/>
                  <a:gd name="T103" fmla="*/ 0 h 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35">
                    <a:moveTo>
                      <a:pt x="63" y="0"/>
                    </a:moveTo>
                    <a:lnTo>
                      <a:pt x="64" y="0"/>
                    </a:lnTo>
                    <a:lnTo>
                      <a:pt x="66" y="1"/>
                    </a:lnTo>
                    <a:lnTo>
                      <a:pt x="68" y="1"/>
                    </a:lnTo>
                    <a:lnTo>
                      <a:pt x="70" y="2"/>
                    </a:lnTo>
                    <a:lnTo>
                      <a:pt x="72" y="2"/>
                    </a:lnTo>
                    <a:lnTo>
                      <a:pt x="74" y="3"/>
                    </a:lnTo>
                    <a:lnTo>
                      <a:pt x="76" y="4"/>
                    </a:lnTo>
                    <a:lnTo>
                      <a:pt x="78" y="4"/>
                    </a:lnTo>
                    <a:lnTo>
                      <a:pt x="80" y="5"/>
                    </a:lnTo>
                    <a:lnTo>
                      <a:pt x="81" y="6"/>
                    </a:lnTo>
                    <a:lnTo>
                      <a:pt x="83" y="6"/>
                    </a:lnTo>
                    <a:lnTo>
                      <a:pt x="85" y="7"/>
                    </a:lnTo>
                    <a:lnTo>
                      <a:pt x="86" y="8"/>
                    </a:lnTo>
                    <a:lnTo>
                      <a:pt x="88" y="9"/>
                    </a:lnTo>
                    <a:lnTo>
                      <a:pt x="89" y="10"/>
                    </a:lnTo>
                    <a:lnTo>
                      <a:pt x="91" y="12"/>
                    </a:lnTo>
                    <a:lnTo>
                      <a:pt x="92" y="11"/>
                    </a:lnTo>
                    <a:lnTo>
                      <a:pt x="92" y="13"/>
                    </a:lnTo>
                    <a:lnTo>
                      <a:pt x="92" y="14"/>
                    </a:lnTo>
                    <a:lnTo>
                      <a:pt x="92" y="15"/>
                    </a:lnTo>
                    <a:lnTo>
                      <a:pt x="91" y="17"/>
                    </a:lnTo>
                    <a:lnTo>
                      <a:pt x="90" y="17"/>
                    </a:lnTo>
                    <a:lnTo>
                      <a:pt x="89" y="18"/>
                    </a:lnTo>
                    <a:lnTo>
                      <a:pt x="87" y="19"/>
                    </a:lnTo>
                    <a:lnTo>
                      <a:pt x="85" y="20"/>
                    </a:lnTo>
                    <a:lnTo>
                      <a:pt x="83" y="21"/>
                    </a:lnTo>
                    <a:lnTo>
                      <a:pt x="81" y="21"/>
                    </a:lnTo>
                    <a:lnTo>
                      <a:pt x="79" y="22"/>
                    </a:lnTo>
                    <a:lnTo>
                      <a:pt x="77" y="23"/>
                    </a:lnTo>
                    <a:lnTo>
                      <a:pt x="75" y="23"/>
                    </a:lnTo>
                    <a:lnTo>
                      <a:pt x="74" y="24"/>
                    </a:lnTo>
                    <a:lnTo>
                      <a:pt x="72" y="25"/>
                    </a:lnTo>
                    <a:lnTo>
                      <a:pt x="71" y="26"/>
                    </a:lnTo>
                    <a:lnTo>
                      <a:pt x="69" y="26"/>
                    </a:lnTo>
                    <a:lnTo>
                      <a:pt x="68" y="26"/>
                    </a:lnTo>
                    <a:lnTo>
                      <a:pt x="66" y="27"/>
                    </a:lnTo>
                    <a:lnTo>
                      <a:pt x="64" y="28"/>
                    </a:lnTo>
                    <a:lnTo>
                      <a:pt x="63" y="28"/>
                    </a:lnTo>
                    <a:lnTo>
                      <a:pt x="61" y="29"/>
                    </a:lnTo>
                    <a:lnTo>
                      <a:pt x="59" y="30"/>
                    </a:lnTo>
                    <a:lnTo>
                      <a:pt x="58" y="30"/>
                    </a:lnTo>
                    <a:lnTo>
                      <a:pt x="56" y="31"/>
                    </a:lnTo>
                    <a:lnTo>
                      <a:pt x="54" y="32"/>
                    </a:lnTo>
                    <a:lnTo>
                      <a:pt x="53" y="32"/>
                    </a:lnTo>
                    <a:lnTo>
                      <a:pt x="51" y="33"/>
                    </a:lnTo>
                    <a:lnTo>
                      <a:pt x="50" y="33"/>
                    </a:lnTo>
                    <a:lnTo>
                      <a:pt x="48" y="34"/>
                    </a:lnTo>
                    <a:lnTo>
                      <a:pt x="47" y="34"/>
                    </a:lnTo>
                    <a:lnTo>
                      <a:pt x="45" y="35"/>
                    </a:lnTo>
                    <a:lnTo>
                      <a:pt x="43" y="35"/>
                    </a:lnTo>
                    <a:lnTo>
                      <a:pt x="41" y="35"/>
                    </a:lnTo>
                    <a:lnTo>
                      <a:pt x="39" y="35"/>
                    </a:lnTo>
                    <a:lnTo>
                      <a:pt x="38" y="35"/>
                    </a:lnTo>
                    <a:lnTo>
                      <a:pt x="36" y="34"/>
                    </a:lnTo>
                    <a:lnTo>
                      <a:pt x="34" y="33"/>
                    </a:lnTo>
                    <a:lnTo>
                      <a:pt x="32" y="32"/>
                    </a:lnTo>
                    <a:lnTo>
                      <a:pt x="30" y="30"/>
                    </a:lnTo>
                    <a:lnTo>
                      <a:pt x="28" y="29"/>
                    </a:lnTo>
                    <a:lnTo>
                      <a:pt x="26" y="28"/>
                    </a:lnTo>
                    <a:lnTo>
                      <a:pt x="24" y="27"/>
                    </a:lnTo>
                    <a:lnTo>
                      <a:pt x="22" y="26"/>
                    </a:lnTo>
                    <a:lnTo>
                      <a:pt x="20" y="25"/>
                    </a:lnTo>
                    <a:lnTo>
                      <a:pt x="19" y="24"/>
                    </a:lnTo>
                    <a:lnTo>
                      <a:pt x="17" y="23"/>
                    </a:lnTo>
                    <a:lnTo>
                      <a:pt x="15" y="23"/>
                    </a:lnTo>
                    <a:lnTo>
                      <a:pt x="13" y="22"/>
                    </a:lnTo>
                    <a:lnTo>
                      <a:pt x="11" y="20"/>
                    </a:lnTo>
                    <a:lnTo>
                      <a:pt x="9" y="19"/>
                    </a:lnTo>
                    <a:lnTo>
                      <a:pt x="8" y="19"/>
                    </a:lnTo>
                    <a:lnTo>
                      <a:pt x="6" y="18"/>
                    </a:lnTo>
                    <a:lnTo>
                      <a:pt x="4" y="17"/>
                    </a:lnTo>
                    <a:lnTo>
                      <a:pt x="2" y="16"/>
                    </a:lnTo>
                    <a:lnTo>
                      <a:pt x="0" y="16"/>
                    </a:lnTo>
                    <a:lnTo>
                      <a:pt x="2" y="16"/>
                    </a:lnTo>
                    <a:lnTo>
                      <a:pt x="5" y="16"/>
                    </a:lnTo>
                    <a:lnTo>
                      <a:pt x="7" y="17"/>
                    </a:lnTo>
                    <a:lnTo>
                      <a:pt x="10" y="17"/>
                    </a:lnTo>
                    <a:lnTo>
                      <a:pt x="12" y="17"/>
                    </a:lnTo>
                    <a:lnTo>
                      <a:pt x="16" y="17"/>
                    </a:lnTo>
                    <a:lnTo>
                      <a:pt x="18" y="17"/>
                    </a:lnTo>
                    <a:lnTo>
                      <a:pt x="21" y="18"/>
                    </a:lnTo>
                    <a:lnTo>
                      <a:pt x="24" y="17"/>
                    </a:lnTo>
                    <a:lnTo>
                      <a:pt x="27" y="17"/>
                    </a:lnTo>
                    <a:lnTo>
                      <a:pt x="30" y="16"/>
                    </a:lnTo>
                    <a:lnTo>
                      <a:pt x="33" y="16"/>
                    </a:lnTo>
                    <a:lnTo>
                      <a:pt x="35" y="15"/>
                    </a:lnTo>
                    <a:lnTo>
                      <a:pt x="38" y="14"/>
                    </a:lnTo>
                    <a:lnTo>
                      <a:pt x="40" y="13"/>
                    </a:lnTo>
                    <a:lnTo>
                      <a:pt x="42" y="11"/>
                    </a:lnTo>
                    <a:lnTo>
                      <a:pt x="43" y="9"/>
                    </a:lnTo>
                    <a:lnTo>
                      <a:pt x="45" y="8"/>
                    </a:lnTo>
                    <a:lnTo>
                      <a:pt x="47" y="7"/>
                    </a:lnTo>
                    <a:lnTo>
                      <a:pt x="48" y="6"/>
                    </a:lnTo>
                    <a:lnTo>
                      <a:pt x="50" y="4"/>
                    </a:lnTo>
                    <a:lnTo>
                      <a:pt x="52" y="3"/>
                    </a:lnTo>
                    <a:lnTo>
                      <a:pt x="54" y="2"/>
                    </a:lnTo>
                    <a:lnTo>
                      <a:pt x="57" y="2"/>
                    </a:lnTo>
                    <a:lnTo>
                      <a:pt x="58" y="1"/>
                    </a:lnTo>
                    <a:lnTo>
                      <a:pt x="59" y="1"/>
                    </a:lnTo>
                    <a:lnTo>
                      <a:pt x="61" y="0"/>
                    </a:lnTo>
                    <a:lnTo>
                      <a:pt x="63"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0" name="Freeform 821"/>
              <p:cNvSpPr>
                <a:spLocks/>
              </p:cNvSpPr>
              <p:nvPr/>
            </p:nvSpPr>
            <p:spPr bwMode="auto">
              <a:xfrm>
                <a:off x="4580" y="2222"/>
                <a:ext cx="9" cy="13"/>
              </a:xfrm>
              <a:custGeom>
                <a:avLst/>
                <a:gdLst>
                  <a:gd name="T0" fmla="*/ 2 w 9"/>
                  <a:gd name="T1" fmla="*/ 0 h 13"/>
                  <a:gd name="T2" fmla="*/ 3 w 9"/>
                  <a:gd name="T3" fmla="*/ 2 h 13"/>
                  <a:gd name="T4" fmla="*/ 5 w 9"/>
                  <a:gd name="T5" fmla="*/ 4 h 13"/>
                  <a:gd name="T6" fmla="*/ 7 w 9"/>
                  <a:gd name="T7" fmla="*/ 6 h 13"/>
                  <a:gd name="T8" fmla="*/ 9 w 9"/>
                  <a:gd name="T9" fmla="*/ 9 h 13"/>
                  <a:gd name="T10" fmla="*/ 9 w 9"/>
                  <a:gd name="T11" fmla="*/ 11 h 13"/>
                  <a:gd name="T12" fmla="*/ 8 w 9"/>
                  <a:gd name="T13" fmla="*/ 13 h 13"/>
                  <a:gd name="T14" fmla="*/ 7 w 9"/>
                  <a:gd name="T15" fmla="*/ 12 h 13"/>
                  <a:gd name="T16" fmla="*/ 5 w 9"/>
                  <a:gd name="T17" fmla="*/ 11 h 13"/>
                  <a:gd name="T18" fmla="*/ 4 w 9"/>
                  <a:gd name="T19" fmla="*/ 10 h 13"/>
                  <a:gd name="T20" fmla="*/ 2 w 9"/>
                  <a:gd name="T21" fmla="*/ 10 h 13"/>
                  <a:gd name="T22" fmla="*/ 0 w 9"/>
                  <a:gd name="T23" fmla="*/ 7 h 13"/>
                  <a:gd name="T24" fmla="*/ 0 w 9"/>
                  <a:gd name="T25" fmla="*/ 5 h 13"/>
                  <a:gd name="T26" fmla="*/ 0 w 9"/>
                  <a:gd name="T27" fmla="*/ 2 h 13"/>
                  <a:gd name="T28" fmla="*/ 2 w 9"/>
                  <a:gd name="T29" fmla="*/ 0 h 13"/>
                  <a:gd name="T30" fmla="*/ 2 w 9"/>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13">
                    <a:moveTo>
                      <a:pt x="2" y="0"/>
                    </a:moveTo>
                    <a:lnTo>
                      <a:pt x="3" y="2"/>
                    </a:lnTo>
                    <a:lnTo>
                      <a:pt x="5" y="4"/>
                    </a:lnTo>
                    <a:lnTo>
                      <a:pt x="7" y="6"/>
                    </a:lnTo>
                    <a:lnTo>
                      <a:pt x="9" y="9"/>
                    </a:lnTo>
                    <a:lnTo>
                      <a:pt x="9" y="11"/>
                    </a:lnTo>
                    <a:lnTo>
                      <a:pt x="8" y="13"/>
                    </a:lnTo>
                    <a:lnTo>
                      <a:pt x="7" y="12"/>
                    </a:lnTo>
                    <a:lnTo>
                      <a:pt x="5" y="11"/>
                    </a:lnTo>
                    <a:lnTo>
                      <a:pt x="4" y="10"/>
                    </a:lnTo>
                    <a:lnTo>
                      <a:pt x="2" y="10"/>
                    </a:lnTo>
                    <a:lnTo>
                      <a:pt x="0" y="7"/>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1" name="Freeform 822"/>
              <p:cNvSpPr>
                <a:spLocks/>
              </p:cNvSpPr>
              <p:nvPr/>
            </p:nvSpPr>
            <p:spPr bwMode="auto">
              <a:xfrm>
                <a:off x="4463" y="2223"/>
                <a:ext cx="68" cy="67"/>
              </a:xfrm>
              <a:custGeom>
                <a:avLst/>
                <a:gdLst>
                  <a:gd name="T0" fmla="*/ 6 w 68"/>
                  <a:gd name="T1" fmla="*/ 2 h 67"/>
                  <a:gd name="T2" fmla="*/ 14 w 68"/>
                  <a:gd name="T3" fmla="*/ 6 h 67"/>
                  <a:gd name="T4" fmla="*/ 22 w 68"/>
                  <a:gd name="T5" fmla="*/ 11 h 67"/>
                  <a:gd name="T6" fmla="*/ 31 w 68"/>
                  <a:gd name="T7" fmla="*/ 15 h 67"/>
                  <a:gd name="T8" fmla="*/ 39 w 68"/>
                  <a:gd name="T9" fmla="*/ 20 h 67"/>
                  <a:gd name="T10" fmla="*/ 47 w 68"/>
                  <a:gd name="T11" fmla="*/ 24 h 67"/>
                  <a:gd name="T12" fmla="*/ 55 w 68"/>
                  <a:gd name="T13" fmla="*/ 29 h 67"/>
                  <a:gd name="T14" fmla="*/ 63 w 68"/>
                  <a:gd name="T15" fmla="*/ 34 h 67"/>
                  <a:gd name="T16" fmla="*/ 66 w 68"/>
                  <a:gd name="T17" fmla="*/ 38 h 67"/>
                  <a:gd name="T18" fmla="*/ 67 w 68"/>
                  <a:gd name="T19" fmla="*/ 41 h 67"/>
                  <a:gd name="T20" fmla="*/ 67 w 68"/>
                  <a:gd name="T21" fmla="*/ 44 h 67"/>
                  <a:gd name="T22" fmla="*/ 67 w 68"/>
                  <a:gd name="T23" fmla="*/ 47 h 67"/>
                  <a:gd name="T24" fmla="*/ 67 w 68"/>
                  <a:gd name="T25" fmla="*/ 51 h 67"/>
                  <a:gd name="T26" fmla="*/ 68 w 68"/>
                  <a:gd name="T27" fmla="*/ 56 h 67"/>
                  <a:gd name="T28" fmla="*/ 68 w 68"/>
                  <a:gd name="T29" fmla="*/ 61 h 67"/>
                  <a:gd name="T30" fmla="*/ 67 w 68"/>
                  <a:gd name="T31" fmla="*/ 65 h 67"/>
                  <a:gd name="T32" fmla="*/ 64 w 68"/>
                  <a:gd name="T33" fmla="*/ 66 h 67"/>
                  <a:gd name="T34" fmla="*/ 61 w 68"/>
                  <a:gd name="T35" fmla="*/ 65 h 67"/>
                  <a:gd name="T36" fmla="*/ 57 w 68"/>
                  <a:gd name="T37" fmla="*/ 63 h 67"/>
                  <a:gd name="T38" fmla="*/ 53 w 68"/>
                  <a:gd name="T39" fmla="*/ 62 h 67"/>
                  <a:gd name="T40" fmla="*/ 50 w 68"/>
                  <a:gd name="T41" fmla="*/ 60 h 67"/>
                  <a:gd name="T42" fmla="*/ 46 w 68"/>
                  <a:gd name="T43" fmla="*/ 57 h 67"/>
                  <a:gd name="T44" fmla="*/ 42 w 68"/>
                  <a:gd name="T45" fmla="*/ 56 h 67"/>
                  <a:gd name="T46" fmla="*/ 39 w 68"/>
                  <a:gd name="T47" fmla="*/ 54 h 67"/>
                  <a:gd name="T48" fmla="*/ 37 w 68"/>
                  <a:gd name="T49" fmla="*/ 55 h 67"/>
                  <a:gd name="T50" fmla="*/ 37 w 68"/>
                  <a:gd name="T51" fmla="*/ 58 h 67"/>
                  <a:gd name="T52" fmla="*/ 39 w 68"/>
                  <a:gd name="T53" fmla="*/ 60 h 67"/>
                  <a:gd name="T54" fmla="*/ 41 w 68"/>
                  <a:gd name="T55" fmla="*/ 63 h 67"/>
                  <a:gd name="T56" fmla="*/ 42 w 68"/>
                  <a:gd name="T57" fmla="*/ 65 h 67"/>
                  <a:gd name="T58" fmla="*/ 38 w 68"/>
                  <a:gd name="T59" fmla="*/ 65 h 67"/>
                  <a:gd name="T60" fmla="*/ 34 w 68"/>
                  <a:gd name="T61" fmla="*/ 64 h 67"/>
                  <a:gd name="T62" fmla="*/ 30 w 68"/>
                  <a:gd name="T63" fmla="*/ 63 h 67"/>
                  <a:gd name="T64" fmla="*/ 26 w 68"/>
                  <a:gd name="T65" fmla="*/ 60 h 67"/>
                  <a:gd name="T66" fmla="*/ 22 w 68"/>
                  <a:gd name="T67" fmla="*/ 58 h 67"/>
                  <a:gd name="T68" fmla="*/ 18 w 68"/>
                  <a:gd name="T69" fmla="*/ 55 h 67"/>
                  <a:gd name="T70" fmla="*/ 15 w 68"/>
                  <a:gd name="T71" fmla="*/ 52 h 67"/>
                  <a:gd name="T72" fmla="*/ 12 w 68"/>
                  <a:gd name="T73" fmla="*/ 50 h 67"/>
                  <a:gd name="T74" fmla="*/ 10 w 68"/>
                  <a:gd name="T75" fmla="*/ 49 h 67"/>
                  <a:gd name="T76" fmla="*/ 7 w 68"/>
                  <a:gd name="T77" fmla="*/ 46 h 67"/>
                  <a:gd name="T78" fmla="*/ 4 w 68"/>
                  <a:gd name="T79" fmla="*/ 43 h 67"/>
                  <a:gd name="T80" fmla="*/ 1 w 68"/>
                  <a:gd name="T81" fmla="*/ 39 h 67"/>
                  <a:gd name="T82" fmla="*/ 0 w 68"/>
                  <a:gd name="T83" fmla="*/ 34 h 67"/>
                  <a:gd name="T84" fmla="*/ 0 w 68"/>
                  <a:gd name="T85" fmla="*/ 30 h 67"/>
                  <a:gd name="T86" fmla="*/ 0 w 68"/>
                  <a:gd name="T87" fmla="*/ 25 h 67"/>
                  <a:gd name="T88" fmla="*/ 0 w 68"/>
                  <a:gd name="T89" fmla="*/ 21 h 67"/>
                  <a:gd name="T90" fmla="*/ 0 w 68"/>
                  <a:gd name="T91" fmla="*/ 16 h 67"/>
                  <a:gd name="T92" fmla="*/ 0 w 68"/>
                  <a:gd name="T93" fmla="*/ 11 h 67"/>
                  <a:gd name="T94" fmla="*/ 1 w 68"/>
                  <a:gd name="T95" fmla="*/ 7 h 67"/>
                  <a:gd name="T96" fmla="*/ 1 w 68"/>
                  <a:gd name="T97" fmla="*/ 2 h 67"/>
                  <a:gd name="T98" fmla="*/ 3 w 68"/>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 h="67">
                    <a:moveTo>
                      <a:pt x="3" y="0"/>
                    </a:moveTo>
                    <a:lnTo>
                      <a:pt x="6" y="2"/>
                    </a:lnTo>
                    <a:lnTo>
                      <a:pt x="10" y="4"/>
                    </a:lnTo>
                    <a:lnTo>
                      <a:pt x="14" y="6"/>
                    </a:lnTo>
                    <a:lnTo>
                      <a:pt x="19" y="9"/>
                    </a:lnTo>
                    <a:lnTo>
                      <a:pt x="22" y="11"/>
                    </a:lnTo>
                    <a:lnTo>
                      <a:pt x="27" y="13"/>
                    </a:lnTo>
                    <a:lnTo>
                      <a:pt x="31" y="15"/>
                    </a:lnTo>
                    <a:lnTo>
                      <a:pt x="36" y="18"/>
                    </a:lnTo>
                    <a:lnTo>
                      <a:pt x="39" y="20"/>
                    </a:lnTo>
                    <a:lnTo>
                      <a:pt x="43" y="22"/>
                    </a:lnTo>
                    <a:lnTo>
                      <a:pt x="47" y="24"/>
                    </a:lnTo>
                    <a:lnTo>
                      <a:pt x="51" y="27"/>
                    </a:lnTo>
                    <a:lnTo>
                      <a:pt x="55" y="29"/>
                    </a:lnTo>
                    <a:lnTo>
                      <a:pt x="59" y="31"/>
                    </a:lnTo>
                    <a:lnTo>
                      <a:pt x="63" y="34"/>
                    </a:lnTo>
                    <a:lnTo>
                      <a:pt x="66" y="37"/>
                    </a:lnTo>
                    <a:lnTo>
                      <a:pt x="66" y="38"/>
                    </a:lnTo>
                    <a:lnTo>
                      <a:pt x="67" y="40"/>
                    </a:lnTo>
                    <a:lnTo>
                      <a:pt x="67" y="41"/>
                    </a:lnTo>
                    <a:lnTo>
                      <a:pt x="67" y="43"/>
                    </a:lnTo>
                    <a:lnTo>
                      <a:pt x="67" y="44"/>
                    </a:lnTo>
                    <a:lnTo>
                      <a:pt x="67" y="45"/>
                    </a:lnTo>
                    <a:lnTo>
                      <a:pt x="67" y="47"/>
                    </a:lnTo>
                    <a:lnTo>
                      <a:pt x="67" y="49"/>
                    </a:lnTo>
                    <a:lnTo>
                      <a:pt x="67" y="51"/>
                    </a:lnTo>
                    <a:lnTo>
                      <a:pt x="68" y="53"/>
                    </a:lnTo>
                    <a:lnTo>
                      <a:pt x="68" y="56"/>
                    </a:lnTo>
                    <a:lnTo>
                      <a:pt x="68" y="59"/>
                    </a:lnTo>
                    <a:lnTo>
                      <a:pt x="68" y="61"/>
                    </a:lnTo>
                    <a:lnTo>
                      <a:pt x="67" y="63"/>
                    </a:lnTo>
                    <a:lnTo>
                      <a:pt x="67" y="65"/>
                    </a:lnTo>
                    <a:lnTo>
                      <a:pt x="66" y="67"/>
                    </a:lnTo>
                    <a:lnTo>
                      <a:pt x="64" y="66"/>
                    </a:lnTo>
                    <a:lnTo>
                      <a:pt x="63" y="66"/>
                    </a:lnTo>
                    <a:lnTo>
                      <a:pt x="61" y="65"/>
                    </a:lnTo>
                    <a:lnTo>
                      <a:pt x="59" y="64"/>
                    </a:lnTo>
                    <a:lnTo>
                      <a:pt x="57" y="63"/>
                    </a:lnTo>
                    <a:lnTo>
                      <a:pt x="55" y="63"/>
                    </a:lnTo>
                    <a:lnTo>
                      <a:pt x="53" y="62"/>
                    </a:lnTo>
                    <a:lnTo>
                      <a:pt x="52" y="61"/>
                    </a:lnTo>
                    <a:lnTo>
                      <a:pt x="50" y="60"/>
                    </a:lnTo>
                    <a:lnTo>
                      <a:pt x="48" y="59"/>
                    </a:lnTo>
                    <a:lnTo>
                      <a:pt x="46" y="57"/>
                    </a:lnTo>
                    <a:lnTo>
                      <a:pt x="44" y="57"/>
                    </a:lnTo>
                    <a:lnTo>
                      <a:pt x="42" y="56"/>
                    </a:lnTo>
                    <a:lnTo>
                      <a:pt x="41" y="55"/>
                    </a:lnTo>
                    <a:lnTo>
                      <a:pt x="39" y="54"/>
                    </a:lnTo>
                    <a:lnTo>
                      <a:pt x="37" y="53"/>
                    </a:lnTo>
                    <a:lnTo>
                      <a:pt x="37" y="55"/>
                    </a:lnTo>
                    <a:lnTo>
                      <a:pt x="37" y="56"/>
                    </a:lnTo>
                    <a:lnTo>
                      <a:pt x="37" y="58"/>
                    </a:lnTo>
                    <a:lnTo>
                      <a:pt x="37" y="60"/>
                    </a:lnTo>
                    <a:lnTo>
                      <a:pt x="39" y="60"/>
                    </a:lnTo>
                    <a:lnTo>
                      <a:pt x="40" y="62"/>
                    </a:lnTo>
                    <a:lnTo>
                      <a:pt x="41" y="63"/>
                    </a:lnTo>
                    <a:lnTo>
                      <a:pt x="43" y="64"/>
                    </a:lnTo>
                    <a:lnTo>
                      <a:pt x="42" y="65"/>
                    </a:lnTo>
                    <a:lnTo>
                      <a:pt x="40" y="65"/>
                    </a:lnTo>
                    <a:lnTo>
                      <a:pt x="38" y="65"/>
                    </a:lnTo>
                    <a:lnTo>
                      <a:pt x="36" y="65"/>
                    </a:lnTo>
                    <a:lnTo>
                      <a:pt x="34" y="64"/>
                    </a:lnTo>
                    <a:lnTo>
                      <a:pt x="32" y="64"/>
                    </a:lnTo>
                    <a:lnTo>
                      <a:pt x="30" y="63"/>
                    </a:lnTo>
                    <a:lnTo>
                      <a:pt x="28" y="62"/>
                    </a:lnTo>
                    <a:lnTo>
                      <a:pt x="26" y="60"/>
                    </a:lnTo>
                    <a:lnTo>
                      <a:pt x="24" y="59"/>
                    </a:lnTo>
                    <a:lnTo>
                      <a:pt x="22" y="58"/>
                    </a:lnTo>
                    <a:lnTo>
                      <a:pt x="20" y="56"/>
                    </a:lnTo>
                    <a:lnTo>
                      <a:pt x="18" y="55"/>
                    </a:lnTo>
                    <a:lnTo>
                      <a:pt x="17" y="53"/>
                    </a:lnTo>
                    <a:lnTo>
                      <a:pt x="15" y="52"/>
                    </a:lnTo>
                    <a:lnTo>
                      <a:pt x="14" y="51"/>
                    </a:lnTo>
                    <a:lnTo>
                      <a:pt x="12" y="50"/>
                    </a:lnTo>
                    <a:lnTo>
                      <a:pt x="11" y="50"/>
                    </a:lnTo>
                    <a:lnTo>
                      <a:pt x="10" y="49"/>
                    </a:lnTo>
                    <a:lnTo>
                      <a:pt x="9" y="48"/>
                    </a:lnTo>
                    <a:lnTo>
                      <a:pt x="7" y="46"/>
                    </a:lnTo>
                    <a:lnTo>
                      <a:pt x="5" y="45"/>
                    </a:lnTo>
                    <a:lnTo>
                      <a:pt x="4" y="43"/>
                    </a:lnTo>
                    <a:lnTo>
                      <a:pt x="3" y="41"/>
                    </a:lnTo>
                    <a:lnTo>
                      <a:pt x="1" y="39"/>
                    </a:lnTo>
                    <a:lnTo>
                      <a:pt x="1" y="36"/>
                    </a:lnTo>
                    <a:lnTo>
                      <a:pt x="0" y="34"/>
                    </a:lnTo>
                    <a:lnTo>
                      <a:pt x="0" y="32"/>
                    </a:lnTo>
                    <a:lnTo>
                      <a:pt x="0" y="30"/>
                    </a:lnTo>
                    <a:lnTo>
                      <a:pt x="0" y="27"/>
                    </a:lnTo>
                    <a:lnTo>
                      <a:pt x="0" y="25"/>
                    </a:lnTo>
                    <a:lnTo>
                      <a:pt x="0" y="23"/>
                    </a:lnTo>
                    <a:lnTo>
                      <a:pt x="0" y="21"/>
                    </a:lnTo>
                    <a:lnTo>
                      <a:pt x="0" y="19"/>
                    </a:lnTo>
                    <a:lnTo>
                      <a:pt x="0" y="16"/>
                    </a:lnTo>
                    <a:lnTo>
                      <a:pt x="0" y="14"/>
                    </a:lnTo>
                    <a:lnTo>
                      <a:pt x="0" y="11"/>
                    </a:lnTo>
                    <a:lnTo>
                      <a:pt x="1" y="9"/>
                    </a:lnTo>
                    <a:lnTo>
                      <a:pt x="1" y="7"/>
                    </a:lnTo>
                    <a:lnTo>
                      <a:pt x="1" y="4"/>
                    </a:lnTo>
                    <a:lnTo>
                      <a:pt x="1" y="2"/>
                    </a:lnTo>
                    <a:lnTo>
                      <a:pt x="2" y="0"/>
                    </a:lnTo>
                    <a:lnTo>
                      <a:pt x="3"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2" name="Freeform 823"/>
              <p:cNvSpPr>
                <a:spLocks/>
              </p:cNvSpPr>
              <p:nvPr/>
            </p:nvSpPr>
            <p:spPr bwMode="auto">
              <a:xfrm>
                <a:off x="4549" y="2224"/>
                <a:ext cx="10" cy="13"/>
              </a:xfrm>
              <a:custGeom>
                <a:avLst/>
                <a:gdLst>
                  <a:gd name="T0" fmla="*/ 1 w 10"/>
                  <a:gd name="T1" fmla="*/ 0 h 13"/>
                  <a:gd name="T2" fmla="*/ 3 w 10"/>
                  <a:gd name="T3" fmla="*/ 0 h 13"/>
                  <a:gd name="T4" fmla="*/ 6 w 10"/>
                  <a:gd name="T5" fmla="*/ 2 h 13"/>
                  <a:gd name="T6" fmla="*/ 8 w 10"/>
                  <a:gd name="T7" fmla="*/ 3 h 13"/>
                  <a:gd name="T8" fmla="*/ 10 w 10"/>
                  <a:gd name="T9" fmla="*/ 5 h 13"/>
                  <a:gd name="T10" fmla="*/ 10 w 10"/>
                  <a:gd name="T11" fmla="*/ 7 h 13"/>
                  <a:gd name="T12" fmla="*/ 10 w 10"/>
                  <a:gd name="T13" fmla="*/ 9 h 13"/>
                  <a:gd name="T14" fmla="*/ 10 w 10"/>
                  <a:gd name="T15" fmla="*/ 9 h 13"/>
                  <a:gd name="T16" fmla="*/ 10 w 10"/>
                  <a:gd name="T17" fmla="*/ 11 h 13"/>
                  <a:gd name="T18" fmla="*/ 10 w 10"/>
                  <a:gd name="T19" fmla="*/ 12 h 13"/>
                  <a:gd name="T20" fmla="*/ 10 w 10"/>
                  <a:gd name="T21" fmla="*/ 13 h 13"/>
                  <a:gd name="T22" fmla="*/ 7 w 10"/>
                  <a:gd name="T23" fmla="*/ 12 h 13"/>
                  <a:gd name="T24" fmla="*/ 5 w 10"/>
                  <a:gd name="T25" fmla="*/ 11 h 13"/>
                  <a:gd name="T26" fmla="*/ 4 w 10"/>
                  <a:gd name="T27" fmla="*/ 10 h 13"/>
                  <a:gd name="T28" fmla="*/ 2 w 10"/>
                  <a:gd name="T29" fmla="*/ 8 h 13"/>
                  <a:gd name="T30" fmla="*/ 1 w 10"/>
                  <a:gd name="T31" fmla="*/ 7 h 13"/>
                  <a:gd name="T32" fmla="*/ 0 w 10"/>
                  <a:gd name="T33" fmla="*/ 5 h 13"/>
                  <a:gd name="T34" fmla="*/ 0 w 10"/>
                  <a:gd name="T35" fmla="*/ 2 h 13"/>
                  <a:gd name="T36" fmla="*/ 1 w 10"/>
                  <a:gd name="T37" fmla="*/ 0 h 13"/>
                  <a:gd name="T38" fmla="*/ 1 w 10"/>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3">
                    <a:moveTo>
                      <a:pt x="1" y="0"/>
                    </a:moveTo>
                    <a:lnTo>
                      <a:pt x="3" y="0"/>
                    </a:lnTo>
                    <a:lnTo>
                      <a:pt x="6" y="2"/>
                    </a:lnTo>
                    <a:lnTo>
                      <a:pt x="8" y="3"/>
                    </a:lnTo>
                    <a:lnTo>
                      <a:pt x="10" y="5"/>
                    </a:lnTo>
                    <a:lnTo>
                      <a:pt x="10" y="7"/>
                    </a:lnTo>
                    <a:lnTo>
                      <a:pt x="10" y="9"/>
                    </a:lnTo>
                    <a:lnTo>
                      <a:pt x="10" y="11"/>
                    </a:lnTo>
                    <a:lnTo>
                      <a:pt x="10" y="12"/>
                    </a:lnTo>
                    <a:lnTo>
                      <a:pt x="10" y="13"/>
                    </a:lnTo>
                    <a:lnTo>
                      <a:pt x="7" y="12"/>
                    </a:lnTo>
                    <a:lnTo>
                      <a:pt x="5" y="11"/>
                    </a:lnTo>
                    <a:lnTo>
                      <a:pt x="4" y="10"/>
                    </a:lnTo>
                    <a:lnTo>
                      <a:pt x="2" y="8"/>
                    </a:lnTo>
                    <a:lnTo>
                      <a:pt x="1" y="7"/>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3" name="Freeform 824"/>
              <p:cNvSpPr>
                <a:spLocks/>
              </p:cNvSpPr>
              <p:nvPr/>
            </p:nvSpPr>
            <p:spPr bwMode="auto">
              <a:xfrm>
                <a:off x="4634" y="2226"/>
                <a:ext cx="79" cy="183"/>
              </a:xfrm>
              <a:custGeom>
                <a:avLst/>
                <a:gdLst>
                  <a:gd name="T0" fmla="*/ 5 w 79"/>
                  <a:gd name="T1" fmla="*/ 2 h 183"/>
                  <a:gd name="T2" fmla="*/ 14 w 79"/>
                  <a:gd name="T3" fmla="*/ 7 h 183"/>
                  <a:gd name="T4" fmla="*/ 23 w 79"/>
                  <a:gd name="T5" fmla="*/ 12 h 183"/>
                  <a:gd name="T6" fmla="*/ 32 w 79"/>
                  <a:gd name="T7" fmla="*/ 17 h 183"/>
                  <a:gd name="T8" fmla="*/ 41 w 79"/>
                  <a:gd name="T9" fmla="*/ 21 h 183"/>
                  <a:gd name="T10" fmla="*/ 50 w 79"/>
                  <a:gd name="T11" fmla="*/ 26 h 183"/>
                  <a:gd name="T12" fmla="*/ 59 w 79"/>
                  <a:gd name="T13" fmla="*/ 31 h 183"/>
                  <a:gd name="T14" fmla="*/ 67 w 79"/>
                  <a:gd name="T15" fmla="*/ 36 h 183"/>
                  <a:gd name="T16" fmla="*/ 72 w 79"/>
                  <a:gd name="T17" fmla="*/ 47 h 183"/>
                  <a:gd name="T18" fmla="*/ 73 w 79"/>
                  <a:gd name="T19" fmla="*/ 64 h 183"/>
                  <a:gd name="T20" fmla="*/ 74 w 79"/>
                  <a:gd name="T21" fmla="*/ 81 h 183"/>
                  <a:gd name="T22" fmla="*/ 74 w 79"/>
                  <a:gd name="T23" fmla="*/ 98 h 183"/>
                  <a:gd name="T24" fmla="*/ 74 w 79"/>
                  <a:gd name="T25" fmla="*/ 115 h 183"/>
                  <a:gd name="T26" fmla="*/ 75 w 79"/>
                  <a:gd name="T27" fmla="*/ 132 h 183"/>
                  <a:gd name="T28" fmla="*/ 75 w 79"/>
                  <a:gd name="T29" fmla="*/ 150 h 183"/>
                  <a:gd name="T30" fmla="*/ 76 w 79"/>
                  <a:gd name="T31" fmla="*/ 167 h 183"/>
                  <a:gd name="T32" fmla="*/ 78 w 79"/>
                  <a:gd name="T33" fmla="*/ 178 h 183"/>
                  <a:gd name="T34" fmla="*/ 78 w 79"/>
                  <a:gd name="T35" fmla="*/ 181 h 183"/>
                  <a:gd name="T36" fmla="*/ 76 w 79"/>
                  <a:gd name="T37" fmla="*/ 183 h 183"/>
                  <a:gd name="T38" fmla="*/ 69 w 79"/>
                  <a:gd name="T39" fmla="*/ 183 h 183"/>
                  <a:gd name="T40" fmla="*/ 63 w 79"/>
                  <a:gd name="T41" fmla="*/ 181 h 183"/>
                  <a:gd name="T42" fmla="*/ 56 w 79"/>
                  <a:gd name="T43" fmla="*/ 178 h 183"/>
                  <a:gd name="T44" fmla="*/ 51 w 79"/>
                  <a:gd name="T45" fmla="*/ 174 h 183"/>
                  <a:gd name="T46" fmla="*/ 45 w 79"/>
                  <a:gd name="T47" fmla="*/ 171 h 183"/>
                  <a:gd name="T48" fmla="*/ 39 w 79"/>
                  <a:gd name="T49" fmla="*/ 167 h 183"/>
                  <a:gd name="T50" fmla="*/ 34 w 79"/>
                  <a:gd name="T51" fmla="*/ 163 h 183"/>
                  <a:gd name="T52" fmla="*/ 29 w 79"/>
                  <a:gd name="T53" fmla="*/ 159 h 183"/>
                  <a:gd name="T54" fmla="*/ 24 w 79"/>
                  <a:gd name="T55" fmla="*/ 156 h 183"/>
                  <a:gd name="T56" fmla="*/ 19 w 79"/>
                  <a:gd name="T57" fmla="*/ 152 h 183"/>
                  <a:gd name="T58" fmla="*/ 14 w 79"/>
                  <a:gd name="T59" fmla="*/ 149 h 183"/>
                  <a:gd name="T60" fmla="*/ 9 w 79"/>
                  <a:gd name="T61" fmla="*/ 145 h 183"/>
                  <a:gd name="T62" fmla="*/ 6 w 79"/>
                  <a:gd name="T63" fmla="*/ 140 h 183"/>
                  <a:gd name="T64" fmla="*/ 4 w 79"/>
                  <a:gd name="T65" fmla="*/ 135 h 183"/>
                  <a:gd name="T66" fmla="*/ 3 w 79"/>
                  <a:gd name="T67" fmla="*/ 129 h 183"/>
                  <a:gd name="T68" fmla="*/ 4 w 79"/>
                  <a:gd name="T69" fmla="*/ 118 h 183"/>
                  <a:gd name="T70" fmla="*/ 4 w 79"/>
                  <a:gd name="T71" fmla="*/ 102 h 183"/>
                  <a:gd name="T72" fmla="*/ 3 w 79"/>
                  <a:gd name="T73" fmla="*/ 86 h 183"/>
                  <a:gd name="T74" fmla="*/ 3 w 79"/>
                  <a:gd name="T75" fmla="*/ 70 h 183"/>
                  <a:gd name="T76" fmla="*/ 2 w 79"/>
                  <a:gd name="T77" fmla="*/ 54 h 183"/>
                  <a:gd name="T78" fmla="*/ 1 w 79"/>
                  <a:gd name="T79" fmla="*/ 39 h 183"/>
                  <a:gd name="T80" fmla="*/ 0 w 79"/>
                  <a:gd name="T81" fmla="*/ 23 h 183"/>
                  <a:gd name="T82" fmla="*/ 0 w 79"/>
                  <a:gd name="T83" fmla="*/ 8 h 183"/>
                  <a:gd name="T84" fmla="*/ 1 w 79"/>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 h="183">
                    <a:moveTo>
                      <a:pt x="1" y="0"/>
                    </a:moveTo>
                    <a:lnTo>
                      <a:pt x="5" y="2"/>
                    </a:lnTo>
                    <a:lnTo>
                      <a:pt x="9" y="5"/>
                    </a:lnTo>
                    <a:lnTo>
                      <a:pt x="14" y="7"/>
                    </a:lnTo>
                    <a:lnTo>
                      <a:pt x="18" y="10"/>
                    </a:lnTo>
                    <a:lnTo>
                      <a:pt x="23" y="12"/>
                    </a:lnTo>
                    <a:lnTo>
                      <a:pt x="27" y="14"/>
                    </a:lnTo>
                    <a:lnTo>
                      <a:pt x="32" y="17"/>
                    </a:lnTo>
                    <a:lnTo>
                      <a:pt x="37" y="19"/>
                    </a:lnTo>
                    <a:lnTo>
                      <a:pt x="41" y="21"/>
                    </a:lnTo>
                    <a:lnTo>
                      <a:pt x="45" y="24"/>
                    </a:lnTo>
                    <a:lnTo>
                      <a:pt x="50" y="26"/>
                    </a:lnTo>
                    <a:lnTo>
                      <a:pt x="54" y="28"/>
                    </a:lnTo>
                    <a:lnTo>
                      <a:pt x="59" y="31"/>
                    </a:lnTo>
                    <a:lnTo>
                      <a:pt x="63" y="33"/>
                    </a:lnTo>
                    <a:lnTo>
                      <a:pt x="67" y="36"/>
                    </a:lnTo>
                    <a:lnTo>
                      <a:pt x="72" y="39"/>
                    </a:lnTo>
                    <a:lnTo>
                      <a:pt x="72" y="47"/>
                    </a:lnTo>
                    <a:lnTo>
                      <a:pt x="73" y="55"/>
                    </a:lnTo>
                    <a:lnTo>
                      <a:pt x="73" y="64"/>
                    </a:lnTo>
                    <a:lnTo>
                      <a:pt x="74" y="72"/>
                    </a:lnTo>
                    <a:lnTo>
                      <a:pt x="74" y="81"/>
                    </a:lnTo>
                    <a:lnTo>
                      <a:pt x="74" y="89"/>
                    </a:lnTo>
                    <a:lnTo>
                      <a:pt x="74" y="98"/>
                    </a:lnTo>
                    <a:lnTo>
                      <a:pt x="74" y="107"/>
                    </a:lnTo>
                    <a:lnTo>
                      <a:pt x="74" y="115"/>
                    </a:lnTo>
                    <a:lnTo>
                      <a:pt x="74" y="124"/>
                    </a:lnTo>
                    <a:lnTo>
                      <a:pt x="75" y="132"/>
                    </a:lnTo>
                    <a:lnTo>
                      <a:pt x="75" y="142"/>
                    </a:lnTo>
                    <a:lnTo>
                      <a:pt x="75" y="150"/>
                    </a:lnTo>
                    <a:lnTo>
                      <a:pt x="76" y="159"/>
                    </a:lnTo>
                    <a:lnTo>
                      <a:pt x="76" y="167"/>
                    </a:lnTo>
                    <a:lnTo>
                      <a:pt x="78" y="176"/>
                    </a:lnTo>
                    <a:lnTo>
                      <a:pt x="78" y="178"/>
                    </a:lnTo>
                    <a:lnTo>
                      <a:pt x="78" y="180"/>
                    </a:lnTo>
                    <a:lnTo>
                      <a:pt x="78" y="181"/>
                    </a:lnTo>
                    <a:lnTo>
                      <a:pt x="79" y="183"/>
                    </a:lnTo>
                    <a:lnTo>
                      <a:pt x="76" y="183"/>
                    </a:lnTo>
                    <a:lnTo>
                      <a:pt x="72" y="183"/>
                    </a:lnTo>
                    <a:lnTo>
                      <a:pt x="69" y="183"/>
                    </a:lnTo>
                    <a:lnTo>
                      <a:pt x="66" y="182"/>
                    </a:lnTo>
                    <a:lnTo>
                      <a:pt x="63" y="181"/>
                    </a:lnTo>
                    <a:lnTo>
                      <a:pt x="60" y="180"/>
                    </a:lnTo>
                    <a:lnTo>
                      <a:pt x="56" y="178"/>
                    </a:lnTo>
                    <a:lnTo>
                      <a:pt x="54" y="176"/>
                    </a:lnTo>
                    <a:lnTo>
                      <a:pt x="51" y="174"/>
                    </a:lnTo>
                    <a:lnTo>
                      <a:pt x="48" y="173"/>
                    </a:lnTo>
                    <a:lnTo>
                      <a:pt x="45" y="171"/>
                    </a:lnTo>
                    <a:lnTo>
                      <a:pt x="42" y="169"/>
                    </a:lnTo>
                    <a:lnTo>
                      <a:pt x="39" y="167"/>
                    </a:lnTo>
                    <a:lnTo>
                      <a:pt x="37" y="165"/>
                    </a:lnTo>
                    <a:lnTo>
                      <a:pt x="34" y="163"/>
                    </a:lnTo>
                    <a:lnTo>
                      <a:pt x="32" y="162"/>
                    </a:lnTo>
                    <a:lnTo>
                      <a:pt x="29" y="159"/>
                    </a:lnTo>
                    <a:lnTo>
                      <a:pt x="27" y="158"/>
                    </a:lnTo>
                    <a:lnTo>
                      <a:pt x="24" y="156"/>
                    </a:lnTo>
                    <a:lnTo>
                      <a:pt x="21" y="154"/>
                    </a:lnTo>
                    <a:lnTo>
                      <a:pt x="19" y="152"/>
                    </a:lnTo>
                    <a:lnTo>
                      <a:pt x="16" y="151"/>
                    </a:lnTo>
                    <a:lnTo>
                      <a:pt x="14" y="149"/>
                    </a:lnTo>
                    <a:lnTo>
                      <a:pt x="12" y="147"/>
                    </a:lnTo>
                    <a:lnTo>
                      <a:pt x="9" y="145"/>
                    </a:lnTo>
                    <a:lnTo>
                      <a:pt x="8" y="143"/>
                    </a:lnTo>
                    <a:lnTo>
                      <a:pt x="6" y="140"/>
                    </a:lnTo>
                    <a:lnTo>
                      <a:pt x="5" y="138"/>
                    </a:lnTo>
                    <a:lnTo>
                      <a:pt x="4" y="135"/>
                    </a:lnTo>
                    <a:lnTo>
                      <a:pt x="4" y="132"/>
                    </a:lnTo>
                    <a:lnTo>
                      <a:pt x="3" y="129"/>
                    </a:lnTo>
                    <a:lnTo>
                      <a:pt x="4" y="126"/>
                    </a:lnTo>
                    <a:lnTo>
                      <a:pt x="4" y="118"/>
                    </a:lnTo>
                    <a:lnTo>
                      <a:pt x="4" y="110"/>
                    </a:lnTo>
                    <a:lnTo>
                      <a:pt x="4" y="102"/>
                    </a:lnTo>
                    <a:lnTo>
                      <a:pt x="4" y="94"/>
                    </a:lnTo>
                    <a:lnTo>
                      <a:pt x="3" y="86"/>
                    </a:lnTo>
                    <a:lnTo>
                      <a:pt x="3" y="78"/>
                    </a:lnTo>
                    <a:lnTo>
                      <a:pt x="3" y="70"/>
                    </a:lnTo>
                    <a:lnTo>
                      <a:pt x="2" y="62"/>
                    </a:lnTo>
                    <a:lnTo>
                      <a:pt x="2" y="54"/>
                    </a:lnTo>
                    <a:lnTo>
                      <a:pt x="1" y="47"/>
                    </a:lnTo>
                    <a:lnTo>
                      <a:pt x="1" y="39"/>
                    </a:lnTo>
                    <a:lnTo>
                      <a:pt x="1" y="31"/>
                    </a:lnTo>
                    <a:lnTo>
                      <a:pt x="0" y="23"/>
                    </a:lnTo>
                    <a:lnTo>
                      <a:pt x="0" y="16"/>
                    </a:lnTo>
                    <a:lnTo>
                      <a:pt x="0" y="8"/>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4" name="Freeform 825"/>
              <p:cNvSpPr>
                <a:spLocks/>
              </p:cNvSpPr>
              <p:nvPr/>
            </p:nvSpPr>
            <p:spPr bwMode="auto">
              <a:xfrm>
                <a:off x="4468" y="2230"/>
                <a:ext cx="7" cy="11"/>
              </a:xfrm>
              <a:custGeom>
                <a:avLst/>
                <a:gdLst>
                  <a:gd name="T0" fmla="*/ 1 w 7"/>
                  <a:gd name="T1" fmla="*/ 0 h 11"/>
                  <a:gd name="T2" fmla="*/ 4 w 7"/>
                  <a:gd name="T3" fmla="*/ 1 h 11"/>
                  <a:gd name="T4" fmla="*/ 6 w 7"/>
                  <a:gd name="T5" fmla="*/ 4 h 11"/>
                  <a:gd name="T6" fmla="*/ 6 w 7"/>
                  <a:gd name="T7" fmla="*/ 5 h 11"/>
                  <a:gd name="T8" fmla="*/ 7 w 7"/>
                  <a:gd name="T9" fmla="*/ 7 h 11"/>
                  <a:gd name="T10" fmla="*/ 7 w 7"/>
                  <a:gd name="T11" fmla="*/ 8 h 11"/>
                  <a:gd name="T12" fmla="*/ 7 w 7"/>
                  <a:gd name="T13" fmla="*/ 11 h 11"/>
                  <a:gd name="T14" fmla="*/ 5 w 7"/>
                  <a:gd name="T15" fmla="*/ 10 h 11"/>
                  <a:gd name="T16" fmla="*/ 4 w 7"/>
                  <a:gd name="T17" fmla="*/ 9 h 11"/>
                  <a:gd name="T18" fmla="*/ 2 w 7"/>
                  <a:gd name="T19" fmla="*/ 7 h 11"/>
                  <a:gd name="T20" fmla="*/ 1 w 7"/>
                  <a:gd name="T21" fmla="*/ 6 h 11"/>
                  <a:gd name="T22" fmla="*/ 0 w 7"/>
                  <a:gd name="T23" fmla="*/ 5 h 11"/>
                  <a:gd name="T24" fmla="*/ 0 w 7"/>
                  <a:gd name="T25" fmla="*/ 3 h 11"/>
                  <a:gd name="T26" fmla="*/ 0 w 7"/>
                  <a:gd name="T27" fmla="*/ 2 h 11"/>
                  <a:gd name="T28" fmla="*/ 1 w 7"/>
                  <a:gd name="T29" fmla="*/ 0 h 11"/>
                  <a:gd name="T30" fmla="*/ 1 w 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11">
                    <a:moveTo>
                      <a:pt x="1" y="0"/>
                    </a:moveTo>
                    <a:lnTo>
                      <a:pt x="4" y="1"/>
                    </a:lnTo>
                    <a:lnTo>
                      <a:pt x="6" y="4"/>
                    </a:lnTo>
                    <a:lnTo>
                      <a:pt x="6" y="5"/>
                    </a:lnTo>
                    <a:lnTo>
                      <a:pt x="7" y="7"/>
                    </a:lnTo>
                    <a:lnTo>
                      <a:pt x="7" y="8"/>
                    </a:lnTo>
                    <a:lnTo>
                      <a:pt x="7" y="11"/>
                    </a:lnTo>
                    <a:lnTo>
                      <a:pt x="5" y="10"/>
                    </a:lnTo>
                    <a:lnTo>
                      <a:pt x="4" y="9"/>
                    </a:lnTo>
                    <a:lnTo>
                      <a:pt x="2" y="7"/>
                    </a:lnTo>
                    <a:lnTo>
                      <a:pt x="1" y="6"/>
                    </a:lnTo>
                    <a:lnTo>
                      <a:pt x="0" y="5"/>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5" name="Freeform 826"/>
              <p:cNvSpPr>
                <a:spLocks/>
              </p:cNvSpPr>
              <p:nvPr/>
            </p:nvSpPr>
            <p:spPr bwMode="auto">
              <a:xfrm>
                <a:off x="4565" y="2231"/>
                <a:ext cx="9" cy="12"/>
              </a:xfrm>
              <a:custGeom>
                <a:avLst/>
                <a:gdLst>
                  <a:gd name="T0" fmla="*/ 1 w 9"/>
                  <a:gd name="T1" fmla="*/ 0 h 12"/>
                  <a:gd name="T2" fmla="*/ 3 w 9"/>
                  <a:gd name="T3" fmla="*/ 0 h 12"/>
                  <a:gd name="T4" fmla="*/ 4 w 9"/>
                  <a:gd name="T5" fmla="*/ 1 h 12"/>
                  <a:gd name="T6" fmla="*/ 5 w 9"/>
                  <a:gd name="T7" fmla="*/ 2 h 12"/>
                  <a:gd name="T8" fmla="*/ 7 w 9"/>
                  <a:gd name="T9" fmla="*/ 3 h 12"/>
                  <a:gd name="T10" fmla="*/ 7 w 9"/>
                  <a:gd name="T11" fmla="*/ 4 h 12"/>
                  <a:gd name="T12" fmla="*/ 8 w 9"/>
                  <a:gd name="T13" fmla="*/ 7 h 12"/>
                  <a:gd name="T14" fmla="*/ 9 w 9"/>
                  <a:gd name="T15" fmla="*/ 9 h 12"/>
                  <a:gd name="T16" fmla="*/ 9 w 9"/>
                  <a:gd name="T17" fmla="*/ 12 h 12"/>
                  <a:gd name="T18" fmla="*/ 6 w 9"/>
                  <a:gd name="T19" fmla="*/ 12 h 12"/>
                  <a:gd name="T20" fmla="*/ 5 w 9"/>
                  <a:gd name="T21" fmla="*/ 12 h 12"/>
                  <a:gd name="T22" fmla="*/ 4 w 9"/>
                  <a:gd name="T23" fmla="*/ 11 h 12"/>
                  <a:gd name="T24" fmla="*/ 3 w 9"/>
                  <a:gd name="T25" fmla="*/ 10 h 12"/>
                  <a:gd name="T26" fmla="*/ 1 w 9"/>
                  <a:gd name="T27" fmla="*/ 8 h 12"/>
                  <a:gd name="T28" fmla="*/ 0 w 9"/>
                  <a:gd name="T29" fmla="*/ 5 h 12"/>
                  <a:gd name="T30" fmla="*/ 0 w 9"/>
                  <a:gd name="T31" fmla="*/ 2 h 12"/>
                  <a:gd name="T32" fmla="*/ 1 w 9"/>
                  <a:gd name="T33" fmla="*/ 0 h 12"/>
                  <a:gd name="T34" fmla="*/ 1 w 9"/>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2">
                    <a:moveTo>
                      <a:pt x="1" y="0"/>
                    </a:moveTo>
                    <a:lnTo>
                      <a:pt x="3" y="0"/>
                    </a:lnTo>
                    <a:lnTo>
                      <a:pt x="4" y="1"/>
                    </a:lnTo>
                    <a:lnTo>
                      <a:pt x="5" y="2"/>
                    </a:lnTo>
                    <a:lnTo>
                      <a:pt x="7" y="3"/>
                    </a:lnTo>
                    <a:lnTo>
                      <a:pt x="7" y="4"/>
                    </a:lnTo>
                    <a:lnTo>
                      <a:pt x="8" y="7"/>
                    </a:lnTo>
                    <a:lnTo>
                      <a:pt x="9" y="9"/>
                    </a:lnTo>
                    <a:lnTo>
                      <a:pt x="9" y="12"/>
                    </a:lnTo>
                    <a:lnTo>
                      <a:pt x="6" y="12"/>
                    </a:lnTo>
                    <a:lnTo>
                      <a:pt x="5" y="12"/>
                    </a:lnTo>
                    <a:lnTo>
                      <a:pt x="4" y="11"/>
                    </a:lnTo>
                    <a:lnTo>
                      <a:pt x="3" y="10"/>
                    </a:lnTo>
                    <a:lnTo>
                      <a:pt x="1" y="8"/>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6" name="Freeform 827"/>
              <p:cNvSpPr>
                <a:spLocks/>
              </p:cNvSpPr>
              <p:nvPr/>
            </p:nvSpPr>
            <p:spPr bwMode="auto">
              <a:xfrm>
                <a:off x="4515" y="2234"/>
                <a:ext cx="7" cy="6"/>
              </a:xfrm>
              <a:custGeom>
                <a:avLst/>
                <a:gdLst>
                  <a:gd name="T0" fmla="*/ 0 w 7"/>
                  <a:gd name="T1" fmla="*/ 0 h 6"/>
                  <a:gd name="T2" fmla="*/ 1 w 7"/>
                  <a:gd name="T3" fmla="*/ 0 h 6"/>
                  <a:gd name="T4" fmla="*/ 3 w 7"/>
                  <a:gd name="T5" fmla="*/ 1 h 6"/>
                  <a:gd name="T6" fmla="*/ 4 w 7"/>
                  <a:gd name="T7" fmla="*/ 1 h 6"/>
                  <a:gd name="T8" fmla="*/ 6 w 7"/>
                  <a:gd name="T9" fmla="*/ 2 h 6"/>
                  <a:gd name="T10" fmla="*/ 7 w 7"/>
                  <a:gd name="T11" fmla="*/ 4 h 6"/>
                  <a:gd name="T12" fmla="*/ 7 w 7"/>
                  <a:gd name="T13" fmla="*/ 6 h 6"/>
                  <a:gd name="T14" fmla="*/ 6 w 7"/>
                  <a:gd name="T15" fmla="*/ 5 h 6"/>
                  <a:gd name="T16" fmla="*/ 5 w 7"/>
                  <a:gd name="T17" fmla="*/ 4 h 6"/>
                  <a:gd name="T18" fmla="*/ 3 w 7"/>
                  <a:gd name="T19" fmla="*/ 3 h 6"/>
                  <a:gd name="T20" fmla="*/ 2 w 7"/>
                  <a:gd name="T21" fmla="*/ 3 h 6"/>
                  <a:gd name="T22" fmla="*/ 1 w 7"/>
                  <a:gd name="T23" fmla="*/ 2 h 6"/>
                  <a:gd name="T24" fmla="*/ 0 w 7"/>
                  <a:gd name="T25" fmla="*/ 0 h 6"/>
                  <a:gd name="T26" fmla="*/ 0 w 7"/>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6">
                    <a:moveTo>
                      <a:pt x="0" y="0"/>
                    </a:moveTo>
                    <a:lnTo>
                      <a:pt x="1" y="0"/>
                    </a:lnTo>
                    <a:lnTo>
                      <a:pt x="3" y="1"/>
                    </a:lnTo>
                    <a:lnTo>
                      <a:pt x="4" y="1"/>
                    </a:lnTo>
                    <a:lnTo>
                      <a:pt x="6" y="2"/>
                    </a:lnTo>
                    <a:lnTo>
                      <a:pt x="7" y="4"/>
                    </a:lnTo>
                    <a:lnTo>
                      <a:pt x="7" y="6"/>
                    </a:lnTo>
                    <a:lnTo>
                      <a:pt x="6" y="5"/>
                    </a:lnTo>
                    <a:lnTo>
                      <a:pt x="5" y="4"/>
                    </a:lnTo>
                    <a:lnTo>
                      <a:pt x="3" y="3"/>
                    </a:lnTo>
                    <a:lnTo>
                      <a:pt x="2" y="3"/>
                    </a:lnTo>
                    <a:lnTo>
                      <a:pt x="1"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7" name="Freeform 828"/>
              <p:cNvSpPr>
                <a:spLocks/>
              </p:cNvSpPr>
              <p:nvPr/>
            </p:nvSpPr>
            <p:spPr bwMode="auto">
              <a:xfrm>
                <a:off x="4890" y="2236"/>
                <a:ext cx="142" cy="49"/>
              </a:xfrm>
              <a:custGeom>
                <a:avLst/>
                <a:gdLst>
                  <a:gd name="T0" fmla="*/ 25 w 142"/>
                  <a:gd name="T1" fmla="*/ 1 h 49"/>
                  <a:gd name="T2" fmla="*/ 27 w 142"/>
                  <a:gd name="T3" fmla="*/ 4 h 49"/>
                  <a:gd name="T4" fmla="*/ 27 w 142"/>
                  <a:gd name="T5" fmla="*/ 8 h 49"/>
                  <a:gd name="T6" fmla="*/ 24 w 142"/>
                  <a:gd name="T7" fmla="*/ 13 h 49"/>
                  <a:gd name="T8" fmla="*/ 24 w 142"/>
                  <a:gd name="T9" fmla="*/ 16 h 49"/>
                  <a:gd name="T10" fmla="*/ 29 w 142"/>
                  <a:gd name="T11" fmla="*/ 18 h 49"/>
                  <a:gd name="T12" fmla="*/ 34 w 142"/>
                  <a:gd name="T13" fmla="*/ 19 h 49"/>
                  <a:gd name="T14" fmla="*/ 39 w 142"/>
                  <a:gd name="T15" fmla="*/ 21 h 49"/>
                  <a:gd name="T16" fmla="*/ 44 w 142"/>
                  <a:gd name="T17" fmla="*/ 22 h 49"/>
                  <a:gd name="T18" fmla="*/ 49 w 142"/>
                  <a:gd name="T19" fmla="*/ 22 h 49"/>
                  <a:gd name="T20" fmla="*/ 55 w 142"/>
                  <a:gd name="T21" fmla="*/ 23 h 49"/>
                  <a:gd name="T22" fmla="*/ 60 w 142"/>
                  <a:gd name="T23" fmla="*/ 23 h 49"/>
                  <a:gd name="T24" fmla="*/ 64 w 142"/>
                  <a:gd name="T25" fmla="*/ 23 h 49"/>
                  <a:gd name="T26" fmla="*/ 68 w 142"/>
                  <a:gd name="T27" fmla="*/ 22 h 49"/>
                  <a:gd name="T28" fmla="*/ 73 w 142"/>
                  <a:gd name="T29" fmla="*/ 22 h 49"/>
                  <a:gd name="T30" fmla="*/ 77 w 142"/>
                  <a:gd name="T31" fmla="*/ 21 h 49"/>
                  <a:gd name="T32" fmla="*/ 81 w 142"/>
                  <a:gd name="T33" fmla="*/ 20 h 49"/>
                  <a:gd name="T34" fmla="*/ 85 w 142"/>
                  <a:gd name="T35" fmla="*/ 19 h 49"/>
                  <a:gd name="T36" fmla="*/ 89 w 142"/>
                  <a:gd name="T37" fmla="*/ 17 h 49"/>
                  <a:gd name="T38" fmla="*/ 93 w 142"/>
                  <a:gd name="T39" fmla="*/ 16 h 49"/>
                  <a:gd name="T40" fmla="*/ 98 w 142"/>
                  <a:gd name="T41" fmla="*/ 14 h 49"/>
                  <a:gd name="T42" fmla="*/ 103 w 142"/>
                  <a:gd name="T43" fmla="*/ 13 h 49"/>
                  <a:gd name="T44" fmla="*/ 108 w 142"/>
                  <a:gd name="T45" fmla="*/ 11 h 49"/>
                  <a:gd name="T46" fmla="*/ 112 w 142"/>
                  <a:gd name="T47" fmla="*/ 11 h 49"/>
                  <a:gd name="T48" fmla="*/ 116 w 142"/>
                  <a:gd name="T49" fmla="*/ 12 h 49"/>
                  <a:gd name="T50" fmla="*/ 119 w 142"/>
                  <a:gd name="T51" fmla="*/ 10 h 49"/>
                  <a:gd name="T52" fmla="*/ 122 w 142"/>
                  <a:gd name="T53" fmla="*/ 9 h 49"/>
                  <a:gd name="T54" fmla="*/ 126 w 142"/>
                  <a:gd name="T55" fmla="*/ 9 h 49"/>
                  <a:gd name="T56" fmla="*/ 130 w 142"/>
                  <a:gd name="T57" fmla="*/ 9 h 49"/>
                  <a:gd name="T58" fmla="*/ 134 w 142"/>
                  <a:gd name="T59" fmla="*/ 10 h 49"/>
                  <a:gd name="T60" fmla="*/ 138 w 142"/>
                  <a:gd name="T61" fmla="*/ 11 h 49"/>
                  <a:gd name="T62" fmla="*/ 141 w 142"/>
                  <a:gd name="T63" fmla="*/ 12 h 49"/>
                  <a:gd name="T64" fmla="*/ 141 w 142"/>
                  <a:gd name="T65" fmla="*/ 16 h 49"/>
                  <a:gd name="T66" fmla="*/ 139 w 142"/>
                  <a:gd name="T67" fmla="*/ 21 h 49"/>
                  <a:gd name="T68" fmla="*/ 135 w 142"/>
                  <a:gd name="T69" fmla="*/ 25 h 49"/>
                  <a:gd name="T70" fmla="*/ 131 w 142"/>
                  <a:gd name="T71" fmla="*/ 29 h 49"/>
                  <a:gd name="T72" fmla="*/ 126 w 142"/>
                  <a:gd name="T73" fmla="*/ 32 h 49"/>
                  <a:gd name="T74" fmla="*/ 120 w 142"/>
                  <a:gd name="T75" fmla="*/ 35 h 49"/>
                  <a:gd name="T76" fmla="*/ 115 w 142"/>
                  <a:gd name="T77" fmla="*/ 38 h 49"/>
                  <a:gd name="T78" fmla="*/ 110 w 142"/>
                  <a:gd name="T79" fmla="*/ 42 h 49"/>
                  <a:gd name="T80" fmla="*/ 106 w 142"/>
                  <a:gd name="T81" fmla="*/ 46 h 49"/>
                  <a:gd name="T82" fmla="*/ 101 w 142"/>
                  <a:gd name="T83" fmla="*/ 48 h 49"/>
                  <a:gd name="T84" fmla="*/ 96 w 142"/>
                  <a:gd name="T85" fmla="*/ 49 h 49"/>
                  <a:gd name="T86" fmla="*/ 91 w 142"/>
                  <a:gd name="T87" fmla="*/ 48 h 49"/>
                  <a:gd name="T88" fmla="*/ 86 w 142"/>
                  <a:gd name="T89" fmla="*/ 46 h 49"/>
                  <a:gd name="T90" fmla="*/ 81 w 142"/>
                  <a:gd name="T91" fmla="*/ 44 h 49"/>
                  <a:gd name="T92" fmla="*/ 75 w 142"/>
                  <a:gd name="T93" fmla="*/ 42 h 49"/>
                  <a:gd name="T94" fmla="*/ 70 w 142"/>
                  <a:gd name="T95" fmla="*/ 41 h 49"/>
                  <a:gd name="T96" fmla="*/ 63 w 142"/>
                  <a:gd name="T97" fmla="*/ 40 h 49"/>
                  <a:gd name="T98" fmla="*/ 54 w 142"/>
                  <a:gd name="T99" fmla="*/ 37 h 49"/>
                  <a:gd name="T100" fmla="*/ 46 w 142"/>
                  <a:gd name="T101" fmla="*/ 34 h 49"/>
                  <a:gd name="T102" fmla="*/ 37 w 142"/>
                  <a:gd name="T103" fmla="*/ 31 h 49"/>
                  <a:gd name="T104" fmla="*/ 29 w 142"/>
                  <a:gd name="T105" fmla="*/ 28 h 49"/>
                  <a:gd name="T106" fmla="*/ 21 w 142"/>
                  <a:gd name="T107" fmla="*/ 25 h 49"/>
                  <a:gd name="T108" fmla="*/ 12 w 142"/>
                  <a:gd name="T109" fmla="*/ 22 h 49"/>
                  <a:gd name="T110" fmla="*/ 4 w 142"/>
                  <a:gd name="T111" fmla="*/ 19 h 49"/>
                  <a:gd name="T112" fmla="*/ 0 w 142"/>
                  <a:gd name="T113" fmla="*/ 16 h 49"/>
                  <a:gd name="T114" fmla="*/ 3 w 142"/>
                  <a:gd name="T115" fmla="*/ 12 h 49"/>
                  <a:gd name="T116" fmla="*/ 6 w 142"/>
                  <a:gd name="T117" fmla="*/ 9 h 49"/>
                  <a:gd name="T118" fmla="*/ 10 w 142"/>
                  <a:gd name="T119" fmla="*/ 7 h 49"/>
                  <a:gd name="T120" fmla="*/ 15 w 142"/>
                  <a:gd name="T121" fmla="*/ 4 h 49"/>
                  <a:gd name="T122" fmla="*/ 20 w 142"/>
                  <a:gd name="T123" fmla="*/ 1 h 49"/>
                  <a:gd name="T124" fmla="*/ 23 w 142"/>
                  <a:gd name="T125" fmla="*/ 0 h 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2" h="49">
                    <a:moveTo>
                      <a:pt x="23" y="0"/>
                    </a:moveTo>
                    <a:lnTo>
                      <a:pt x="25" y="1"/>
                    </a:lnTo>
                    <a:lnTo>
                      <a:pt x="27" y="2"/>
                    </a:lnTo>
                    <a:lnTo>
                      <a:pt x="27" y="4"/>
                    </a:lnTo>
                    <a:lnTo>
                      <a:pt x="28" y="6"/>
                    </a:lnTo>
                    <a:lnTo>
                      <a:pt x="27" y="8"/>
                    </a:lnTo>
                    <a:lnTo>
                      <a:pt x="25" y="11"/>
                    </a:lnTo>
                    <a:lnTo>
                      <a:pt x="24" y="13"/>
                    </a:lnTo>
                    <a:lnTo>
                      <a:pt x="22" y="16"/>
                    </a:lnTo>
                    <a:lnTo>
                      <a:pt x="24" y="16"/>
                    </a:lnTo>
                    <a:lnTo>
                      <a:pt x="27" y="17"/>
                    </a:lnTo>
                    <a:lnTo>
                      <a:pt x="29" y="18"/>
                    </a:lnTo>
                    <a:lnTo>
                      <a:pt x="32" y="19"/>
                    </a:lnTo>
                    <a:lnTo>
                      <a:pt x="34" y="19"/>
                    </a:lnTo>
                    <a:lnTo>
                      <a:pt x="37" y="20"/>
                    </a:lnTo>
                    <a:lnTo>
                      <a:pt x="39" y="21"/>
                    </a:lnTo>
                    <a:lnTo>
                      <a:pt x="42" y="21"/>
                    </a:lnTo>
                    <a:lnTo>
                      <a:pt x="44" y="22"/>
                    </a:lnTo>
                    <a:lnTo>
                      <a:pt x="47" y="22"/>
                    </a:lnTo>
                    <a:lnTo>
                      <a:pt x="49" y="22"/>
                    </a:lnTo>
                    <a:lnTo>
                      <a:pt x="52" y="23"/>
                    </a:lnTo>
                    <a:lnTo>
                      <a:pt x="55" y="23"/>
                    </a:lnTo>
                    <a:lnTo>
                      <a:pt x="57" y="23"/>
                    </a:lnTo>
                    <a:lnTo>
                      <a:pt x="60" y="23"/>
                    </a:lnTo>
                    <a:lnTo>
                      <a:pt x="63" y="23"/>
                    </a:lnTo>
                    <a:lnTo>
                      <a:pt x="64" y="23"/>
                    </a:lnTo>
                    <a:lnTo>
                      <a:pt x="66" y="23"/>
                    </a:lnTo>
                    <a:lnTo>
                      <a:pt x="68" y="22"/>
                    </a:lnTo>
                    <a:lnTo>
                      <a:pt x="71" y="22"/>
                    </a:lnTo>
                    <a:lnTo>
                      <a:pt x="73" y="22"/>
                    </a:lnTo>
                    <a:lnTo>
                      <a:pt x="75" y="21"/>
                    </a:lnTo>
                    <a:lnTo>
                      <a:pt x="77" y="21"/>
                    </a:lnTo>
                    <a:lnTo>
                      <a:pt x="79" y="21"/>
                    </a:lnTo>
                    <a:lnTo>
                      <a:pt x="81" y="20"/>
                    </a:lnTo>
                    <a:lnTo>
                      <a:pt x="83" y="19"/>
                    </a:lnTo>
                    <a:lnTo>
                      <a:pt x="85" y="19"/>
                    </a:lnTo>
                    <a:lnTo>
                      <a:pt x="87" y="18"/>
                    </a:lnTo>
                    <a:lnTo>
                      <a:pt x="89" y="17"/>
                    </a:lnTo>
                    <a:lnTo>
                      <a:pt x="91" y="17"/>
                    </a:lnTo>
                    <a:lnTo>
                      <a:pt x="93" y="16"/>
                    </a:lnTo>
                    <a:lnTo>
                      <a:pt x="95" y="15"/>
                    </a:lnTo>
                    <a:lnTo>
                      <a:pt x="98" y="14"/>
                    </a:lnTo>
                    <a:lnTo>
                      <a:pt x="100" y="14"/>
                    </a:lnTo>
                    <a:lnTo>
                      <a:pt x="103" y="13"/>
                    </a:lnTo>
                    <a:lnTo>
                      <a:pt x="105" y="12"/>
                    </a:lnTo>
                    <a:lnTo>
                      <a:pt x="108" y="11"/>
                    </a:lnTo>
                    <a:lnTo>
                      <a:pt x="110" y="11"/>
                    </a:lnTo>
                    <a:lnTo>
                      <a:pt x="112" y="11"/>
                    </a:lnTo>
                    <a:lnTo>
                      <a:pt x="115" y="13"/>
                    </a:lnTo>
                    <a:lnTo>
                      <a:pt x="116" y="12"/>
                    </a:lnTo>
                    <a:lnTo>
                      <a:pt x="117" y="11"/>
                    </a:lnTo>
                    <a:lnTo>
                      <a:pt x="119" y="10"/>
                    </a:lnTo>
                    <a:lnTo>
                      <a:pt x="121" y="10"/>
                    </a:lnTo>
                    <a:lnTo>
                      <a:pt x="122" y="9"/>
                    </a:lnTo>
                    <a:lnTo>
                      <a:pt x="124" y="9"/>
                    </a:lnTo>
                    <a:lnTo>
                      <a:pt x="126" y="9"/>
                    </a:lnTo>
                    <a:lnTo>
                      <a:pt x="128" y="9"/>
                    </a:lnTo>
                    <a:lnTo>
                      <a:pt x="130" y="9"/>
                    </a:lnTo>
                    <a:lnTo>
                      <a:pt x="132" y="9"/>
                    </a:lnTo>
                    <a:lnTo>
                      <a:pt x="134" y="10"/>
                    </a:lnTo>
                    <a:lnTo>
                      <a:pt x="136" y="10"/>
                    </a:lnTo>
                    <a:lnTo>
                      <a:pt x="138" y="11"/>
                    </a:lnTo>
                    <a:lnTo>
                      <a:pt x="140" y="12"/>
                    </a:lnTo>
                    <a:lnTo>
                      <a:pt x="141" y="12"/>
                    </a:lnTo>
                    <a:lnTo>
                      <a:pt x="142" y="13"/>
                    </a:lnTo>
                    <a:lnTo>
                      <a:pt x="141" y="16"/>
                    </a:lnTo>
                    <a:lnTo>
                      <a:pt x="140" y="18"/>
                    </a:lnTo>
                    <a:lnTo>
                      <a:pt x="139" y="21"/>
                    </a:lnTo>
                    <a:lnTo>
                      <a:pt x="137" y="23"/>
                    </a:lnTo>
                    <a:lnTo>
                      <a:pt x="135" y="25"/>
                    </a:lnTo>
                    <a:lnTo>
                      <a:pt x="133" y="27"/>
                    </a:lnTo>
                    <a:lnTo>
                      <a:pt x="131" y="29"/>
                    </a:lnTo>
                    <a:lnTo>
                      <a:pt x="128" y="30"/>
                    </a:lnTo>
                    <a:lnTo>
                      <a:pt x="126" y="32"/>
                    </a:lnTo>
                    <a:lnTo>
                      <a:pt x="123" y="33"/>
                    </a:lnTo>
                    <a:lnTo>
                      <a:pt x="120" y="35"/>
                    </a:lnTo>
                    <a:lnTo>
                      <a:pt x="118" y="37"/>
                    </a:lnTo>
                    <a:lnTo>
                      <a:pt x="115" y="38"/>
                    </a:lnTo>
                    <a:lnTo>
                      <a:pt x="112" y="40"/>
                    </a:lnTo>
                    <a:lnTo>
                      <a:pt x="110" y="42"/>
                    </a:lnTo>
                    <a:lnTo>
                      <a:pt x="108" y="44"/>
                    </a:lnTo>
                    <a:lnTo>
                      <a:pt x="106" y="46"/>
                    </a:lnTo>
                    <a:lnTo>
                      <a:pt x="104" y="47"/>
                    </a:lnTo>
                    <a:lnTo>
                      <a:pt x="101" y="48"/>
                    </a:lnTo>
                    <a:lnTo>
                      <a:pt x="99" y="49"/>
                    </a:lnTo>
                    <a:lnTo>
                      <a:pt x="96" y="49"/>
                    </a:lnTo>
                    <a:lnTo>
                      <a:pt x="94" y="49"/>
                    </a:lnTo>
                    <a:lnTo>
                      <a:pt x="91" y="48"/>
                    </a:lnTo>
                    <a:lnTo>
                      <a:pt x="89" y="48"/>
                    </a:lnTo>
                    <a:lnTo>
                      <a:pt x="86" y="46"/>
                    </a:lnTo>
                    <a:lnTo>
                      <a:pt x="84" y="46"/>
                    </a:lnTo>
                    <a:lnTo>
                      <a:pt x="81" y="44"/>
                    </a:lnTo>
                    <a:lnTo>
                      <a:pt x="78" y="43"/>
                    </a:lnTo>
                    <a:lnTo>
                      <a:pt x="75" y="42"/>
                    </a:lnTo>
                    <a:lnTo>
                      <a:pt x="73" y="42"/>
                    </a:lnTo>
                    <a:lnTo>
                      <a:pt x="70" y="41"/>
                    </a:lnTo>
                    <a:lnTo>
                      <a:pt x="67" y="41"/>
                    </a:lnTo>
                    <a:lnTo>
                      <a:pt x="63" y="40"/>
                    </a:lnTo>
                    <a:lnTo>
                      <a:pt x="59" y="38"/>
                    </a:lnTo>
                    <a:lnTo>
                      <a:pt x="54" y="37"/>
                    </a:lnTo>
                    <a:lnTo>
                      <a:pt x="50" y="36"/>
                    </a:lnTo>
                    <a:lnTo>
                      <a:pt x="46" y="34"/>
                    </a:lnTo>
                    <a:lnTo>
                      <a:pt x="42" y="32"/>
                    </a:lnTo>
                    <a:lnTo>
                      <a:pt x="37" y="31"/>
                    </a:lnTo>
                    <a:lnTo>
                      <a:pt x="33" y="30"/>
                    </a:lnTo>
                    <a:lnTo>
                      <a:pt x="29" y="28"/>
                    </a:lnTo>
                    <a:lnTo>
                      <a:pt x="25" y="27"/>
                    </a:lnTo>
                    <a:lnTo>
                      <a:pt x="21" y="25"/>
                    </a:lnTo>
                    <a:lnTo>
                      <a:pt x="17" y="24"/>
                    </a:lnTo>
                    <a:lnTo>
                      <a:pt x="12" y="22"/>
                    </a:lnTo>
                    <a:lnTo>
                      <a:pt x="8" y="21"/>
                    </a:lnTo>
                    <a:lnTo>
                      <a:pt x="4" y="19"/>
                    </a:lnTo>
                    <a:lnTo>
                      <a:pt x="0" y="18"/>
                    </a:lnTo>
                    <a:lnTo>
                      <a:pt x="0" y="16"/>
                    </a:lnTo>
                    <a:lnTo>
                      <a:pt x="2" y="14"/>
                    </a:lnTo>
                    <a:lnTo>
                      <a:pt x="3" y="12"/>
                    </a:lnTo>
                    <a:lnTo>
                      <a:pt x="4" y="11"/>
                    </a:lnTo>
                    <a:lnTo>
                      <a:pt x="6" y="9"/>
                    </a:lnTo>
                    <a:lnTo>
                      <a:pt x="8" y="8"/>
                    </a:lnTo>
                    <a:lnTo>
                      <a:pt x="10" y="7"/>
                    </a:lnTo>
                    <a:lnTo>
                      <a:pt x="12" y="6"/>
                    </a:lnTo>
                    <a:lnTo>
                      <a:pt x="15" y="4"/>
                    </a:lnTo>
                    <a:lnTo>
                      <a:pt x="18" y="3"/>
                    </a:lnTo>
                    <a:lnTo>
                      <a:pt x="20" y="1"/>
                    </a:lnTo>
                    <a:lnTo>
                      <a:pt x="23"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8" name="Freeform 829"/>
              <p:cNvSpPr>
                <a:spLocks/>
              </p:cNvSpPr>
              <p:nvPr/>
            </p:nvSpPr>
            <p:spPr bwMode="auto">
              <a:xfrm>
                <a:off x="4998" y="2250"/>
                <a:ext cx="14" cy="4"/>
              </a:xfrm>
              <a:custGeom>
                <a:avLst/>
                <a:gdLst>
                  <a:gd name="T0" fmla="*/ 8 w 14"/>
                  <a:gd name="T1" fmla="*/ 0 h 4"/>
                  <a:gd name="T2" fmla="*/ 7 w 14"/>
                  <a:gd name="T3" fmla="*/ 1 h 4"/>
                  <a:gd name="T4" fmla="*/ 5 w 14"/>
                  <a:gd name="T5" fmla="*/ 2 h 4"/>
                  <a:gd name="T6" fmla="*/ 3 w 14"/>
                  <a:gd name="T7" fmla="*/ 3 h 4"/>
                  <a:gd name="T8" fmla="*/ 2 w 14"/>
                  <a:gd name="T9" fmla="*/ 3 h 4"/>
                  <a:gd name="T10" fmla="*/ 1 w 14"/>
                  <a:gd name="T11" fmla="*/ 3 h 4"/>
                  <a:gd name="T12" fmla="*/ 0 w 14"/>
                  <a:gd name="T13" fmla="*/ 4 h 4"/>
                  <a:gd name="T14" fmla="*/ 1 w 14"/>
                  <a:gd name="T15" fmla="*/ 4 h 4"/>
                  <a:gd name="T16" fmla="*/ 2 w 14"/>
                  <a:gd name="T17" fmla="*/ 4 h 4"/>
                  <a:gd name="T18" fmla="*/ 4 w 14"/>
                  <a:gd name="T19" fmla="*/ 4 h 4"/>
                  <a:gd name="T20" fmla="*/ 6 w 14"/>
                  <a:gd name="T21" fmla="*/ 4 h 4"/>
                  <a:gd name="T22" fmla="*/ 7 w 14"/>
                  <a:gd name="T23" fmla="*/ 4 h 4"/>
                  <a:gd name="T24" fmla="*/ 9 w 14"/>
                  <a:gd name="T25" fmla="*/ 4 h 4"/>
                  <a:gd name="T26" fmla="*/ 10 w 14"/>
                  <a:gd name="T27" fmla="*/ 4 h 4"/>
                  <a:gd name="T28" fmla="*/ 11 w 14"/>
                  <a:gd name="T29" fmla="*/ 4 h 4"/>
                  <a:gd name="T30" fmla="*/ 13 w 14"/>
                  <a:gd name="T31" fmla="*/ 3 h 4"/>
                  <a:gd name="T32" fmla="*/ 14 w 14"/>
                  <a:gd name="T33" fmla="*/ 3 h 4"/>
                  <a:gd name="T34" fmla="*/ 13 w 14"/>
                  <a:gd name="T35" fmla="*/ 2 h 4"/>
                  <a:gd name="T36" fmla="*/ 13 w 14"/>
                  <a:gd name="T37" fmla="*/ 0 h 4"/>
                  <a:gd name="T38" fmla="*/ 11 w 14"/>
                  <a:gd name="T39" fmla="*/ 1 h 4"/>
                  <a:gd name="T40" fmla="*/ 10 w 14"/>
                  <a:gd name="T41" fmla="*/ 0 h 4"/>
                  <a:gd name="T42" fmla="*/ 9 w 14"/>
                  <a:gd name="T43" fmla="*/ 0 h 4"/>
                  <a:gd name="T44" fmla="*/ 8 w 14"/>
                  <a:gd name="T45" fmla="*/ 0 h 4"/>
                  <a:gd name="T46" fmla="*/ 8 w 14"/>
                  <a:gd name="T47" fmla="*/ 0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 h="4">
                    <a:moveTo>
                      <a:pt x="8" y="0"/>
                    </a:moveTo>
                    <a:lnTo>
                      <a:pt x="7" y="1"/>
                    </a:lnTo>
                    <a:lnTo>
                      <a:pt x="5" y="2"/>
                    </a:lnTo>
                    <a:lnTo>
                      <a:pt x="3" y="3"/>
                    </a:lnTo>
                    <a:lnTo>
                      <a:pt x="2" y="3"/>
                    </a:lnTo>
                    <a:lnTo>
                      <a:pt x="1" y="3"/>
                    </a:lnTo>
                    <a:lnTo>
                      <a:pt x="0" y="4"/>
                    </a:lnTo>
                    <a:lnTo>
                      <a:pt x="1" y="4"/>
                    </a:lnTo>
                    <a:lnTo>
                      <a:pt x="2" y="4"/>
                    </a:lnTo>
                    <a:lnTo>
                      <a:pt x="4" y="4"/>
                    </a:lnTo>
                    <a:lnTo>
                      <a:pt x="6" y="4"/>
                    </a:lnTo>
                    <a:lnTo>
                      <a:pt x="7" y="4"/>
                    </a:lnTo>
                    <a:lnTo>
                      <a:pt x="9" y="4"/>
                    </a:lnTo>
                    <a:lnTo>
                      <a:pt x="10" y="4"/>
                    </a:lnTo>
                    <a:lnTo>
                      <a:pt x="11" y="4"/>
                    </a:lnTo>
                    <a:lnTo>
                      <a:pt x="13" y="3"/>
                    </a:lnTo>
                    <a:lnTo>
                      <a:pt x="14" y="3"/>
                    </a:lnTo>
                    <a:lnTo>
                      <a:pt x="13" y="2"/>
                    </a:lnTo>
                    <a:lnTo>
                      <a:pt x="13" y="0"/>
                    </a:lnTo>
                    <a:lnTo>
                      <a:pt x="11" y="1"/>
                    </a:lnTo>
                    <a:lnTo>
                      <a:pt x="10" y="0"/>
                    </a:lnTo>
                    <a:lnTo>
                      <a:pt x="9"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9" name="Freeform 830"/>
              <p:cNvSpPr>
                <a:spLocks/>
              </p:cNvSpPr>
              <p:nvPr/>
            </p:nvSpPr>
            <p:spPr bwMode="auto">
              <a:xfrm>
                <a:off x="4994" y="2254"/>
                <a:ext cx="4" cy="1"/>
              </a:xfrm>
              <a:custGeom>
                <a:avLst/>
                <a:gdLst>
                  <a:gd name="T0" fmla="*/ 3 w 4"/>
                  <a:gd name="T1" fmla="*/ 0 h 1"/>
                  <a:gd name="T2" fmla="*/ 2 w 4"/>
                  <a:gd name="T3" fmla="*/ 0 h 1"/>
                  <a:gd name="T4" fmla="*/ 2 w 4"/>
                  <a:gd name="T5" fmla="*/ 0 h 1"/>
                  <a:gd name="T6" fmla="*/ 1 w 4"/>
                  <a:gd name="T7" fmla="*/ 0 h 1"/>
                  <a:gd name="T8" fmla="*/ 0 w 4"/>
                  <a:gd name="T9" fmla="*/ 0 h 1"/>
                  <a:gd name="T10" fmla="*/ 0 w 4"/>
                  <a:gd name="T11" fmla="*/ 1 h 1"/>
                  <a:gd name="T12" fmla="*/ 2 w 4"/>
                  <a:gd name="T13" fmla="*/ 1 h 1"/>
                  <a:gd name="T14" fmla="*/ 4 w 4"/>
                  <a:gd name="T15" fmla="*/ 1 h 1"/>
                  <a:gd name="T16" fmla="*/ 3 w 4"/>
                  <a:gd name="T17" fmla="*/ 0 h 1"/>
                  <a:gd name="T18" fmla="*/ 3 w 4"/>
                  <a:gd name="T19" fmla="*/ 0 h 1"/>
                  <a:gd name="T20" fmla="*/ 3 w 4"/>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
                    <a:moveTo>
                      <a:pt x="3" y="0"/>
                    </a:moveTo>
                    <a:lnTo>
                      <a:pt x="2" y="0"/>
                    </a:lnTo>
                    <a:lnTo>
                      <a:pt x="1" y="0"/>
                    </a:lnTo>
                    <a:lnTo>
                      <a:pt x="0" y="0"/>
                    </a:lnTo>
                    <a:lnTo>
                      <a:pt x="0" y="1"/>
                    </a:lnTo>
                    <a:lnTo>
                      <a:pt x="2" y="1"/>
                    </a:lnTo>
                    <a:lnTo>
                      <a:pt x="4"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0" name="Freeform 831"/>
              <p:cNvSpPr>
                <a:spLocks/>
              </p:cNvSpPr>
              <p:nvPr/>
            </p:nvSpPr>
            <p:spPr bwMode="auto">
              <a:xfrm>
                <a:off x="4479" y="2237"/>
                <a:ext cx="7" cy="11"/>
              </a:xfrm>
              <a:custGeom>
                <a:avLst/>
                <a:gdLst>
                  <a:gd name="T0" fmla="*/ 1 w 7"/>
                  <a:gd name="T1" fmla="*/ 0 h 11"/>
                  <a:gd name="T2" fmla="*/ 2 w 7"/>
                  <a:gd name="T3" fmla="*/ 1 h 11"/>
                  <a:gd name="T4" fmla="*/ 4 w 7"/>
                  <a:gd name="T5" fmla="*/ 2 h 11"/>
                  <a:gd name="T6" fmla="*/ 5 w 7"/>
                  <a:gd name="T7" fmla="*/ 3 h 11"/>
                  <a:gd name="T8" fmla="*/ 6 w 7"/>
                  <a:gd name="T9" fmla="*/ 4 h 11"/>
                  <a:gd name="T10" fmla="*/ 7 w 7"/>
                  <a:gd name="T11" fmla="*/ 5 h 11"/>
                  <a:gd name="T12" fmla="*/ 7 w 7"/>
                  <a:gd name="T13" fmla="*/ 7 h 11"/>
                  <a:gd name="T14" fmla="*/ 7 w 7"/>
                  <a:gd name="T15" fmla="*/ 9 h 11"/>
                  <a:gd name="T16" fmla="*/ 7 w 7"/>
                  <a:gd name="T17" fmla="*/ 11 h 11"/>
                  <a:gd name="T18" fmla="*/ 5 w 7"/>
                  <a:gd name="T19" fmla="*/ 10 h 11"/>
                  <a:gd name="T20" fmla="*/ 3 w 7"/>
                  <a:gd name="T21" fmla="*/ 10 h 11"/>
                  <a:gd name="T22" fmla="*/ 2 w 7"/>
                  <a:gd name="T23" fmla="*/ 8 h 11"/>
                  <a:gd name="T24" fmla="*/ 1 w 7"/>
                  <a:gd name="T25" fmla="*/ 7 h 11"/>
                  <a:gd name="T26" fmla="*/ 0 w 7"/>
                  <a:gd name="T27" fmla="*/ 5 h 11"/>
                  <a:gd name="T28" fmla="*/ 0 w 7"/>
                  <a:gd name="T29" fmla="*/ 4 h 11"/>
                  <a:gd name="T30" fmla="*/ 0 w 7"/>
                  <a:gd name="T31" fmla="*/ 2 h 11"/>
                  <a:gd name="T32" fmla="*/ 1 w 7"/>
                  <a:gd name="T33" fmla="*/ 0 h 11"/>
                  <a:gd name="T34" fmla="*/ 1 w 7"/>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1">
                    <a:moveTo>
                      <a:pt x="1" y="0"/>
                    </a:moveTo>
                    <a:lnTo>
                      <a:pt x="2" y="1"/>
                    </a:lnTo>
                    <a:lnTo>
                      <a:pt x="4" y="2"/>
                    </a:lnTo>
                    <a:lnTo>
                      <a:pt x="5" y="3"/>
                    </a:lnTo>
                    <a:lnTo>
                      <a:pt x="6" y="4"/>
                    </a:lnTo>
                    <a:lnTo>
                      <a:pt x="7" y="5"/>
                    </a:lnTo>
                    <a:lnTo>
                      <a:pt x="7" y="7"/>
                    </a:lnTo>
                    <a:lnTo>
                      <a:pt x="7" y="9"/>
                    </a:lnTo>
                    <a:lnTo>
                      <a:pt x="7" y="11"/>
                    </a:lnTo>
                    <a:lnTo>
                      <a:pt x="5" y="10"/>
                    </a:lnTo>
                    <a:lnTo>
                      <a:pt x="3" y="10"/>
                    </a:lnTo>
                    <a:lnTo>
                      <a:pt x="2" y="8"/>
                    </a:lnTo>
                    <a:lnTo>
                      <a:pt x="1" y="7"/>
                    </a:lnTo>
                    <a:lnTo>
                      <a:pt x="0" y="5"/>
                    </a:lnTo>
                    <a:lnTo>
                      <a:pt x="0" y="4"/>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1" name="Freeform 832"/>
              <p:cNvSpPr>
                <a:spLocks/>
              </p:cNvSpPr>
              <p:nvPr/>
            </p:nvSpPr>
            <p:spPr bwMode="auto">
              <a:xfrm>
                <a:off x="4581" y="2238"/>
                <a:ext cx="10" cy="12"/>
              </a:xfrm>
              <a:custGeom>
                <a:avLst/>
                <a:gdLst>
                  <a:gd name="T0" fmla="*/ 2 w 10"/>
                  <a:gd name="T1" fmla="*/ 0 h 12"/>
                  <a:gd name="T2" fmla="*/ 3 w 10"/>
                  <a:gd name="T3" fmla="*/ 1 h 12"/>
                  <a:gd name="T4" fmla="*/ 5 w 10"/>
                  <a:gd name="T5" fmla="*/ 2 h 12"/>
                  <a:gd name="T6" fmla="*/ 6 w 10"/>
                  <a:gd name="T7" fmla="*/ 4 h 12"/>
                  <a:gd name="T8" fmla="*/ 7 w 10"/>
                  <a:gd name="T9" fmla="*/ 6 h 12"/>
                  <a:gd name="T10" fmla="*/ 8 w 10"/>
                  <a:gd name="T11" fmla="*/ 7 h 12"/>
                  <a:gd name="T12" fmla="*/ 9 w 10"/>
                  <a:gd name="T13" fmla="*/ 9 h 12"/>
                  <a:gd name="T14" fmla="*/ 9 w 10"/>
                  <a:gd name="T15" fmla="*/ 10 h 12"/>
                  <a:gd name="T16" fmla="*/ 10 w 10"/>
                  <a:gd name="T17" fmla="*/ 12 h 12"/>
                  <a:gd name="T18" fmla="*/ 7 w 10"/>
                  <a:gd name="T19" fmla="*/ 12 h 12"/>
                  <a:gd name="T20" fmla="*/ 5 w 10"/>
                  <a:gd name="T21" fmla="*/ 11 h 12"/>
                  <a:gd name="T22" fmla="*/ 3 w 10"/>
                  <a:gd name="T23" fmla="*/ 10 h 12"/>
                  <a:gd name="T24" fmla="*/ 2 w 10"/>
                  <a:gd name="T25" fmla="*/ 9 h 12"/>
                  <a:gd name="T26" fmla="*/ 0 w 10"/>
                  <a:gd name="T27" fmla="*/ 6 h 12"/>
                  <a:gd name="T28" fmla="*/ 0 w 10"/>
                  <a:gd name="T29" fmla="*/ 4 h 12"/>
                  <a:gd name="T30" fmla="*/ 0 w 10"/>
                  <a:gd name="T31" fmla="*/ 2 h 12"/>
                  <a:gd name="T32" fmla="*/ 2 w 10"/>
                  <a:gd name="T33" fmla="*/ 0 h 12"/>
                  <a:gd name="T34" fmla="*/ 2 w 10"/>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2">
                    <a:moveTo>
                      <a:pt x="2" y="0"/>
                    </a:moveTo>
                    <a:lnTo>
                      <a:pt x="3" y="1"/>
                    </a:lnTo>
                    <a:lnTo>
                      <a:pt x="5" y="2"/>
                    </a:lnTo>
                    <a:lnTo>
                      <a:pt x="6" y="4"/>
                    </a:lnTo>
                    <a:lnTo>
                      <a:pt x="7" y="6"/>
                    </a:lnTo>
                    <a:lnTo>
                      <a:pt x="8" y="7"/>
                    </a:lnTo>
                    <a:lnTo>
                      <a:pt x="9" y="9"/>
                    </a:lnTo>
                    <a:lnTo>
                      <a:pt x="9" y="10"/>
                    </a:lnTo>
                    <a:lnTo>
                      <a:pt x="10" y="12"/>
                    </a:lnTo>
                    <a:lnTo>
                      <a:pt x="7" y="12"/>
                    </a:lnTo>
                    <a:lnTo>
                      <a:pt x="5" y="11"/>
                    </a:lnTo>
                    <a:lnTo>
                      <a:pt x="3" y="10"/>
                    </a:lnTo>
                    <a:lnTo>
                      <a:pt x="2" y="9"/>
                    </a:lnTo>
                    <a:lnTo>
                      <a:pt x="0" y="6"/>
                    </a:lnTo>
                    <a:lnTo>
                      <a:pt x="0" y="4"/>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2" name="Freeform 833"/>
              <p:cNvSpPr>
                <a:spLocks/>
              </p:cNvSpPr>
              <p:nvPr/>
            </p:nvSpPr>
            <p:spPr bwMode="auto">
              <a:xfrm>
                <a:off x="4551" y="2239"/>
                <a:ext cx="10" cy="17"/>
              </a:xfrm>
              <a:custGeom>
                <a:avLst/>
                <a:gdLst>
                  <a:gd name="T0" fmla="*/ 0 w 10"/>
                  <a:gd name="T1" fmla="*/ 0 h 17"/>
                  <a:gd name="T2" fmla="*/ 2 w 10"/>
                  <a:gd name="T3" fmla="*/ 1 h 17"/>
                  <a:gd name="T4" fmla="*/ 4 w 10"/>
                  <a:gd name="T5" fmla="*/ 2 h 17"/>
                  <a:gd name="T6" fmla="*/ 6 w 10"/>
                  <a:gd name="T7" fmla="*/ 4 h 17"/>
                  <a:gd name="T8" fmla="*/ 7 w 10"/>
                  <a:gd name="T9" fmla="*/ 6 h 17"/>
                  <a:gd name="T10" fmla="*/ 8 w 10"/>
                  <a:gd name="T11" fmla="*/ 8 h 17"/>
                  <a:gd name="T12" fmla="*/ 9 w 10"/>
                  <a:gd name="T13" fmla="*/ 11 h 17"/>
                  <a:gd name="T14" fmla="*/ 9 w 10"/>
                  <a:gd name="T15" fmla="*/ 12 h 17"/>
                  <a:gd name="T16" fmla="*/ 10 w 10"/>
                  <a:gd name="T17" fmla="*/ 14 h 17"/>
                  <a:gd name="T18" fmla="*/ 10 w 10"/>
                  <a:gd name="T19" fmla="*/ 15 h 17"/>
                  <a:gd name="T20" fmla="*/ 10 w 10"/>
                  <a:gd name="T21" fmla="*/ 17 h 17"/>
                  <a:gd name="T22" fmla="*/ 7 w 10"/>
                  <a:gd name="T23" fmla="*/ 16 h 17"/>
                  <a:gd name="T24" fmla="*/ 5 w 10"/>
                  <a:gd name="T25" fmla="*/ 15 h 17"/>
                  <a:gd name="T26" fmla="*/ 3 w 10"/>
                  <a:gd name="T27" fmla="*/ 14 h 17"/>
                  <a:gd name="T28" fmla="*/ 2 w 10"/>
                  <a:gd name="T29" fmla="*/ 12 h 17"/>
                  <a:gd name="T30" fmla="*/ 1 w 10"/>
                  <a:gd name="T31" fmla="*/ 10 h 17"/>
                  <a:gd name="T32" fmla="*/ 1 w 10"/>
                  <a:gd name="T33" fmla="*/ 9 h 17"/>
                  <a:gd name="T34" fmla="*/ 0 w 10"/>
                  <a:gd name="T35" fmla="*/ 8 h 17"/>
                  <a:gd name="T36" fmla="*/ 0 w 10"/>
                  <a:gd name="T37" fmla="*/ 6 h 17"/>
                  <a:gd name="T38" fmla="*/ 0 w 10"/>
                  <a:gd name="T39" fmla="*/ 5 h 17"/>
                  <a:gd name="T40" fmla="*/ 0 w 10"/>
                  <a:gd name="T41" fmla="*/ 3 h 17"/>
                  <a:gd name="T42" fmla="*/ 0 w 10"/>
                  <a:gd name="T43" fmla="*/ 2 h 17"/>
                  <a:gd name="T44" fmla="*/ 0 w 10"/>
                  <a:gd name="T45" fmla="*/ 0 h 17"/>
                  <a:gd name="T46" fmla="*/ 0 w 10"/>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17">
                    <a:moveTo>
                      <a:pt x="0" y="0"/>
                    </a:moveTo>
                    <a:lnTo>
                      <a:pt x="2" y="1"/>
                    </a:lnTo>
                    <a:lnTo>
                      <a:pt x="4" y="2"/>
                    </a:lnTo>
                    <a:lnTo>
                      <a:pt x="6" y="4"/>
                    </a:lnTo>
                    <a:lnTo>
                      <a:pt x="7" y="6"/>
                    </a:lnTo>
                    <a:lnTo>
                      <a:pt x="8" y="8"/>
                    </a:lnTo>
                    <a:lnTo>
                      <a:pt x="9" y="11"/>
                    </a:lnTo>
                    <a:lnTo>
                      <a:pt x="9" y="12"/>
                    </a:lnTo>
                    <a:lnTo>
                      <a:pt x="10" y="14"/>
                    </a:lnTo>
                    <a:lnTo>
                      <a:pt x="10" y="15"/>
                    </a:lnTo>
                    <a:lnTo>
                      <a:pt x="10" y="17"/>
                    </a:lnTo>
                    <a:lnTo>
                      <a:pt x="7" y="16"/>
                    </a:lnTo>
                    <a:lnTo>
                      <a:pt x="5" y="15"/>
                    </a:lnTo>
                    <a:lnTo>
                      <a:pt x="3" y="14"/>
                    </a:lnTo>
                    <a:lnTo>
                      <a:pt x="2" y="12"/>
                    </a:lnTo>
                    <a:lnTo>
                      <a:pt x="1" y="10"/>
                    </a:lnTo>
                    <a:lnTo>
                      <a:pt x="1" y="9"/>
                    </a:lnTo>
                    <a:lnTo>
                      <a:pt x="0" y="8"/>
                    </a:lnTo>
                    <a:lnTo>
                      <a:pt x="0" y="6"/>
                    </a:lnTo>
                    <a:lnTo>
                      <a:pt x="0" y="5"/>
                    </a:lnTo>
                    <a:lnTo>
                      <a:pt x="0" y="3"/>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3" name="Freeform 834"/>
              <p:cNvSpPr>
                <a:spLocks/>
              </p:cNvSpPr>
              <p:nvPr/>
            </p:nvSpPr>
            <p:spPr bwMode="auto">
              <a:xfrm>
                <a:off x="4643" y="2242"/>
                <a:ext cx="13" cy="129"/>
              </a:xfrm>
              <a:custGeom>
                <a:avLst/>
                <a:gdLst>
                  <a:gd name="T0" fmla="*/ 2 w 13"/>
                  <a:gd name="T1" fmla="*/ 1 h 129"/>
                  <a:gd name="T2" fmla="*/ 5 w 13"/>
                  <a:gd name="T3" fmla="*/ 5 h 129"/>
                  <a:gd name="T4" fmla="*/ 7 w 13"/>
                  <a:gd name="T5" fmla="*/ 9 h 129"/>
                  <a:gd name="T6" fmla="*/ 8 w 13"/>
                  <a:gd name="T7" fmla="*/ 14 h 129"/>
                  <a:gd name="T8" fmla="*/ 8 w 13"/>
                  <a:gd name="T9" fmla="*/ 19 h 129"/>
                  <a:gd name="T10" fmla="*/ 8 w 13"/>
                  <a:gd name="T11" fmla="*/ 24 h 129"/>
                  <a:gd name="T12" fmla="*/ 8 w 13"/>
                  <a:gd name="T13" fmla="*/ 30 h 129"/>
                  <a:gd name="T14" fmla="*/ 8 w 13"/>
                  <a:gd name="T15" fmla="*/ 35 h 129"/>
                  <a:gd name="T16" fmla="*/ 8 w 13"/>
                  <a:gd name="T17" fmla="*/ 40 h 129"/>
                  <a:gd name="T18" fmla="*/ 8 w 13"/>
                  <a:gd name="T19" fmla="*/ 45 h 129"/>
                  <a:gd name="T20" fmla="*/ 9 w 13"/>
                  <a:gd name="T21" fmla="*/ 52 h 129"/>
                  <a:gd name="T22" fmla="*/ 9 w 13"/>
                  <a:gd name="T23" fmla="*/ 62 h 129"/>
                  <a:gd name="T24" fmla="*/ 10 w 13"/>
                  <a:gd name="T25" fmla="*/ 72 h 129"/>
                  <a:gd name="T26" fmla="*/ 10 w 13"/>
                  <a:gd name="T27" fmla="*/ 82 h 129"/>
                  <a:gd name="T28" fmla="*/ 11 w 13"/>
                  <a:gd name="T29" fmla="*/ 92 h 129"/>
                  <a:gd name="T30" fmla="*/ 11 w 13"/>
                  <a:gd name="T31" fmla="*/ 102 h 129"/>
                  <a:gd name="T32" fmla="*/ 12 w 13"/>
                  <a:gd name="T33" fmla="*/ 112 h 129"/>
                  <a:gd name="T34" fmla="*/ 12 w 13"/>
                  <a:gd name="T35" fmla="*/ 123 h 129"/>
                  <a:gd name="T36" fmla="*/ 13 w 13"/>
                  <a:gd name="T37" fmla="*/ 129 h 129"/>
                  <a:gd name="T38" fmla="*/ 11 w 13"/>
                  <a:gd name="T39" fmla="*/ 128 h 129"/>
                  <a:gd name="T40" fmla="*/ 7 w 13"/>
                  <a:gd name="T41" fmla="*/ 125 h 129"/>
                  <a:gd name="T42" fmla="*/ 4 w 13"/>
                  <a:gd name="T43" fmla="*/ 123 h 129"/>
                  <a:gd name="T44" fmla="*/ 3 w 13"/>
                  <a:gd name="T45" fmla="*/ 119 h 129"/>
                  <a:gd name="T46" fmla="*/ 2 w 13"/>
                  <a:gd name="T47" fmla="*/ 115 h 129"/>
                  <a:gd name="T48" fmla="*/ 2 w 13"/>
                  <a:gd name="T49" fmla="*/ 112 h 129"/>
                  <a:gd name="T50" fmla="*/ 2 w 13"/>
                  <a:gd name="T51" fmla="*/ 108 h 129"/>
                  <a:gd name="T52" fmla="*/ 2 w 13"/>
                  <a:gd name="T53" fmla="*/ 105 h 129"/>
                  <a:gd name="T54" fmla="*/ 2 w 13"/>
                  <a:gd name="T55" fmla="*/ 102 h 129"/>
                  <a:gd name="T56" fmla="*/ 2 w 13"/>
                  <a:gd name="T57" fmla="*/ 98 h 129"/>
                  <a:gd name="T58" fmla="*/ 2 w 13"/>
                  <a:gd name="T59" fmla="*/ 95 h 129"/>
                  <a:gd name="T60" fmla="*/ 2 w 13"/>
                  <a:gd name="T61" fmla="*/ 91 h 129"/>
                  <a:gd name="T62" fmla="*/ 2 w 13"/>
                  <a:gd name="T63" fmla="*/ 84 h 129"/>
                  <a:gd name="T64" fmla="*/ 2 w 13"/>
                  <a:gd name="T65" fmla="*/ 73 h 129"/>
                  <a:gd name="T66" fmla="*/ 2 w 13"/>
                  <a:gd name="T67" fmla="*/ 61 h 129"/>
                  <a:gd name="T68" fmla="*/ 2 w 13"/>
                  <a:gd name="T69" fmla="*/ 50 h 129"/>
                  <a:gd name="T70" fmla="*/ 1 w 13"/>
                  <a:gd name="T71" fmla="*/ 38 h 129"/>
                  <a:gd name="T72" fmla="*/ 1 w 13"/>
                  <a:gd name="T73" fmla="*/ 27 h 129"/>
                  <a:gd name="T74" fmla="*/ 1 w 13"/>
                  <a:gd name="T75" fmla="*/ 16 h 129"/>
                  <a:gd name="T76" fmla="*/ 0 w 13"/>
                  <a:gd name="T77" fmla="*/ 5 h 129"/>
                  <a:gd name="T78" fmla="*/ 0 w 13"/>
                  <a:gd name="T79" fmla="*/ 0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 h="129">
                    <a:moveTo>
                      <a:pt x="0" y="0"/>
                    </a:moveTo>
                    <a:lnTo>
                      <a:pt x="2" y="1"/>
                    </a:lnTo>
                    <a:lnTo>
                      <a:pt x="4" y="3"/>
                    </a:lnTo>
                    <a:lnTo>
                      <a:pt x="5" y="5"/>
                    </a:lnTo>
                    <a:lnTo>
                      <a:pt x="7" y="7"/>
                    </a:lnTo>
                    <a:lnTo>
                      <a:pt x="7" y="9"/>
                    </a:lnTo>
                    <a:lnTo>
                      <a:pt x="8" y="11"/>
                    </a:lnTo>
                    <a:lnTo>
                      <a:pt x="8" y="14"/>
                    </a:lnTo>
                    <a:lnTo>
                      <a:pt x="9" y="16"/>
                    </a:lnTo>
                    <a:lnTo>
                      <a:pt x="8" y="19"/>
                    </a:lnTo>
                    <a:lnTo>
                      <a:pt x="8" y="22"/>
                    </a:lnTo>
                    <a:lnTo>
                      <a:pt x="8" y="24"/>
                    </a:lnTo>
                    <a:lnTo>
                      <a:pt x="8" y="27"/>
                    </a:lnTo>
                    <a:lnTo>
                      <a:pt x="8" y="30"/>
                    </a:lnTo>
                    <a:lnTo>
                      <a:pt x="8" y="32"/>
                    </a:lnTo>
                    <a:lnTo>
                      <a:pt x="8" y="35"/>
                    </a:lnTo>
                    <a:lnTo>
                      <a:pt x="8" y="37"/>
                    </a:lnTo>
                    <a:lnTo>
                      <a:pt x="8" y="40"/>
                    </a:lnTo>
                    <a:lnTo>
                      <a:pt x="8" y="43"/>
                    </a:lnTo>
                    <a:lnTo>
                      <a:pt x="8" y="45"/>
                    </a:lnTo>
                    <a:lnTo>
                      <a:pt x="9" y="47"/>
                    </a:lnTo>
                    <a:lnTo>
                      <a:pt x="9" y="52"/>
                    </a:lnTo>
                    <a:lnTo>
                      <a:pt x="9" y="57"/>
                    </a:lnTo>
                    <a:lnTo>
                      <a:pt x="9" y="62"/>
                    </a:lnTo>
                    <a:lnTo>
                      <a:pt x="10" y="67"/>
                    </a:lnTo>
                    <a:lnTo>
                      <a:pt x="10" y="72"/>
                    </a:lnTo>
                    <a:lnTo>
                      <a:pt x="10" y="77"/>
                    </a:lnTo>
                    <a:lnTo>
                      <a:pt x="10" y="82"/>
                    </a:lnTo>
                    <a:lnTo>
                      <a:pt x="11" y="87"/>
                    </a:lnTo>
                    <a:lnTo>
                      <a:pt x="11" y="92"/>
                    </a:lnTo>
                    <a:lnTo>
                      <a:pt x="11" y="97"/>
                    </a:lnTo>
                    <a:lnTo>
                      <a:pt x="11" y="102"/>
                    </a:lnTo>
                    <a:lnTo>
                      <a:pt x="12" y="107"/>
                    </a:lnTo>
                    <a:lnTo>
                      <a:pt x="12" y="112"/>
                    </a:lnTo>
                    <a:lnTo>
                      <a:pt x="12" y="117"/>
                    </a:lnTo>
                    <a:lnTo>
                      <a:pt x="12" y="123"/>
                    </a:lnTo>
                    <a:lnTo>
                      <a:pt x="13" y="128"/>
                    </a:lnTo>
                    <a:lnTo>
                      <a:pt x="13" y="129"/>
                    </a:lnTo>
                    <a:lnTo>
                      <a:pt x="11" y="128"/>
                    </a:lnTo>
                    <a:lnTo>
                      <a:pt x="9" y="127"/>
                    </a:lnTo>
                    <a:lnTo>
                      <a:pt x="7" y="125"/>
                    </a:lnTo>
                    <a:lnTo>
                      <a:pt x="6" y="124"/>
                    </a:lnTo>
                    <a:lnTo>
                      <a:pt x="4" y="123"/>
                    </a:lnTo>
                    <a:lnTo>
                      <a:pt x="4" y="121"/>
                    </a:lnTo>
                    <a:lnTo>
                      <a:pt x="3" y="119"/>
                    </a:lnTo>
                    <a:lnTo>
                      <a:pt x="3" y="117"/>
                    </a:lnTo>
                    <a:lnTo>
                      <a:pt x="2" y="115"/>
                    </a:lnTo>
                    <a:lnTo>
                      <a:pt x="2" y="114"/>
                    </a:lnTo>
                    <a:lnTo>
                      <a:pt x="2" y="112"/>
                    </a:lnTo>
                    <a:lnTo>
                      <a:pt x="2" y="110"/>
                    </a:lnTo>
                    <a:lnTo>
                      <a:pt x="2" y="108"/>
                    </a:lnTo>
                    <a:lnTo>
                      <a:pt x="2" y="107"/>
                    </a:lnTo>
                    <a:lnTo>
                      <a:pt x="2" y="105"/>
                    </a:lnTo>
                    <a:lnTo>
                      <a:pt x="2" y="103"/>
                    </a:lnTo>
                    <a:lnTo>
                      <a:pt x="2" y="102"/>
                    </a:lnTo>
                    <a:lnTo>
                      <a:pt x="2" y="100"/>
                    </a:lnTo>
                    <a:lnTo>
                      <a:pt x="2" y="98"/>
                    </a:lnTo>
                    <a:lnTo>
                      <a:pt x="3" y="96"/>
                    </a:lnTo>
                    <a:lnTo>
                      <a:pt x="2" y="95"/>
                    </a:lnTo>
                    <a:lnTo>
                      <a:pt x="2" y="93"/>
                    </a:lnTo>
                    <a:lnTo>
                      <a:pt x="2" y="91"/>
                    </a:lnTo>
                    <a:lnTo>
                      <a:pt x="2" y="90"/>
                    </a:lnTo>
                    <a:lnTo>
                      <a:pt x="2" y="84"/>
                    </a:lnTo>
                    <a:lnTo>
                      <a:pt x="2" y="78"/>
                    </a:lnTo>
                    <a:lnTo>
                      <a:pt x="2" y="73"/>
                    </a:lnTo>
                    <a:lnTo>
                      <a:pt x="2" y="67"/>
                    </a:lnTo>
                    <a:lnTo>
                      <a:pt x="2" y="61"/>
                    </a:lnTo>
                    <a:lnTo>
                      <a:pt x="2" y="55"/>
                    </a:lnTo>
                    <a:lnTo>
                      <a:pt x="2" y="50"/>
                    </a:lnTo>
                    <a:lnTo>
                      <a:pt x="2" y="44"/>
                    </a:lnTo>
                    <a:lnTo>
                      <a:pt x="1" y="38"/>
                    </a:lnTo>
                    <a:lnTo>
                      <a:pt x="1" y="32"/>
                    </a:lnTo>
                    <a:lnTo>
                      <a:pt x="1" y="27"/>
                    </a:lnTo>
                    <a:lnTo>
                      <a:pt x="1" y="21"/>
                    </a:lnTo>
                    <a:lnTo>
                      <a:pt x="1" y="16"/>
                    </a:lnTo>
                    <a:lnTo>
                      <a:pt x="0" y="10"/>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4" name="Freeform 835"/>
              <p:cNvSpPr>
                <a:spLocks/>
              </p:cNvSpPr>
              <p:nvPr/>
            </p:nvSpPr>
            <p:spPr bwMode="auto">
              <a:xfrm>
                <a:off x="4470" y="2244"/>
                <a:ext cx="5" cy="11"/>
              </a:xfrm>
              <a:custGeom>
                <a:avLst/>
                <a:gdLst>
                  <a:gd name="T0" fmla="*/ 1 w 5"/>
                  <a:gd name="T1" fmla="*/ 0 h 11"/>
                  <a:gd name="T2" fmla="*/ 2 w 5"/>
                  <a:gd name="T3" fmla="*/ 1 h 11"/>
                  <a:gd name="T4" fmla="*/ 3 w 5"/>
                  <a:gd name="T5" fmla="*/ 2 h 11"/>
                  <a:gd name="T6" fmla="*/ 4 w 5"/>
                  <a:gd name="T7" fmla="*/ 3 h 11"/>
                  <a:gd name="T8" fmla="*/ 4 w 5"/>
                  <a:gd name="T9" fmla="*/ 4 h 11"/>
                  <a:gd name="T10" fmla="*/ 4 w 5"/>
                  <a:gd name="T11" fmla="*/ 6 h 11"/>
                  <a:gd name="T12" fmla="*/ 5 w 5"/>
                  <a:gd name="T13" fmla="*/ 8 h 11"/>
                  <a:gd name="T14" fmla="*/ 5 w 5"/>
                  <a:gd name="T15" fmla="*/ 9 h 11"/>
                  <a:gd name="T16" fmla="*/ 5 w 5"/>
                  <a:gd name="T17" fmla="*/ 11 h 11"/>
                  <a:gd name="T18" fmla="*/ 3 w 5"/>
                  <a:gd name="T19" fmla="*/ 10 h 11"/>
                  <a:gd name="T20" fmla="*/ 1 w 5"/>
                  <a:gd name="T21" fmla="*/ 9 h 11"/>
                  <a:gd name="T22" fmla="*/ 1 w 5"/>
                  <a:gd name="T23" fmla="*/ 8 h 11"/>
                  <a:gd name="T24" fmla="*/ 1 w 5"/>
                  <a:gd name="T25" fmla="*/ 6 h 11"/>
                  <a:gd name="T26" fmla="*/ 0 w 5"/>
                  <a:gd name="T27" fmla="*/ 4 h 11"/>
                  <a:gd name="T28" fmla="*/ 0 w 5"/>
                  <a:gd name="T29" fmla="*/ 3 h 11"/>
                  <a:gd name="T30" fmla="*/ 0 w 5"/>
                  <a:gd name="T31" fmla="*/ 1 h 11"/>
                  <a:gd name="T32" fmla="*/ 1 w 5"/>
                  <a:gd name="T33" fmla="*/ 0 h 11"/>
                  <a:gd name="T34" fmla="*/ 1 w 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1">
                    <a:moveTo>
                      <a:pt x="1" y="0"/>
                    </a:moveTo>
                    <a:lnTo>
                      <a:pt x="2" y="1"/>
                    </a:lnTo>
                    <a:lnTo>
                      <a:pt x="3" y="2"/>
                    </a:lnTo>
                    <a:lnTo>
                      <a:pt x="4" y="3"/>
                    </a:lnTo>
                    <a:lnTo>
                      <a:pt x="4" y="4"/>
                    </a:lnTo>
                    <a:lnTo>
                      <a:pt x="4" y="6"/>
                    </a:lnTo>
                    <a:lnTo>
                      <a:pt x="5" y="8"/>
                    </a:lnTo>
                    <a:lnTo>
                      <a:pt x="5" y="9"/>
                    </a:lnTo>
                    <a:lnTo>
                      <a:pt x="5" y="11"/>
                    </a:lnTo>
                    <a:lnTo>
                      <a:pt x="3" y="10"/>
                    </a:lnTo>
                    <a:lnTo>
                      <a:pt x="1" y="9"/>
                    </a:lnTo>
                    <a:lnTo>
                      <a:pt x="1" y="8"/>
                    </a:lnTo>
                    <a:lnTo>
                      <a:pt x="1" y="6"/>
                    </a:lnTo>
                    <a:lnTo>
                      <a:pt x="0" y="4"/>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5" name="Freeform 836"/>
              <p:cNvSpPr>
                <a:spLocks/>
              </p:cNvSpPr>
              <p:nvPr/>
            </p:nvSpPr>
            <p:spPr bwMode="auto">
              <a:xfrm>
                <a:off x="4489" y="2244"/>
                <a:ext cx="9" cy="10"/>
              </a:xfrm>
              <a:custGeom>
                <a:avLst/>
                <a:gdLst>
                  <a:gd name="T0" fmla="*/ 1 w 9"/>
                  <a:gd name="T1" fmla="*/ 0 h 10"/>
                  <a:gd name="T2" fmla="*/ 3 w 9"/>
                  <a:gd name="T3" fmla="*/ 1 h 10"/>
                  <a:gd name="T4" fmla="*/ 4 w 9"/>
                  <a:gd name="T5" fmla="*/ 2 h 10"/>
                  <a:gd name="T6" fmla="*/ 6 w 9"/>
                  <a:gd name="T7" fmla="*/ 3 h 10"/>
                  <a:gd name="T8" fmla="*/ 8 w 9"/>
                  <a:gd name="T9" fmla="*/ 4 h 10"/>
                  <a:gd name="T10" fmla="*/ 8 w 9"/>
                  <a:gd name="T11" fmla="*/ 5 h 10"/>
                  <a:gd name="T12" fmla="*/ 9 w 9"/>
                  <a:gd name="T13" fmla="*/ 7 h 10"/>
                  <a:gd name="T14" fmla="*/ 9 w 9"/>
                  <a:gd name="T15" fmla="*/ 8 h 10"/>
                  <a:gd name="T16" fmla="*/ 9 w 9"/>
                  <a:gd name="T17" fmla="*/ 10 h 10"/>
                  <a:gd name="T18" fmla="*/ 6 w 9"/>
                  <a:gd name="T19" fmla="*/ 10 h 10"/>
                  <a:gd name="T20" fmla="*/ 4 w 9"/>
                  <a:gd name="T21" fmla="*/ 9 h 10"/>
                  <a:gd name="T22" fmla="*/ 2 w 9"/>
                  <a:gd name="T23" fmla="*/ 7 h 10"/>
                  <a:gd name="T24" fmla="*/ 1 w 9"/>
                  <a:gd name="T25" fmla="*/ 6 h 10"/>
                  <a:gd name="T26" fmla="*/ 1 w 9"/>
                  <a:gd name="T27" fmla="*/ 4 h 10"/>
                  <a:gd name="T28" fmla="*/ 1 w 9"/>
                  <a:gd name="T29" fmla="*/ 3 h 10"/>
                  <a:gd name="T30" fmla="*/ 0 w 9"/>
                  <a:gd name="T31" fmla="*/ 1 h 10"/>
                  <a:gd name="T32" fmla="*/ 1 w 9"/>
                  <a:gd name="T33" fmla="*/ 0 h 10"/>
                  <a:gd name="T34" fmla="*/ 1 w 9"/>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0">
                    <a:moveTo>
                      <a:pt x="1" y="0"/>
                    </a:moveTo>
                    <a:lnTo>
                      <a:pt x="3" y="1"/>
                    </a:lnTo>
                    <a:lnTo>
                      <a:pt x="4" y="2"/>
                    </a:lnTo>
                    <a:lnTo>
                      <a:pt x="6" y="3"/>
                    </a:lnTo>
                    <a:lnTo>
                      <a:pt x="8" y="4"/>
                    </a:lnTo>
                    <a:lnTo>
                      <a:pt x="8" y="5"/>
                    </a:lnTo>
                    <a:lnTo>
                      <a:pt x="9" y="7"/>
                    </a:lnTo>
                    <a:lnTo>
                      <a:pt x="9" y="8"/>
                    </a:lnTo>
                    <a:lnTo>
                      <a:pt x="9" y="10"/>
                    </a:lnTo>
                    <a:lnTo>
                      <a:pt x="6" y="10"/>
                    </a:lnTo>
                    <a:lnTo>
                      <a:pt x="4" y="9"/>
                    </a:lnTo>
                    <a:lnTo>
                      <a:pt x="2" y="7"/>
                    </a:lnTo>
                    <a:lnTo>
                      <a:pt x="1" y="6"/>
                    </a:lnTo>
                    <a:lnTo>
                      <a:pt x="1" y="4"/>
                    </a:lnTo>
                    <a:lnTo>
                      <a:pt x="1"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6" name="Freeform 837"/>
              <p:cNvSpPr>
                <a:spLocks/>
              </p:cNvSpPr>
              <p:nvPr/>
            </p:nvSpPr>
            <p:spPr bwMode="auto">
              <a:xfrm>
                <a:off x="4717" y="2244"/>
                <a:ext cx="51" cy="153"/>
              </a:xfrm>
              <a:custGeom>
                <a:avLst/>
                <a:gdLst>
                  <a:gd name="T0" fmla="*/ 51 w 51"/>
                  <a:gd name="T1" fmla="*/ 5 h 153"/>
                  <a:gd name="T2" fmla="*/ 51 w 51"/>
                  <a:gd name="T3" fmla="*/ 11 h 153"/>
                  <a:gd name="T4" fmla="*/ 50 w 51"/>
                  <a:gd name="T5" fmla="*/ 17 h 153"/>
                  <a:gd name="T6" fmla="*/ 47 w 51"/>
                  <a:gd name="T7" fmla="*/ 23 h 153"/>
                  <a:gd name="T8" fmla="*/ 38 w 51"/>
                  <a:gd name="T9" fmla="*/ 27 h 153"/>
                  <a:gd name="T10" fmla="*/ 28 w 51"/>
                  <a:gd name="T11" fmla="*/ 29 h 153"/>
                  <a:gd name="T12" fmla="*/ 20 w 51"/>
                  <a:gd name="T13" fmla="*/ 32 h 153"/>
                  <a:gd name="T14" fmla="*/ 16 w 51"/>
                  <a:gd name="T15" fmla="*/ 43 h 153"/>
                  <a:gd name="T16" fmla="*/ 17 w 51"/>
                  <a:gd name="T17" fmla="*/ 67 h 153"/>
                  <a:gd name="T18" fmla="*/ 17 w 51"/>
                  <a:gd name="T19" fmla="*/ 91 h 153"/>
                  <a:gd name="T20" fmla="*/ 17 w 51"/>
                  <a:gd name="T21" fmla="*/ 114 h 153"/>
                  <a:gd name="T22" fmla="*/ 18 w 51"/>
                  <a:gd name="T23" fmla="*/ 134 h 153"/>
                  <a:gd name="T24" fmla="*/ 19 w 51"/>
                  <a:gd name="T25" fmla="*/ 143 h 153"/>
                  <a:gd name="T26" fmla="*/ 15 w 51"/>
                  <a:gd name="T27" fmla="*/ 149 h 153"/>
                  <a:gd name="T28" fmla="*/ 11 w 51"/>
                  <a:gd name="T29" fmla="*/ 151 h 153"/>
                  <a:gd name="T30" fmla="*/ 14 w 51"/>
                  <a:gd name="T31" fmla="*/ 144 h 153"/>
                  <a:gd name="T32" fmla="*/ 13 w 51"/>
                  <a:gd name="T33" fmla="*/ 140 h 153"/>
                  <a:gd name="T34" fmla="*/ 9 w 51"/>
                  <a:gd name="T35" fmla="*/ 141 h 153"/>
                  <a:gd name="T36" fmla="*/ 14 w 51"/>
                  <a:gd name="T37" fmla="*/ 136 h 153"/>
                  <a:gd name="T38" fmla="*/ 12 w 51"/>
                  <a:gd name="T39" fmla="*/ 127 h 153"/>
                  <a:gd name="T40" fmla="*/ 14 w 51"/>
                  <a:gd name="T41" fmla="*/ 121 h 153"/>
                  <a:gd name="T42" fmla="*/ 10 w 51"/>
                  <a:gd name="T43" fmla="*/ 114 h 153"/>
                  <a:gd name="T44" fmla="*/ 12 w 51"/>
                  <a:gd name="T45" fmla="*/ 110 h 153"/>
                  <a:gd name="T46" fmla="*/ 11 w 51"/>
                  <a:gd name="T47" fmla="*/ 104 h 153"/>
                  <a:gd name="T48" fmla="*/ 9 w 51"/>
                  <a:gd name="T49" fmla="*/ 102 h 153"/>
                  <a:gd name="T50" fmla="*/ 13 w 51"/>
                  <a:gd name="T51" fmla="*/ 93 h 153"/>
                  <a:gd name="T52" fmla="*/ 7 w 51"/>
                  <a:gd name="T53" fmla="*/ 91 h 153"/>
                  <a:gd name="T54" fmla="*/ 10 w 51"/>
                  <a:gd name="T55" fmla="*/ 84 h 153"/>
                  <a:gd name="T56" fmla="*/ 4 w 51"/>
                  <a:gd name="T57" fmla="*/ 83 h 153"/>
                  <a:gd name="T58" fmla="*/ 12 w 51"/>
                  <a:gd name="T59" fmla="*/ 75 h 153"/>
                  <a:gd name="T60" fmla="*/ 11 w 51"/>
                  <a:gd name="T61" fmla="*/ 72 h 153"/>
                  <a:gd name="T62" fmla="*/ 3 w 51"/>
                  <a:gd name="T63" fmla="*/ 75 h 153"/>
                  <a:gd name="T64" fmla="*/ 8 w 51"/>
                  <a:gd name="T65" fmla="*/ 70 h 153"/>
                  <a:gd name="T66" fmla="*/ 14 w 51"/>
                  <a:gd name="T67" fmla="*/ 66 h 153"/>
                  <a:gd name="T68" fmla="*/ 8 w 51"/>
                  <a:gd name="T69" fmla="*/ 64 h 153"/>
                  <a:gd name="T70" fmla="*/ 5 w 51"/>
                  <a:gd name="T71" fmla="*/ 64 h 153"/>
                  <a:gd name="T72" fmla="*/ 12 w 51"/>
                  <a:gd name="T73" fmla="*/ 57 h 153"/>
                  <a:gd name="T74" fmla="*/ 8 w 51"/>
                  <a:gd name="T75" fmla="*/ 54 h 153"/>
                  <a:gd name="T76" fmla="*/ 6 w 51"/>
                  <a:gd name="T77" fmla="*/ 53 h 153"/>
                  <a:gd name="T78" fmla="*/ 10 w 51"/>
                  <a:gd name="T79" fmla="*/ 47 h 153"/>
                  <a:gd name="T80" fmla="*/ 4 w 51"/>
                  <a:gd name="T81" fmla="*/ 46 h 153"/>
                  <a:gd name="T82" fmla="*/ 8 w 51"/>
                  <a:gd name="T83" fmla="*/ 41 h 153"/>
                  <a:gd name="T84" fmla="*/ 8 w 51"/>
                  <a:gd name="T85" fmla="*/ 37 h 153"/>
                  <a:gd name="T86" fmla="*/ 2 w 51"/>
                  <a:gd name="T87" fmla="*/ 40 h 153"/>
                  <a:gd name="T88" fmla="*/ 4 w 51"/>
                  <a:gd name="T89" fmla="*/ 36 h 153"/>
                  <a:gd name="T90" fmla="*/ 12 w 51"/>
                  <a:gd name="T91" fmla="*/ 30 h 153"/>
                  <a:gd name="T92" fmla="*/ 18 w 51"/>
                  <a:gd name="T93" fmla="*/ 26 h 153"/>
                  <a:gd name="T94" fmla="*/ 24 w 51"/>
                  <a:gd name="T95" fmla="*/ 23 h 153"/>
                  <a:gd name="T96" fmla="*/ 27 w 51"/>
                  <a:gd name="T97" fmla="*/ 20 h 153"/>
                  <a:gd name="T98" fmla="*/ 20 w 51"/>
                  <a:gd name="T99" fmla="*/ 21 h 153"/>
                  <a:gd name="T100" fmla="*/ 14 w 51"/>
                  <a:gd name="T101" fmla="*/ 24 h 153"/>
                  <a:gd name="T102" fmla="*/ 7 w 51"/>
                  <a:gd name="T103" fmla="*/ 25 h 153"/>
                  <a:gd name="T104" fmla="*/ 4 w 51"/>
                  <a:gd name="T105" fmla="*/ 24 h 153"/>
                  <a:gd name="T106" fmla="*/ 11 w 51"/>
                  <a:gd name="T107" fmla="*/ 20 h 153"/>
                  <a:gd name="T108" fmla="*/ 18 w 51"/>
                  <a:gd name="T109" fmla="*/ 16 h 153"/>
                  <a:gd name="T110" fmla="*/ 25 w 51"/>
                  <a:gd name="T111" fmla="*/ 13 h 153"/>
                  <a:gd name="T112" fmla="*/ 27 w 51"/>
                  <a:gd name="T113" fmla="*/ 10 h 153"/>
                  <a:gd name="T114" fmla="*/ 18 w 51"/>
                  <a:gd name="T115" fmla="*/ 13 h 153"/>
                  <a:gd name="T116" fmla="*/ 13 w 51"/>
                  <a:gd name="T117" fmla="*/ 14 h 153"/>
                  <a:gd name="T118" fmla="*/ 23 w 51"/>
                  <a:gd name="T119" fmla="*/ 10 h 153"/>
                  <a:gd name="T120" fmla="*/ 32 w 51"/>
                  <a:gd name="T121" fmla="*/ 6 h 153"/>
                  <a:gd name="T122" fmla="*/ 42 w 51"/>
                  <a:gd name="T123" fmla="*/ 3 h 153"/>
                  <a:gd name="T124" fmla="*/ 49 w 51"/>
                  <a:gd name="T125" fmla="*/ 0 h 1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 h="153">
                    <a:moveTo>
                      <a:pt x="49" y="0"/>
                    </a:moveTo>
                    <a:lnTo>
                      <a:pt x="50" y="1"/>
                    </a:lnTo>
                    <a:lnTo>
                      <a:pt x="51" y="4"/>
                    </a:lnTo>
                    <a:lnTo>
                      <a:pt x="51" y="5"/>
                    </a:lnTo>
                    <a:lnTo>
                      <a:pt x="51" y="6"/>
                    </a:lnTo>
                    <a:lnTo>
                      <a:pt x="51" y="8"/>
                    </a:lnTo>
                    <a:lnTo>
                      <a:pt x="51" y="10"/>
                    </a:lnTo>
                    <a:lnTo>
                      <a:pt x="51" y="11"/>
                    </a:lnTo>
                    <a:lnTo>
                      <a:pt x="51" y="13"/>
                    </a:lnTo>
                    <a:lnTo>
                      <a:pt x="51" y="14"/>
                    </a:lnTo>
                    <a:lnTo>
                      <a:pt x="51" y="16"/>
                    </a:lnTo>
                    <a:lnTo>
                      <a:pt x="50" y="17"/>
                    </a:lnTo>
                    <a:lnTo>
                      <a:pt x="50" y="19"/>
                    </a:lnTo>
                    <a:lnTo>
                      <a:pt x="50" y="20"/>
                    </a:lnTo>
                    <a:lnTo>
                      <a:pt x="49" y="21"/>
                    </a:lnTo>
                    <a:lnTo>
                      <a:pt x="47" y="23"/>
                    </a:lnTo>
                    <a:lnTo>
                      <a:pt x="45" y="24"/>
                    </a:lnTo>
                    <a:lnTo>
                      <a:pt x="43" y="25"/>
                    </a:lnTo>
                    <a:lnTo>
                      <a:pt x="41" y="26"/>
                    </a:lnTo>
                    <a:lnTo>
                      <a:pt x="38" y="27"/>
                    </a:lnTo>
                    <a:lnTo>
                      <a:pt x="36" y="27"/>
                    </a:lnTo>
                    <a:lnTo>
                      <a:pt x="33" y="28"/>
                    </a:lnTo>
                    <a:lnTo>
                      <a:pt x="31" y="29"/>
                    </a:lnTo>
                    <a:lnTo>
                      <a:pt x="28" y="29"/>
                    </a:lnTo>
                    <a:lnTo>
                      <a:pt x="26" y="30"/>
                    </a:lnTo>
                    <a:lnTo>
                      <a:pt x="24" y="31"/>
                    </a:lnTo>
                    <a:lnTo>
                      <a:pt x="22" y="32"/>
                    </a:lnTo>
                    <a:lnTo>
                      <a:pt x="20" y="32"/>
                    </a:lnTo>
                    <a:lnTo>
                      <a:pt x="18" y="34"/>
                    </a:lnTo>
                    <a:lnTo>
                      <a:pt x="17" y="35"/>
                    </a:lnTo>
                    <a:lnTo>
                      <a:pt x="16" y="38"/>
                    </a:lnTo>
                    <a:lnTo>
                      <a:pt x="16" y="43"/>
                    </a:lnTo>
                    <a:lnTo>
                      <a:pt x="16" y="49"/>
                    </a:lnTo>
                    <a:lnTo>
                      <a:pt x="17" y="55"/>
                    </a:lnTo>
                    <a:lnTo>
                      <a:pt x="17" y="61"/>
                    </a:lnTo>
                    <a:lnTo>
                      <a:pt x="17" y="67"/>
                    </a:lnTo>
                    <a:lnTo>
                      <a:pt x="17" y="73"/>
                    </a:lnTo>
                    <a:lnTo>
                      <a:pt x="17" y="79"/>
                    </a:lnTo>
                    <a:lnTo>
                      <a:pt x="18" y="85"/>
                    </a:lnTo>
                    <a:lnTo>
                      <a:pt x="17" y="91"/>
                    </a:lnTo>
                    <a:lnTo>
                      <a:pt x="17" y="96"/>
                    </a:lnTo>
                    <a:lnTo>
                      <a:pt x="17" y="102"/>
                    </a:lnTo>
                    <a:lnTo>
                      <a:pt x="17" y="109"/>
                    </a:lnTo>
                    <a:lnTo>
                      <a:pt x="17" y="114"/>
                    </a:lnTo>
                    <a:lnTo>
                      <a:pt x="17" y="121"/>
                    </a:lnTo>
                    <a:lnTo>
                      <a:pt x="17" y="126"/>
                    </a:lnTo>
                    <a:lnTo>
                      <a:pt x="18" y="133"/>
                    </a:lnTo>
                    <a:lnTo>
                      <a:pt x="18" y="134"/>
                    </a:lnTo>
                    <a:lnTo>
                      <a:pt x="19" y="137"/>
                    </a:lnTo>
                    <a:lnTo>
                      <a:pt x="19" y="139"/>
                    </a:lnTo>
                    <a:lnTo>
                      <a:pt x="20" y="142"/>
                    </a:lnTo>
                    <a:lnTo>
                      <a:pt x="19" y="143"/>
                    </a:lnTo>
                    <a:lnTo>
                      <a:pt x="19" y="145"/>
                    </a:lnTo>
                    <a:lnTo>
                      <a:pt x="18" y="146"/>
                    </a:lnTo>
                    <a:lnTo>
                      <a:pt x="17" y="148"/>
                    </a:lnTo>
                    <a:lnTo>
                      <a:pt x="15" y="149"/>
                    </a:lnTo>
                    <a:lnTo>
                      <a:pt x="14" y="151"/>
                    </a:lnTo>
                    <a:lnTo>
                      <a:pt x="12" y="152"/>
                    </a:lnTo>
                    <a:lnTo>
                      <a:pt x="10" y="153"/>
                    </a:lnTo>
                    <a:lnTo>
                      <a:pt x="11" y="151"/>
                    </a:lnTo>
                    <a:lnTo>
                      <a:pt x="12" y="150"/>
                    </a:lnTo>
                    <a:lnTo>
                      <a:pt x="13" y="147"/>
                    </a:lnTo>
                    <a:lnTo>
                      <a:pt x="14" y="146"/>
                    </a:lnTo>
                    <a:lnTo>
                      <a:pt x="14" y="144"/>
                    </a:lnTo>
                    <a:lnTo>
                      <a:pt x="15" y="143"/>
                    </a:lnTo>
                    <a:lnTo>
                      <a:pt x="15" y="141"/>
                    </a:lnTo>
                    <a:lnTo>
                      <a:pt x="15" y="139"/>
                    </a:lnTo>
                    <a:lnTo>
                      <a:pt x="13" y="140"/>
                    </a:lnTo>
                    <a:lnTo>
                      <a:pt x="11" y="141"/>
                    </a:lnTo>
                    <a:lnTo>
                      <a:pt x="9" y="141"/>
                    </a:lnTo>
                    <a:lnTo>
                      <a:pt x="7" y="142"/>
                    </a:lnTo>
                    <a:lnTo>
                      <a:pt x="9" y="141"/>
                    </a:lnTo>
                    <a:lnTo>
                      <a:pt x="10" y="140"/>
                    </a:lnTo>
                    <a:lnTo>
                      <a:pt x="12" y="139"/>
                    </a:lnTo>
                    <a:lnTo>
                      <a:pt x="13" y="138"/>
                    </a:lnTo>
                    <a:lnTo>
                      <a:pt x="14" y="136"/>
                    </a:lnTo>
                    <a:lnTo>
                      <a:pt x="15" y="134"/>
                    </a:lnTo>
                    <a:lnTo>
                      <a:pt x="14" y="131"/>
                    </a:lnTo>
                    <a:lnTo>
                      <a:pt x="13" y="129"/>
                    </a:lnTo>
                    <a:lnTo>
                      <a:pt x="12" y="127"/>
                    </a:lnTo>
                    <a:lnTo>
                      <a:pt x="9" y="126"/>
                    </a:lnTo>
                    <a:lnTo>
                      <a:pt x="12" y="125"/>
                    </a:lnTo>
                    <a:lnTo>
                      <a:pt x="13" y="123"/>
                    </a:lnTo>
                    <a:lnTo>
                      <a:pt x="14" y="121"/>
                    </a:lnTo>
                    <a:lnTo>
                      <a:pt x="14" y="120"/>
                    </a:lnTo>
                    <a:lnTo>
                      <a:pt x="13" y="117"/>
                    </a:lnTo>
                    <a:lnTo>
                      <a:pt x="12" y="115"/>
                    </a:lnTo>
                    <a:lnTo>
                      <a:pt x="10" y="114"/>
                    </a:lnTo>
                    <a:lnTo>
                      <a:pt x="7" y="115"/>
                    </a:lnTo>
                    <a:lnTo>
                      <a:pt x="8" y="114"/>
                    </a:lnTo>
                    <a:lnTo>
                      <a:pt x="10" y="112"/>
                    </a:lnTo>
                    <a:lnTo>
                      <a:pt x="12" y="110"/>
                    </a:lnTo>
                    <a:lnTo>
                      <a:pt x="13" y="108"/>
                    </a:lnTo>
                    <a:lnTo>
                      <a:pt x="13" y="106"/>
                    </a:lnTo>
                    <a:lnTo>
                      <a:pt x="12" y="105"/>
                    </a:lnTo>
                    <a:lnTo>
                      <a:pt x="11" y="104"/>
                    </a:lnTo>
                    <a:lnTo>
                      <a:pt x="10" y="104"/>
                    </a:lnTo>
                    <a:lnTo>
                      <a:pt x="9" y="104"/>
                    </a:lnTo>
                    <a:lnTo>
                      <a:pt x="7" y="104"/>
                    </a:lnTo>
                    <a:lnTo>
                      <a:pt x="9" y="102"/>
                    </a:lnTo>
                    <a:lnTo>
                      <a:pt x="12" y="100"/>
                    </a:lnTo>
                    <a:lnTo>
                      <a:pt x="13" y="97"/>
                    </a:lnTo>
                    <a:lnTo>
                      <a:pt x="13" y="95"/>
                    </a:lnTo>
                    <a:lnTo>
                      <a:pt x="13" y="93"/>
                    </a:lnTo>
                    <a:lnTo>
                      <a:pt x="11" y="92"/>
                    </a:lnTo>
                    <a:lnTo>
                      <a:pt x="10" y="91"/>
                    </a:lnTo>
                    <a:lnTo>
                      <a:pt x="9" y="91"/>
                    </a:lnTo>
                    <a:lnTo>
                      <a:pt x="7" y="91"/>
                    </a:lnTo>
                    <a:lnTo>
                      <a:pt x="5" y="92"/>
                    </a:lnTo>
                    <a:lnTo>
                      <a:pt x="8" y="89"/>
                    </a:lnTo>
                    <a:lnTo>
                      <a:pt x="9" y="87"/>
                    </a:lnTo>
                    <a:lnTo>
                      <a:pt x="10" y="84"/>
                    </a:lnTo>
                    <a:lnTo>
                      <a:pt x="10" y="83"/>
                    </a:lnTo>
                    <a:lnTo>
                      <a:pt x="10" y="82"/>
                    </a:lnTo>
                    <a:lnTo>
                      <a:pt x="8" y="81"/>
                    </a:lnTo>
                    <a:lnTo>
                      <a:pt x="4" y="83"/>
                    </a:lnTo>
                    <a:lnTo>
                      <a:pt x="8" y="80"/>
                    </a:lnTo>
                    <a:lnTo>
                      <a:pt x="10" y="79"/>
                    </a:lnTo>
                    <a:lnTo>
                      <a:pt x="12" y="77"/>
                    </a:lnTo>
                    <a:lnTo>
                      <a:pt x="12" y="75"/>
                    </a:lnTo>
                    <a:lnTo>
                      <a:pt x="13" y="74"/>
                    </a:lnTo>
                    <a:lnTo>
                      <a:pt x="13" y="73"/>
                    </a:lnTo>
                    <a:lnTo>
                      <a:pt x="12" y="72"/>
                    </a:lnTo>
                    <a:lnTo>
                      <a:pt x="11" y="72"/>
                    </a:lnTo>
                    <a:lnTo>
                      <a:pt x="10" y="72"/>
                    </a:lnTo>
                    <a:lnTo>
                      <a:pt x="8" y="73"/>
                    </a:lnTo>
                    <a:lnTo>
                      <a:pt x="5" y="75"/>
                    </a:lnTo>
                    <a:lnTo>
                      <a:pt x="3" y="75"/>
                    </a:lnTo>
                    <a:lnTo>
                      <a:pt x="2" y="75"/>
                    </a:lnTo>
                    <a:lnTo>
                      <a:pt x="4" y="73"/>
                    </a:lnTo>
                    <a:lnTo>
                      <a:pt x="7" y="71"/>
                    </a:lnTo>
                    <a:lnTo>
                      <a:pt x="8" y="70"/>
                    </a:lnTo>
                    <a:lnTo>
                      <a:pt x="10" y="69"/>
                    </a:lnTo>
                    <a:lnTo>
                      <a:pt x="12" y="69"/>
                    </a:lnTo>
                    <a:lnTo>
                      <a:pt x="13" y="69"/>
                    </a:lnTo>
                    <a:lnTo>
                      <a:pt x="14" y="66"/>
                    </a:lnTo>
                    <a:lnTo>
                      <a:pt x="13" y="65"/>
                    </a:lnTo>
                    <a:lnTo>
                      <a:pt x="12" y="64"/>
                    </a:lnTo>
                    <a:lnTo>
                      <a:pt x="10" y="64"/>
                    </a:lnTo>
                    <a:lnTo>
                      <a:pt x="8" y="64"/>
                    </a:lnTo>
                    <a:lnTo>
                      <a:pt x="6" y="64"/>
                    </a:lnTo>
                    <a:lnTo>
                      <a:pt x="5" y="65"/>
                    </a:lnTo>
                    <a:lnTo>
                      <a:pt x="4" y="65"/>
                    </a:lnTo>
                    <a:lnTo>
                      <a:pt x="5" y="64"/>
                    </a:lnTo>
                    <a:lnTo>
                      <a:pt x="7" y="63"/>
                    </a:lnTo>
                    <a:lnTo>
                      <a:pt x="8" y="61"/>
                    </a:lnTo>
                    <a:lnTo>
                      <a:pt x="10" y="60"/>
                    </a:lnTo>
                    <a:lnTo>
                      <a:pt x="12" y="57"/>
                    </a:lnTo>
                    <a:lnTo>
                      <a:pt x="12" y="55"/>
                    </a:lnTo>
                    <a:lnTo>
                      <a:pt x="11" y="54"/>
                    </a:lnTo>
                    <a:lnTo>
                      <a:pt x="9" y="54"/>
                    </a:lnTo>
                    <a:lnTo>
                      <a:pt x="8" y="54"/>
                    </a:lnTo>
                    <a:lnTo>
                      <a:pt x="7" y="54"/>
                    </a:lnTo>
                    <a:lnTo>
                      <a:pt x="6" y="54"/>
                    </a:lnTo>
                    <a:lnTo>
                      <a:pt x="5" y="55"/>
                    </a:lnTo>
                    <a:lnTo>
                      <a:pt x="6" y="53"/>
                    </a:lnTo>
                    <a:lnTo>
                      <a:pt x="8" y="52"/>
                    </a:lnTo>
                    <a:lnTo>
                      <a:pt x="9" y="50"/>
                    </a:lnTo>
                    <a:lnTo>
                      <a:pt x="10" y="49"/>
                    </a:lnTo>
                    <a:lnTo>
                      <a:pt x="10" y="47"/>
                    </a:lnTo>
                    <a:lnTo>
                      <a:pt x="9" y="45"/>
                    </a:lnTo>
                    <a:lnTo>
                      <a:pt x="7" y="45"/>
                    </a:lnTo>
                    <a:lnTo>
                      <a:pt x="6" y="45"/>
                    </a:lnTo>
                    <a:lnTo>
                      <a:pt x="4" y="46"/>
                    </a:lnTo>
                    <a:lnTo>
                      <a:pt x="2" y="47"/>
                    </a:lnTo>
                    <a:lnTo>
                      <a:pt x="4" y="44"/>
                    </a:lnTo>
                    <a:lnTo>
                      <a:pt x="6" y="43"/>
                    </a:lnTo>
                    <a:lnTo>
                      <a:pt x="8" y="41"/>
                    </a:lnTo>
                    <a:lnTo>
                      <a:pt x="11" y="41"/>
                    </a:lnTo>
                    <a:lnTo>
                      <a:pt x="10" y="38"/>
                    </a:lnTo>
                    <a:lnTo>
                      <a:pt x="10" y="37"/>
                    </a:lnTo>
                    <a:lnTo>
                      <a:pt x="8" y="37"/>
                    </a:lnTo>
                    <a:lnTo>
                      <a:pt x="7" y="37"/>
                    </a:lnTo>
                    <a:lnTo>
                      <a:pt x="5" y="38"/>
                    </a:lnTo>
                    <a:lnTo>
                      <a:pt x="3" y="39"/>
                    </a:lnTo>
                    <a:lnTo>
                      <a:pt x="2" y="40"/>
                    </a:lnTo>
                    <a:lnTo>
                      <a:pt x="0" y="41"/>
                    </a:lnTo>
                    <a:lnTo>
                      <a:pt x="1" y="39"/>
                    </a:lnTo>
                    <a:lnTo>
                      <a:pt x="2" y="37"/>
                    </a:lnTo>
                    <a:lnTo>
                      <a:pt x="4" y="36"/>
                    </a:lnTo>
                    <a:lnTo>
                      <a:pt x="5" y="36"/>
                    </a:lnTo>
                    <a:lnTo>
                      <a:pt x="8" y="34"/>
                    </a:lnTo>
                    <a:lnTo>
                      <a:pt x="10" y="32"/>
                    </a:lnTo>
                    <a:lnTo>
                      <a:pt x="12" y="30"/>
                    </a:lnTo>
                    <a:lnTo>
                      <a:pt x="13" y="29"/>
                    </a:lnTo>
                    <a:lnTo>
                      <a:pt x="15" y="28"/>
                    </a:lnTo>
                    <a:lnTo>
                      <a:pt x="16" y="28"/>
                    </a:lnTo>
                    <a:lnTo>
                      <a:pt x="18" y="26"/>
                    </a:lnTo>
                    <a:lnTo>
                      <a:pt x="20" y="25"/>
                    </a:lnTo>
                    <a:lnTo>
                      <a:pt x="21" y="24"/>
                    </a:lnTo>
                    <a:lnTo>
                      <a:pt x="23" y="24"/>
                    </a:lnTo>
                    <a:lnTo>
                      <a:pt x="24" y="23"/>
                    </a:lnTo>
                    <a:lnTo>
                      <a:pt x="26" y="22"/>
                    </a:lnTo>
                    <a:lnTo>
                      <a:pt x="28" y="21"/>
                    </a:lnTo>
                    <a:lnTo>
                      <a:pt x="30" y="21"/>
                    </a:lnTo>
                    <a:lnTo>
                      <a:pt x="27" y="20"/>
                    </a:lnTo>
                    <a:lnTo>
                      <a:pt x="25" y="20"/>
                    </a:lnTo>
                    <a:lnTo>
                      <a:pt x="23" y="20"/>
                    </a:lnTo>
                    <a:lnTo>
                      <a:pt x="22" y="21"/>
                    </a:lnTo>
                    <a:lnTo>
                      <a:pt x="20" y="21"/>
                    </a:lnTo>
                    <a:lnTo>
                      <a:pt x="19" y="22"/>
                    </a:lnTo>
                    <a:lnTo>
                      <a:pt x="17" y="23"/>
                    </a:lnTo>
                    <a:lnTo>
                      <a:pt x="15" y="23"/>
                    </a:lnTo>
                    <a:lnTo>
                      <a:pt x="14" y="24"/>
                    </a:lnTo>
                    <a:lnTo>
                      <a:pt x="12" y="24"/>
                    </a:lnTo>
                    <a:lnTo>
                      <a:pt x="10" y="24"/>
                    </a:lnTo>
                    <a:lnTo>
                      <a:pt x="9" y="25"/>
                    </a:lnTo>
                    <a:lnTo>
                      <a:pt x="7" y="25"/>
                    </a:lnTo>
                    <a:lnTo>
                      <a:pt x="6" y="25"/>
                    </a:lnTo>
                    <a:lnTo>
                      <a:pt x="4" y="25"/>
                    </a:lnTo>
                    <a:lnTo>
                      <a:pt x="3" y="26"/>
                    </a:lnTo>
                    <a:lnTo>
                      <a:pt x="4" y="24"/>
                    </a:lnTo>
                    <a:lnTo>
                      <a:pt x="6" y="23"/>
                    </a:lnTo>
                    <a:lnTo>
                      <a:pt x="7" y="22"/>
                    </a:lnTo>
                    <a:lnTo>
                      <a:pt x="9" y="21"/>
                    </a:lnTo>
                    <a:lnTo>
                      <a:pt x="11" y="20"/>
                    </a:lnTo>
                    <a:lnTo>
                      <a:pt x="13" y="19"/>
                    </a:lnTo>
                    <a:lnTo>
                      <a:pt x="14" y="18"/>
                    </a:lnTo>
                    <a:lnTo>
                      <a:pt x="16" y="17"/>
                    </a:lnTo>
                    <a:lnTo>
                      <a:pt x="18" y="16"/>
                    </a:lnTo>
                    <a:lnTo>
                      <a:pt x="20" y="15"/>
                    </a:lnTo>
                    <a:lnTo>
                      <a:pt x="21" y="14"/>
                    </a:lnTo>
                    <a:lnTo>
                      <a:pt x="23" y="13"/>
                    </a:lnTo>
                    <a:lnTo>
                      <a:pt x="25" y="13"/>
                    </a:lnTo>
                    <a:lnTo>
                      <a:pt x="26" y="12"/>
                    </a:lnTo>
                    <a:lnTo>
                      <a:pt x="28" y="11"/>
                    </a:lnTo>
                    <a:lnTo>
                      <a:pt x="30" y="11"/>
                    </a:lnTo>
                    <a:lnTo>
                      <a:pt x="27" y="10"/>
                    </a:lnTo>
                    <a:lnTo>
                      <a:pt x="25" y="11"/>
                    </a:lnTo>
                    <a:lnTo>
                      <a:pt x="23" y="11"/>
                    </a:lnTo>
                    <a:lnTo>
                      <a:pt x="21" y="12"/>
                    </a:lnTo>
                    <a:lnTo>
                      <a:pt x="18" y="13"/>
                    </a:lnTo>
                    <a:lnTo>
                      <a:pt x="16" y="14"/>
                    </a:lnTo>
                    <a:lnTo>
                      <a:pt x="14" y="15"/>
                    </a:lnTo>
                    <a:lnTo>
                      <a:pt x="11" y="15"/>
                    </a:lnTo>
                    <a:lnTo>
                      <a:pt x="13" y="14"/>
                    </a:lnTo>
                    <a:lnTo>
                      <a:pt x="16" y="13"/>
                    </a:lnTo>
                    <a:lnTo>
                      <a:pt x="18" y="12"/>
                    </a:lnTo>
                    <a:lnTo>
                      <a:pt x="20" y="11"/>
                    </a:lnTo>
                    <a:lnTo>
                      <a:pt x="23" y="10"/>
                    </a:lnTo>
                    <a:lnTo>
                      <a:pt x="25" y="9"/>
                    </a:lnTo>
                    <a:lnTo>
                      <a:pt x="27" y="8"/>
                    </a:lnTo>
                    <a:lnTo>
                      <a:pt x="30" y="8"/>
                    </a:lnTo>
                    <a:lnTo>
                      <a:pt x="32" y="6"/>
                    </a:lnTo>
                    <a:lnTo>
                      <a:pt x="35" y="6"/>
                    </a:lnTo>
                    <a:lnTo>
                      <a:pt x="37" y="5"/>
                    </a:lnTo>
                    <a:lnTo>
                      <a:pt x="40" y="4"/>
                    </a:lnTo>
                    <a:lnTo>
                      <a:pt x="42" y="3"/>
                    </a:lnTo>
                    <a:lnTo>
                      <a:pt x="44" y="2"/>
                    </a:lnTo>
                    <a:lnTo>
                      <a:pt x="47" y="1"/>
                    </a:lnTo>
                    <a:lnTo>
                      <a:pt x="49"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7" name="Freeform 838"/>
              <p:cNvSpPr>
                <a:spLocks/>
              </p:cNvSpPr>
              <p:nvPr/>
            </p:nvSpPr>
            <p:spPr bwMode="auto">
              <a:xfrm>
                <a:off x="4565" y="2248"/>
                <a:ext cx="9" cy="14"/>
              </a:xfrm>
              <a:custGeom>
                <a:avLst/>
                <a:gdLst>
                  <a:gd name="T0" fmla="*/ 2 w 9"/>
                  <a:gd name="T1" fmla="*/ 0 h 14"/>
                  <a:gd name="T2" fmla="*/ 4 w 9"/>
                  <a:gd name="T3" fmla="*/ 0 h 14"/>
                  <a:gd name="T4" fmla="*/ 5 w 9"/>
                  <a:gd name="T5" fmla="*/ 1 h 14"/>
                  <a:gd name="T6" fmla="*/ 6 w 9"/>
                  <a:gd name="T7" fmla="*/ 1 h 14"/>
                  <a:gd name="T8" fmla="*/ 7 w 9"/>
                  <a:gd name="T9" fmla="*/ 3 h 14"/>
                  <a:gd name="T10" fmla="*/ 7 w 9"/>
                  <a:gd name="T11" fmla="*/ 4 h 14"/>
                  <a:gd name="T12" fmla="*/ 8 w 9"/>
                  <a:gd name="T13" fmla="*/ 6 h 14"/>
                  <a:gd name="T14" fmla="*/ 8 w 9"/>
                  <a:gd name="T15" fmla="*/ 7 h 14"/>
                  <a:gd name="T16" fmla="*/ 9 w 9"/>
                  <a:gd name="T17" fmla="*/ 9 h 14"/>
                  <a:gd name="T18" fmla="*/ 9 w 9"/>
                  <a:gd name="T19" fmla="*/ 10 h 14"/>
                  <a:gd name="T20" fmla="*/ 9 w 9"/>
                  <a:gd name="T21" fmla="*/ 11 h 14"/>
                  <a:gd name="T22" fmla="*/ 9 w 9"/>
                  <a:gd name="T23" fmla="*/ 13 h 14"/>
                  <a:gd name="T24" fmla="*/ 9 w 9"/>
                  <a:gd name="T25" fmla="*/ 14 h 14"/>
                  <a:gd name="T26" fmla="*/ 7 w 9"/>
                  <a:gd name="T27" fmla="*/ 14 h 14"/>
                  <a:gd name="T28" fmla="*/ 5 w 9"/>
                  <a:gd name="T29" fmla="*/ 13 h 14"/>
                  <a:gd name="T30" fmla="*/ 3 w 9"/>
                  <a:gd name="T31" fmla="*/ 12 h 14"/>
                  <a:gd name="T32" fmla="*/ 2 w 9"/>
                  <a:gd name="T33" fmla="*/ 10 h 14"/>
                  <a:gd name="T34" fmla="*/ 1 w 9"/>
                  <a:gd name="T35" fmla="*/ 9 h 14"/>
                  <a:gd name="T36" fmla="*/ 1 w 9"/>
                  <a:gd name="T37" fmla="*/ 8 h 14"/>
                  <a:gd name="T38" fmla="*/ 0 w 9"/>
                  <a:gd name="T39" fmla="*/ 6 h 14"/>
                  <a:gd name="T40" fmla="*/ 0 w 9"/>
                  <a:gd name="T41" fmla="*/ 5 h 14"/>
                  <a:gd name="T42" fmla="*/ 1 w 9"/>
                  <a:gd name="T43" fmla="*/ 2 h 14"/>
                  <a:gd name="T44" fmla="*/ 2 w 9"/>
                  <a:gd name="T45" fmla="*/ 0 h 14"/>
                  <a:gd name="T46" fmla="*/ 2 w 9"/>
                  <a:gd name="T47" fmla="*/ 0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14">
                    <a:moveTo>
                      <a:pt x="2" y="0"/>
                    </a:moveTo>
                    <a:lnTo>
                      <a:pt x="4" y="0"/>
                    </a:lnTo>
                    <a:lnTo>
                      <a:pt x="5" y="1"/>
                    </a:lnTo>
                    <a:lnTo>
                      <a:pt x="6" y="1"/>
                    </a:lnTo>
                    <a:lnTo>
                      <a:pt x="7" y="3"/>
                    </a:lnTo>
                    <a:lnTo>
                      <a:pt x="7" y="4"/>
                    </a:lnTo>
                    <a:lnTo>
                      <a:pt x="8" y="6"/>
                    </a:lnTo>
                    <a:lnTo>
                      <a:pt x="8" y="7"/>
                    </a:lnTo>
                    <a:lnTo>
                      <a:pt x="9" y="9"/>
                    </a:lnTo>
                    <a:lnTo>
                      <a:pt x="9" y="10"/>
                    </a:lnTo>
                    <a:lnTo>
                      <a:pt x="9" y="11"/>
                    </a:lnTo>
                    <a:lnTo>
                      <a:pt x="9" y="13"/>
                    </a:lnTo>
                    <a:lnTo>
                      <a:pt x="9" y="14"/>
                    </a:lnTo>
                    <a:lnTo>
                      <a:pt x="7" y="14"/>
                    </a:lnTo>
                    <a:lnTo>
                      <a:pt x="5" y="13"/>
                    </a:lnTo>
                    <a:lnTo>
                      <a:pt x="3" y="12"/>
                    </a:lnTo>
                    <a:lnTo>
                      <a:pt x="2" y="10"/>
                    </a:lnTo>
                    <a:lnTo>
                      <a:pt x="1" y="9"/>
                    </a:lnTo>
                    <a:lnTo>
                      <a:pt x="1" y="8"/>
                    </a:lnTo>
                    <a:lnTo>
                      <a:pt x="0" y="6"/>
                    </a:lnTo>
                    <a:lnTo>
                      <a:pt x="0" y="5"/>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8" name="Freeform 839"/>
              <p:cNvSpPr>
                <a:spLocks/>
              </p:cNvSpPr>
              <p:nvPr/>
            </p:nvSpPr>
            <p:spPr bwMode="auto">
              <a:xfrm>
                <a:off x="4657" y="2248"/>
                <a:ext cx="15" cy="135"/>
              </a:xfrm>
              <a:custGeom>
                <a:avLst/>
                <a:gdLst>
                  <a:gd name="T0" fmla="*/ 2 w 15"/>
                  <a:gd name="T1" fmla="*/ 1 h 135"/>
                  <a:gd name="T2" fmla="*/ 5 w 15"/>
                  <a:gd name="T3" fmla="*/ 3 h 135"/>
                  <a:gd name="T4" fmla="*/ 8 w 15"/>
                  <a:gd name="T5" fmla="*/ 6 h 135"/>
                  <a:gd name="T6" fmla="*/ 9 w 15"/>
                  <a:gd name="T7" fmla="*/ 10 h 135"/>
                  <a:gd name="T8" fmla="*/ 10 w 15"/>
                  <a:gd name="T9" fmla="*/ 14 h 135"/>
                  <a:gd name="T10" fmla="*/ 11 w 15"/>
                  <a:gd name="T11" fmla="*/ 19 h 135"/>
                  <a:gd name="T12" fmla="*/ 11 w 15"/>
                  <a:gd name="T13" fmla="*/ 24 h 135"/>
                  <a:gd name="T14" fmla="*/ 11 w 15"/>
                  <a:gd name="T15" fmla="*/ 29 h 135"/>
                  <a:gd name="T16" fmla="*/ 11 w 15"/>
                  <a:gd name="T17" fmla="*/ 35 h 135"/>
                  <a:gd name="T18" fmla="*/ 11 w 15"/>
                  <a:gd name="T19" fmla="*/ 41 h 135"/>
                  <a:gd name="T20" fmla="*/ 11 w 15"/>
                  <a:gd name="T21" fmla="*/ 48 h 135"/>
                  <a:gd name="T22" fmla="*/ 11 w 15"/>
                  <a:gd name="T23" fmla="*/ 54 h 135"/>
                  <a:gd name="T24" fmla="*/ 11 w 15"/>
                  <a:gd name="T25" fmla="*/ 61 h 135"/>
                  <a:gd name="T26" fmla="*/ 11 w 15"/>
                  <a:gd name="T27" fmla="*/ 67 h 135"/>
                  <a:gd name="T28" fmla="*/ 11 w 15"/>
                  <a:gd name="T29" fmla="*/ 74 h 135"/>
                  <a:gd name="T30" fmla="*/ 11 w 15"/>
                  <a:gd name="T31" fmla="*/ 80 h 135"/>
                  <a:gd name="T32" fmla="*/ 11 w 15"/>
                  <a:gd name="T33" fmla="*/ 86 h 135"/>
                  <a:gd name="T34" fmla="*/ 12 w 15"/>
                  <a:gd name="T35" fmla="*/ 92 h 135"/>
                  <a:gd name="T36" fmla="*/ 12 w 15"/>
                  <a:gd name="T37" fmla="*/ 99 h 135"/>
                  <a:gd name="T38" fmla="*/ 12 w 15"/>
                  <a:gd name="T39" fmla="*/ 105 h 135"/>
                  <a:gd name="T40" fmla="*/ 13 w 15"/>
                  <a:gd name="T41" fmla="*/ 112 h 135"/>
                  <a:gd name="T42" fmla="*/ 13 w 15"/>
                  <a:gd name="T43" fmla="*/ 119 h 135"/>
                  <a:gd name="T44" fmla="*/ 13 w 15"/>
                  <a:gd name="T45" fmla="*/ 125 h 135"/>
                  <a:gd name="T46" fmla="*/ 14 w 15"/>
                  <a:gd name="T47" fmla="*/ 131 h 135"/>
                  <a:gd name="T48" fmla="*/ 13 w 15"/>
                  <a:gd name="T49" fmla="*/ 133 h 135"/>
                  <a:gd name="T50" fmla="*/ 10 w 15"/>
                  <a:gd name="T51" fmla="*/ 131 h 135"/>
                  <a:gd name="T52" fmla="*/ 8 w 15"/>
                  <a:gd name="T53" fmla="*/ 128 h 135"/>
                  <a:gd name="T54" fmla="*/ 7 w 15"/>
                  <a:gd name="T55" fmla="*/ 125 h 135"/>
                  <a:gd name="T56" fmla="*/ 6 w 15"/>
                  <a:gd name="T57" fmla="*/ 121 h 135"/>
                  <a:gd name="T58" fmla="*/ 5 w 15"/>
                  <a:gd name="T59" fmla="*/ 118 h 135"/>
                  <a:gd name="T60" fmla="*/ 5 w 15"/>
                  <a:gd name="T61" fmla="*/ 113 h 135"/>
                  <a:gd name="T62" fmla="*/ 5 w 15"/>
                  <a:gd name="T63" fmla="*/ 109 h 135"/>
                  <a:gd name="T64" fmla="*/ 5 w 15"/>
                  <a:gd name="T65" fmla="*/ 105 h 135"/>
                  <a:gd name="T66" fmla="*/ 5 w 15"/>
                  <a:gd name="T67" fmla="*/ 100 h 135"/>
                  <a:gd name="T68" fmla="*/ 5 w 15"/>
                  <a:gd name="T69" fmla="*/ 96 h 135"/>
                  <a:gd name="T70" fmla="*/ 5 w 15"/>
                  <a:gd name="T71" fmla="*/ 91 h 135"/>
                  <a:gd name="T72" fmla="*/ 4 w 15"/>
                  <a:gd name="T73" fmla="*/ 84 h 135"/>
                  <a:gd name="T74" fmla="*/ 3 w 15"/>
                  <a:gd name="T75" fmla="*/ 72 h 135"/>
                  <a:gd name="T76" fmla="*/ 2 w 15"/>
                  <a:gd name="T77" fmla="*/ 61 h 135"/>
                  <a:gd name="T78" fmla="*/ 2 w 15"/>
                  <a:gd name="T79" fmla="*/ 50 h 135"/>
                  <a:gd name="T80" fmla="*/ 2 w 15"/>
                  <a:gd name="T81" fmla="*/ 39 h 135"/>
                  <a:gd name="T82" fmla="*/ 1 w 15"/>
                  <a:gd name="T83" fmla="*/ 27 h 135"/>
                  <a:gd name="T84" fmla="*/ 1 w 15"/>
                  <a:gd name="T85" fmla="*/ 16 h 135"/>
                  <a:gd name="T86" fmla="*/ 0 w 15"/>
                  <a:gd name="T87" fmla="*/ 5 h 135"/>
                  <a:gd name="T88" fmla="*/ 0 w 15"/>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 h="135">
                    <a:moveTo>
                      <a:pt x="0" y="0"/>
                    </a:moveTo>
                    <a:lnTo>
                      <a:pt x="2" y="1"/>
                    </a:lnTo>
                    <a:lnTo>
                      <a:pt x="4" y="2"/>
                    </a:lnTo>
                    <a:lnTo>
                      <a:pt x="5" y="3"/>
                    </a:lnTo>
                    <a:lnTo>
                      <a:pt x="7" y="5"/>
                    </a:lnTo>
                    <a:lnTo>
                      <a:pt x="8" y="6"/>
                    </a:lnTo>
                    <a:lnTo>
                      <a:pt x="9" y="8"/>
                    </a:lnTo>
                    <a:lnTo>
                      <a:pt x="9" y="10"/>
                    </a:lnTo>
                    <a:lnTo>
                      <a:pt x="10" y="12"/>
                    </a:lnTo>
                    <a:lnTo>
                      <a:pt x="10" y="14"/>
                    </a:lnTo>
                    <a:lnTo>
                      <a:pt x="11" y="17"/>
                    </a:lnTo>
                    <a:lnTo>
                      <a:pt x="11" y="19"/>
                    </a:lnTo>
                    <a:lnTo>
                      <a:pt x="11" y="21"/>
                    </a:lnTo>
                    <a:lnTo>
                      <a:pt x="11" y="24"/>
                    </a:lnTo>
                    <a:lnTo>
                      <a:pt x="11" y="26"/>
                    </a:lnTo>
                    <a:lnTo>
                      <a:pt x="11" y="29"/>
                    </a:lnTo>
                    <a:lnTo>
                      <a:pt x="11" y="32"/>
                    </a:lnTo>
                    <a:lnTo>
                      <a:pt x="11" y="35"/>
                    </a:lnTo>
                    <a:lnTo>
                      <a:pt x="11" y="38"/>
                    </a:lnTo>
                    <a:lnTo>
                      <a:pt x="11" y="41"/>
                    </a:lnTo>
                    <a:lnTo>
                      <a:pt x="11" y="45"/>
                    </a:lnTo>
                    <a:lnTo>
                      <a:pt x="11" y="48"/>
                    </a:lnTo>
                    <a:lnTo>
                      <a:pt x="11" y="51"/>
                    </a:lnTo>
                    <a:lnTo>
                      <a:pt x="11" y="54"/>
                    </a:lnTo>
                    <a:lnTo>
                      <a:pt x="11" y="58"/>
                    </a:lnTo>
                    <a:lnTo>
                      <a:pt x="11" y="61"/>
                    </a:lnTo>
                    <a:lnTo>
                      <a:pt x="11" y="64"/>
                    </a:lnTo>
                    <a:lnTo>
                      <a:pt x="11" y="67"/>
                    </a:lnTo>
                    <a:lnTo>
                      <a:pt x="11" y="70"/>
                    </a:lnTo>
                    <a:lnTo>
                      <a:pt x="11" y="74"/>
                    </a:lnTo>
                    <a:lnTo>
                      <a:pt x="11" y="77"/>
                    </a:lnTo>
                    <a:lnTo>
                      <a:pt x="11" y="80"/>
                    </a:lnTo>
                    <a:lnTo>
                      <a:pt x="11" y="83"/>
                    </a:lnTo>
                    <a:lnTo>
                      <a:pt x="11" y="86"/>
                    </a:lnTo>
                    <a:lnTo>
                      <a:pt x="11" y="89"/>
                    </a:lnTo>
                    <a:lnTo>
                      <a:pt x="12" y="92"/>
                    </a:lnTo>
                    <a:lnTo>
                      <a:pt x="12" y="96"/>
                    </a:lnTo>
                    <a:lnTo>
                      <a:pt x="12" y="99"/>
                    </a:lnTo>
                    <a:lnTo>
                      <a:pt x="12" y="102"/>
                    </a:lnTo>
                    <a:lnTo>
                      <a:pt x="12" y="105"/>
                    </a:lnTo>
                    <a:lnTo>
                      <a:pt x="13" y="109"/>
                    </a:lnTo>
                    <a:lnTo>
                      <a:pt x="13" y="112"/>
                    </a:lnTo>
                    <a:lnTo>
                      <a:pt x="13" y="115"/>
                    </a:lnTo>
                    <a:lnTo>
                      <a:pt x="13" y="119"/>
                    </a:lnTo>
                    <a:lnTo>
                      <a:pt x="13" y="122"/>
                    </a:lnTo>
                    <a:lnTo>
                      <a:pt x="13" y="125"/>
                    </a:lnTo>
                    <a:lnTo>
                      <a:pt x="14" y="128"/>
                    </a:lnTo>
                    <a:lnTo>
                      <a:pt x="14" y="131"/>
                    </a:lnTo>
                    <a:lnTo>
                      <a:pt x="15" y="135"/>
                    </a:lnTo>
                    <a:lnTo>
                      <a:pt x="13" y="133"/>
                    </a:lnTo>
                    <a:lnTo>
                      <a:pt x="11" y="132"/>
                    </a:lnTo>
                    <a:lnTo>
                      <a:pt x="10" y="131"/>
                    </a:lnTo>
                    <a:lnTo>
                      <a:pt x="9" y="130"/>
                    </a:lnTo>
                    <a:lnTo>
                      <a:pt x="8" y="128"/>
                    </a:lnTo>
                    <a:lnTo>
                      <a:pt x="7" y="127"/>
                    </a:lnTo>
                    <a:lnTo>
                      <a:pt x="7" y="125"/>
                    </a:lnTo>
                    <a:lnTo>
                      <a:pt x="6" y="123"/>
                    </a:lnTo>
                    <a:lnTo>
                      <a:pt x="6" y="121"/>
                    </a:lnTo>
                    <a:lnTo>
                      <a:pt x="5" y="120"/>
                    </a:lnTo>
                    <a:lnTo>
                      <a:pt x="5" y="118"/>
                    </a:lnTo>
                    <a:lnTo>
                      <a:pt x="5" y="116"/>
                    </a:lnTo>
                    <a:lnTo>
                      <a:pt x="5" y="113"/>
                    </a:lnTo>
                    <a:lnTo>
                      <a:pt x="5" y="111"/>
                    </a:lnTo>
                    <a:lnTo>
                      <a:pt x="5" y="109"/>
                    </a:lnTo>
                    <a:lnTo>
                      <a:pt x="5" y="107"/>
                    </a:lnTo>
                    <a:lnTo>
                      <a:pt x="5" y="105"/>
                    </a:lnTo>
                    <a:lnTo>
                      <a:pt x="5" y="102"/>
                    </a:lnTo>
                    <a:lnTo>
                      <a:pt x="5" y="100"/>
                    </a:lnTo>
                    <a:lnTo>
                      <a:pt x="5" y="98"/>
                    </a:lnTo>
                    <a:lnTo>
                      <a:pt x="5" y="96"/>
                    </a:lnTo>
                    <a:lnTo>
                      <a:pt x="5" y="94"/>
                    </a:lnTo>
                    <a:lnTo>
                      <a:pt x="5" y="91"/>
                    </a:lnTo>
                    <a:lnTo>
                      <a:pt x="5" y="89"/>
                    </a:lnTo>
                    <a:lnTo>
                      <a:pt x="4" y="84"/>
                    </a:lnTo>
                    <a:lnTo>
                      <a:pt x="4" y="78"/>
                    </a:lnTo>
                    <a:lnTo>
                      <a:pt x="3" y="72"/>
                    </a:lnTo>
                    <a:lnTo>
                      <a:pt x="3" y="67"/>
                    </a:lnTo>
                    <a:lnTo>
                      <a:pt x="2" y="61"/>
                    </a:lnTo>
                    <a:lnTo>
                      <a:pt x="2" y="56"/>
                    </a:lnTo>
                    <a:lnTo>
                      <a:pt x="2" y="50"/>
                    </a:lnTo>
                    <a:lnTo>
                      <a:pt x="2" y="44"/>
                    </a:lnTo>
                    <a:lnTo>
                      <a:pt x="2" y="39"/>
                    </a:lnTo>
                    <a:lnTo>
                      <a:pt x="2" y="33"/>
                    </a:lnTo>
                    <a:lnTo>
                      <a:pt x="1" y="27"/>
                    </a:lnTo>
                    <a:lnTo>
                      <a:pt x="1" y="22"/>
                    </a:lnTo>
                    <a:lnTo>
                      <a:pt x="1" y="16"/>
                    </a:lnTo>
                    <a:lnTo>
                      <a:pt x="1" y="11"/>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9" name="Freeform 840"/>
              <p:cNvSpPr>
                <a:spLocks/>
              </p:cNvSpPr>
              <p:nvPr/>
            </p:nvSpPr>
            <p:spPr bwMode="auto">
              <a:xfrm>
                <a:off x="4411" y="2250"/>
                <a:ext cx="16" cy="20"/>
              </a:xfrm>
              <a:custGeom>
                <a:avLst/>
                <a:gdLst>
                  <a:gd name="T0" fmla="*/ 16 w 16"/>
                  <a:gd name="T1" fmla="*/ 0 h 20"/>
                  <a:gd name="T2" fmla="*/ 15 w 16"/>
                  <a:gd name="T3" fmla="*/ 1 h 20"/>
                  <a:gd name="T4" fmla="*/ 14 w 16"/>
                  <a:gd name="T5" fmla="*/ 3 h 20"/>
                  <a:gd name="T6" fmla="*/ 13 w 16"/>
                  <a:gd name="T7" fmla="*/ 4 h 20"/>
                  <a:gd name="T8" fmla="*/ 13 w 16"/>
                  <a:gd name="T9" fmla="*/ 6 h 20"/>
                  <a:gd name="T10" fmla="*/ 11 w 16"/>
                  <a:gd name="T11" fmla="*/ 7 h 20"/>
                  <a:gd name="T12" fmla="*/ 10 w 16"/>
                  <a:gd name="T13" fmla="*/ 9 h 20"/>
                  <a:gd name="T14" fmla="*/ 9 w 16"/>
                  <a:gd name="T15" fmla="*/ 11 h 20"/>
                  <a:gd name="T16" fmla="*/ 9 w 16"/>
                  <a:gd name="T17" fmla="*/ 13 h 20"/>
                  <a:gd name="T18" fmla="*/ 7 w 16"/>
                  <a:gd name="T19" fmla="*/ 15 h 20"/>
                  <a:gd name="T20" fmla="*/ 5 w 16"/>
                  <a:gd name="T21" fmla="*/ 17 h 20"/>
                  <a:gd name="T22" fmla="*/ 3 w 16"/>
                  <a:gd name="T23" fmla="*/ 18 h 20"/>
                  <a:gd name="T24" fmla="*/ 0 w 16"/>
                  <a:gd name="T25" fmla="*/ 20 h 20"/>
                  <a:gd name="T26" fmla="*/ 1 w 16"/>
                  <a:gd name="T27" fmla="*/ 18 h 20"/>
                  <a:gd name="T28" fmla="*/ 1 w 16"/>
                  <a:gd name="T29" fmla="*/ 17 h 20"/>
                  <a:gd name="T30" fmla="*/ 2 w 16"/>
                  <a:gd name="T31" fmla="*/ 15 h 20"/>
                  <a:gd name="T32" fmla="*/ 3 w 16"/>
                  <a:gd name="T33" fmla="*/ 14 h 20"/>
                  <a:gd name="T34" fmla="*/ 5 w 16"/>
                  <a:gd name="T35" fmla="*/ 12 h 20"/>
                  <a:gd name="T36" fmla="*/ 7 w 16"/>
                  <a:gd name="T37" fmla="*/ 10 h 20"/>
                  <a:gd name="T38" fmla="*/ 9 w 16"/>
                  <a:gd name="T39" fmla="*/ 7 h 20"/>
                  <a:gd name="T40" fmla="*/ 11 w 16"/>
                  <a:gd name="T41" fmla="*/ 5 h 20"/>
                  <a:gd name="T42" fmla="*/ 14 w 16"/>
                  <a:gd name="T43" fmla="*/ 2 h 20"/>
                  <a:gd name="T44" fmla="*/ 16 w 16"/>
                  <a:gd name="T45" fmla="*/ 0 h 20"/>
                  <a:gd name="T46" fmla="*/ 16 w 16"/>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 h="20">
                    <a:moveTo>
                      <a:pt x="16" y="0"/>
                    </a:moveTo>
                    <a:lnTo>
                      <a:pt x="15" y="1"/>
                    </a:lnTo>
                    <a:lnTo>
                      <a:pt x="14" y="3"/>
                    </a:lnTo>
                    <a:lnTo>
                      <a:pt x="13" y="4"/>
                    </a:lnTo>
                    <a:lnTo>
                      <a:pt x="13" y="6"/>
                    </a:lnTo>
                    <a:lnTo>
                      <a:pt x="11" y="7"/>
                    </a:lnTo>
                    <a:lnTo>
                      <a:pt x="10" y="9"/>
                    </a:lnTo>
                    <a:lnTo>
                      <a:pt x="9" y="11"/>
                    </a:lnTo>
                    <a:lnTo>
                      <a:pt x="9" y="13"/>
                    </a:lnTo>
                    <a:lnTo>
                      <a:pt x="7" y="15"/>
                    </a:lnTo>
                    <a:lnTo>
                      <a:pt x="5" y="17"/>
                    </a:lnTo>
                    <a:lnTo>
                      <a:pt x="3" y="18"/>
                    </a:lnTo>
                    <a:lnTo>
                      <a:pt x="0" y="20"/>
                    </a:lnTo>
                    <a:lnTo>
                      <a:pt x="1" y="18"/>
                    </a:lnTo>
                    <a:lnTo>
                      <a:pt x="1" y="17"/>
                    </a:lnTo>
                    <a:lnTo>
                      <a:pt x="2" y="15"/>
                    </a:lnTo>
                    <a:lnTo>
                      <a:pt x="3" y="14"/>
                    </a:lnTo>
                    <a:lnTo>
                      <a:pt x="5" y="12"/>
                    </a:lnTo>
                    <a:lnTo>
                      <a:pt x="7" y="10"/>
                    </a:lnTo>
                    <a:lnTo>
                      <a:pt x="9" y="7"/>
                    </a:lnTo>
                    <a:lnTo>
                      <a:pt x="11" y="5"/>
                    </a:lnTo>
                    <a:lnTo>
                      <a:pt x="14" y="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0" name="Freeform 841"/>
              <p:cNvSpPr>
                <a:spLocks/>
              </p:cNvSpPr>
              <p:nvPr/>
            </p:nvSpPr>
            <p:spPr bwMode="auto">
              <a:xfrm>
                <a:off x="5004" y="2250"/>
                <a:ext cx="45" cy="161"/>
              </a:xfrm>
              <a:custGeom>
                <a:avLst/>
                <a:gdLst>
                  <a:gd name="T0" fmla="*/ 44 w 45"/>
                  <a:gd name="T1" fmla="*/ 16 h 161"/>
                  <a:gd name="T2" fmla="*/ 44 w 45"/>
                  <a:gd name="T3" fmla="*/ 35 h 161"/>
                  <a:gd name="T4" fmla="*/ 45 w 45"/>
                  <a:gd name="T5" fmla="*/ 67 h 161"/>
                  <a:gd name="T6" fmla="*/ 45 w 45"/>
                  <a:gd name="T7" fmla="*/ 107 h 161"/>
                  <a:gd name="T8" fmla="*/ 41 w 45"/>
                  <a:gd name="T9" fmla="*/ 138 h 161"/>
                  <a:gd name="T10" fmla="*/ 31 w 45"/>
                  <a:gd name="T11" fmla="*/ 144 h 161"/>
                  <a:gd name="T12" fmla="*/ 16 w 45"/>
                  <a:gd name="T13" fmla="*/ 154 h 161"/>
                  <a:gd name="T14" fmla="*/ 2 w 45"/>
                  <a:gd name="T15" fmla="*/ 159 h 161"/>
                  <a:gd name="T16" fmla="*/ 11 w 45"/>
                  <a:gd name="T17" fmla="*/ 150 h 161"/>
                  <a:gd name="T18" fmla="*/ 21 w 45"/>
                  <a:gd name="T19" fmla="*/ 142 h 161"/>
                  <a:gd name="T20" fmla="*/ 27 w 45"/>
                  <a:gd name="T21" fmla="*/ 133 h 161"/>
                  <a:gd name="T22" fmla="*/ 12 w 45"/>
                  <a:gd name="T23" fmla="*/ 141 h 161"/>
                  <a:gd name="T24" fmla="*/ 10 w 45"/>
                  <a:gd name="T25" fmla="*/ 138 h 161"/>
                  <a:gd name="T26" fmla="*/ 24 w 45"/>
                  <a:gd name="T27" fmla="*/ 128 h 161"/>
                  <a:gd name="T28" fmla="*/ 32 w 45"/>
                  <a:gd name="T29" fmla="*/ 118 h 161"/>
                  <a:gd name="T30" fmla="*/ 15 w 45"/>
                  <a:gd name="T31" fmla="*/ 126 h 161"/>
                  <a:gd name="T32" fmla="*/ 9 w 45"/>
                  <a:gd name="T33" fmla="*/ 126 h 161"/>
                  <a:gd name="T34" fmla="*/ 21 w 45"/>
                  <a:gd name="T35" fmla="*/ 118 h 161"/>
                  <a:gd name="T36" fmla="*/ 32 w 45"/>
                  <a:gd name="T37" fmla="*/ 107 h 161"/>
                  <a:gd name="T38" fmla="*/ 18 w 45"/>
                  <a:gd name="T39" fmla="*/ 114 h 161"/>
                  <a:gd name="T40" fmla="*/ 5 w 45"/>
                  <a:gd name="T41" fmla="*/ 121 h 161"/>
                  <a:gd name="T42" fmla="*/ 17 w 45"/>
                  <a:gd name="T43" fmla="*/ 109 h 161"/>
                  <a:gd name="T44" fmla="*/ 28 w 45"/>
                  <a:gd name="T45" fmla="*/ 100 h 161"/>
                  <a:gd name="T46" fmla="*/ 24 w 45"/>
                  <a:gd name="T47" fmla="*/ 99 h 161"/>
                  <a:gd name="T48" fmla="*/ 13 w 45"/>
                  <a:gd name="T49" fmla="*/ 105 h 161"/>
                  <a:gd name="T50" fmla="*/ 10 w 45"/>
                  <a:gd name="T51" fmla="*/ 103 h 161"/>
                  <a:gd name="T52" fmla="*/ 22 w 45"/>
                  <a:gd name="T53" fmla="*/ 94 h 161"/>
                  <a:gd name="T54" fmla="*/ 28 w 45"/>
                  <a:gd name="T55" fmla="*/ 86 h 161"/>
                  <a:gd name="T56" fmla="*/ 17 w 45"/>
                  <a:gd name="T57" fmla="*/ 92 h 161"/>
                  <a:gd name="T58" fmla="*/ 5 w 45"/>
                  <a:gd name="T59" fmla="*/ 98 h 161"/>
                  <a:gd name="T60" fmla="*/ 10 w 45"/>
                  <a:gd name="T61" fmla="*/ 92 h 161"/>
                  <a:gd name="T62" fmla="*/ 18 w 45"/>
                  <a:gd name="T63" fmla="*/ 84 h 161"/>
                  <a:gd name="T64" fmla="*/ 4 w 45"/>
                  <a:gd name="T65" fmla="*/ 88 h 161"/>
                  <a:gd name="T66" fmla="*/ 15 w 45"/>
                  <a:gd name="T67" fmla="*/ 79 h 161"/>
                  <a:gd name="T68" fmla="*/ 28 w 45"/>
                  <a:gd name="T69" fmla="*/ 70 h 161"/>
                  <a:gd name="T70" fmla="*/ 22 w 45"/>
                  <a:gd name="T71" fmla="*/ 69 h 161"/>
                  <a:gd name="T72" fmla="*/ 9 w 45"/>
                  <a:gd name="T73" fmla="*/ 77 h 161"/>
                  <a:gd name="T74" fmla="*/ 6 w 45"/>
                  <a:gd name="T75" fmla="*/ 75 h 161"/>
                  <a:gd name="T76" fmla="*/ 19 w 45"/>
                  <a:gd name="T77" fmla="*/ 65 h 161"/>
                  <a:gd name="T78" fmla="*/ 30 w 45"/>
                  <a:gd name="T79" fmla="*/ 58 h 161"/>
                  <a:gd name="T80" fmla="*/ 20 w 45"/>
                  <a:gd name="T81" fmla="*/ 62 h 161"/>
                  <a:gd name="T82" fmla="*/ 4 w 45"/>
                  <a:gd name="T83" fmla="*/ 70 h 161"/>
                  <a:gd name="T84" fmla="*/ 12 w 45"/>
                  <a:gd name="T85" fmla="*/ 61 h 161"/>
                  <a:gd name="T86" fmla="*/ 26 w 45"/>
                  <a:gd name="T87" fmla="*/ 52 h 161"/>
                  <a:gd name="T88" fmla="*/ 24 w 45"/>
                  <a:gd name="T89" fmla="*/ 48 h 161"/>
                  <a:gd name="T90" fmla="*/ 12 w 45"/>
                  <a:gd name="T91" fmla="*/ 55 h 161"/>
                  <a:gd name="T92" fmla="*/ 5 w 45"/>
                  <a:gd name="T93" fmla="*/ 55 h 161"/>
                  <a:gd name="T94" fmla="*/ 17 w 45"/>
                  <a:gd name="T95" fmla="*/ 44 h 161"/>
                  <a:gd name="T96" fmla="*/ 30 w 45"/>
                  <a:gd name="T97" fmla="*/ 32 h 161"/>
                  <a:gd name="T98" fmla="*/ 16 w 45"/>
                  <a:gd name="T99" fmla="*/ 40 h 161"/>
                  <a:gd name="T100" fmla="*/ 4 w 45"/>
                  <a:gd name="T101" fmla="*/ 48 h 161"/>
                  <a:gd name="T102" fmla="*/ 7 w 45"/>
                  <a:gd name="T103" fmla="*/ 41 h 161"/>
                  <a:gd name="T104" fmla="*/ 19 w 45"/>
                  <a:gd name="T105" fmla="*/ 32 h 161"/>
                  <a:gd name="T106" fmla="*/ 20 w 45"/>
                  <a:gd name="T107" fmla="*/ 29 h 161"/>
                  <a:gd name="T108" fmla="*/ 9 w 45"/>
                  <a:gd name="T109" fmla="*/ 34 h 161"/>
                  <a:gd name="T110" fmla="*/ 1 w 45"/>
                  <a:gd name="T111" fmla="*/ 36 h 161"/>
                  <a:gd name="T112" fmla="*/ 13 w 45"/>
                  <a:gd name="T113" fmla="*/ 26 h 161"/>
                  <a:gd name="T114" fmla="*/ 24 w 45"/>
                  <a:gd name="T115" fmla="*/ 18 h 161"/>
                  <a:gd name="T116" fmla="*/ 33 w 45"/>
                  <a:gd name="T117" fmla="*/ 9 h 161"/>
                  <a:gd name="T118" fmla="*/ 44 w 45"/>
                  <a:gd name="T119" fmla="*/ 0 h 1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 h="161">
                    <a:moveTo>
                      <a:pt x="44" y="0"/>
                    </a:moveTo>
                    <a:lnTo>
                      <a:pt x="44" y="2"/>
                    </a:lnTo>
                    <a:lnTo>
                      <a:pt x="44" y="5"/>
                    </a:lnTo>
                    <a:lnTo>
                      <a:pt x="44" y="8"/>
                    </a:lnTo>
                    <a:lnTo>
                      <a:pt x="44" y="11"/>
                    </a:lnTo>
                    <a:lnTo>
                      <a:pt x="44" y="13"/>
                    </a:lnTo>
                    <a:lnTo>
                      <a:pt x="44" y="16"/>
                    </a:lnTo>
                    <a:lnTo>
                      <a:pt x="44" y="18"/>
                    </a:lnTo>
                    <a:lnTo>
                      <a:pt x="44" y="22"/>
                    </a:lnTo>
                    <a:lnTo>
                      <a:pt x="44" y="24"/>
                    </a:lnTo>
                    <a:lnTo>
                      <a:pt x="44" y="27"/>
                    </a:lnTo>
                    <a:lnTo>
                      <a:pt x="44" y="30"/>
                    </a:lnTo>
                    <a:lnTo>
                      <a:pt x="44" y="33"/>
                    </a:lnTo>
                    <a:lnTo>
                      <a:pt x="44" y="35"/>
                    </a:lnTo>
                    <a:lnTo>
                      <a:pt x="44" y="38"/>
                    </a:lnTo>
                    <a:lnTo>
                      <a:pt x="44" y="41"/>
                    </a:lnTo>
                    <a:lnTo>
                      <a:pt x="45" y="44"/>
                    </a:lnTo>
                    <a:lnTo>
                      <a:pt x="45" y="49"/>
                    </a:lnTo>
                    <a:lnTo>
                      <a:pt x="45" y="55"/>
                    </a:lnTo>
                    <a:lnTo>
                      <a:pt x="45" y="61"/>
                    </a:lnTo>
                    <a:lnTo>
                      <a:pt x="45" y="67"/>
                    </a:lnTo>
                    <a:lnTo>
                      <a:pt x="45" y="72"/>
                    </a:lnTo>
                    <a:lnTo>
                      <a:pt x="45" y="78"/>
                    </a:lnTo>
                    <a:lnTo>
                      <a:pt x="45" y="84"/>
                    </a:lnTo>
                    <a:lnTo>
                      <a:pt x="45" y="90"/>
                    </a:lnTo>
                    <a:lnTo>
                      <a:pt x="45" y="96"/>
                    </a:lnTo>
                    <a:lnTo>
                      <a:pt x="45" y="102"/>
                    </a:lnTo>
                    <a:lnTo>
                      <a:pt x="45" y="107"/>
                    </a:lnTo>
                    <a:lnTo>
                      <a:pt x="45" y="114"/>
                    </a:lnTo>
                    <a:lnTo>
                      <a:pt x="45" y="119"/>
                    </a:lnTo>
                    <a:lnTo>
                      <a:pt x="45" y="125"/>
                    </a:lnTo>
                    <a:lnTo>
                      <a:pt x="45" y="131"/>
                    </a:lnTo>
                    <a:lnTo>
                      <a:pt x="45" y="137"/>
                    </a:lnTo>
                    <a:lnTo>
                      <a:pt x="43" y="138"/>
                    </a:lnTo>
                    <a:lnTo>
                      <a:pt x="41" y="138"/>
                    </a:lnTo>
                    <a:lnTo>
                      <a:pt x="40" y="139"/>
                    </a:lnTo>
                    <a:lnTo>
                      <a:pt x="38" y="140"/>
                    </a:lnTo>
                    <a:lnTo>
                      <a:pt x="37" y="141"/>
                    </a:lnTo>
                    <a:lnTo>
                      <a:pt x="35" y="142"/>
                    </a:lnTo>
                    <a:lnTo>
                      <a:pt x="34" y="143"/>
                    </a:lnTo>
                    <a:lnTo>
                      <a:pt x="33" y="144"/>
                    </a:lnTo>
                    <a:lnTo>
                      <a:pt x="31" y="144"/>
                    </a:lnTo>
                    <a:lnTo>
                      <a:pt x="29" y="145"/>
                    </a:lnTo>
                    <a:lnTo>
                      <a:pt x="28" y="146"/>
                    </a:lnTo>
                    <a:lnTo>
                      <a:pt x="26" y="147"/>
                    </a:lnTo>
                    <a:lnTo>
                      <a:pt x="24" y="149"/>
                    </a:lnTo>
                    <a:lnTo>
                      <a:pt x="21" y="151"/>
                    </a:lnTo>
                    <a:lnTo>
                      <a:pt x="18" y="153"/>
                    </a:lnTo>
                    <a:lnTo>
                      <a:pt x="16" y="154"/>
                    </a:lnTo>
                    <a:lnTo>
                      <a:pt x="13" y="155"/>
                    </a:lnTo>
                    <a:lnTo>
                      <a:pt x="11" y="157"/>
                    </a:lnTo>
                    <a:lnTo>
                      <a:pt x="8" y="158"/>
                    </a:lnTo>
                    <a:lnTo>
                      <a:pt x="6" y="159"/>
                    </a:lnTo>
                    <a:lnTo>
                      <a:pt x="3" y="160"/>
                    </a:lnTo>
                    <a:lnTo>
                      <a:pt x="1" y="161"/>
                    </a:lnTo>
                    <a:lnTo>
                      <a:pt x="2" y="159"/>
                    </a:lnTo>
                    <a:lnTo>
                      <a:pt x="3" y="158"/>
                    </a:lnTo>
                    <a:lnTo>
                      <a:pt x="4" y="156"/>
                    </a:lnTo>
                    <a:lnTo>
                      <a:pt x="5" y="155"/>
                    </a:lnTo>
                    <a:lnTo>
                      <a:pt x="7" y="154"/>
                    </a:lnTo>
                    <a:lnTo>
                      <a:pt x="8" y="153"/>
                    </a:lnTo>
                    <a:lnTo>
                      <a:pt x="9" y="151"/>
                    </a:lnTo>
                    <a:lnTo>
                      <a:pt x="11" y="150"/>
                    </a:lnTo>
                    <a:lnTo>
                      <a:pt x="12" y="149"/>
                    </a:lnTo>
                    <a:lnTo>
                      <a:pt x="14" y="148"/>
                    </a:lnTo>
                    <a:lnTo>
                      <a:pt x="15" y="147"/>
                    </a:lnTo>
                    <a:lnTo>
                      <a:pt x="17" y="146"/>
                    </a:lnTo>
                    <a:lnTo>
                      <a:pt x="18" y="144"/>
                    </a:lnTo>
                    <a:lnTo>
                      <a:pt x="20" y="143"/>
                    </a:lnTo>
                    <a:lnTo>
                      <a:pt x="21" y="142"/>
                    </a:lnTo>
                    <a:lnTo>
                      <a:pt x="23" y="141"/>
                    </a:lnTo>
                    <a:lnTo>
                      <a:pt x="25" y="139"/>
                    </a:lnTo>
                    <a:lnTo>
                      <a:pt x="27" y="137"/>
                    </a:lnTo>
                    <a:lnTo>
                      <a:pt x="29" y="134"/>
                    </a:lnTo>
                    <a:lnTo>
                      <a:pt x="32" y="132"/>
                    </a:lnTo>
                    <a:lnTo>
                      <a:pt x="29" y="132"/>
                    </a:lnTo>
                    <a:lnTo>
                      <a:pt x="27" y="133"/>
                    </a:lnTo>
                    <a:lnTo>
                      <a:pt x="25" y="134"/>
                    </a:lnTo>
                    <a:lnTo>
                      <a:pt x="23" y="135"/>
                    </a:lnTo>
                    <a:lnTo>
                      <a:pt x="20" y="136"/>
                    </a:lnTo>
                    <a:lnTo>
                      <a:pt x="18" y="138"/>
                    </a:lnTo>
                    <a:lnTo>
                      <a:pt x="16" y="139"/>
                    </a:lnTo>
                    <a:lnTo>
                      <a:pt x="14" y="140"/>
                    </a:lnTo>
                    <a:lnTo>
                      <a:pt x="12" y="141"/>
                    </a:lnTo>
                    <a:lnTo>
                      <a:pt x="9" y="142"/>
                    </a:lnTo>
                    <a:lnTo>
                      <a:pt x="7" y="143"/>
                    </a:lnTo>
                    <a:lnTo>
                      <a:pt x="5" y="144"/>
                    </a:lnTo>
                    <a:lnTo>
                      <a:pt x="6" y="142"/>
                    </a:lnTo>
                    <a:lnTo>
                      <a:pt x="8" y="141"/>
                    </a:lnTo>
                    <a:lnTo>
                      <a:pt x="9" y="139"/>
                    </a:lnTo>
                    <a:lnTo>
                      <a:pt x="10" y="138"/>
                    </a:lnTo>
                    <a:lnTo>
                      <a:pt x="12" y="136"/>
                    </a:lnTo>
                    <a:lnTo>
                      <a:pt x="14" y="135"/>
                    </a:lnTo>
                    <a:lnTo>
                      <a:pt x="16" y="133"/>
                    </a:lnTo>
                    <a:lnTo>
                      <a:pt x="18" y="132"/>
                    </a:lnTo>
                    <a:lnTo>
                      <a:pt x="20" y="131"/>
                    </a:lnTo>
                    <a:lnTo>
                      <a:pt x="22" y="130"/>
                    </a:lnTo>
                    <a:lnTo>
                      <a:pt x="24" y="128"/>
                    </a:lnTo>
                    <a:lnTo>
                      <a:pt x="25" y="127"/>
                    </a:lnTo>
                    <a:lnTo>
                      <a:pt x="26" y="126"/>
                    </a:lnTo>
                    <a:lnTo>
                      <a:pt x="28" y="125"/>
                    </a:lnTo>
                    <a:lnTo>
                      <a:pt x="29" y="123"/>
                    </a:lnTo>
                    <a:lnTo>
                      <a:pt x="30" y="122"/>
                    </a:lnTo>
                    <a:lnTo>
                      <a:pt x="31" y="120"/>
                    </a:lnTo>
                    <a:lnTo>
                      <a:pt x="32" y="118"/>
                    </a:lnTo>
                    <a:lnTo>
                      <a:pt x="29" y="119"/>
                    </a:lnTo>
                    <a:lnTo>
                      <a:pt x="27" y="120"/>
                    </a:lnTo>
                    <a:lnTo>
                      <a:pt x="25" y="121"/>
                    </a:lnTo>
                    <a:lnTo>
                      <a:pt x="22" y="123"/>
                    </a:lnTo>
                    <a:lnTo>
                      <a:pt x="19" y="124"/>
                    </a:lnTo>
                    <a:lnTo>
                      <a:pt x="17" y="125"/>
                    </a:lnTo>
                    <a:lnTo>
                      <a:pt x="15" y="126"/>
                    </a:lnTo>
                    <a:lnTo>
                      <a:pt x="13" y="127"/>
                    </a:lnTo>
                    <a:lnTo>
                      <a:pt x="10" y="128"/>
                    </a:lnTo>
                    <a:lnTo>
                      <a:pt x="8" y="128"/>
                    </a:lnTo>
                    <a:lnTo>
                      <a:pt x="7" y="128"/>
                    </a:lnTo>
                    <a:lnTo>
                      <a:pt x="5" y="128"/>
                    </a:lnTo>
                    <a:lnTo>
                      <a:pt x="7" y="127"/>
                    </a:lnTo>
                    <a:lnTo>
                      <a:pt x="9" y="126"/>
                    </a:lnTo>
                    <a:lnTo>
                      <a:pt x="10" y="125"/>
                    </a:lnTo>
                    <a:lnTo>
                      <a:pt x="12" y="124"/>
                    </a:lnTo>
                    <a:lnTo>
                      <a:pt x="14" y="122"/>
                    </a:lnTo>
                    <a:lnTo>
                      <a:pt x="16" y="121"/>
                    </a:lnTo>
                    <a:lnTo>
                      <a:pt x="17" y="120"/>
                    </a:lnTo>
                    <a:lnTo>
                      <a:pt x="19" y="119"/>
                    </a:lnTo>
                    <a:lnTo>
                      <a:pt x="21" y="118"/>
                    </a:lnTo>
                    <a:lnTo>
                      <a:pt x="23" y="116"/>
                    </a:lnTo>
                    <a:lnTo>
                      <a:pt x="24" y="115"/>
                    </a:lnTo>
                    <a:lnTo>
                      <a:pt x="26" y="114"/>
                    </a:lnTo>
                    <a:lnTo>
                      <a:pt x="27" y="112"/>
                    </a:lnTo>
                    <a:lnTo>
                      <a:pt x="29" y="110"/>
                    </a:lnTo>
                    <a:lnTo>
                      <a:pt x="30" y="109"/>
                    </a:lnTo>
                    <a:lnTo>
                      <a:pt x="32" y="107"/>
                    </a:lnTo>
                    <a:lnTo>
                      <a:pt x="30" y="108"/>
                    </a:lnTo>
                    <a:lnTo>
                      <a:pt x="28" y="109"/>
                    </a:lnTo>
                    <a:lnTo>
                      <a:pt x="27" y="109"/>
                    </a:lnTo>
                    <a:lnTo>
                      <a:pt x="25" y="110"/>
                    </a:lnTo>
                    <a:lnTo>
                      <a:pt x="23" y="112"/>
                    </a:lnTo>
                    <a:lnTo>
                      <a:pt x="20" y="114"/>
                    </a:lnTo>
                    <a:lnTo>
                      <a:pt x="18" y="114"/>
                    </a:lnTo>
                    <a:lnTo>
                      <a:pt x="17" y="115"/>
                    </a:lnTo>
                    <a:lnTo>
                      <a:pt x="15" y="116"/>
                    </a:lnTo>
                    <a:lnTo>
                      <a:pt x="13" y="117"/>
                    </a:lnTo>
                    <a:lnTo>
                      <a:pt x="11" y="118"/>
                    </a:lnTo>
                    <a:lnTo>
                      <a:pt x="9" y="119"/>
                    </a:lnTo>
                    <a:lnTo>
                      <a:pt x="7" y="120"/>
                    </a:lnTo>
                    <a:lnTo>
                      <a:pt x="5" y="121"/>
                    </a:lnTo>
                    <a:lnTo>
                      <a:pt x="6" y="119"/>
                    </a:lnTo>
                    <a:lnTo>
                      <a:pt x="8" y="117"/>
                    </a:lnTo>
                    <a:lnTo>
                      <a:pt x="10" y="116"/>
                    </a:lnTo>
                    <a:lnTo>
                      <a:pt x="12" y="114"/>
                    </a:lnTo>
                    <a:lnTo>
                      <a:pt x="13" y="113"/>
                    </a:lnTo>
                    <a:lnTo>
                      <a:pt x="15" y="110"/>
                    </a:lnTo>
                    <a:lnTo>
                      <a:pt x="17" y="109"/>
                    </a:lnTo>
                    <a:lnTo>
                      <a:pt x="20" y="107"/>
                    </a:lnTo>
                    <a:lnTo>
                      <a:pt x="21" y="106"/>
                    </a:lnTo>
                    <a:lnTo>
                      <a:pt x="23" y="105"/>
                    </a:lnTo>
                    <a:lnTo>
                      <a:pt x="24" y="104"/>
                    </a:lnTo>
                    <a:lnTo>
                      <a:pt x="26" y="103"/>
                    </a:lnTo>
                    <a:lnTo>
                      <a:pt x="27" y="101"/>
                    </a:lnTo>
                    <a:lnTo>
                      <a:pt x="28" y="100"/>
                    </a:lnTo>
                    <a:lnTo>
                      <a:pt x="30" y="99"/>
                    </a:lnTo>
                    <a:lnTo>
                      <a:pt x="32" y="98"/>
                    </a:lnTo>
                    <a:lnTo>
                      <a:pt x="30" y="98"/>
                    </a:lnTo>
                    <a:lnTo>
                      <a:pt x="28" y="98"/>
                    </a:lnTo>
                    <a:lnTo>
                      <a:pt x="27" y="98"/>
                    </a:lnTo>
                    <a:lnTo>
                      <a:pt x="25" y="99"/>
                    </a:lnTo>
                    <a:lnTo>
                      <a:pt x="24" y="99"/>
                    </a:lnTo>
                    <a:lnTo>
                      <a:pt x="22" y="100"/>
                    </a:lnTo>
                    <a:lnTo>
                      <a:pt x="20" y="100"/>
                    </a:lnTo>
                    <a:lnTo>
                      <a:pt x="19" y="101"/>
                    </a:lnTo>
                    <a:lnTo>
                      <a:pt x="17" y="102"/>
                    </a:lnTo>
                    <a:lnTo>
                      <a:pt x="16" y="103"/>
                    </a:lnTo>
                    <a:lnTo>
                      <a:pt x="14" y="104"/>
                    </a:lnTo>
                    <a:lnTo>
                      <a:pt x="13" y="105"/>
                    </a:lnTo>
                    <a:lnTo>
                      <a:pt x="12" y="105"/>
                    </a:lnTo>
                    <a:lnTo>
                      <a:pt x="10" y="106"/>
                    </a:lnTo>
                    <a:lnTo>
                      <a:pt x="9" y="107"/>
                    </a:lnTo>
                    <a:lnTo>
                      <a:pt x="7" y="107"/>
                    </a:lnTo>
                    <a:lnTo>
                      <a:pt x="8" y="106"/>
                    </a:lnTo>
                    <a:lnTo>
                      <a:pt x="9" y="104"/>
                    </a:lnTo>
                    <a:lnTo>
                      <a:pt x="10" y="103"/>
                    </a:lnTo>
                    <a:lnTo>
                      <a:pt x="12" y="102"/>
                    </a:lnTo>
                    <a:lnTo>
                      <a:pt x="14" y="100"/>
                    </a:lnTo>
                    <a:lnTo>
                      <a:pt x="15" y="99"/>
                    </a:lnTo>
                    <a:lnTo>
                      <a:pt x="17" y="98"/>
                    </a:lnTo>
                    <a:lnTo>
                      <a:pt x="18" y="97"/>
                    </a:lnTo>
                    <a:lnTo>
                      <a:pt x="20" y="95"/>
                    </a:lnTo>
                    <a:lnTo>
                      <a:pt x="22" y="94"/>
                    </a:lnTo>
                    <a:lnTo>
                      <a:pt x="23" y="93"/>
                    </a:lnTo>
                    <a:lnTo>
                      <a:pt x="25" y="92"/>
                    </a:lnTo>
                    <a:lnTo>
                      <a:pt x="26" y="90"/>
                    </a:lnTo>
                    <a:lnTo>
                      <a:pt x="27" y="88"/>
                    </a:lnTo>
                    <a:lnTo>
                      <a:pt x="29" y="86"/>
                    </a:lnTo>
                    <a:lnTo>
                      <a:pt x="30" y="85"/>
                    </a:lnTo>
                    <a:lnTo>
                      <a:pt x="28" y="86"/>
                    </a:lnTo>
                    <a:lnTo>
                      <a:pt x="27" y="87"/>
                    </a:lnTo>
                    <a:lnTo>
                      <a:pt x="25" y="87"/>
                    </a:lnTo>
                    <a:lnTo>
                      <a:pt x="23" y="88"/>
                    </a:lnTo>
                    <a:lnTo>
                      <a:pt x="22" y="89"/>
                    </a:lnTo>
                    <a:lnTo>
                      <a:pt x="20" y="90"/>
                    </a:lnTo>
                    <a:lnTo>
                      <a:pt x="18" y="91"/>
                    </a:lnTo>
                    <a:lnTo>
                      <a:pt x="17" y="92"/>
                    </a:lnTo>
                    <a:lnTo>
                      <a:pt x="15" y="93"/>
                    </a:lnTo>
                    <a:lnTo>
                      <a:pt x="14" y="94"/>
                    </a:lnTo>
                    <a:lnTo>
                      <a:pt x="12" y="94"/>
                    </a:lnTo>
                    <a:lnTo>
                      <a:pt x="10" y="95"/>
                    </a:lnTo>
                    <a:lnTo>
                      <a:pt x="8" y="96"/>
                    </a:lnTo>
                    <a:lnTo>
                      <a:pt x="7" y="97"/>
                    </a:lnTo>
                    <a:lnTo>
                      <a:pt x="5" y="98"/>
                    </a:lnTo>
                    <a:lnTo>
                      <a:pt x="4" y="99"/>
                    </a:lnTo>
                    <a:lnTo>
                      <a:pt x="4" y="98"/>
                    </a:lnTo>
                    <a:lnTo>
                      <a:pt x="5" y="97"/>
                    </a:lnTo>
                    <a:lnTo>
                      <a:pt x="6" y="96"/>
                    </a:lnTo>
                    <a:lnTo>
                      <a:pt x="8" y="96"/>
                    </a:lnTo>
                    <a:lnTo>
                      <a:pt x="8" y="94"/>
                    </a:lnTo>
                    <a:lnTo>
                      <a:pt x="10" y="92"/>
                    </a:lnTo>
                    <a:lnTo>
                      <a:pt x="11" y="90"/>
                    </a:lnTo>
                    <a:lnTo>
                      <a:pt x="13" y="89"/>
                    </a:lnTo>
                    <a:lnTo>
                      <a:pt x="15" y="88"/>
                    </a:lnTo>
                    <a:lnTo>
                      <a:pt x="17" y="87"/>
                    </a:lnTo>
                    <a:lnTo>
                      <a:pt x="18" y="85"/>
                    </a:lnTo>
                    <a:lnTo>
                      <a:pt x="20" y="84"/>
                    </a:lnTo>
                    <a:lnTo>
                      <a:pt x="18" y="84"/>
                    </a:lnTo>
                    <a:lnTo>
                      <a:pt x="16" y="84"/>
                    </a:lnTo>
                    <a:lnTo>
                      <a:pt x="14" y="84"/>
                    </a:lnTo>
                    <a:lnTo>
                      <a:pt x="12" y="85"/>
                    </a:lnTo>
                    <a:lnTo>
                      <a:pt x="10" y="85"/>
                    </a:lnTo>
                    <a:lnTo>
                      <a:pt x="8" y="86"/>
                    </a:lnTo>
                    <a:lnTo>
                      <a:pt x="6" y="87"/>
                    </a:lnTo>
                    <a:lnTo>
                      <a:pt x="4" y="88"/>
                    </a:lnTo>
                    <a:lnTo>
                      <a:pt x="5" y="87"/>
                    </a:lnTo>
                    <a:lnTo>
                      <a:pt x="6" y="85"/>
                    </a:lnTo>
                    <a:lnTo>
                      <a:pt x="8" y="84"/>
                    </a:lnTo>
                    <a:lnTo>
                      <a:pt x="9" y="83"/>
                    </a:lnTo>
                    <a:lnTo>
                      <a:pt x="11" y="81"/>
                    </a:lnTo>
                    <a:lnTo>
                      <a:pt x="13" y="80"/>
                    </a:lnTo>
                    <a:lnTo>
                      <a:pt x="15" y="79"/>
                    </a:lnTo>
                    <a:lnTo>
                      <a:pt x="17" y="78"/>
                    </a:lnTo>
                    <a:lnTo>
                      <a:pt x="18" y="76"/>
                    </a:lnTo>
                    <a:lnTo>
                      <a:pt x="20" y="75"/>
                    </a:lnTo>
                    <a:lnTo>
                      <a:pt x="22" y="74"/>
                    </a:lnTo>
                    <a:lnTo>
                      <a:pt x="24" y="73"/>
                    </a:lnTo>
                    <a:lnTo>
                      <a:pt x="26" y="71"/>
                    </a:lnTo>
                    <a:lnTo>
                      <a:pt x="28" y="70"/>
                    </a:lnTo>
                    <a:lnTo>
                      <a:pt x="29" y="69"/>
                    </a:lnTo>
                    <a:lnTo>
                      <a:pt x="32" y="68"/>
                    </a:lnTo>
                    <a:lnTo>
                      <a:pt x="29" y="67"/>
                    </a:lnTo>
                    <a:lnTo>
                      <a:pt x="27" y="68"/>
                    </a:lnTo>
                    <a:lnTo>
                      <a:pt x="25" y="68"/>
                    </a:lnTo>
                    <a:lnTo>
                      <a:pt x="24" y="69"/>
                    </a:lnTo>
                    <a:lnTo>
                      <a:pt x="22" y="69"/>
                    </a:lnTo>
                    <a:lnTo>
                      <a:pt x="20" y="70"/>
                    </a:lnTo>
                    <a:lnTo>
                      <a:pt x="18" y="71"/>
                    </a:lnTo>
                    <a:lnTo>
                      <a:pt x="16" y="73"/>
                    </a:lnTo>
                    <a:lnTo>
                      <a:pt x="14" y="73"/>
                    </a:lnTo>
                    <a:lnTo>
                      <a:pt x="13" y="75"/>
                    </a:lnTo>
                    <a:lnTo>
                      <a:pt x="11" y="75"/>
                    </a:lnTo>
                    <a:lnTo>
                      <a:pt x="9" y="77"/>
                    </a:lnTo>
                    <a:lnTo>
                      <a:pt x="7" y="77"/>
                    </a:lnTo>
                    <a:lnTo>
                      <a:pt x="5" y="78"/>
                    </a:lnTo>
                    <a:lnTo>
                      <a:pt x="4" y="79"/>
                    </a:lnTo>
                    <a:lnTo>
                      <a:pt x="2" y="80"/>
                    </a:lnTo>
                    <a:lnTo>
                      <a:pt x="3" y="78"/>
                    </a:lnTo>
                    <a:lnTo>
                      <a:pt x="5" y="76"/>
                    </a:lnTo>
                    <a:lnTo>
                      <a:pt x="6" y="75"/>
                    </a:lnTo>
                    <a:lnTo>
                      <a:pt x="8" y="73"/>
                    </a:lnTo>
                    <a:lnTo>
                      <a:pt x="10" y="72"/>
                    </a:lnTo>
                    <a:lnTo>
                      <a:pt x="12" y="70"/>
                    </a:lnTo>
                    <a:lnTo>
                      <a:pt x="14" y="69"/>
                    </a:lnTo>
                    <a:lnTo>
                      <a:pt x="16" y="68"/>
                    </a:lnTo>
                    <a:lnTo>
                      <a:pt x="17" y="66"/>
                    </a:lnTo>
                    <a:lnTo>
                      <a:pt x="19" y="65"/>
                    </a:lnTo>
                    <a:lnTo>
                      <a:pt x="22" y="64"/>
                    </a:lnTo>
                    <a:lnTo>
                      <a:pt x="24" y="63"/>
                    </a:lnTo>
                    <a:lnTo>
                      <a:pt x="25" y="62"/>
                    </a:lnTo>
                    <a:lnTo>
                      <a:pt x="27" y="60"/>
                    </a:lnTo>
                    <a:lnTo>
                      <a:pt x="29" y="59"/>
                    </a:lnTo>
                    <a:lnTo>
                      <a:pt x="32" y="58"/>
                    </a:lnTo>
                    <a:lnTo>
                      <a:pt x="30" y="58"/>
                    </a:lnTo>
                    <a:lnTo>
                      <a:pt x="28" y="58"/>
                    </a:lnTo>
                    <a:lnTo>
                      <a:pt x="27" y="58"/>
                    </a:lnTo>
                    <a:lnTo>
                      <a:pt x="25" y="59"/>
                    </a:lnTo>
                    <a:lnTo>
                      <a:pt x="24" y="59"/>
                    </a:lnTo>
                    <a:lnTo>
                      <a:pt x="22" y="60"/>
                    </a:lnTo>
                    <a:lnTo>
                      <a:pt x="21" y="61"/>
                    </a:lnTo>
                    <a:lnTo>
                      <a:pt x="20" y="62"/>
                    </a:lnTo>
                    <a:lnTo>
                      <a:pt x="17" y="63"/>
                    </a:lnTo>
                    <a:lnTo>
                      <a:pt x="15" y="64"/>
                    </a:lnTo>
                    <a:lnTo>
                      <a:pt x="13" y="65"/>
                    </a:lnTo>
                    <a:lnTo>
                      <a:pt x="11" y="67"/>
                    </a:lnTo>
                    <a:lnTo>
                      <a:pt x="9" y="68"/>
                    </a:lnTo>
                    <a:lnTo>
                      <a:pt x="7" y="69"/>
                    </a:lnTo>
                    <a:lnTo>
                      <a:pt x="4" y="70"/>
                    </a:lnTo>
                    <a:lnTo>
                      <a:pt x="2" y="71"/>
                    </a:lnTo>
                    <a:lnTo>
                      <a:pt x="3" y="69"/>
                    </a:lnTo>
                    <a:lnTo>
                      <a:pt x="5" y="67"/>
                    </a:lnTo>
                    <a:lnTo>
                      <a:pt x="6" y="65"/>
                    </a:lnTo>
                    <a:lnTo>
                      <a:pt x="8" y="64"/>
                    </a:lnTo>
                    <a:lnTo>
                      <a:pt x="10" y="63"/>
                    </a:lnTo>
                    <a:lnTo>
                      <a:pt x="12" y="61"/>
                    </a:lnTo>
                    <a:lnTo>
                      <a:pt x="14" y="60"/>
                    </a:lnTo>
                    <a:lnTo>
                      <a:pt x="17" y="59"/>
                    </a:lnTo>
                    <a:lnTo>
                      <a:pt x="19" y="57"/>
                    </a:lnTo>
                    <a:lnTo>
                      <a:pt x="21" y="56"/>
                    </a:lnTo>
                    <a:lnTo>
                      <a:pt x="23" y="55"/>
                    </a:lnTo>
                    <a:lnTo>
                      <a:pt x="25" y="54"/>
                    </a:lnTo>
                    <a:lnTo>
                      <a:pt x="26" y="52"/>
                    </a:lnTo>
                    <a:lnTo>
                      <a:pt x="27" y="50"/>
                    </a:lnTo>
                    <a:lnTo>
                      <a:pt x="29" y="49"/>
                    </a:lnTo>
                    <a:lnTo>
                      <a:pt x="30" y="47"/>
                    </a:lnTo>
                    <a:lnTo>
                      <a:pt x="28" y="47"/>
                    </a:lnTo>
                    <a:lnTo>
                      <a:pt x="26" y="47"/>
                    </a:lnTo>
                    <a:lnTo>
                      <a:pt x="25" y="48"/>
                    </a:lnTo>
                    <a:lnTo>
                      <a:pt x="24" y="48"/>
                    </a:lnTo>
                    <a:lnTo>
                      <a:pt x="22" y="49"/>
                    </a:lnTo>
                    <a:lnTo>
                      <a:pt x="20" y="50"/>
                    </a:lnTo>
                    <a:lnTo>
                      <a:pt x="19" y="51"/>
                    </a:lnTo>
                    <a:lnTo>
                      <a:pt x="17" y="52"/>
                    </a:lnTo>
                    <a:lnTo>
                      <a:pt x="15" y="53"/>
                    </a:lnTo>
                    <a:lnTo>
                      <a:pt x="14" y="54"/>
                    </a:lnTo>
                    <a:lnTo>
                      <a:pt x="12" y="55"/>
                    </a:lnTo>
                    <a:lnTo>
                      <a:pt x="10" y="57"/>
                    </a:lnTo>
                    <a:lnTo>
                      <a:pt x="8" y="57"/>
                    </a:lnTo>
                    <a:lnTo>
                      <a:pt x="6" y="58"/>
                    </a:lnTo>
                    <a:lnTo>
                      <a:pt x="4" y="59"/>
                    </a:lnTo>
                    <a:lnTo>
                      <a:pt x="2" y="59"/>
                    </a:lnTo>
                    <a:lnTo>
                      <a:pt x="3" y="57"/>
                    </a:lnTo>
                    <a:lnTo>
                      <a:pt x="5" y="55"/>
                    </a:lnTo>
                    <a:lnTo>
                      <a:pt x="6" y="54"/>
                    </a:lnTo>
                    <a:lnTo>
                      <a:pt x="8" y="52"/>
                    </a:lnTo>
                    <a:lnTo>
                      <a:pt x="9" y="50"/>
                    </a:lnTo>
                    <a:lnTo>
                      <a:pt x="12" y="49"/>
                    </a:lnTo>
                    <a:lnTo>
                      <a:pt x="13" y="47"/>
                    </a:lnTo>
                    <a:lnTo>
                      <a:pt x="15" y="46"/>
                    </a:lnTo>
                    <a:lnTo>
                      <a:pt x="17" y="44"/>
                    </a:lnTo>
                    <a:lnTo>
                      <a:pt x="19" y="43"/>
                    </a:lnTo>
                    <a:lnTo>
                      <a:pt x="21" y="41"/>
                    </a:lnTo>
                    <a:lnTo>
                      <a:pt x="23" y="39"/>
                    </a:lnTo>
                    <a:lnTo>
                      <a:pt x="25" y="37"/>
                    </a:lnTo>
                    <a:lnTo>
                      <a:pt x="27" y="36"/>
                    </a:lnTo>
                    <a:lnTo>
                      <a:pt x="28" y="34"/>
                    </a:lnTo>
                    <a:lnTo>
                      <a:pt x="30" y="32"/>
                    </a:lnTo>
                    <a:lnTo>
                      <a:pt x="28" y="33"/>
                    </a:lnTo>
                    <a:lnTo>
                      <a:pt x="26" y="34"/>
                    </a:lnTo>
                    <a:lnTo>
                      <a:pt x="24" y="35"/>
                    </a:lnTo>
                    <a:lnTo>
                      <a:pt x="22" y="37"/>
                    </a:lnTo>
                    <a:lnTo>
                      <a:pt x="20" y="38"/>
                    </a:lnTo>
                    <a:lnTo>
                      <a:pt x="18" y="39"/>
                    </a:lnTo>
                    <a:lnTo>
                      <a:pt x="16" y="40"/>
                    </a:lnTo>
                    <a:lnTo>
                      <a:pt x="15" y="42"/>
                    </a:lnTo>
                    <a:lnTo>
                      <a:pt x="13" y="43"/>
                    </a:lnTo>
                    <a:lnTo>
                      <a:pt x="11" y="44"/>
                    </a:lnTo>
                    <a:lnTo>
                      <a:pt x="9" y="45"/>
                    </a:lnTo>
                    <a:lnTo>
                      <a:pt x="7" y="46"/>
                    </a:lnTo>
                    <a:lnTo>
                      <a:pt x="5" y="47"/>
                    </a:lnTo>
                    <a:lnTo>
                      <a:pt x="4" y="48"/>
                    </a:lnTo>
                    <a:lnTo>
                      <a:pt x="2" y="49"/>
                    </a:lnTo>
                    <a:lnTo>
                      <a:pt x="0" y="50"/>
                    </a:lnTo>
                    <a:lnTo>
                      <a:pt x="1" y="48"/>
                    </a:lnTo>
                    <a:lnTo>
                      <a:pt x="2" y="46"/>
                    </a:lnTo>
                    <a:lnTo>
                      <a:pt x="3" y="44"/>
                    </a:lnTo>
                    <a:lnTo>
                      <a:pt x="5" y="43"/>
                    </a:lnTo>
                    <a:lnTo>
                      <a:pt x="7" y="41"/>
                    </a:lnTo>
                    <a:lnTo>
                      <a:pt x="9" y="39"/>
                    </a:lnTo>
                    <a:lnTo>
                      <a:pt x="11" y="38"/>
                    </a:lnTo>
                    <a:lnTo>
                      <a:pt x="13" y="36"/>
                    </a:lnTo>
                    <a:lnTo>
                      <a:pt x="14" y="35"/>
                    </a:lnTo>
                    <a:lnTo>
                      <a:pt x="16" y="34"/>
                    </a:lnTo>
                    <a:lnTo>
                      <a:pt x="17" y="33"/>
                    </a:lnTo>
                    <a:lnTo>
                      <a:pt x="19" y="32"/>
                    </a:lnTo>
                    <a:lnTo>
                      <a:pt x="20" y="31"/>
                    </a:lnTo>
                    <a:lnTo>
                      <a:pt x="22" y="30"/>
                    </a:lnTo>
                    <a:lnTo>
                      <a:pt x="23" y="29"/>
                    </a:lnTo>
                    <a:lnTo>
                      <a:pt x="25" y="28"/>
                    </a:lnTo>
                    <a:lnTo>
                      <a:pt x="23" y="28"/>
                    </a:lnTo>
                    <a:lnTo>
                      <a:pt x="22" y="28"/>
                    </a:lnTo>
                    <a:lnTo>
                      <a:pt x="20" y="29"/>
                    </a:lnTo>
                    <a:lnTo>
                      <a:pt x="19" y="29"/>
                    </a:lnTo>
                    <a:lnTo>
                      <a:pt x="17" y="30"/>
                    </a:lnTo>
                    <a:lnTo>
                      <a:pt x="16" y="31"/>
                    </a:lnTo>
                    <a:lnTo>
                      <a:pt x="14" y="32"/>
                    </a:lnTo>
                    <a:lnTo>
                      <a:pt x="13" y="33"/>
                    </a:lnTo>
                    <a:lnTo>
                      <a:pt x="11" y="33"/>
                    </a:lnTo>
                    <a:lnTo>
                      <a:pt x="9" y="34"/>
                    </a:lnTo>
                    <a:lnTo>
                      <a:pt x="8" y="35"/>
                    </a:lnTo>
                    <a:lnTo>
                      <a:pt x="6" y="36"/>
                    </a:lnTo>
                    <a:lnTo>
                      <a:pt x="5" y="36"/>
                    </a:lnTo>
                    <a:lnTo>
                      <a:pt x="3" y="37"/>
                    </a:lnTo>
                    <a:lnTo>
                      <a:pt x="2" y="38"/>
                    </a:lnTo>
                    <a:lnTo>
                      <a:pt x="0" y="38"/>
                    </a:lnTo>
                    <a:lnTo>
                      <a:pt x="1" y="36"/>
                    </a:lnTo>
                    <a:lnTo>
                      <a:pt x="3" y="34"/>
                    </a:lnTo>
                    <a:lnTo>
                      <a:pt x="5" y="32"/>
                    </a:lnTo>
                    <a:lnTo>
                      <a:pt x="7" y="30"/>
                    </a:lnTo>
                    <a:lnTo>
                      <a:pt x="9" y="29"/>
                    </a:lnTo>
                    <a:lnTo>
                      <a:pt x="10" y="28"/>
                    </a:lnTo>
                    <a:lnTo>
                      <a:pt x="12" y="27"/>
                    </a:lnTo>
                    <a:lnTo>
                      <a:pt x="13" y="26"/>
                    </a:lnTo>
                    <a:lnTo>
                      <a:pt x="15" y="24"/>
                    </a:lnTo>
                    <a:lnTo>
                      <a:pt x="16" y="23"/>
                    </a:lnTo>
                    <a:lnTo>
                      <a:pt x="18" y="22"/>
                    </a:lnTo>
                    <a:lnTo>
                      <a:pt x="19" y="21"/>
                    </a:lnTo>
                    <a:lnTo>
                      <a:pt x="21" y="20"/>
                    </a:lnTo>
                    <a:lnTo>
                      <a:pt x="22" y="19"/>
                    </a:lnTo>
                    <a:lnTo>
                      <a:pt x="24" y="18"/>
                    </a:lnTo>
                    <a:lnTo>
                      <a:pt x="25" y="17"/>
                    </a:lnTo>
                    <a:lnTo>
                      <a:pt x="26" y="16"/>
                    </a:lnTo>
                    <a:lnTo>
                      <a:pt x="28" y="15"/>
                    </a:lnTo>
                    <a:lnTo>
                      <a:pt x="29" y="13"/>
                    </a:lnTo>
                    <a:lnTo>
                      <a:pt x="30" y="12"/>
                    </a:lnTo>
                    <a:lnTo>
                      <a:pt x="32" y="11"/>
                    </a:lnTo>
                    <a:lnTo>
                      <a:pt x="33" y="9"/>
                    </a:lnTo>
                    <a:lnTo>
                      <a:pt x="35" y="7"/>
                    </a:lnTo>
                    <a:lnTo>
                      <a:pt x="37" y="5"/>
                    </a:lnTo>
                    <a:lnTo>
                      <a:pt x="38" y="4"/>
                    </a:lnTo>
                    <a:lnTo>
                      <a:pt x="40" y="2"/>
                    </a:lnTo>
                    <a:lnTo>
                      <a:pt x="42" y="1"/>
                    </a:lnTo>
                    <a:lnTo>
                      <a:pt x="44"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1" name="Freeform 842"/>
              <p:cNvSpPr>
                <a:spLocks/>
              </p:cNvSpPr>
              <p:nvPr/>
            </p:nvSpPr>
            <p:spPr bwMode="auto">
              <a:xfrm>
                <a:off x="4478" y="2250"/>
                <a:ext cx="7" cy="11"/>
              </a:xfrm>
              <a:custGeom>
                <a:avLst/>
                <a:gdLst>
                  <a:gd name="T0" fmla="*/ 1 w 7"/>
                  <a:gd name="T1" fmla="*/ 0 h 11"/>
                  <a:gd name="T2" fmla="*/ 3 w 7"/>
                  <a:gd name="T3" fmla="*/ 1 h 11"/>
                  <a:gd name="T4" fmla="*/ 4 w 7"/>
                  <a:gd name="T5" fmla="*/ 2 h 11"/>
                  <a:gd name="T6" fmla="*/ 5 w 7"/>
                  <a:gd name="T7" fmla="*/ 3 h 11"/>
                  <a:gd name="T8" fmla="*/ 6 w 7"/>
                  <a:gd name="T9" fmla="*/ 4 h 11"/>
                  <a:gd name="T10" fmla="*/ 7 w 7"/>
                  <a:gd name="T11" fmla="*/ 6 h 11"/>
                  <a:gd name="T12" fmla="*/ 7 w 7"/>
                  <a:gd name="T13" fmla="*/ 8 h 11"/>
                  <a:gd name="T14" fmla="*/ 7 w 7"/>
                  <a:gd name="T15" fmla="*/ 10 h 11"/>
                  <a:gd name="T16" fmla="*/ 6 w 7"/>
                  <a:gd name="T17" fmla="*/ 11 h 11"/>
                  <a:gd name="T18" fmla="*/ 5 w 7"/>
                  <a:gd name="T19" fmla="*/ 11 h 11"/>
                  <a:gd name="T20" fmla="*/ 4 w 7"/>
                  <a:gd name="T21" fmla="*/ 10 h 11"/>
                  <a:gd name="T22" fmla="*/ 2 w 7"/>
                  <a:gd name="T23" fmla="*/ 9 h 11"/>
                  <a:gd name="T24" fmla="*/ 1 w 7"/>
                  <a:gd name="T25" fmla="*/ 7 h 11"/>
                  <a:gd name="T26" fmla="*/ 0 w 7"/>
                  <a:gd name="T27" fmla="*/ 5 h 11"/>
                  <a:gd name="T28" fmla="*/ 0 w 7"/>
                  <a:gd name="T29" fmla="*/ 3 h 11"/>
                  <a:gd name="T30" fmla="*/ 0 w 7"/>
                  <a:gd name="T31" fmla="*/ 2 h 11"/>
                  <a:gd name="T32" fmla="*/ 1 w 7"/>
                  <a:gd name="T33" fmla="*/ 0 h 11"/>
                  <a:gd name="T34" fmla="*/ 1 w 7"/>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1">
                    <a:moveTo>
                      <a:pt x="1" y="0"/>
                    </a:moveTo>
                    <a:lnTo>
                      <a:pt x="3" y="1"/>
                    </a:lnTo>
                    <a:lnTo>
                      <a:pt x="4" y="2"/>
                    </a:lnTo>
                    <a:lnTo>
                      <a:pt x="5" y="3"/>
                    </a:lnTo>
                    <a:lnTo>
                      <a:pt x="6" y="4"/>
                    </a:lnTo>
                    <a:lnTo>
                      <a:pt x="7" y="6"/>
                    </a:lnTo>
                    <a:lnTo>
                      <a:pt x="7" y="8"/>
                    </a:lnTo>
                    <a:lnTo>
                      <a:pt x="7" y="10"/>
                    </a:lnTo>
                    <a:lnTo>
                      <a:pt x="6" y="11"/>
                    </a:lnTo>
                    <a:lnTo>
                      <a:pt x="5" y="11"/>
                    </a:lnTo>
                    <a:lnTo>
                      <a:pt x="4" y="10"/>
                    </a:lnTo>
                    <a:lnTo>
                      <a:pt x="2" y="9"/>
                    </a:lnTo>
                    <a:lnTo>
                      <a:pt x="1" y="7"/>
                    </a:lnTo>
                    <a:lnTo>
                      <a:pt x="0" y="5"/>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2" name="Freeform 843"/>
              <p:cNvSpPr>
                <a:spLocks/>
              </p:cNvSpPr>
              <p:nvPr/>
            </p:nvSpPr>
            <p:spPr bwMode="auto">
              <a:xfrm>
                <a:off x="4501" y="2252"/>
                <a:ext cx="6" cy="7"/>
              </a:xfrm>
              <a:custGeom>
                <a:avLst/>
                <a:gdLst>
                  <a:gd name="T0" fmla="*/ 2 w 6"/>
                  <a:gd name="T1" fmla="*/ 0 h 7"/>
                  <a:gd name="T2" fmla="*/ 3 w 6"/>
                  <a:gd name="T3" fmla="*/ 0 h 7"/>
                  <a:gd name="T4" fmla="*/ 4 w 6"/>
                  <a:gd name="T5" fmla="*/ 1 h 7"/>
                  <a:gd name="T6" fmla="*/ 5 w 6"/>
                  <a:gd name="T7" fmla="*/ 1 h 7"/>
                  <a:gd name="T8" fmla="*/ 6 w 6"/>
                  <a:gd name="T9" fmla="*/ 2 h 7"/>
                  <a:gd name="T10" fmla="*/ 6 w 6"/>
                  <a:gd name="T11" fmla="*/ 4 h 7"/>
                  <a:gd name="T12" fmla="*/ 6 w 6"/>
                  <a:gd name="T13" fmla="*/ 6 h 7"/>
                  <a:gd name="T14" fmla="*/ 5 w 6"/>
                  <a:gd name="T15" fmla="*/ 7 h 7"/>
                  <a:gd name="T16" fmla="*/ 3 w 6"/>
                  <a:gd name="T17" fmla="*/ 7 h 7"/>
                  <a:gd name="T18" fmla="*/ 2 w 6"/>
                  <a:gd name="T19" fmla="*/ 6 h 7"/>
                  <a:gd name="T20" fmla="*/ 2 w 6"/>
                  <a:gd name="T21" fmla="*/ 5 h 7"/>
                  <a:gd name="T22" fmla="*/ 1 w 6"/>
                  <a:gd name="T23" fmla="*/ 4 h 7"/>
                  <a:gd name="T24" fmla="*/ 1 w 6"/>
                  <a:gd name="T25" fmla="*/ 3 h 7"/>
                  <a:gd name="T26" fmla="*/ 0 w 6"/>
                  <a:gd name="T27" fmla="*/ 1 h 7"/>
                  <a:gd name="T28" fmla="*/ 2 w 6"/>
                  <a:gd name="T29" fmla="*/ 0 h 7"/>
                  <a:gd name="T30" fmla="*/ 2 w 6"/>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7">
                    <a:moveTo>
                      <a:pt x="2" y="0"/>
                    </a:moveTo>
                    <a:lnTo>
                      <a:pt x="3" y="0"/>
                    </a:lnTo>
                    <a:lnTo>
                      <a:pt x="4" y="1"/>
                    </a:lnTo>
                    <a:lnTo>
                      <a:pt x="5" y="1"/>
                    </a:lnTo>
                    <a:lnTo>
                      <a:pt x="6" y="2"/>
                    </a:lnTo>
                    <a:lnTo>
                      <a:pt x="6" y="4"/>
                    </a:lnTo>
                    <a:lnTo>
                      <a:pt x="6" y="6"/>
                    </a:lnTo>
                    <a:lnTo>
                      <a:pt x="5" y="7"/>
                    </a:lnTo>
                    <a:lnTo>
                      <a:pt x="3" y="7"/>
                    </a:lnTo>
                    <a:lnTo>
                      <a:pt x="2" y="6"/>
                    </a:lnTo>
                    <a:lnTo>
                      <a:pt x="2" y="5"/>
                    </a:lnTo>
                    <a:lnTo>
                      <a:pt x="1" y="4"/>
                    </a:lnTo>
                    <a:lnTo>
                      <a:pt x="1" y="3"/>
                    </a:lnTo>
                    <a:lnTo>
                      <a:pt x="0"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3" name="Freeform 844"/>
              <p:cNvSpPr>
                <a:spLocks/>
              </p:cNvSpPr>
              <p:nvPr/>
            </p:nvSpPr>
            <p:spPr bwMode="auto">
              <a:xfrm>
                <a:off x="4747" y="2252"/>
                <a:ext cx="140" cy="57"/>
              </a:xfrm>
              <a:custGeom>
                <a:avLst/>
                <a:gdLst>
                  <a:gd name="T0" fmla="*/ 86 w 140"/>
                  <a:gd name="T1" fmla="*/ 2 h 57"/>
                  <a:gd name="T2" fmla="*/ 93 w 140"/>
                  <a:gd name="T3" fmla="*/ 5 h 57"/>
                  <a:gd name="T4" fmla="*/ 101 w 140"/>
                  <a:gd name="T5" fmla="*/ 8 h 57"/>
                  <a:gd name="T6" fmla="*/ 108 w 140"/>
                  <a:gd name="T7" fmla="*/ 12 h 57"/>
                  <a:gd name="T8" fmla="*/ 116 w 140"/>
                  <a:gd name="T9" fmla="*/ 15 h 57"/>
                  <a:gd name="T10" fmla="*/ 123 w 140"/>
                  <a:gd name="T11" fmla="*/ 19 h 57"/>
                  <a:gd name="T12" fmla="*/ 130 w 140"/>
                  <a:gd name="T13" fmla="*/ 23 h 57"/>
                  <a:gd name="T14" fmla="*/ 137 w 140"/>
                  <a:gd name="T15" fmla="*/ 27 h 57"/>
                  <a:gd name="T16" fmla="*/ 138 w 140"/>
                  <a:gd name="T17" fmla="*/ 32 h 57"/>
                  <a:gd name="T18" fmla="*/ 134 w 140"/>
                  <a:gd name="T19" fmla="*/ 33 h 57"/>
                  <a:gd name="T20" fmla="*/ 130 w 140"/>
                  <a:gd name="T21" fmla="*/ 31 h 57"/>
                  <a:gd name="T22" fmla="*/ 126 w 140"/>
                  <a:gd name="T23" fmla="*/ 29 h 57"/>
                  <a:gd name="T24" fmla="*/ 121 w 140"/>
                  <a:gd name="T25" fmla="*/ 26 h 57"/>
                  <a:gd name="T26" fmla="*/ 117 w 140"/>
                  <a:gd name="T27" fmla="*/ 23 h 57"/>
                  <a:gd name="T28" fmla="*/ 113 w 140"/>
                  <a:gd name="T29" fmla="*/ 21 h 57"/>
                  <a:gd name="T30" fmla="*/ 110 w 140"/>
                  <a:gd name="T31" fmla="*/ 21 h 57"/>
                  <a:gd name="T32" fmla="*/ 108 w 140"/>
                  <a:gd name="T33" fmla="*/ 25 h 57"/>
                  <a:gd name="T34" fmla="*/ 108 w 140"/>
                  <a:gd name="T35" fmla="*/ 29 h 57"/>
                  <a:gd name="T36" fmla="*/ 109 w 140"/>
                  <a:gd name="T37" fmla="*/ 33 h 57"/>
                  <a:gd name="T38" fmla="*/ 109 w 140"/>
                  <a:gd name="T39" fmla="*/ 37 h 57"/>
                  <a:gd name="T40" fmla="*/ 111 w 140"/>
                  <a:gd name="T41" fmla="*/ 40 h 57"/>
                  <a:gd name="T42" fmla="*/ 111 w 140"/>
                  <a:gd name="T43" fmla="*/ 43 h 57"/>
                  <a:gd name="T44" fmla="*/ 110 w 140"/>
                  <a:gd name="T45" fmla="*/ 45 h 57"/>
                  <a:gd name="T46" fmla="*/ 107 w 140"/>
                  <a:gd name="T47" fmla="*/ 47 h 57"/>
                  <a:gd name="T48" fmla="*/ 103 w 140"/>
                  <a:gd name="T49" fmla="*/ 49 h 57"/>
                  <a:gd name="T50" fmla="*/ 98 w 140"/>
                  <a:gd name="T51" fmla="*/ 50 h 57"/>
                  <a:gd name="T52" fmla="*/ 93 w 140"/>
                  <a:gd name="T53" fmla="*/ 51 h 57"/>
                  <a:gd name="T54" fmla="*/ 90 w 140"/>
                  <a:gd name="T55" fmla="*/ 52 h 57"/>
                  <a:gd name="T56" fmla="*/ 87 w 140"/>
                  <a:gd name="T57" fmla="*/ 54 h 57"/>
                  <a:gd name="T58" fmla="*/ 83 w 140"/>
                  <a:gd name="T59" fmla="*/ 55 h 57"/>
                  <a:gd name="T60" fmla="*/ 79 w 140"/>
                  <a:gd name="T61" fmla="*/ 56 h 57"/>
                  <a:gd name="T62" fmla="*/ 75 w 140"/>
                  <a:gd name="T63" fmla="*/ 56 h 57"/>
                  <a:gd name="T64" fmla="*/ 71 w 140"/>
                  <a:gd name="T65" fmla="*/ 56 h 57"/>
                  <a:gd name="T66" fmla="*/ 67 w 140"/>
                  <a:gd name="T67" fmla="*/ 56 h 57"/>
                  <a:gd name="T68" fmla="*/ 63 w 140"/>
                  <a:gd name="T69" fmla="*/ 54 h 57"/>
                  <a:gd name="T70" fmla="*/ 60 w 140"/>
                  <a:gd name="T71" fmla="*/ 52 h 57"/>
                  <a:gd name="T72" fmla="*/ 55 w 140"/>
                  <a:gd name="T73" fmla="*/ 49 h 57"/>
                  <a:gd name="T74" fmla="*/ 47 w 140"/>
                  <a:gd name="T75" fmla="*/ 46 h 57"/>
                  <a:gd name="T76" fmla="*/ 39 w 140"/>
                  <a:gd name="T77" fmla="*/ 43 h 57"/>
                  <a:gd name="T78" fmla="*/ 32 w 140"/>
                  <a:gd name="T79" fmla="*/ 40 h 57"/>
                  <a:gd name="T80" fmla="*/ 25 w 140"/>
                  <a:gd name="T81" fmla="*/ 37 h 57"/>
                  <a:gd name="T82" fmla="*/ 17 w 140"/>
                  <a:gd name="T83" fmla="*/ 34 h 57"/>
                  <a:gd name="T84" fmla="*/ 10 w 140"/>
                  <a:gd name="T85" fmla="*/ 31 h 57"/>
                  <a:gd name="T86" fmla="*/ 3 w 140"/>
                  <a:gd name="T87" fmla="*/ 28 h 57"/>
                  <a:gd name="T88" fmla="*/ 5 w 140"/>
                  <a:gd name="T89" fmla="*/ 25 h 57"/>
                  <a:gd name="T90" fmla="*/ 15 w 140"/>
                  <a:gd name="T91" fmla="*/ 22 h 57"/>
                  <a:gd name="T92" fmla="*/ 24 w 140"/>
                  <a:gd name="T93" fmla="*/ 19 h 57"/>
                  <a:gd name="T94" fmla="*/ 34 w 140"/>
                  <a:gd name="T95" fmla="*/ 15 h 57"/>
                  <a:gd name="T96" fmla="*/ 44 w 140"/>
                  <a:gd name="T97" fmla="*/ 11 h 57"/>
                  <a:gd name="T98" fmla="*/ 54 w 140"/>
                  <a:gd name="T99" fmla="*/ 8 h 57"/>
                  <a:gd name="T100" fmla="*/ 64 w 140"/>
                  <a:gd name="T101" fmla="*/ 5 h 57"/>
                  <a:gd name="T102" fmla="*/ 74 w 140"/>
                  <a:gd name="T103" fmla="*/ 2 h 57"/>
                  <a:gd name="T104" fmla="*/ 80 w 140"/>
                  <a:gd name="T105" fmla="*/ 2 h 57"/>
                  <a:gd name="T106" fmla="*/ 81 w 140"/>
                  <a:gd name="T107" fmla="*/ 1 h 57"/>
                  <a:gd name="T108" fmla="*/ 82 w 140"/>
                  <a:gd name="T109" fmla="*/ 0 h 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57">
                    <a:moveTo>
                      <a:pt x="82" y="0"/>
                    </a:moveTo>
                    <a:lnTo>
                      <a:pt x="86" y="2"/>
                    </a:lnTo>
                    <a:lnTo>
                      <a:pt x="89" y="3"/>
                    </a:lnTo>
                    <a:lnTo>
                      <a:pt x="93" y="5"/>
                    </a:lnTo>
                    <a:lnTo>
                      <a:pt x="97" y="7"/>
                    </a:lnTo>
                    <a:lnTo>
                      <a:pt x="101" y="8"/>
                    </a:lnTo>
                    <a:lnTo>
                      <a:pt x="105" y="10"/>
                    </a:lnTo>
                    <a:lnTo>
                      <a:pt x="108" y="12"/>
                    </a:lnTo>
                    <a:lnTo>
                      <a:pt x="112" y="13"/>
                    </a:lnTo>
                    <a:lnTo>
                      <a:pt x="116" y="15"/>
                    </a:lnTo>
                    <a:lnTo>
                      <a:pt x="119" y="17"/>
                    </a:lnTo>
                    <a:lnTo>
                      <a:pt x="123" y="19"/>
                    </a:lnTo>
                    <a:lnTo>
                      <a:pt x="126" y="21"/>
                    </a:lnTo>
                    <a:lnTo>
                      <a:pt x="130" y="23"/>
                    </a:lnTo>
                    <a:lnTo>
                      <a:pt x="133" y="25"/>
                    </a:lnTo>
                    <a:lnTo>
                      <a:pt x="137" y="27"/>
                    </a:lnTo>
                    <a:lnTo>
                      <a:pt x="140" y="30"/>
                    </a:lnTo>
                    <a:lnTo>
                      <a:pt x="138" y="32"/>
                    </a:lnTo>
                    <a:lnTo>
                      <a:pt x="136" y="32"/>
                    </a:lnTo>
                    <a:lnTo>
                      <a:pt x="134" y="33"/>
                    </a:lnTo>
                    <a:lnTo>
                      <a:pt x="132" y="32"/>
                    </a:lnTo>
                    <a:lnTo>
                      <a:pt x="130" y="31"/>
                    </a:lnTo>
                    <a:lnTo>
                      <a:pt x="128" y="30"/>
                    </a:lnTo>
                    <a:lnTo>
                      <a:pt x="126" y="29"/>
                    </a:lnTo>
                    <a:lnTo>
                      <a:pt x="124" y="28"/>
                    </a:lnTo>
                    <a:lnTo>
                      <a:pt x="121" y="26"/>
                    </a:lnTo>
                    <a:lnTo>
                      <a:pt x="119" y="24"/>
                    </a:lnTo>
                    <a:lnTo>
                      <a:pt x="117" y="23"/>
                    </a:lnTo>
                    <a:lnTo>
                      <a:pt x="115" y="22"/>
                    </a:lnTo>
                    <a:lnTo>
                      <a:pt x="113" y="21"/>
                    </a:lnTo>
                    <a:lnTo>
                      <a:pt x="111" y="21"/>
                    </a:lnTo>
                    <a:lnTo>
                      <a:pt x="110" y="21"/>
                    </a:lnTo>
                    <a:lnTo>
                      <a:pt x="108" y="23"/>
                    </a:lnTo>
                    <a:lnTo>
                      <a:pt x="108" y="25"/>
                    </a:lnTo>
                    <a:lnTo>
                      <a:pt x="108" y="27"/>
                    </a:lnTo>
                    <a:lnTo>
                      <a:pt x="108" y="29"/>
                    </a:lnTo>
                    <a:lnTo>
                      <a:pt x="109" y="31"/>
                    </a:lnTo>
                    <a:lnTo>
                      <a:pt x="109" y="33"/>
                    </a:lnTo>
                    <a:lnTo>
                      <a:pt x="109" y="35"/>
                    </a:lnTo>
                    <a:lnTo>
                      <a:pt x="109" y="37"/>
                    </a:lnTo>
                    <a:lnTo>
                      <a:pt x="109" y="39"/>
                    </a:lnTo>
                    <a:lnTo>
                      <a:pt x="111" y="40"/>
                    </a:lnTo>
                    <a:lnTo>
                      <a:pt x="111" y="42"/>
                    </a:lnTo>
                    <a:lnTo>
                      <a:pt x="111" y="43"/>
                    </a:lnTo>
                    <a:lnTo>
                      <a:pt x="111" y="44"/>
                    </a:lnTo>
                    <a:lnTo>
                      <a:pt x="110" y="45"/>
                    </a:lnTo>
                    <a:lnTo>
                      <a:pt x="108" y="46"/>
                    </a:lnTo>
                    <a:lnTo>
                      <a:pt x="107" y="47"/>
                    </a:lnTo>
                    <a:lnTo>
                      <a:pt x="105" y="48"/>
                    </a:lnTo>
                    <a:lnTo>
                      <a:pt x="103" y="49"/>
                    </a:lnTo>
                    <a:lnTo>
                      <a:pt x="101" y="49"/>
                    </a:lnTo>
                    <a:lnTo>
                      <a:pt x="98" y="50"/>
                    </a:lnTo>
                    <a:lnTo>
                      <a:pt x="96" y="51"/>
                    </a:lnTo>
                    <a:lnTo>
                      <a:pt x="93" y="51"/>
                    </a:lnTo>
                    <a:lnTo>
                      <a:pt x="92" y="52"/>
                    </a:lnTo>
                    <a:lnTo>
                      <a:pt x="90" y="52"/>
                    </a:lnTo>
                    <a:lnTo>
                      <a:pt x="89" y="53"/>
                    </a:lnTo>
                    <a:lnTo>
                      <a:pt x="87" y="54"/>
                    </a:lnTo>
                    <a:lnTo>
                      <a:pt x="85" y="54"/>
                    </a:lnTo>
                    <a:lnTo>
                      <a:pt x="83" y="55"/>
                    </a:lnTo>
                    <a:lnTo>
                      <a:pt x="81" y="56"/>
                    </a:lnTo>
                    <a:lnTo>
                      <a:pt x="79" y="56"/>
                    </a:lnTo>
                    <a:lnTo>
                      <a:pt x="77" y="56"/>
                    </a:lnTo>
                    <a:lnTo>
                      <a:pt x="75" y="56"/>
                    </a:lnTo>
                    <a:lnTo>
                      <a:pt x="73" y="57"/>
                    </a:lnTo>
                    <a:lnTo>
                      <a:pt x="71" y="56"/>
                    </a:lnTo>
                    <a:lnTo>
                      <a:pt x="69" y="56"/>
                    </a:lnTo>
                    <a:lnTo>
                      <a:pt x="67" y="56"/>
                    </a:lnTo>
                    <a:lnTo>
                      <a:pt x="65" y="55"/>
                    </a:lnTo>
                    <a:lnTo>
                      <a:pt x="63" y="54"/>
                    </a:lnTo>
                    <a:lnTo>
                      <a:pt x="61" y="54"/>
                    </a:lnTo>
                    <a:lnTo>
                      <a:pt x="60" y="52"/>
                    </a:lnTo>
                    <a:lnTo>
                      <a:pt x="58" y="51"/>
                    </a:lnTo>
                    <a:lnTo>
                      <a:pt x="55" y="49"/>
                    </a:lnTo>
                    <a:lnTo>
                      <a:pt x="51" y="48"/>
                    </a:lnTo>
                    <a:lnTo>
                      <a:pt x="47" y="46"/>
                    </a:lnTo>
                    <a:lnTo>
                      <a:pt x="43" y="45"/>
                    </a:lnTo>
                    <a:lnTo>
                      <a:pt x="39" y="43"/>
                    </a:lnTo>
                    <a:lnTo>
                      <a:pt x="36" y="42"/>
                    </a:lnTo>
                    <a:lnTo>
                      <a:pt x="32" y="40"/>
                    </a:lnTo>
                    <a:lnTo>
                      <a:pt x="28" y="39"/>
                    </a:lnTo>
                    <a:lnTo>
                      <a:pt x="25" y="37"/>
                    </a:lnTo>
                    <a:lnTo>
                      <a:pt x="21" y="36"/>
                    </a:lnTo>
                    <a:lnTo>
                      <a:pt x="17" y="34"/>
                    </a:lnTo>
                    <a:lnTo>
                      <a:pt x="14" y="33"/>
                    </a:lnTo>
                    <a:lnTo>
                      <a:pt x="10" y="31"/>
                    </a:lnTo>
                    <a:lnTo>
                      <a:pt x="7" y="30"/>
                    </a:lnTo>
                    <a:lnTo>
                      <a:pt x="3" y="28"/>
                    </a:lnTo>
                    <a:lnTo>
                      <a:pt x="0" y="27"/>
                    </a:lnTo>
                    <a:lnTo>
                      <a:pt x="5" y="25"/>
                    </a:lnTo>
                    <a:lnTo>
                      <a:pt x="10" y="24"/>
                    </a:lnTo>
                    <a:lnTo>
                      <a:pt x="15" y="22"/>
                    </a:lnTo>
                    <a:lnTo>
                      <a:pt x="20" y="21"/>
                    </a:lnTo>
                    <a:lnTo>
                      <a:pt x="24" y="19"/>
                    </a:lnTo>
                    <a:lnTo>
                      <a:pt x="29" y="17"/>
                    </a:lnTo>
                    <a:lnTo>
                      <a:pt x="34" y="15"/>
                    </a:lnTo>
                    <a:lnTo>
                      <a:pt x="39" y="13"/>
                    </a:lnTo>
                    <a:lnTo>
                      <a:pt x="44" y="11"/>
                    </a:lnTo>
                    <a:lnTo>
                      <a:pt x="49" y="10"/>
                    </a:lnTo>
                    <a:lnTo>
                      <a:pt x="54" y="8"/>
                    </a:lnTo>
                    <a:lnTo>
                      <a:pt x="59" y="6"/>
                    </a:lnTo>
                    <a:lnTo>
                      <a:pt x="64" y="5"/>
                    </a:lnTo>
                    <a:lnTo>
                      <a:pt x="69" y="4"/>
                    </a:lnTo>
                    <a:lnTo>
                      <a:pt x="74" y="2"/>
                    </a:lnTo>
                    <a:lnTo>
                      <a:pt x="79" y="2"/>
                    </a:lnTo>
                    <a:lnTo>
                      <a:pt x="80" y="2"/>
                    </a:lnTo>
                    <a:lnTo>
                      <a:pt x="81" y="1"/>
                    </a:lnTo>
                    <a:lnTo>
                      <a:pt x="82"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4" name="Freeform 845"/>
              <p:cNvSpPr>
                <a:spLocks/>
              </p:cNvSpPr>
              <p:nvPr/>
            </p:nvSpPr>
            <p:spPr bwMode="auto">
              <a:xfrm>
                <a:off x="4385" y="2254"/>
                <a:ext cx="41" cy="41"/>
              </a:xfrm>
              <a:custGeom>
                <a:avLst/>
                <a:gdLst>
                  <a:gd name="T0" fmla="*/ 14 w 41"/>
                  <a:gd name="T1" fmla="*/ 0 h 41"/>
                  <a:gd name="T2" fmla="*/ 18 w 41"/>
                  <a:gd name="T3" fmla="*/ 0 h 41"/>
                  <a:gd name="T4" fmla="*/ 21 w 41"/>
                  <a:gd name="T5" fmla="*/ 0 h 41"/>
                  <a:gd name="T6" fmla="*/ 23 w 41"/>
                  <a:gd name="T7" fmla="*/ 3 h 41"/>
                  <a:gd name="T8" fmla="*/ 20 w 41"/>
                  <a:gd name="T9" fmla="*/ 4 h 41"/>
                  <a:gd name="T10" fmla="*/ 14 w 41"/>
                  <a:gd name="T11" fmla="*/ 4 h 41"/>
                  <a:gd name="T12" fmla="*/ 10 w 41"/>
                  <a:gd name="T13" fmla="*/ 7 h 41"/>
                  <a:gd name="T14" fmla="*/ 9 w 41"/>
                  <a:gd name="T15" fmla="*/ 11 h 41"/>
                  <a:gd name="T16" fmla="*/ 9 w 41"/>
                  <a:gd name="T17" fmla="*/ 17 h 41"/>
                  <a:gd name="T18" fmla="*/ 11 w 41"/>
                  <a:gd name="T19" fmla="*/ 23 h 41"/>
                  <a:gd name="T20" fmla="*/ 15 w 41"/>
                  <a:gd name="T21" fmla="*/ 28 h 41"/>
                  <a:gd name="T22" fmla="*/ 20 w 41"/>
                  <a:gd name="T23" fmla="*/ 31 h 41"/>
                  <a:gd name="T24" fmla="*/ 25 w 41"/>
                  <a:gd name="T25" fmla="*/ 32 h 41"/>
                  <a:gd name="T26" fmla="*/ 28 w 41"/>
                  <a:gd name="T27" fmla="*/ 33 h 41"/>
                  <a:gd name="T28" fmla="*/ 31 w 41"/>
                  <a:gd name="T29" fmla="*/ 32 h 41"/>
                  <a:gd name="T30" fmla="*/ 33 w 41"/>
                  <a:gd name="T31" fmla="*/ 31 h 41"/>
                  <a:gd name="T32" fmla="*/ 35 w 41"/>
                  <a:gd name="T33" fmla="*/ 29 h 41"/>
                  <a:gd name="T34" fmla="*/ 37 w 41"/>
                  <a:gd name="T35" fmla="*/ 26 h 41"/>
                  <a:gd name="T36" fmla="*/ 37 w 41"/>
                  <a:gd name="T37" fmla="*/ 22 h 41"/>
                  <a:gd name="T38" fmla="*/ 37 w 41"/>
                  <a:gd name="T39" fmla="*/ 19 h 41"/>
                  <a:gd name="T40" fmla="*/ 37 w 41"/>
                  <a:gd name="T41" fmla="*/ 18 h 41"/>
                  <a:gd name="T42" fmla="*/ 39 w 41"/>
                  <a:gd name="T43" fmla="*/ 21 h 41"/>
                  <a:gd name="T44" fmla="*/ 40 w 41"/>
                  <a:gd name="T45" fmla="*/ 24 h 41"/>
                  <a:gd name="T46" fmla="*/ 40 w 41"/>
                  <a:gd name="T47" fmla="*/ 27 h 41"/>
                  <a:gd name="T48" fmla="*/ 41 w 41"/>
                  <a:gd name="T49" fmla="*/ 30 h 41"/>
                  <a:gd name="T50" fmla="*/ 40 w 41"/>
                  <a:gd name="T51" fmla="*/ 33 h 41"/>
                  <a:gd name="T52" fmla="*/ 39 w 41"/>
                  <a:gd name="T53" fmla="*/ 35 h 41"/>
                  <a:gd name="T54" fmla="*/ 36 w 41"/>
                  <a:gd name="T55" fmla="*/ 37 h 41"/>
                  <a:gd name="T56" fmla="*/ 35 w 41"/>
                  <a:gd name="T57" fmla="*/ 38 h 41"/>
                  <a:gd name="T58" fmla="*/ 35 w 41"/>
                  <a:gd name="T59" fmla="*/ 39 h 41"/>
                  <a:gd name="T60" fmla="*/ 31 w 41"/>
                  <a:gd name="T61" fmla="*/ 40 h 41"/>
                  <a:gd name="T62" fmla="*/ 26 w 41"/>
                  <a:gd name="T63" fmla="*/ 41 h 41"/>
                  <a:gd name="T64" fmla="*/ 22 w 41"/>
                  <a:gd name="T65" fmla="*/ 40 h 41"/>
                  <a:gd name="T66" fmla="*/ 17 w 41"/>
                  <a:gd name="T67" fmla="*/ 39 h 41"/>
                  <a:gd name="T68" fmla="*/ 13 w 41"/>
                  <a:gd name="T69" fmla="*/ 37 h 41"/>
                  <a:gd name="T70" fmla="*/ 9 w 41"/>
                  <a:gd name="T71" fmla="*/ 34 h 41"/>
                  <a:gd name="T72" fmla="*/ 5 w 41"/>
                  <a:gd name="T73" fmla="*/ 31 h 41"/>
                  <a:gd name="T74" fmla="*/ 2 w 41"/>
                  <a:gd name="T75" fmla="*/ 28 h 41"/>
                  <a:gd name="T76" fmla="*/ 0 w 41"/>
                  <a:gd name="T77" fmla="*/ 23 h 41"/>
                  <a:gd name="T78" fmla="*/ 0 w 41"/>
                  <a:gd name="T79" fmla="*/ 18 h 41"/>
                  <a:gd name="T80" fmla="*/ 1 w 41"/>
                  <a:gd name="T81" fmla="*/ 13 h 41"/>
                  <a:gd name="T82" fmla="*/ 4 w 41"/>
                  <a:gd name="T83" fmla="*/ 8 h 41"/>
                  <a:gd name="T84" fmla="*/ 7 w 41"/>
                  <a:gd name="T85" fmla="*/ 3 h 41"/>
                  <a:gd name="T86" fmla="*/ 12 w 41"/>
                  <a:gd name="T87" fmla="*/ 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 h="41">
                    <a:moveTo>
                      <a:pt x="12" y="0"/>
                    </a:moveTo>
                    <a:lnTo>
                      <a:pt x="14" y="0"/>
                    </a:lnTo>
                    <a:lnTo>
                      <a:pt x="16" y="0"/>
                    </a:lnTo>
                    <a:lnTo>
                      <a:pt x="18" y="0"/>
                    </a:lnTo>
                    <a:lnTo>
                      <a:pt x="19" y="0"/>
                    </a:lnTo>
                    <a:lnTo>
                      <a:pt x="21" y="0"/>
                    </a:lnTo>
                    <a:lnTo>
                      <a:pt x="22" y="1"/>
                    </a:lnTo>
                    <a:lnTo>
                      <a:pt x="23" y="3"/>
                    </a:lnTo>
                    <a:lnTo>
                      <a:pt x="23" y="5"/>
                    </a:lnTo>
                    <a:lnTo>
                      <a:pt x="20" y="4"/>
                    </a:lnTo>
                    <a:lnTo>
                      <a:pt x="17" y="4"/>
                    </a:lnTo>
                    <a:lnTo>
                      <a:pt x="14" y="4"/>
                    </a:lnTo>
                    <a:lnTo>
                      <a:pt x="12" y="5"/>
                    </a:lnTo>
                    <a:lnTo>
                      <a:pt x="10" y="7"/>
                    </a:lnTo>
                    <a:lnTo>
                      <a:pt x="10" y="9"/>
                    </a:lnTo>
                    <a:lnTo>
                      <a:pt x="9" y="11"/>
                    </a:lnTo>
                    <a:lnTo>
                      <a:pt x="9" y="14"/>
                    </a:lnTo>
                    <a:lnTo>
                      <a:pt x="9" y="17"/>
                    </a:lnTo>
                    <a:lnTo>
                      <a:pt x="10" y="20"/>
                    </a:lnTo>
                    <a:lnTo>
                      <a:pt x="11" y="23"/>
                    </a:lnTo>
                    <a:lnTo>
                      <a:pt x="13" y="25"/>
                    </a:lnTo>
                    <a:lnTo>
                      <a:pt x="15" y="28"/>
                    </a:lnTo>
                    <a:lnTo>
                      <a:pt x="17" y="30"/>
                    </a:lnTo>
                    <a:lnTo>
                      <a:pt x="20" y="31"/>
                    </a:lnTo>
                    <a:lnTo>
                      <a:pt x="23" y="32"/>
                    </a:lnTo>
                    <a:lnTo>
                      <a:pt x="25" y="32"/>
                    </a:lnTo>
                    <a:lnTo>
                      <a:pt x="26" y="33"/>
                    </a:lnTo>
                    <a:lnTo>
                      <a:pt x="28" y="33"/>
                    </a:lnTo>
                    <a:lnTo>
                      <a:pt x="30" y="33"/>
                    </a:lnTo>
                    <a:lnTo>
                      <a:pt x="31" y="32"/>
                    </a:lnTo>
                    <a:lnTo>
                      <a:pt x="32" y="32"/>
                    </a:lnTo>
                    <a:lnTo>
                      <a:pt x="33" y="31"/>
                    </a:lnTo>
                    <a:lnTo>
                      <a:pt x="35" y="30"/>
                    </a:lnTo>
                    <a:lnTo>
                      <a:pt x="35" y="29"/>
                    </a:lnTo>
                    <a:lnTo>
                      <a:pt x="36" y="28"/>
                    </a:lnTo>
                    <a:lnTo>
                      <a:pt x="37" y="26"/>
                    </a:lnTo>
                    <a:lnTo>
                      <a:pt x="37" y="24"/>
                    </a:lnTo>
                    <a:lnTo>
                      <a:pt x="37" y="22"/>
                    </a:lnTo>
                    <a:lnTo>
                      <a:pt x="37" y="21"/>
                    </a:lnTo>
                    <a:lnTo>
                      <a:pt x="37" y="19"/>
                    </a:lnTo>
                    <a:lnTo>
                      <a:pt x="37" y="17"/>
                    </a:lnTo>
                    <a:lnTo>
                      <a:pt x="37" y="18"/>
                    </a:lnTo>
                    <a:lnTo>
                      <a:pt x="38" y="19"/>
                    </a:lnTo>
                    <a:lnTo>
                      <a:pt x="39" y="21"/>
                    </a:lnTo>
                    <a:lnTo>
                      <a:pt x="39" y="22"/>
                    </a:lnTo>
                    <a:lnTo>
                      <a:pt x="40" y="24"/>
                    </a:lnTo>
                    <a:lnTo>
                      <a:pt x="40" y="25"/>
                    </a:lnTo>
                    <a:lnTo>
                      <a:pt x="40" y="27"/>
                    </a:lnTo>
                    <a:lnTo>
                      <a:pt x="41" y="29"/>
                    </a:lnTo>
                    <a:lnTo>
                      <a:pt x="41" y="30"/>
                    </a:lnTo>
                    <a:lnTo>
                      <a:pt x="41" y="32"/>
                    </a:lnTo>
                    <a:lnTo>
                      <a:pt x="40" y="33"/>
                    </a:lnTo>
                    <a:lnTo>
                      <a:pt x="40" y="34"/>
                    </a:lnTo>
                    <a:lnTo>
                      <a:pt x="39" y="35"/>
                    </a:lnTo>
                    <a:lnTo>
                      <a:pt x="38" y="37"/>
                    </a:lnTo>
                    <a:lnTo>
                      <a:pt x="36" y="37"/>
                    </a:lnTo>
                    <a:lnTo>
                      <a:pt x="35" y="38"/>
                    </a:lnTo>
                    <a:lnTo>
                      <a:pt x="36" y="39"/>
                    </a:lnTo>
                    <a:lnTo>
                      <a:pt x="35" y="39"/>
                    </a:lnTo>
                    <a:lnTo>
                      <a:pt x="33" y="40"/>
                    </a:lnTo>
                    <a:lnTo>
                      <a:pt x="31" y="40"/>
                    </a:lnTo>
                    <a:lnTo>
                      <a:pt x="29" y="40"/>
                    </a:lnTo>
                    <a:lnTo>
                      <a:pt x="26" y="41"/>
                    </a:lnTo>
                    <a:lnTo>
                      <a:pt x="24" y="40"/>
                    </a:lnTo>
                    <a:lnTo>
                      <a:pt x="22" y="40"/>
                    </a:lnTo>
                    <a:lnTo>
                      <a:pt x="20" y="39"/>
                    </a:lnTo>
                    <a:lnTo>
                      <a:pt x="17" y="39"/>
                    </a:lnTo>
                    <a:lnTo>
                      <a:pt x="15" y="38"/>
                    </a:lnTo>
                    <a:lnTo>
                      <a:pt x="13" y="37"/>
                    </a:lnTo>
                    <a:lnTo>
                      <a:pt x="10" y="35"/>
                    </a:lnTo>
                    <a:lnTo>
                      <a:pt x="9" y="34"/>
                    </a:lnTo>
                    <a:lnTo>
                      <a:pt x="7" y="33"/>
                    </a:lnTo>
                    <a:lnTo>
                      <a:pt x="5" y="31"/>
                    </a:lnTo>
                    <a:lnTo>
                      <a:pt x="3" y="29"/>
                    </a:lnTo>
                    <a:lnTo>
                      <a:pt x="2" y="28"/>
                    </a:lnTo>
                    <a:lnTo>
                      <a:pt x="1" y="25"/>
                    </a:lnTo>
                    <a:lnTo>
                      <a:pt x="0" y="23"/>
                    </a:lnTo>
                    <a:lnTo>
                      <a:pt x="0" y="20"/>
                    </a:lnTo>
                    <a:lnTo>
                      <a:pt x="0" y="18"/>
                    </a:lnTo>
                    <a:lnTo>
                      <a:pt x="0" y="15"/>
                    </a:lnTo>
                    <a:lnTo>
                      <a:pt x="1" y="13"/>
                    </a:lnTo>
                    <a:lnTo>
                      <a:pt x="2" y="10"/>
                    </a:lnTo>
                    <a:lnTo>
                      <a:pt x="4" y="8"/>
                    </a:lnTo>
                    <a:lnTo>
                      <a:pt x="5" y="5"/>
                    </a:lnTo>
                    <a:lnTo>
                      <a:pt x="7" y="3"/>
                    </a:lnTo>
                    <a:lnTo>
                      <a:pt x="9"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5" name="Freeform 846"/>
              <p:cNvSpPr>
                <a:spLocks/>
              </p:cNvSpPr>
              <p:nvPr/>
            </p:nvSpPr>
            <p:spPr bwMode="auto">
              <a:xfrm>
                <a:off x="4580" y="2255"/>
                <a:ext cx="12" cy="15"/>
              </a:xfrm>
              <a:custGeom>
                <a:avLst/>
                <a:gdLst>
                  <a:gd name="T0" fmla="*/ 2 w 12"/>
                  <a:gd name="T1" fmla="*/ 0 h 15"/>
                  <a:gd name="T2" fmla="*/ 4 w 12"/>
                  <a:gd name="T3" fmla="*/ 1 h 15"/>
                  <a:gd name="T4" fmla="*/ 7 w 12"/>
                  <a:gd name="T5" fmla="*/ 3 h 15"/>
                  <a:gd name="T6" fmla="*/ 8 w 12"/>
                  <a:gd name="T7" fmla="*/ 4 h 15"/>
                  <a:gd name="T8" fmla="*/ 10 w 12"/>
                  <a:gd name="T9" fmla="*/ 7 h 15"/>
                  <a:gd name="T10" fmla="*/ 11 w 12"/>
                  <a:gd name="T11" fmla="*/ 8 h 15"/>
                  <a:gd name="T12" fmla="*/ 12 w 12"/>
                  <a:gd name="T13" fmla="*/ 10 h 15"/>
                  <a:gd name="T14" fmla="*/ 12 w 12"/>
                  <a:gd name="T15" fmla="*/ 12 h 15"/>
                  <a:gd name="T16" fmla="*/ 11 w 12"/>
                  <a:gd name="T17" fmla="*/ 15 h 15"/>
                  <a:gd name="T18" fmla="*/ 10 w 12"/>
                  <a:gd name="T19" fmla="*/ 15 h 15"/>
                  <a:gd name="T20" fmla="*/ 9 w 12"/>
                  <a:gd name="T21" fmla="*/ 14 h 15"/>
                  <a:gd name="T22" fmla="*/ 7 w 12"/>
                  <a:gd name="T23" fmla="*/ 14 h 15"/>
                  <a:gd name="T24" fmla="*/ 6 w 12"/>
                  <a:gd name="T25" fmla="*/ 14 h 15"/>
                  <a:gd name="T26" fmla="*/ 4 w 12"/>
                  <a:gd name="T27" fmla="*/ 12 h 15"/>
                  <a:gd name="T28" fmla="*/ 2 w 12"/>
                  <a:gd name="T29" fmla="*/ 10 h 15"/>
                  <a:gd name="T30" fmla="*/ 1 w 12"/>
                  <a:gd name="T31" fmla="*/ 8 h 15"/>
                  <a:gd name="T32" fmla="*/ 0 w 12"/>
                  <a:gd name="T33" fmla="*/ 6 h 15"/>
                  <a:gd name="T34" fmla="*/ 0 w 12"/>
                  <a:gd name="T35" fmla="*/ 3 h 15"/>
                  <a:gd name="T36" fmla="*/ 2 w 12"/>
                  <a:gd name="T37" fmla="*/ 0 h 15"/>
                  <a:gd name="T38" fmla="*/ 2 w 12"/>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15">
                    <a:moveTo>
                      <a:pt x="2" y="0"/>
                    </a:moveTo>
                    <a:lnTo>
                      <a:pt x="4" y="1"/>
                    </a:lnTo>
                    <a:lnTo>
                      <a:pt x="7" y="3"/>
                    </a:lnTo>
                    <a:lnTo>
                      <a:pt x="8" y="4"/>
                    </a:lnTo>
                    <a:lnTo>
                      <a:pt x="10" y="7"/>
                    </a:lnTo>
                    <a:lnTo>
                      <a:pt x="11" y="8"/>
                    </a:lnTo>
                    <a:lnTo>
                      <a:pt x="12" y="10"/>
                    </a:lnTo>
                    <a:lnTo>
                      <a:pt x="12" y="12"/>
                    </a:lnTo>
                    <a:lnTo>
                      <a:pt x="11" y="15"/>
                    </a:lnTo>
                    <a:lnTo>
                      <a:pt x="10" y="15"/>
                    </a:lnTo>
                    <a:lnTo>
                      <a:pt x="9" y="14"/>
                    </a:lnTo>
                    <a:lnTo>
                      <a:pt x="7" y="14"/>
                    </a:lnTo>
                    <a:lnTo>
                      <a:pt x="6" y="14"/>
                    </a:lnTo>
                    <a:lnTo>
                      <a:pt x="4" y="12"/>
                    </a:lnTo>
                    <a:lnTo>
                      <a:pt x="2" y="10"/>
                    </a:lnTo>
                    <a:lnTo>
                      <a:pt x="1" y="8"/>
                    </a:lnTo>
                    <a:lnTo>
                      <a:pt x="0" y="6"/>
                    </a:lnTo>
                    <a:lnTo>
                      <a:pt x="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6" name="Freeform 847"/>
              <p:cNvSpPr>
                <a:spLocks/>
              </p:cNvSpPr>
              <p:nvPr/>
            </p:nvSpPr>
            <p:spPr bwMode="auto">
              <a:xfrm>
                <a:off x="4469" y="2257"/>
                <a:ext cx="6" cy="10"/>
              </a:xfrm>
              <a:custGeom>
                <a:avLst/>
                <a:gdLst>
                  <a:gd name="T0" fmla="*/ 1 w 6"/>
                  <a:gd name="T1" fmla="*/ 0 h 10"/>
                  <a:gd name="T2" fmla="*/ 2 w 6"/>
                  <a:gd name="T3" fmla="*/ 0 h 10"/>
                  <a:gd name="T4" fmla="*/ 3 w 6"/>
                  <a:gd name="T5" fmla="*/ 1 h 10"/>
                  <a:gd name="T6" fmla="*/ 4 w 6"/>
                  <a:gd name="T7" fmla="*/ 2 h 10"/>
                  <a:gd name="T8" fmla="*/ 5 w 6"/>
                  <a:gd name="T9" fmla="*/ 3 h 10"/>
                  <a:gd name="T10" fmla="*/ 6 w 6"/>
                  <a:gd name="T11" fmla="*/ 5 h 10"/>
                  <a:gd name="T12" fmla="*/ 6 w 6"/>
                  <a:gd name="T13" fmla="*/ 6 h 10"/>
                  <a:gd name="T14" fmla="*/ 6 w 6"/>
                  <a:gd name="T15" fmla="*/ 8 h 10"/>
                  <a:gd name="T16" fmla="*/ 6 w 6"/>
                  <a:gd name="T17" fmla="*/ 10 h 10"/>
                  <a:gd name="T18" fmla="*/ 5 w 6"/>
                  <a:gd name="T19" fmla="*/ 10 h 10"/>
                  <a:gd name="T20" fmla="*/ 4 w 6"/>
                  <a:gd name="T21" fmla="*/ 9 h 10"/>
                  <a:gd name="T22" fmla="*/ 2 w 6"/>
                  <a:gd name="T23" fmla="*/ 8 h 10"/>
                  <a:gd name="T24" fmla="*/ 2 w 6"/>
                  <a:gd name="T25" fmla="*/ 7 h 10"/>
                  <a:gd name="T26" fmla="*/ 1 w 6"/>
                  <a:gd name="T27" fmla="*/ 5 h 10"/>
                  <a:gd name="T28" fmla="*/ 0 w 6"/>
                  <a:gd name="T29" fmla="*/ 3 h 10"/>
                  <a:gd name="T30" fmla="*/ 0 w 6"/>
                  <a:gd name="T31" fmla="*/ 1 h 10"/>
                  <a:gd name="T32" fmla="*/ 1 w 6"/>
                  <a:gd name="T33" fmla="*/ 0 h 10"/>
                  <a:gd name="T34" fmla="*/ 1 w 6"/>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10">
                    <a:moveTo>
                      <a:pt x="1" y="0"/>
                    </a:moveTo>
                    <a:lnTo>
                      <a:pt x="2" y="0"/>
                    </a:lnTo>
                    <a:lnTo>
                      <a:pt x="3" y="1"/>
                    </a:lnTo>
                    <a:lnTo>
                      <a:pt x="4" y="2"/>
                    </a:lnTo>
                    <a:lnTo>
                      <a:pt x="5" y="3"/>
                    </a:lnTo>
                    <a:lnTo>
                      <a:pt x="6" y="5"/>
                    </a:lnTo>
                    <a:lnTo>
                      <a:pt x="6" y="6"/>
                    </a:lnTo>
                    <a:lnTo>
                      <a:pt x="6" y="8"/>
                    </a:lnTo>
                    <a:lnTo>
                      <a:pt x="6" y="10"/>
                    </a:lnTo>
                    <a:lnTo>
                      <a:pt x="5" y="10"/>
                    </a:lnTo>
                    <a:lnTo>
                      <a:pt x="4" y="9"/>
                    </a:lnTo>
                    <a:lnTo>
                      <a:pt x="2" y="8"/>
                    </a:lnTo>
                    <a:lnTo>
                      <a:pt x="2" y="7"/>
                    </a:lnTo>
                    <a:lnTo>
                      <a:pt x="1" y="5"/>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7" name="Freeform 848"/>
              <p:cNvSpPr>
                <a:spLocks/>
              </p:cNvSpPr>
              <p:nvPr/>
            </p:nvSpPr>
            <p:spPr bwMode="auto">
              <a:xfrm>
                <a:off x="4489" y="2257"/>
                <a:ext cx="9" cy="11"/>
              </a:xfrm>
              <a:custGeom>
                <a:avLst/>
                <a:gdLst>
                  <a:gd name="T0" fmla="*/ 1 w 9"/>
                  <a:gd name="T1" fmla="*/ 0 h 11"/>
                  <a:gd name="T2" fmla="*/ 2 w 9"/>
                  <a:gd name="T3" fmla="*/ 0 h 11"/>
                  <a:gd name="T4" fmla="*/ 4 w 9"/>
                  <a:gd name="T5" fmla="*/ 2 h 11"/>
                  <a:gd name="T6" fmla="*/ 5 w 9"/>
                  <a:gd name="T7" fmla="*/ 3 h 11"/>
                  <a:gd name="T8" fmla="*/ 7 w 9"/>
                  <a:gd name="T9" fmla="*/ 5 h 11"/>
                  <a:gd name="T10" fmla="*/ 8 w 9"/>
                  <a:gd name="T11" fmla="*/ 6 h 11"/>
                  <a:gd name="T12" fmla="*/ 9 w 9"/>
                  <a:gd name="T13" fmla="*/ 8 h 11"/>
                  <a:gd name="T14" fmla="*/ 9 w 9"/>
                  <a:gd name="T15" fmla="*/ 9 h 11"/>
                  <a:gd name="T16" fmla="*/ 9 w 9"/>
                  <a:gd name="T17" fmla="*/ 11 h 11"/>
                  <a:gd name="T18" fmla="*/ 7 w 9"/>
                  <a:gd name="T19" fmla="*/ 11 h 11"/>
                  <a:gd name="T20" fmla="*/ 5 w 9"/>
                  <a:gd name="T21" fmla="*/ 10 h 11"/>
                  <a:gd name="T22" fmla="*/ 4 w 9"/>
                  <a:gd name="T23" fmla="*/ 10 h 11"/>
                  <a:gd name="T24" fmla="*/ 3 w 9"/>
                  <a:gd name="T25" fmla="*/ 9 h 11"/>
                  <a:gd name="T26" fmla="*/ 2 w 9"/>
                  <a:gd name="T27" fmla="*/ 8 h 11"/>
                  <a:gd name="T28" fmla="*/ 1 w 9"/>
                  <a:gd name="T29" fmla="*/ 7 h 11"/>
                  <a:gd name="T30" fmla="*/ 0 w 9"/>
                  <a:gd name="T31" fmla="*/ 5 h 11"/>
                  <a:gd name="T32" fmla="*/ 0 w 9"/>
                  <a:gd name="T33" fmla="*/ 3 h 11"/>
                  <a:gd name="T34" fmla="*/ 0 w 9"/>
                  <a:gd name="T35" fmla="*/ 1 h 11"/>
                  <a:gd name="T36" fmla="*/ 1 w 9"/>
                  <a:gd name="T37" fmla="*/ 0 h 11"/>
                  <a:gd name="T38" fmla="*/ 1 w 9"/>
                  <a:gd name="T39" fmla="*/ 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11">
                    <a:moveTo>
                      <a:pt x="1" y="0"/>
                    </a:moveTo>
                    <a:lnTo>
                      <a:pt x="2" y="0"/>
                    </a:lnTo>
                    <a:lnTo>
                      <a:pt x="4" y="2"/>
                    </a:lnTo>
                    <a:lnTo>
                      <a:pt x="5" y="3"/>
                    </a:lnTo>
                    <a:lnTo>
                      <a:pt x="7" y="5"/>
                    </a:lnTo>
                    <a:lnTo>
                      <a:pt x="8" y="6"/>
                    </a:lnTo>
                    <a:lnTo>
                      <a:pt x="9" y="8"/>
                    </a:lnTo>
                    <a:lnTo>
                      <a:pt x="9" y="9"/>
                    </a:lnTo>
                    <a:lnTo>
                      <a:pt x="9" y="11"/>
                    </a:lnTo>
                    <a:lnTo>
                      <a:pt x="7" y="11"/>
                    </a:lnTo>
                    <a:lnTo>
                      <a:pt x="5" y="10"/>
                    </a:lnTo>
                    <a:lnTo>
                      <a:pt x="4" y="10"/>
                    </a:lnTo>
                    <a:lnTo>
                      <a:pt x="3" y="9"/>
                    </a:lnTo>
                    <a:lnTo>
                      <a:pt x="2" y="8"/>
                    </a:lnTo>
                    <a:lnTo>
                      <a:pt x="1" y="7"/>
                    </a:lnTo>
                    <a:lnTo>
                      <a:pt x="0" y="5"/>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8" name="Freeform 849"/>
              <p:cNvSpPr>
                <a:spLocks/>
              </p:cNvSpPr>
              <p:nvPr/>
            </p:nvSpPr>
            <p:spPr bwMode="auto">
              <a:xfrm>
                <a:off x="4512" y="2257"/>
                <a:ext cx="7" cy="10"/>
              </a:xfrm>
              <a:custGeom>
                <a:avLst/>
                <a:gdLst>
                  <a:gd name="T0" fmla="*/ 1 w 7"/>
                  <a:gd name="T1" fmla="*/ 0 h 10"/>
                  <a:gd name="T2" fmla="*/ 2 w 7"/>
                  <a:gd name="T3" fmla="*/ 0 h 10"/>
                  <a:gd name="T4" fmla="*/ 4 w 7"/>
                  <a:gd name="T5" fmla="*/ 1 h 10"/>
                  <a:gd name="T6" fmla="*/ 5 w 7"/>
                  <a:gd name="T7" fmla="*/ 2 h 10"/>
                  <a:gd name="T8" fmla="*/ 7 w 7"/>
                  <a:gd name="T9" fmla="*/ 4 h 10"/>
                  <a:gd name="T10" fmla="*/ 7 w 7"/>
                  <a:gd name="T11" fmla="*/ 5 h 10"/>
                  <a:gd name="T12" fmla="*/ 7 w 7"/>
                  <a:gd name="T13" fmla="*/ 6 h 10"/>
                  <a:gd name="T14" fmla="*/ 7 w 7"/>
                  <a:gd name="T15" fmla="*/ 8 h 10"/>
                  <a:gd name="T16" fmla="*/ 7 w 7"/>
                  <a:gd name="T17" fmla="*/ 10 h 10"/>
                  <a:gd name="T18" fmla="*/ 5 w 7"/>
                  <a:gd name="T19" fmla="*/ 9 h 10"/>
                  <a:gd name="T20" fmla="*/ 4 w 7"/>
                  <a:gd name="T21" fmla="*/ 9 h 10"/>
                  <a:gd name="T22" fmla="*/ 2 w 7"/>
                  <a:gd name="T23" fmla="*/ 8 h 10"/>
                  <a:gd name="T24" fmla="*/ 1 w 7"/>
                  <a:gd name="T25" fmla="*/ 7 h 10"/>
                  <a:gd name="T26" fmla="*/ 0 w 7"/>
                  <a:gd name="T27" fmla="*/ 5 h 10"/>
                  <a:gd name="T28" fmla="*/ 0 w 7"/>
                  <a:gd name="T29" fmla="*/ 3 h 10"/>
                  <a:gd name="T30" fmla="*/ 0 w 7"/>
                  <a:gd name="T31" fmla="*/ 1 h 10"/>
                  <a:gd name="T32" fmla="*/ 1 w 7"/>
                  <a:gd name="T33" fmla="*/ 0 h 10"/>
                  <a:gd name="T34" fmla="*/ 1 w 7"/>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0">
                    <a:moveTo>
                      <a:pt x="1" y="0"/>
                    </a:moveTo>
                    <a:lnTo>
                      <a:pt x="2" y="0"/>
                    </a:lnTo>
                    <a:lnTo>
                      <a:pt x="4" y="1"/>
                    </a:lnTo>
                    <a:lnTo>
                      <a:pt x="5" y="2"/>
                    </a:lnTo>
                    <a:lnTo>
                      <a:pt x="7" y="4"/>
                    </a:lnTo>
                    <a:lnTo>
                      <a:pt x="7" y="5"/>
                    </a:lnTo>
                    <a:lnTo>
                      <a:pt x="7" y="6"/>
                    </a:lnTo>
                    <a:lnTo>
                      <a:pt x="7" y="8"/>
                    </a:lnTo>
                    <a:lnTo>
                      <a:pt x="7" y="10"/>
                    </a:lnTo>
                    <a:lnTo>
                      <a:pt x="5" y="9"/>
                    </a:lnTo>
                    <a:lnTo>
                      <a:pt x="4" y="9"/>
                    </a:lnTo>
                    <a:lnTo>
                      <a:pt x="2" y="8"/>
                    </a:lnTo>
                    <a:lnTo>
                      <a:pt x="1" y="7"/>
                    </a:lnTo>
                    <a:lnTo>
                      <a:pt x="0" y="5"/>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9" name="Freeform 850"/>
              <p:cNvSpPr>
                <a:spLocks/>
              </p:cNvSpPr>
              <p:nvPr/>
            </p:nvSpPr>
            <p:spPr bwMode="auto">
              <a:xfrm>
                <a:off x="4343" y="2258"/>
                <a:ext cx="40" cy="8"/>
              </a:xfrm>
              <a:custGeom>
                <a:avLst/>
                <a:gdLst>
                  <a:gd name="T0" fmla="*/ 25 w 40"/>
                  <a:gd name="T1" fmla="*/ 0 h 8"/>
                  <a:gd name="T2" fmla="*/ 26 w 40"/>
                  <a:gd name="T3" fmla="*/ 0 h 8"/>
                  <a:gd name="T4" fmla="*/ 28 w 40"/>
                  <a:gd name="T5" fmla="*/ 0 h 8"/>
                  <a:gd name="T6" fmla="*/ 29 w 40"/>
                  <a:gd name="T7" fmla="*/ 0 h 8"/>
                  <a:gd name="T8" fmla="*/ 31 w 40"/>
                  <a:gd name="T9" fmla="*/ 0 h 8"/>
                  <a:gd name="T10" fmla="*/ 32 w 40"/>
                  <a:gd name="T11" fmla="*/ 0 h 8"/>
                  <a:gd name="T12" fmla="*/ 33 w 40"/>
                  <a:gd name="T13" fmla="*/ 0 h 8"/>
                  <a:gd name="T14" fmla="*/ 35 w 40"/>
                  <a:gd name="T15" fmla="*/ 0 h 8"/>
                  <a:gd name="T16" fmla="*/ 36 w 40"/>
                  <a:gd name="T17" fmla="*/ 0 h 8"/>
                  <a:gd name="T18" fmla="*/ 39 w 40"/>
                  <a:gd name="T19" fmla="*/ 0 h 8"/>
                  <a:gd name="T20" fmla="*/ 40 w 40"/>
                  <a:gd name="T21" fmla="*/ 2 h 8"/>
                  <a:gd name="T22" fmla="*/ 39 w 40"/>
                  <a:gd name="T23" fmla="*/ 3 h 8"/>
                  <a:gd name="T24" fmla="*/ 39 w 40"/>
                  <a:gd name="T25" fmla="*/ 4 h 8"/>
                  <a:gd name="T26" fmla="*/ 39 w 40"/>
                  <a:gd name="T27" fmla="*/ 6 h 8"/>
                  <a:gd name="T28" fmla="*/ 38 w 40"/>
                  <a:gd name="T29" fmla="*/ 8 h 8"/>
                  <a:gd name="T30" fmla="*/ 36 w 40"/>
                  <a:gd name="T31" fmla="*/ 8 h 8"/>
                  <a:gd name="T32" fmla="*/ 34 w 40"/>
                  <a:gd name="T33" fmla="*/ 8 h 8"/>
                  <a:gd name="T34" fmla="*/ 32 w 40"/>
                  <a:gd name="T35" fmla="*/ 8 h 8"/>
                  <a:gd name="T36" fmla="*/ 31 w 40"/>
                  <a:gd name="T37" fmla="*/ 8 h 8"/>
                  <a:gd name="T38" fmla="*/ 29 w 40"/>
                  <a:gd name="T39" fmla="*/ 7 h 8"/>
                  <a:gd name="T40" fmla="*/ 27 w 40"/>
                  <a:gd name="T41" fmla="*/ 7 h 8"/>
                  <a:gd name="T42" fmla="*/ 25 w 40"/>
                  <a:gd name="T43" fmla="*/ 7 h 8"/>
                  <a:gd name="T44" fmla="*/ 24 w 40"/>
                  <a:gd name="T45" fmla="*/ 7 h 8"/>
                  <a:gd name="T46" fmla="*/ 22 w 40"/>
                  <a:gd name="T47" fmla="*/ 7 h 8"/>
                  <a:gd name="T48" fmla="*/ 21 w 40"/>
                  <a:gd name="T49" fmla="*/ 7 h 8"/>
                  <a:gd name="T50" fmla="*/ 19 w 40"/>
                  <a:gd name="T51" fmla="*/ 7 h 8"/>
                  <a:gd name="T52" fmla="*/ 18 w 40"/>
                  <a:gd name="T53" fmla="*/ 7 h 8"/>
                  <a:gd name="T54" fmla="*/ 17 w 40"/>
                  <a:gd name="T55" fmla="*/ 7 h 8"/>
                  <a:gd name="T56" fmla="*/ 15 w 40"/>
                  <a:gd name="T57" fmla="*/ 7 h 8"/>
                  <a:gd name="T58" fmla="*/ 13 w 40"/>
                  <a:gd name="T59" fmla="*/ 7 h 8"/>
                  <a:gd name="T60" fmla="*/ 12 w 40"/>
                  <a:gd name="T61" fmla="*/ 7 h 8"/>
                  <a:gd name="T62" fmla="*/ 10 w 40"/>
                  <a:gd name="T63" fmla="*/ 7 h 8"/>
                  <a:gd name="T64" fmla="*/ 9 w 40"/>
                  <a:gd name="T65" fmla="*/ 7 h 8"/>
                  <a:gd name="T66" fmla="*/ 7 w 40"/>
                  <a:gd name="T67" fmla="*/ 6 h 8"/>
                  <a:gd name="T68" fmla="*/ 6 w 40"/>
                  <a:gd name="T69" fmla="*/ 6 h 8"/>
                  <a:gd name="T70" fmla="*/ 4 w 40"/>
                  <a:gd name="T71" fmla="*/ 6 h 8"/>
                  <a:gd name="T72" fmla="*/ 3 w 40"/>
                  <a:gd name="T73" fmla="*/ 6 h 8"/>
                  <a:gd name="T74" fmla="*/ 1 w 40"/>
                  <a:gd name="T75" fmla="*/ 6 h 8"/>
                  <a:gd name="T76" fmla="*/ 0 w 40"/>
                  <a:gd name="T77" fmla="*/ 6 h 8"/>
                  <a:gd name="T78" fmla="*/ 0 w 40"/>
                  <a:gd name="T79" fmla="*/ 5 h 8"/>
                  <a:gd name="T80" fmla="*/ 2 w 40"/>
                  <a:gd name="T81" fmla="*/ 4 h 8"/>
                  <a:gd name="T82" fmla="*/ 3 w 40"/>
                  <a:gd name="T83" fmla="*/ 3 h 8"/>
                  <a:gd name="T84" fmla="*/ 5 w 40"/>
                  <a:gd name="T85" fmla="*/ 3 h 8"/>
                  <a:gd name="T86" fmla="*/ 6 w 40"/>
                  <a:gd name="T87" fmla="*/ 2 h 8"/>
                  <a:gd name="T88" fmla="*/ 8 w 40"/>
                  <a:gd name="T89" fmla="*/ 2 h 8"/>
                  <a:gd name="T90" fmla="*/ 9 w 40"/>
                  <a:gd name="T91" fmla="*/ 2 h 8"/>
                  <a:gd name="T92" fmla="*/ 11 w 40"/>
                  <a:gd name="T93" fmla="*/ 2 h 8"/>
                  <a:gd name="T94" fmla="*/ 13 w 40"/>
                  <a:gd name="T95" fmla="*/ 2 h 8"/>
                  <a:gd name="T96" fmla="*/ 15 w 40"/>
                  <a:gd name="T97" fmla="*/ 2 h 8"/>
                  <a:gd name="T98" fmla="*/ 17 w 40"/>
                  <a:gd name="T99" fmla="*/ 1 h 8"/>
                  <a:gd name="T100" fmla="*/ 19 w 40"/>
                  <a:gd name="T101" fmla="*/ 1 h 8"/>
                  <a:gd name="T102" fmla="*/ 20 w 40"/>
                  <a:gd name="T103" fmla="*/ 1 h 8"/>
                  <a:gd name="T104" fmla="*/ 22 w 40"/>
                  <a:gd name="T105" fmla="*/ 1 h 8"/>
                  <a:gd name="T106" fmla="*/ 23 w 40"/>
                  <a:gd name="T107" fmla="*/ 0 h 8"/>
                  <a:gd name="T108" fmla="*/ 25 w 40"/>
                  <a:gd name="T109" fmla="*/ 0 h 8"/>
                  <a:gd name="T110" fmla="*/ 25 w 40"/>
                  <a:gd name="T111" fmla="*/ 0 h 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 h="8">
                    <a:moveTo>
                      <a:pt x="25" y="0"/>
                    </a:moveTo>
                    <a:lnTo>
                      <a:pt x="26" y="0"/>
                    </a:lnTo>
                    <a:lnTo>
                      <a:pt x="28" y="0"/>
                    </a:lnTo>
                    <a:lnTo>
                      <a:pt x="29" y="0"/>
                    </a:lnTo>
                    <a:lnTo>
                      <a:pt x="31" y="0"/>
                    </a:lnTo>
                    <a:lnTo>
                      <a:pt x="32" y="0"/>
                    </a:lnTo>
                    <a:lnTo>
                      <a:pt x="33" y="0"/>
                    </a:lnTo>
                    <a:lnTo>
                      <a:pt x="35" y="0"/>
                    </a:lnTo>
                    <a:lnTo>
                      <a:pt x="36" y="0"/>
                    </a:lnTo>
                    <a:lnTo>
                      <a:pt x="39" y="0"/>
                    </a:lnTo>
                    <a:lnTo>
                      <a:pt x="40" y="2"/>
                    </a:lnTo>
                    <a:lnTo>
                      <a:pt x="39" y="3"/>
                    </a:lnTo>
                    <a:lnTo>
                      <a:pt x="39" y="4"/>
                    </a:lnTo>
                    <a:lnTo>
                      <a:pt x="39" y="6"/>
                    </a:lnTo>
                    <a:lnTo>
                      <a:pt x="38" y="8"/>
                    </a:lnTo>
                    <a:lnTo>
                      <a:pt x="36" y="8"/>
                    </a:lnTo>
                    <a:lnTo>
                      <a:pt x="34" y="8"/>
                    </a:lnTo>
                    <a:lnTo>
                      <a:pt x="32" y="8"/>
                    </a:lnTo>
                    <a:lnTo>
                      <a:pt x="31" y="8"/>
                    </a:lnTo>
                    <a:lnTo>
                      <a:pt x="29" y="7"/>
                    </a:lnTo>
                    <a:lnTo>
                      <a:pt x="27" y="7"/>
                    </a:lnTo>
                    <a:lnTo>
                      <a:pt x="25" y="7"/>
                    </a:lnTo>
                    <a:lnTo>
                      <a:pt x="24" y="7"/>
                    </a:lnTo>
                    <a:lnTo>
                      <a:pt x="22" y="7"/>
                    </a:lnTo>
                    <a:lnTo>
                      <a:pt x="21" y="7"/>
                    </a:lnTo>
                    <a:lnTo>
                      <a:pt x="19" y="7"/>
                    </a:lnTo>
                    <a:lnTo>
                      <a:pt x="18" y="7"/>
                    </a:lnTo>
                    <a:lnTo>
                      <a:pt x="17" y="7"/>
                    </a:lnTo>
                    <a:lnTo>
                      <a:pt x="15" y="7"/>
                    </a:lnTo>
                    <a:lnTo>
                      <a:pt x="13" y="7"/>
                    </a:lnTo>
                    <a:lnTo>
                      <a:pt x="12" y="7"/>
                    </a:lnTo>
                    <a:lnTo>
                      <a:pt x="10" y="7"/>
                    </a:lnTo>
                    <a:lnTo>
                      <a:pt x="9" y="7"/>
                    </a:lnTo>
                    <a:lnTo>
                      <a:pt x="7" y="6"/>
                    </a:lnTo>
                    <a:lnTo>
                      <a:pt x="6" y="6"/>
                    </a:lnTo>
                    <a:lnTo>
                      <a:pt x="4" y="6"/>
                    </a:lnTo>
                    <a:lnTo>
                      <a:pt x="3" y="6"/>
                    </a:lnTo>
                    <a:lnTo>
                      <a:pt x="1" y="6"/>
                    </a:lnTo>
                    <a:lnTo>
                      <a:pt x="0" y="6"/>
                    </a:lnTo>
                    <a:lnTo>
                      <a:pt x="0" y="5"/>
                    </a:lnTo>
                    <a:lnTo>
                      <a:pt x="2" y="4"/>
                    </a:lnTo>
                    <a:lnTo>
                      <a:pt x="3" y="3"/>
                    </a:lnTo>
                    <a:lnTo>
                      <a:pt x="5" y="3"/>
                    </a:lnTo>
                    <a:lnTo>
                      <a:pt x="6" y="2"/>
                    </a:lnTo>
                    <a:lnTo>
                      <a:pt x="8" y="2"/>
                    </a:lnTo>
                    <a:lnTo>
                      <a:pt x="9" y="2"/>
                    </a:lnTo>
                    <a:lnTo>
                      <a:pt x="11" y="2"/>
                    </a:lnTo>
                    <a:lnTo>
                      <a:pt x="13" y="2"/>
                    </a:lnTo>
                    <a:lnTo>
                      <a:pt x="15" y="2"/>
                    </a:lnTo>
                    <a:lnTo>
                      <a:pt x="17" y="1"/>
                    </a:lnTo>
                    <a:lnTo>
                      <a:pt x="19" y="1"/>
                    </a:lnTo>
                    <a:lnTo>
                      <a:pt x="20" y="1"/>
                    </a:lnTo>
                    <a:lnTo>
                      <a:pt x="22" y="1"/>
                    </a:lnTo>
                    <a:lnTo>
                      <a:pt x="23" y="0"/>
                    </a:lnTo>
                    <a:lnTo>
                      <a:pt x="25"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0" name="Freeform 851"/>
              <p:cNvSpPr>
                <a:spLocks/>
              </p:cNvSpPr>
              <p:nvPr/>
            </p:nvSpPr>
            <p:spPr bwMode="auto">
              <a:xfrm>
                <a:off x="4549" y="2258"/>
                <a:ext cx="11" cy="17"/>
              </a:xfrm>
              <a:custGeom>
                <a:avLst/>
                <a:gdLst>
                  <a:gd name="T0" fmla="*/ 1 w 11"/>
                  <a:gd name="T1" fmla="*/ 0 h 17"/>
                  <a:gd name="T2" fmla="*/ 3 w 11"/>
                  <a:gd name="T3" fmla="*/ 0 h 17"/>
                  <a:gd name="T4" fmla="*/ 5 w 11"/>
                  <a:gd name="T5" fmla="*/ 1 h 17"/>
                  <a:gd name="T6" fmla="*/ 7 w 11"/>
                  <a:gd name="T7" fmla="*/ 2 h 17"/>
                  <a:gd name="T8" fmla="*/ 8 w 11"/>
                  <a:gd name="T9" fmla="*/ 4 h 17"/>
                  <a:gd name="T10" fmla="*/ 9 w 11"/>
                  <a:gd name="T11" fmla="*/ 5 h 17"/>
                  <a:gd name="T12" fmla="*/ 10 w 11"/>
                  <a:gd name="T13" fmla="*/ 6 h 17"/>
                  <a:gd name="T14" fmla="*/ 10 w 11"/>
                  <a:gd name="T15" fmla="*/ 8 h 17"/>
                  <a:gd name="T16" fmla="*/ 11 w 11"/>
                  <a:gd name="T17" fmla="*/ 9 h 17"/>
                  <a:gd name="T18" fmla="*/ 11 w 11"/>
                  <a:gd name="T19" fmla="*/ 11 h 17"/>
                  <a:gd name="T20" fmla="*/ 11 w 11"/>
                  <a:gd name="T21" fmla="*/ 13 h 17"/>
                  <a:gd name="T22" fmla="*/ 11 w 11"/>
                  <a:gd name="T23" fmla="*/ 15 h 17"/>
                  <a:gd name="T24" fmla="*/ 11 w 11"/>
                  <a:gd name="T25" fmla="*/ 17 h 17"/>
                  <a:gd name="T26" fmla="*/ 9 w 11"/>
                  <a:gd name="T27" fmla="*/ 16 h 17"/>
                  <a:gd name="T28" fmla="*/ 7 w 11"/>
                  <a:gd name="T29" fmla="*/ 15 h 17"/>
                  <a:gd name="T30" fmla="*/ 5 w 11"/>
                  <a:gd name="T31" fmla="*/ 14 h 17"/>
                  <a:gd name="T32" fmla="*/ 4 w 11"/>
                  <a:gd name="T33" fmla="*/ 12 h 17"/>
                  <a:gd name="T34" fmla="*/ 3 w 11"/>
                  <a:gd name="T35" fmla="*/ 11 h 17"/>
                  <a:gd name="T36" fmla="*/ 2 w 11"/>
                  <a:gd name="T37" fmla="*/ 9 h 17"/>
                  <a:gd name="T38" fmla="*/ 1 w 11"/>
                  <a:gd name="T39" fmla="*/ 8 h 17"/>
                  <a:gd name="T40" fmla="*/ 0 w 11"/>
                  <a:gd name="T41" fmla="*/ 7 h 17"/>
                  <a:gd name="T42" fmla="*/ 0 w 11"/>
                  <a:gd name="T43" fmla="*/ 5 h 17"/>
                  <a:gd name="T44" fmla="*/ 0 w 11"/>
                  <a:gd name="T45" fmla="*/ 3 h 17"/>
                  <a:gd name="T46" fmla="*/ 0 w 11"/>
                  <a:gd name="T47" fmla="*/ 2 h 17"/>
                  <a:gd name="T48" fmla="*/ 1 w 11"/>
                  <a:gd name="T49" fmla="*/ 0 h 17"/>
                  <a:gd name="T50" fmla="*/ 1 w 11"/>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 h="17">
                    <a:moveTo>
                      <a:pt x="1" y="0"/>
                    </a:moveTo>
                    <a:lnTo>
                      <a:pt x="3" y="0"/>
                    </a:lnTo>
                    <a:lnTo>
                      <a:pt x="5" y="1"/>
                    </a:lnTo>
                    <a:lnTo>
                      <a:pt x="7" y="2"/>
                    </a:lnTo>
                    <a:lnTo>
                      <a:pt x="8" y="4"/>
                    </a:lnTo>
                    <a:lnTo>
                      <a:pt x="9" y="5"/>
                    </a:lnTo>
                    <a:lnTo>
                      <a:pt x="10" y="6"/>
                    </a:lnTo>
                    <a:lnTo>
                      <a:pt x="10" y="8"/>
                    </a:lnTo>
                    <a:lnTo>
                      <a:pt x="11" y="9"/>
                    </a:lnTo>
                    <a:lnTo>
                      <a:pt x="11" y="11"/>
                    </a:lnTo>
                    <a:lnTo>
                      <a:pt x="11" y="13"/>
                    </a:lnTo>
                    <a:lnTo>
                      <a:pt x="11" y="15"/>
                    </a:lnTo>
                    <a:lnTo>
                      <a:pt x="11" y="17"/>
                    </a:lnTo>
                    <a:lnTo>
                      <a:pt x="9" y="16"/>
                    </a:lnTo>
                    <a:lnTo>
                      <a:pt x="7" y="15"/>
                    </a:lnTo>
                    <a:lnTo>
                      <a:pt x="5" y="14"/>
                    </a:lnTo>
                    <a:lnTo>
                      <a:pt x="4" y="12"/>
                    </a:lnTo>
                    <a:lnTo>
                      <a:pt x="3" y="11"/>
                    </a:lnTo>
                    <a:lnTo>
                      <a:pt x="2" y="9"/>
                    </a:lnTo>
                    <a:lnTo>
                      <a:pt x="1" y="8"/>
                    </a:lnTo>
                    <a:lnTo>
                      <a:pt x="0" y="7"/>
                    </a:lnTo>
                    <a:lnTo>
                      <a:pt x="0" y="5"/>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1" name="Freeform 852"/>
              <p:cNvSpPr>
                <a:spLocks/>
              </p:cNvSpPr>
              <p:nvPr/>
            </p:nvSpPr>
            <p:spPr bwMode="auto">
              <a:xfrm>
                <a:off x="4995" y="2258"/>
                <a:ext cx="9" cy="3"/>
              </a:xfrm>
              <a:custGeom>
                <a:avLst/>
                <a:gdLst>
                  <a:gd name="T0" fmla="*/ 6 w 9"/>
                  <a:gd name="T1" fmla="*/ 0 h 3"/>
                  <a:gd name="T2" fmla="*/ 7 w 9"/>
                  <a:gd name="T3" fmla="*/ 0 h 3"/>
                  <a:gd name="T4" fmla="*/ 9 w 9"/>
                  <a:gd name="T5" fmla="*/ 1 h 3"/>
                  <a:gd name="T6" fmla="*/ 9 w 9"/>
                  <a:gd name="T7" fmla="*/ 1 h 3"/>
                  <a:gd name="T8" fmla="*/ 9 w 9"/>
                  <a:gd name="T9" fmla="*/ 2 h 3"/>
                  <a:gd name="T10" fmla="*/ 8 w 9"/>
                  <a:gd name="T11" fmla="*/ 2 h 3"/>
                  <a:gd name="T12" fmla="*/ 6 w 9"/>
                  <a:gd name="T13" fmla="*/ 3 h 3"/>
                  <a:gd name="T14" fmla="*/ 4 w 9"/>
                  <a:gd name="T15" fmla="*/ 3 h 3"/>
                  <a:gd name="T16" fmla="*/ 3 w 9"/>
                  <a:gd name="T17" fmla="*/ 3 h 3"/>
                  <a:gd name="T18" fmla="*/ 1 w 9"/>
                  <a:gd name="T19" fmla="*/ 3 h 3"/>
                  <a:gd name="T20" fmla="*/ 0 w 9"/>
                  <a:gd name="T21" fmla="*/ 3 h 3"/>
                  <a:gd name="T22" fmla="*/ 1 w 9"/>
                  <a:gd name="T23" fmla="*/ 1 h 3"/>
                  <a:gd name="T24" fmla="*/ 3 w 9"/>
                  <a:gd name="T25" fmla="*/ 2 h 3"/>
                  <a:gd name="T26" fmla="*/ 5 w 9"/>
                  <a:gd name="T27" fmla="*/ 1 h 3"/>
                  <a:gd name="T28" fmla="*/ 6 w 9"/>
                  <a:gd name="T29" fmla="*/ 0 h 3"/>
                  <a:gd name="T30" fmla="*/ 6 w 9"/>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3">
                    <a:moveTo>
                      <a:pt x="6" y="0"/>
                    </a:moveTo>
                    <a:lnTo>
                      <a:pt x="7" y="0"/>
                    </a:lnTo>
                    <a:lnTo>
                      <a:pt x="9" y="1"/>
                    </a:lnTo>
                    <a:lnTo>
                      <a:pt x="9" y="2"/>
                    </a:lnTo>
                    <a:lnTo>
                      <a:pt x="8" y="2"/>
                    </a:lnTo>
                    <a:lnTo>
                      <a:pt x="6" y="3"/>
                    </a:lnTo>
                    <a:lnTo>
                      <a:pt x="4" y="3"/>
                    </a:lnTo>
                    <a:lnTo>
                      <a:pt x="3" y="3"/>
                    </a:lnTo>
                    <a:lnTo>
                      <a:pt x="1" y="3"/>
                    </a:lnTo>
                    <a:lnTo>
                      <a:pt x="0" y="3"/>
                    </a:lnTo>
                    <a:lnTo>
                      <a:pt x="1" y="1"/>
                    </a:lnTo>
                    <a:lnTo>
                      <a:pt x="3" y="2"/>
                    </a:lnTo>
                    <a:lnTo>
                      <a:pt x="5"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2" name="Freeform 853"/>
              <p:cNvSpPr>
                <a:spLocks/>
              </p:cNvSpPr>
              <p:nvPr/>
            </p:nvSpPr>
            <p:spPr bwMode="auto">
              <a:xfrm>
                <a:off x="4889" y="2260"/>
                <a:ext cx="101" cy="106"/>
              </a:xfrm>
              <a:custGeom>
                <a:avLst/>
                <a:gdLst>
                  <a:gd name="T0" fmla="*/ 13 w 101"/>
                  <a:gd name="T1" fmla="*/ 4 h 106"/>
                  <a:gd name="T2" fmla="*/ 30 w 101"/>
                  <a:gd name="T3" fmla="*/ 10 h 106"/>
                  <a:gd name="T4" fmla="*/ 49 w 101"/>
                  <a:gd name="T5" fmla="*/ 16 h 106"/>
                  <a:gd name="T6" fmla="*/ 67 w 101"/>
                  <a:gd name="T7" fmla="*/ 22 h 106"/>
                  <a:gd name="T8" fmla="*/ 86 w 101"/>
                  <a:gd name="T9" fmla="*/ 28 h 106"/>
                  <a:gd name="T10" fmla="*/ 99 w 101"/>
                  <a:gd name="T11" fmla="*/ 37 h 106"/>
                  <a:gd name="T12" fmla="*/ 100 w 101"/>
                  <a:gd name="T13" fmla="*/ 49 h 106"/>
                  <a:gd name="T14" fmla="*/ 101 w 101"/>
                  <a:gd name="T15" fmla="*/ 61 h 106"/>
                  <a:gd name="T16" fmla="*/ 100 w 101"/>
                  <a:gd name="T17" fmla="*/ 74 h 106"/>
                  <a:gd name="T18" fmla="*/ 100 w 101"/>
                  <a:gd name="T19" fmla="*/ 86 h 106"/>
                  <a:gd name="T20" fmla="*/ 99 w 101"/>
                  <a:gd name="T21" fmla="*/ 98 h 106"/>
                  <a:gd name="T22" fmla="*/ 98 w 101"/>
                  <a:gd name="T23" fmla="*/ 104 h 106"/>
                  <a:gd name="T24" fmla="*/ 91 w 101"/>
                  <a:gd name="T25" fmla="*/ 104 h 106"/>
                  <a:gd name="T26" fmla="*/ 80 w 101"/>
                  <a:gd name="T27" fmla="*/ 100 h 106"/>
                  <a:gd name="T28" fmla="*/ 70 w 101"/>
                  <a:gd name="T29" fmla="*/ 97 h 106"/>
                  <a:gd name="T30" fmla="*/ 60 w 101"/>
                  <a:gd name="T31" fmla="*/ 94 h 106"/>
                  <a:gd name="T32" fmla="*/ 50 w 101"/>
                  <a:gd name="T33" fmla="*/ 89 h 106"/>
                  <a:gd name="T34" fmla="*/ 43 w 101"/>
                  <a:gd name="T35" fmla="*/ 86 h 106"/>
                  <a:gd name="T36" fmla="*/ 45 w 101"/>
                  <a:gd name="T37" fmla="*/ 79 h 106"/>
                  <a:gd name="T38" fmla="*/ 45 w 101"/>
                  <a:gd name="T39" fmla="*/ 74 h 106"/>
                  <a:gd name="T40" fmla="*/ 42 w 101"/>
                  <a:gd name="T41" fmla="*/ 73 h 106"/>
                  <a:gd name="T42" fmla="*/ 38 w 101"/>
                  <a:gd name="T43" fmla="*/ 72 h 106"/>
                  <a:gd name="T44" fmla="*/ 37 w 101"/>
                  <a:gd name="T45" fmla="*/ 68 h 106"/>
                  <a:gd name="T46" fmla="*/ 41 w 101"/>
                  <a:gd name="T47" fmla="*/ 65 h 106"/>
                  <a:gd name="T48" fmla="*/ 45 w 101"/>
                  <a:gd name="T49" fmla="*/ 63 h 106"/>
                  <a:gd name="T50" fmla="*/ 45 w 101"/>
                  <a:gd name="T51" fmla="*/ 57 h 106"/>
                  <a:gd name="T52" fmla="*/ 45 w 101"/>
                  <a:gd name="T53" fmla="*/ 52 h 106"/>
                  <a:gd name="T54" fmla="*/ 43 w 101"/>
                  <a:gd name="T55" fmla="*/ 47 h 106"/>
                  <a:gd name="T56" fmla="*/ 41 w 101"/>
                  <a:gd name="T57" fmla="*/ 43 h 106"/>
                  <a:gd name="T58" fmla="*/ 41 w 101"/>
                  <a:gd name="T59" fmla="*/ 40 h 106"/>
                  <a:gd name="T60" fmla="*/ 45 w 101"/>
                  <a:gd name="T61" fmla="*/ 37 h 106"/>
                  <a:gd name="T62" fmla="*/ 45 w 101"/>
                  <a:gd name="T63" fmla="*/ 31 h 106"/>
                  <a:gd name="T64" fmla="*/ 44 w 101"/>
                  <a:gd name="T65" fmla="*/ 25 h 106"/>
                  <a:gd name="T66" fmla="*/ 41 w 101"/>
                  <a:gd name="T67" fmla="*/ 21 h 106"/>
                  <a:gd name="T68" fmla="*/ 36 w 101"/>
                  <a:gd name="T69" fmla="*/ 22 h 106"/>
                  <a:gd name="T70" fmla="*/ 34 w 101"/>
                  <a:gd name="T71" fmla="*/ 25 h 106"/>
                  <a:gd name="T72" fmla="*/ 32 w 101"/>
                  <a:gd name="T73" fmla="*/ 23 h 106"/>
                  <a:gd name="T74" fmla="*/ 30 w 101"/>
                  <a:gd name="T75" fmla="*/ 18 h 106"/>
                  <a:gd name="T76" fmla="*/ 24 w 101"/>
                  <a:gd name="T77" fmla="*/ 16 h 106"/>
                  <a:gd name="T78" fmla="*/ 23 w 101"/>
                  <a:gd name="T79" fmla="*/ 19 h 106"/>
                  <a:gd name="T80" fmla="*/ 20 w 101"/>
                  <a:gd name="T81" fmla="*/ 19 h 106"/>
                  <a:gd name="T82" fmla="*/ 17 w 101"/>
                  <a:gd name="T83" fmla="*/ 14 h 106"/>
                  <a:gd name="T84" fmla="*/ 12 w 101"/>
                  <a:gd name="T85" fmla="*/ 12 h 106"/>
                  <a:gd name="T86" fmla="*/ 9 w 101"/>
                  <a:gd name="T87" fmla="*/ 12 h 106"/>
                  <a:gd name="T88" fmla="*/ 8 w 101"/>
                  <a:gd name="T89" fmla="*/ 18 h 106"/>
                  <a:gd name="T90" fmla="*/ 4 w 101"/>
                  <a:gd name="T91" fmla="*/ 21 h 106"/>
                  <a:gd name="T92" fmla="*/ 1 w 101"/>
                  <a:gd name="T93" fmla="*/ 20 h 106"/>
                  <a:gd name="T94" fmla="*/ 0 w 101"/>
                  <a:gd name="T95" fmla="*/ 17 h 106"/>
                  <a:gd name="T96" fmla="*/ 0 w 101"/>
                  <a:gd name="T97" fmla="*/ 12 h 106"/>
                  <a:gd name="T98" fmla="*/ 1 w 101"/>
                  <a:gd name="T99" fmla="*/ 5 h 106"/>
                  <a:gd name="T100" fmla="*/ 2 w 101"/>
                  <a:gd name="T101" fmla="*/ 0 h 1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 h="106">
                    <a:moveTo>
                      <a:pt x="2" y="0"/>
                    </a:moveTo>
                    <a:lnTo>
                      <a:pt x="7" y="2"/>
                    </a:lnTo>
                    <a:lnTo>
                      <a:pt x="13" y="4"/>
                    </a:lnTo>
                    <a:lnTo>
                      <a:pt x="19" y="6"/>
                    </a:lnTo>
                    <a:lnTo>
                      <a:pt x="24" y="8"/>
                    </a:lnTo>
                    <a:lnTo>
                      <a:pt x="30" y="10"/>
                    </a:lnTo>
                    <a:lnTo>
                      <a:pt x="36" y="12"/>
                    </a:lnTo>
                    <a:lnTo>
                      <a:pt x="43" y="14"/>
                    </a:lnTo>
                    <a:lnTo>
                      <a:pt x="49" y="16"/>
                    </a:lnTo>
                    <a:lnTo>
                      <a:pt x="55" y="18"/>
                    </a:lnTo>
                    <a:lnTo>
                      <a:pt x="61" y="20"/>
                    </a:lnTo>
                    <a:lnTo>
                      <a:pt x="67" y="22"/>
                    </a:lnTo>
                    <a:lnTo>
                      <a:pt x="74" y="24"/>
                    </a:lnTo>
                    <a:lnTo>
                      <a:pt x="80" y="26"/>
                    </a:lnTo>
                    <a:lnTo>
                      <a:pt x="86" y="28"/>
                    </a:lnTo>
                    <a:lnTo>
                      <a:pt x="92" y="31"/>
                    </a:lnTo>
                    <a:lnTo>
                      <a:pt x="98" y="33"/>
                    </a:lnTo>
                    <a:lnTo>
                      <a:pt x="99" y="37"/>
                    </a:lnTo>
                    <a:lnTo>
                      <a:pt x="100" y="41"/>
                    </a:lnTo>
                    <a:lnTo>
                      <a:pt x="100" y="45"/>
                    </a:lnTo>
                    <a:lnTo>
                      <a:pt x="100" y="49"/>
                    </a:lnTo>
                    <a:lnTo>
                      <a:pt x="100" y="53"/>
                    </a:lnTo>
                    <a:lnTo>
                      <a:pt x="101" y="57"/>
                    </a:lnTo>
                    <a:lnTo>
                      <a:pt x="101" y="61"/>
                    </a:lnTo>
                    <a:lnTo>
                      <a:pt x="101" y="66"/>
                    </a:lnTo>
                    <a:lnTo>
                      <a:pt x="100" y="69"/>
                    </a:lnTo>
                    <a:lnTo>
                      <a:pt x="100" y="74"/>
                    </a:lnTo>
                    <a:lnTo>
                      <a:pt x="100" y="78"/>
                    </a:lnTo>
                    <a:lnTo>
                      <a:pt x="100" y="82"/>
                    </a:lnTo>
                    <a:lnTo>
                      <a:pt x="100" y="86"/>
                    </a:lnTo>
                    <a:lnTo>
                      <a:pt x="99" y="90"/>
                    </a:lnTo>
                    <a:lnTo>
                      <a:pt x="99" y="94"/>
                    </a:lnTo>
                    <a:lnTo>
                      <a:pt x="99" y="98"/>
                    </a:lnTo>
                    <a:lnTo>
                      <a:pt x="98" y="100"/>
                    </a:lnTo>
                    <a:lnTo>
                      <a:pt x="98" y="102"/>
                    </a:lnTo>
                    <a:lnTo>
                      <a:pt x="98" y="104"/>
                    </a:lnTo>
                    <a:lnTo>
                      <a:pt x="98" y="106"/>
                    </a:lnTo>
                    <a:lnTo>
                      <a:pt x="94" y="105"/>
                    </a:lnTo>
                    <a:lnTo>
                      <a:pt x="91" y="104"/>
                    </a:lnTo>
                    <a:lnTo>
                      <a:pt x="87" y="103"/>
                    </a:lnTo>
                    <a:lnTo>
                      <a:pt x="84" y="102"/>
                    </a:lnTo>
                    <a:lnTo>
                      <a:pt x="80" y="100"/>
                    </a:lnTo>
                    <a:lnTo>
                      <a:pt x="77" y="99"/>
                    </a:lnTo>
                    <a:lnTo>
                      <a:pt x="74" y="98"/>
                    </a:lnTo>
                    <a:lnTo>
                      <a:pt x="70" y="97"/>
                    </a:lnTo>
                    <a:lnTo>
                      <a:pt x="66" y="96"/>
                    </a:lnTo>
                    <a:lnTo>
                      <a:pt x="63" y="95"/>
                    </a:lnTo>
                    <a:lnTo>
                      <a:pt x="60" y="94"/>
                    </a:lnTo>
                    <a:lnTo>
                      <a:pt x="57" y="92"/>
                    </a:lnTo>
                    <a:lnTo>
                      <a:pt x="53" y="91"/>
                    </a:lnTo>
                    <a:lnTo>
                      <a:pt x="50" y="89"/>
                    </a:lnTo>
                    <a:lnTo>
                      <a:pt x="47" y="88"/>
                    </a:lnTo>
                    <a:lnTo>
                      <a:pt x="44" y="87"/>
                    </a:lnTo>
                    <a:lnTo>
                      <a:pt x="43" y="86"/>
                    </a:lnTo>
                    <a:lnTo>
                      <a:pt x="44" y="84"/>
                    </a:lnTo>
                    <a:lnTo>
                      <a:pt x="45" y="81"/>
                    </a:lnTo>
                    <a:lnTo>
                      <a:pt x="45" y="79"/>
                    </a:lnTo>
                    <a:lnTo>
                      <a:pt x="46" y="77"/>
                    </a:lnTo>
                    <a:lnTo>
                      <a:pt x="45" y="75"/>
                    </a:lnTo>
                    <a:lnTo>
                      <a:pt x="45" y="74"/>
                    </a:lnTo>
                    <a:lnTo>
                      <a:pt x="44" y="73"/>
                    </a:lnTo>
                    <a:lnTo>
                      <a:pt x="43" y="73"/>
                    </a:lnTo>
                    <a:lnTo>
                      <a:pt x="42" y="73"/>
                    </a:lnTo>
                    <a:lnTo>
                      <a:pt x="40" y="72"/>
                    </a:lnTo>
                    <a:lnTo>
                      <a:pt x="39" y="72"/>
                    </a:lnTo>
                    <a:lnTo>
                      <a:pt x="38" y="72"/>
                    </a:lnTo>
                    <a:lnTo>
                      <a:pt x="38" y="71"/>
                    </a:lnTo>
                    <a:lnTo>
                      <a:pt x="37" y="69"/>
                    </a:lnTo>
                    <a:lnTo>
                      <a:pt x="37" y="68"/>
                    </a:lnTo>
                    <a:lnTo>
                      <a:pt x="38" y="66"/>
                    </a:lnTo>
                    <a:lnTo>
                      <a:pt x="40" y="65"/>
                    </a:lnTo>
                    <a:lnTo>
                      <a:pt x="41" y="65"/>
                    </a:lnTo>
                    <a:lnTo>
                      <a:pt x="44" y="67"/>
                    </a:lnTo>
                    <a:lnTo>
                      <a:pt x="44" y="65"/>
                    </a:lnTo>
                    <a:lnTo>
                      <a:pt x="45" y="63"/>
                    </a:lnTo>
                    <a:lnTo>
                      <a:pt x="45" y="61"/>
                    </a:lnTo>
                    <a:lnTo>
                      <a:pt x="45" y="59"/>
                    </a:lnTo>
                    <a:lnTo>
                      <a:pt x="45" y="57"/>
                    </a:lnTo>
                    <a:lnTo>
                      <a:pt x="45" y="56"/>
                    </a:lnTo>
                    <a:lnTo>
                      <a:pt x="45" y="54"/>
                    </a:lnTo>
                    <a:lnTo>
                      <a:pt x="45" y="52"/>
                    </a:lnTo>
                    <a:lnTo>
                      <a:pt x="44" y="50"/>
                    </a:lnTo>
                    <a:lnTo>
                      <a:pt x="44" y="49"/>
                    </a:lnTo>
                    <a:lnTo>
                      <a:pt x="43" y="47"/>
                    </a:lnTo>
                    <a:lnTo>
                      <a:pt x="42" y="46"/>
                    </a:lnTo>
                    <a:lnTo>
                      <a:pt x="41" y="44"/>
                    </a:lnTo>
                    <a:lnTo>
                      <a:pt x="41" y="43"/>
                    </a:lnTo>
                    <a:lnTo>
                      <a:pt x="40" y="41"/>
                    </a:lnTo>
                    <a:lnTo>
                      <a:pt x="39" y="40"/>
                    </a:lnTo>
                    <a:lnTo>
                      <a:pt x="41" y="40"/>
                    </a:lnTo>
                    <a:lnTo>
                      <a:pt x="42" y="39"/>
                    </a:lnTo>
                    <a:lnTo>
                      <a:pt x="44" y="38"/>
                    </a:lnTo>
                    <a:lnTo>
                      <a:pt x="45" y="37"/>
                    </a:lnTo>
                    <a:lnTo>
                      <a:pt x="45" y="35"/>
                    </a:lnTo>
                    <a:lnTo>
                      <a:pt x="45" y="33"/>
                    </a:lnTo>
                    <a:lnTo>
                      <a:pt x="45" y="31"/>
                    </a:lnTo>
                    <a:lnTo>
                      <a:pt x="45" y="29"/>
                    </a:lnTo>
                    <a:lnTo>
                      <a:pt x="45" y="27"/>
                    </a:lnTo>
                    <a:lnTo>
                      <a:pt x="44" y="25"/>
                    </a:lnTo>
                    <a:lnTo>
                      <a:pt x="43" y="23"/>
                    </a:lnTo>
                    <a:lnTo>
                      <a:pt x="42" y="22"/>
                    </a:lnTo>
                    <a:lnTo>
                      <a:pt x="41" y="21"/>
                    </a:lnTo>
                    <a:lnTo>
                      <a:pt x="39" y="20"/>
                    </a:lnTo>
                    <a:lnTo>
                      <a:pt x="37" y="20"/>
                    </a:lnTo>
                    <a:lnTo>
                      <a:pt x="36" y="22"/>
                    </a:lnTo>
                    <a:lnTo>
                      <a:pt x="35" y="23"/>
                    </a:lnTo>
                    <a:lnTo>
                      <a:pt x="35" y="25"/>
                    </a:lnTo>
                    <a:lnTo>
                      <a:pt x="34" y="25"/>
                    </a:lnTo>
                    <a:lnTo>
                      <a:pt x="34" y="26"/>
                    </a:lnTo>
                    <a:lnTo>
                      <a:pt x="33" y="25"/>
                    </a:lnTo>
                    <a:lnTo>
                      <a:pt x="32" y="23"/>
                    </a:lnTo>
                    <a:lnTo>
                      <a:pt x="31" y="21"/>
                    </a:lnTo>
                    <a:lnTo>
                      <a:pt x="31" y="20"/>
                    </a:lnTo>
                    <a:lnTo>
                      <a:pt x="30" y="18"/>
                    </a:lnTo>
                    <a:lnTo>
                      <a:pt x="29" y="18"/>
                    </a:lnTo>
                    <a:lnTo>
                      <a:pt x="27" y="16"/>
                    </a:lnTo>
                    <a:lnTo>
                      <a:pt x="24" y="16"/>
                    </a:lnTo>
                    <a:lnTo>
                      <a:pt x="24" y="17"/>
                    </a:lnTo>
                    <a:lnTo>
                      <a:pt x="23" y="18"/>
                    </a:lnTo>
                    <a:lnTo>
                      <a:pt x="23" y="19"/>
                    </a:lnTo>
                    <a:lnTo>
                      <a:pt x="22" y="19"/>
                    </a:lnTo>
                    <a:lnTo>
                      <a:pt x="21" y="20"/>
                    </a:lnTo>
                    <a:lnTo>
                      <a:pt x="20" y="19"/>
                    </a:lnTo>
                    <a:lnTo>
                      <a:pt x="19" y="18"/>
                    </a:lnTo>
                    <a:lnTo>
                      <a:pt x="18" y="16"/>
                    </a:lnTo>
                    <a:lnTo>
                      <a:pt x="17" y="14"/>
                    </a:lnTo>
                    <a:lnTo>
                      <a:pt x="16" y="13"/>
                    </a:lnTo>
                    <a:lnTo>
                      <a:pt x="14" y="12"/>
                    </a:lnTo>
                    <a:lnTo>
                      <a:pt x="12" y="12"/>
                    </a:lnTo>
                    <a:lnTo>
                      <a:pt x="10" y="11"/>
                    </a:lnTo>
                    <a:lnTo>
                      <a:pt x="8" y="10"/>
                    </a:lnTo>
                    <a:lnTo>
                      <a:pt x="9" y="12"/>
                    </a:lnTo>
                    <a:lnTo>
                      <a:pt x="9" y="14"/>
                    </a:lnTo>
                    <a:lnTo>
                      <a:pt x="8" y="16"/>
                    </a:lnTo>
                    <a:lnTo>
                      <a:pt x="8" y="18"/>
                    </a:lnTo>
                    <a:lnTo>
                      <a:pt x="6" y="19"/>
                    </a:lnTo>
                    <a:lnTo>
                      <a:pt x="5" y="20"/>
                    </a:lnTo>
                    <a:lnTo>
                      <a:pt x="4" y="21"/>
                    </a:lnTo>
                    <a:lnTo>
                      <a:pt x="3" y="21"/>
                    </a:lnTo>
                    <a:lnTo>
                      <a:pt x="2" y="21"/>
                    </a:lnTo>
                    <a:lnTo>
                      <a:pt x="1" y="20"/>
                    </a:lnTo>
                    <a:lnTo>
                      <a:pt x="1" y="19"/>
                    </a:lnTo>
                    <a:lnTo>
                      <a:pt x="0" y="18"/>
                    </a:lnTo>
                    <a:lnTo>
                      <a:pt x="0" y="17"/>
                    </a:lnTo>
                    <a:lnTo>
                      <a:pt x="0" y="15"/>
                    </a:lnTo>
                    <a:lnTo>
                      <a:pt x="0" y="13"/>
                    </a:lnTo>
                    <a:lnTo>
                      <a:pt x="0" y="12"/>
                    </a:lnTo>
                    <a:lnTo>
                      <a:pt x="0" y="9"/>
                    </a:lnTo>
                    <a:lnTo>
                      <a:pt x="1" y="7"/>
                    </a:lnTo>
                    <a:lnTo>
                      <a:pt x="1" y="5"/>
                    </a:lnTo>
                    <a:lnTo>
                      <a:pt x="1" y="3"/>
                    </a:lnTo>
                    <a:lnTo>
                      <a:pt x="1"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3" name="Freeform 854"/>
              <p:cNvSpPr>
                <a:spLocks/>
              </p:cNvSpPr>
              <p:nvPr/>
            </p:nvSpPr>
            <p:spPr bwMode="auto">
              <a:xfrm>
                <a:off x="4675" y="2260"/>
                <a:ext cx="11" cy="131"/>
              </a:xfrm>
              <a:custGeom>
                <a:avLst/>
                <a:gdLst>
                  <a:gd name="T0" fmla="*/ 1 w 11"/>
                  <a:gd name="T1" fmla="*/ 1 h 131"/>
                  <a:gd name="T2" fmla="*/ 4 w 11"/>
                  <a:gd name="T3" fmla="*/ 3 h 131"/>
                  <a:gd name="T4" fmla="*/ 6 w 11"/>
                  <a:gd name="T5" fmla="*/ 6 h 131"/>
                  <a:gd name="T6" fmla="*/ 7 w 11"/>
                  <a:gd name="T7" fmla="*/ 9 h 131"/>
                  <a:gd name="T8" fmla="*/ 8 w 11"/>
                  <a:gd name="T9" fmla="*/ 12 h 131"/>
                  <a:gd name="T10" fmla="*/ 9 w 11"/>
                  <a:gd name="T11" fmla="*/ 15 h 131"/>
                  <a:gd name="T12" fmla="*/ 9 w 11"/>
                  <a:gd name="T13" fmla="*/ 18 h 131"/>
                  <a:gd name="T14" fmla="*/ 9 w 11"/>
                  <a:gd name="T15" fmla="*/ 22 h 131"/>
                  <a:gd name="T16" fmla="*/ 9 w 11"/>
                  <a:gd name="T17" fmla="*/ 25 h 131"/>
                  <a:gd name="T18" fmla="*/ 9 w 11"/>
                  <a:gd name="T19" fmla="*/ 29 h 131"/>
                  <a:gd name="T20" fmla="*/ 9 w 11"/>
                  <a:gd name="T21" fmla="*/ 33 h 131"/>
                  <a:gd name="T22" fmla="*/ 9 w 11"/>
                  <a:gd name="T23" fmla="*/ 37 h 131"/>
                  <a:gd name="T24" fmla="*/ 9 w 11"/>
                  <a:gd name="T25" fmla="*/ 40 h 131"/>
                  <a:gd name="T26" fmla="*/ 9 w 11"/>
                  <a:gd name="T27" fmla="*/ 44 h 131"/>
                  <a:gd name="T28" fmla="*/ 9 w 11"/>
                  <a:gd name="T29" fmla="*/ 47 h 131"/>
                  <a:gd name="T30" fmla="*/ 10 w 11"/>
                  <a:gd name="T31" fmla="*/ 51 h 131"/>
                  <a:gd name="T32" fmla="*/ 11 w 11"/>
                  <a:gd name="T33" fmla="*/ 57 h 131"/>
                  <a:gd name="T34" fmla="*/ 11 w 11"/>
                  <a:gd name="T35" fmla="*/ 67 h 131"/>
                  <a:gd name="T36" fmla="*/ 10 w 11"/>
                  <a:gd name="T37" fmla="*/ 77 h 131"/>
                  <a:gd name="T38" fmla="*/ 10 w 11"/>
                  <a:gd name="T39" fmla="*/ 87 h 131"/>
                  <a:gd name="T40" fmla="*/ 10 w 11"/>
                  <a:gd name="T41" fmla="*/ 96 h 131"/>
                  <a:gd name="T42" fmla="*/ 10 w 11"/>
                  <a:gd name="T43" fmla="*/ 107 h 131"/>
                  <a:gd name="T44" fmla="*/ 10 w 11"/>
                  <a:gd name="T45" fmla="*/ 117 h 131"/>
                  <a:gd name="T46" fmla="*/ 10 w 11"/>
                  <a:gd name="T47" fmla="*/ 126 h 131"/>
                  <a:gd name="T48" fmla="*/ 9 w 11"/>
                  <a:gd name="T49" fmla="*/ 130 h 131"/>
                  <a:gd name="T50" fmla="*/ 6 w 11"/>
                  <a:gd name="T51" fmla="*/ 128 h 131"/>
                  <a:gd name="T52" fmla="*/ 5 w 11"/>
                  <a:gd name="T53" fmla="*/ 126 h 131"/>
                  <a:gd name="T54" fmla="*/ 3 w 11"/>
                  <a:gd name="T55" fmla="*/ 123 h 131"/>
                  <a:gd name="T56" fmla="*/ 2 w 11"/>
                  <a:gd name="T57" fmla="*/ 120 h 131"/>
                  <a:gd name="T58" fmla="*/ 1 w 11"/>
                  <a:gd name="T59" fmla="*/ 115 h 131"/>
                  <a:gd name="T60" fmla="*/ 1 w 11"/>
                  <a:gd name="T61" fmla="*/ 111 h 131"/>
                  <a:gd name="T62" fmla="*/ 1 w 11"/>
                  <a:gd name="T63" fmla="*/ 106 h 131"/>
                  <a:gd name="T64" fmla="*/ 2 w 11"/>
                  <a:gd name="T65" fmla="*/ 101 h 131"/>
                  <a:gd name="T66" fmla="*/ 2 w 11"/>
                  <a:gd name="T67" fmla="*/ 96 h 131"/>
                  <a:gd name="T68" fmla="*/ 2 w 11"/>
                  <a:gd name="T69" fmla="*/ 91 h 131"/>
                  <a:gd name="T70" fmla="*/ 2 w 11"/>
                  <a:gd name="T71" fmla="*/ 87 h 131"/>
                  <a:gd name="T72" fmla="*/ 1 w 11"/>
                  <a:gd name="T73" fmla="*/ 79 h 131"/>
                  <a:gd name="T74" fmla="*/ 0 w 11"/>
                  <a:gd name="T75" fmla="*/ 69 h 131"/>
                  <a:gd name="T76" fmla="*/ 0 w 11"/>
                  <a:gd name="T77" fmla="*/ 58 h 131"/>
                  <a:gd name="T78" fmla="*/ 0 w 11"/>
                  <a:gd name="T79" fmla="*/ 48 h 131"/>
                  <a:gd name="T80" fmla="*/ 0 w 11"/>
                  <a:gd name="T81" fmla="*/ 37 h 131"/>
                  <a:gd name="T82" fmla="*/ 0 w 11"/>
                  <a:gd name="T83" fmla="*/ 26 h 131"/>
                  <a:gd name="T84" fmla="*/ 0 w 11"/>
                  <a:gd name="T85" fmla="*/ 16 h 131"/>
                  <a:gd name="T86" fmla="*/ 0 w 11"/>
                  <a:gd name="T87" fmla="*/ 5 h 131"/>
                  <a:gd name="T88" fmla="*/ 0 w 11"/>
                  <a:gd name="T89" fmla="*/ 0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 h="131">
                    <a:moveTo>
                      <a:pt x="0" y="0"/>
                    </a:moveTo>
                    <a:lnTo>
                      <a:pt x="1" y="1"/>
                    </a:lnTo>
                    <a:lnTo>
                      <a:pt x="3" y="2"/>
                    </a:lnTo>
                    <a:lnTo>
                      <a:pt x="4" y="3"/>
                    </a:lnTo>
                    <a:lnTo>
                      <a:pt x="5" y="5"/>
                    </a:lnTo>
                    <a:lnTo>
                      <a:pt x="6" y="6"/>
                    </a:lnTo>
                    <a:lnTo>
                      <a:pt x="7" y="7"/>
                    </a:lnTo>
                    <a:lnTo>
                      <a:pt x="7" y="9"/>
                    </a:lnTo>
                    <a:lnTo>
                      <a:pt x="8" y="10"/>
                    </a:lnTo>
                    <a:lnTo>
                      <a:pt x="8" y="12"/>
                    </a:lnTo>
                    <a:lnTo>
                      <a:pt x="9" y="13"/>
                    </a:lnTo>
                    <a:lnTo>
                      <a:pt x="9" y="15"/>
                    </a:lnTo>
                    <a:lnTo>
                      <a:pt x="9" y="16"/>
                    </a:lnTo>
                    <a:lnTo>
                      <a:pt x="9" y="18"/>
                    </a:lnTo>
                    <a:lnTo>
                      <a:pt x="9" y="20"/>
                    </a:lnTo>
                    <a:lnTo>
                      <a:pt x="9" y="22"/>
                    </a:lnTo>
                    <a:lnTo>
                      <a:pt x="10" y="23"/>
                    </a:lnTo>
                    <a:lnTo>
                      <a:pt x="9" y="25"/>
                    </a:lnTo>
                    <a:lnTo>
                      <a:pt x="9" y="27"/>
                    </a:lnTo>
                    <a:lnTo>
                      <a:pt x="9" y="29"/>
                    </a:lnTo>
                    <a:lnTo>
                      <a:pt x="9" y="31"/>
                    </a:lnTo>
                    <a:lnTo>
                      <a:pt x="9" y="33"/>
                    </a:lnTo>
                    <a:lnTo>
                      <a:pt x="9" y="35"/>
                    </a:lnTo>
                    <a:lnTo>
                      <a:pt x="9" y="37"/>
                    </a:lnTo>
                    <a:lnTo>
                      <a:pt x="9" y="39"/>
                    </a:lnTo>
                    <a:lnTo>
                      <a:pt x="9" y="40"/>
                    </a:lnTo>
                    <a:lnTo>
                      <a:pt x="9" y="42"/>
                    </a:lnTo>
                    <a:lnTo>
                      <a:pt x="9" y="44"/>
                    </a:lnTo>
                    <a:lnTo>
                      <a:pt x="9" y="46"/>
                    </a:lnTo>
                    <a:lnTo>
                      <a:pt x="9" y="47"/>
                    </a:lnTo>
                    <a:lnTo>
                      <a:pt x="10" y="49"/>
                    </a:lnTo>
                    <a:lnTo>
                      <a:pt x="10" y="51"/>
                    </a:lnTo>
                    <a:lnTo>
                      <a:pt x="11" y="53"/>
                    </a:lnTo>
                    <a:lnTo>
                      <a:pt x="11" y="57"/>
                    </a:lnTo>
                    <a:lnTo>
                      <a:pt x="11" y="62"/>
                    </a:lnTo>
                    <a:lnTo>
                      <a:pt x="11" y="67"/>
                    </a:lnTo>
                    <a:lnTo>
                      <a:pt x="11" y="72"/>
                    </a:lnTo>
                    <a:lnTo>
                      <a:pt x="10" y="77"/>
                    </a:lnTo>
                    <a:lnTo>
                      <a:pt x="10" y="82"/>
                    </a:lnTo>
                    <a:lnTo>
                      <a:pt x="10" y="87"/>
                    </a:lnTo>
                    <a:lnTo>
                      <a:pt x="10" y="92"/>
                    </a:lnTo>
                    <a:lnTo>
                      <a:pt x="10" y="96"/>
                    </a:lnTo>
                    <a:lnTo>
                      <a:pt x="10" y="102"/>
                    </a:lnTo>
                    <a:lnTo>
                      <a:pt x="10" y="107"/>
                    </a:lnTo>
                    <a:lnTo>
                      <a:pt x="10" y="112"/>
                    </a:lnTo>
                    <a:lnTo>
                      <a:pt x="10" y="117"/>
                    </a:lnTo>
                    <a:lnTo>
                      <a:pt x="10" y="121"/>
                    </a:lnTo>
                    <a:lnTo>
                      <a:pt x="10" y="126"/>
                    </a:lnTo>
                    <a:lnTo>
                      <a:pt x="11" y="131"/>
                    </a:lnTo>
                    <a:lnTo>
                      <a:pt x="9" y="130"/>
                    </a:lnTo>
                    <a:lnTo>
                      <a:pt x="8" y="130"/>
                    </a:lnTo>
                    <a:lnTo>
                      <a:pt x="6" y="128"/>
                    </a:lnTo>
                    <a:lnTo>
                      <a:pt x="5" y="127"/>
                    </a:lnTo>
                    <a:lnTo>
                      <a:pt x="5" y="126"/>
                    </a:lnTo>
                    <a:lnTo>
                      <a:pt x="4" y="125"/>
                    </a:lnTo>
                    <a:lnTo>
                      <a:pt x="3" y="123"/>
                    </a:lnTo>
                    <a:lnTo>
                      <a:pt x="3" y="122"/>
                    </a:lnTo>
                    <a:lnTo>
                      <a:pt x="2" y="120"/>
                    </a:lnTo>
                    <a:lnTo>
                      <a:pt x="2" y="118"/>
                    </a:lnTo>
                    <a:lnTo>
                      <a:pt x="1" y="115"/>
                    </a:lnTo>
                    <a:lnTo>
                      <a:pt x="1" y="113"/>
                    </a:lnTo>
                    <a:lnTo>
                      <a:pt x="1" y="111"/>
                    </a:lnTo>
                    <a:lnTo>
                      <a:pt x="1" y="108"/>
                    </a:lnTo>
                    <a:lnTo>
                      <a:pt x="1" y="106"/>
                    </a:lnTo>
                    <a:lnTo>
                      <a:pt x="2" y="104"/>
                    </a:lnTo>
                    <a:lnTo>
                      <a:pt x="2" y="101"/>
                    </a:lnTo>
                    <a:lnTo>
                      <a:pt x="2" y="98"/>
                    </a:lnTo>
                    <a:lnTo>
                      <a:pt x="2" y="96"/>
                    </a:lnTo>
                    <a:lnTo>
                      <a:pt x="2" y="94"/>
                    </a:lnTo>
                    <a:lnTo>
                      <a:pt x="2" y="91"/>
                    </a:lnTo>
                    <a:lnTo>
                      <a:pt x="2" y="89"/>
                    </a:lnTo>
                    <a:lnTo>
                      <a:pt x="2" y="87"/>
                    </a:lnTo>
                    <a:lnTo>
                      <a:pt x="1" y="85"/>
                    </a:lnTo>
                    <a:lnTo>
                      <a:pt x="1" y="79"/>
                    </a:lnTo>
                    <a:lnTo>
                      <a:pt x="1" y="74"/>
                    </a:lnTo>
                    <a:lnTo>
                      <a:pt x="0" y="69"/>
                    </a:lnTo>
                    <a:lnTo>
                      <a:pt x="0" y="64"/>
                    </a:lnTo>
                    <a:lnTo>
                      <a:pt x="0" y="58"/>
                    </a:lnTo>
                    <a:lnTo>
                      <a:pt x="0" y="53"/>
                    </a:lnTo>
                    <a:lnTo>
                      <a:pt x="0" y="48"/>
                    </a:lnTo>
                    <a:lnTo>
                      <a:pt x="0" y="43"/>
                    </a:lnTo>
                    <a:lnTo>
                      <a:pt x="0" y="37"/>
                    </a:lnTo>
                    <a:lnTo>
                      <a:pt x="0" y="32"/>
                    </a:lnTo>
                    <a:lnTo>
                      <a:pt x="0" y="26"/>
                    </a:lnTo>
                    <a:lnTo>
                      <a:pt x="0" y="21"/>
                    </a:lnTo>
                    <a:lnTo>
                      <a:pt x="0" y="16"/>
                    </a:lnTo>
                    <a:lnTo>
                      <a:pt x="0" y="11"/>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4" name="Freeform 855"/>
              <p:cNvSpPr>
                <a:spLocks/>
              </p:cNvSpPr>
              <p:nvPr/>
            </p:nvSpPr>
            <p:spPr bwMode="auto">
              <a:xfrm>
                <a:off x="4968" y="2260"/>
                <a:ext cx="10" cy="5"/>
              </a:xfrm>
              <a:custGeom>
                <a:avLst/>
                <a:gdLst>
                  <a:gd name="T0" fmla="*/ 6 w 10"/>
                  <a:gd name="T1" fmla="*/ 0 h 5"/>
                  <a:gd name="T2" fmla="*/ 8 w 10"/>
                  <a:gd name="T3" fmla="*/ 0 h 5"/>
                  <a:gd name="T4" fmla="*/ 10 w 10"/>
                  <a:gd name="T5" fmla="*/ 0 h 5"/>
                  <a:gd name="T6" fmla="*/ 10 w 10"/>
                  <a:gd name="T7" fmla="*/ 1 h 5"/>
                  <a:gd name="T8" fmla="*/ 10 w 10"/>
                  <a:gd name="T9" fmla="*/ 1 h 5"/>
                  <a:gd name="T10" fmla="*/ 8 w 10"/>
                  <a:gd name="T11" fmla="*/ 2 h 5"/>
                  <a:gd name="T12" fmla="*/ 7 w 10"/>
                  <a:gd name="T13" fmla="*/ 2 h 5"/>
                  <a:gd name="T14" fmla="*/ 6 w 10"/>
                  <a:gd name="T15" fmla="*/ 3 h 5"/>
                  <a:gd name="T16" fmla="*/ 4 w 10"/>
                  <a:gd name="T17" fmla="*/ 4 h 5"/>
                  <a:gd name="T18" fmla="*/ 2 w 10"/>
                  <a:gd name="T19" fmla="*/ 4 h 5"/>
                  <a:gd name="T20" fmla="*/ 0 w 10"/>
                  <a:gd name="T21" fmla="*/ 5 h 5"/>
                  <a:gd name="T22" fmla="*/ 1 w 10"/>
                  <a:gd name="T23" fmla="*/ 3 h 5"/>
                  <a:gd name="T24" fmla="*/ 3 w 10"/>
                  <a:gd name="T25" fmla="*/ 2 h 5"/>
                  <a:gd name="T26" fmla="*/ 4 w 10"/>
                  <a:gd name="T27" fmla="*/ 1 h 5"/>
                  <a:gd name="T28" fmla="*/ 6 w 10"/>
                  <a:gd name="T29" fmla="*/ 0 h 5"/>
                  <a:gd name="T30" fmla="*/ 6 w 10"/>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 h="5">
                    <a:moveTo>
                      <a:pt x="6" y="0"/>
                    </a:moveTo>
                    <a:lnTo>
                      <a:pt x="8" y="0"/>
                    </a:lnTo>
                    <a:lnTo>
                      <a:pt x="10" y="0"/>
                    </a:lnTo>
                    <a:lnTo>
                      <a:pt x="10" y="1"/>
                    </a:lnTo>
                    <a:lnTo>
                      <a:pt x="8" y="2"/>
                    </a:lnTo>
                    <a:lnTo>
                      <a:pt x="7" y="2"/>
                    </a:lnTo>
                    <a:lnTo>
                      <a:pt x="6" y="3"/>
                    </a:lnTo>
                    <a:lnTo>
                      <a:pt x="4" y="4"/>
                    </a:lnTo>
                    <a:lnTo>
                      <a:pt x="2" y="4"/>
                    </a:lnTo>
                    <a:lnTo>
                      <a:pt x="0" y="5"/>
                    </a:lnTo>
                    <a:lnTo>
                      <a:pt x="1" y="3"/>
                    </a:lnTo>
                    <a:lnTo>
                      <a:pt x="3" y="2"/>
                    </a:lnTo>
                    <a:lnTo>
                      <a:pt x="4"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5" name="Freeform 856"/>
              <p:cNvSpPr>
                <a:spLocks/>
              </p:cNvSpPr>
              <p:nvPr/>
            </p:nvSpPr>
            <p:spPr bwMode="auto">
              <a:xfrm>
                <a:off x="4814" y="2262"/>
                <a:ext cx="28" cy="6"/>
              </a:xfrm>
              <a:custGeom>
                <a:avLst/>
                <a:gdLst>
                  <a:gd name="T0" fmla="*/ 11 w 28"/>
                  <a:gd name="T1" fmla="*/ 0 h 6"/>
                  <a:gd name="T2" fmla="*/ 13 w 28"/>
                  <a:gd name="T3" fmla="*/ 0 h 6"/>
                  <a:gd name="T4" fmla="*/ 15 w 28"/>
                  <a:gd name="T5" fmla="*/ 1 h 6"/>
                  <a:gd name="T6" fmla="*/ 18 w 28"/>
                  <a:gd name="T7" fmla="*/ 2 h 6"/>
                  <a:gd name="T8" fmla="*/ 20 w 28"/>
                  <a:gd name="T9" fmla="*/ 3 h 6"/>
                  <a:gd name="T10" fmla="*/ 22 w 28"/>
                  <a:gd name="T11" fmla="*/ 3 h 6"/>
                  <a:gd name="T12" fmla="*/ 24 w 28"/>
                  <a:gd name="T13" fmla="*/ 4 h 6"/>
                  <a:gd name="T14" fmla="*/ 26 w 28"/>
                  <a:gd name="T15" fmla="*/ 5 h 6"/>
                  <a:gd name="T16" fmla="*/ 28 w 28"/>
                  <a:gd name="T17" fmla="*/ 6 h 6"/>
                  <a:gd name="T18" fmla="*/ 26 w 28"/>
                  <a:gd name="T19" fmla="*/ 6 h 6"/>
                  <a:gd name="T20" fmla="*/ 24 w 28"/>
                  <a:gd name="T21" fmla="*/ 6 h 6"/>
                  <a:gd name="T22" fmla="*/ 23 w 28"/>
                  <a:gd name="T23" fmla="*/ 6 h 6"/>
                  <a:gd name="T24" fmla="*/ 21 w 28"/>
                  <a:gd name="T25" fmla="*/ 6 h 6"/>
                  <a:gd name="T26" fmla="*/ 19 w 28"/>
                  <a:gd name="T27" fmla="*/ 6 h 6"/>
                  <a:gd name="T28" fmla="*/ 18 w 28"/>
                  <a:gd name="T29" fmla="*/ 5 h 6"/>
                  <a:gd name="T30" fmla="*/ 16 w 28"/>
                  <a:gd name="T31" fmla="*/ 5 h 6"/>
                  <a:gd name="T32" fmla="*/ 14 w 28"/>
                  <a:gd name="T33" fmla="*/ 5 h 6"/>
                  <a:gd name="T34" fmla="*/ 12 w 28"/>
                  <a:gd name="T35" fmla="*/ 4 h 6"/>
                  <a:gd name="T36" fmla="*/ 11 w 28"/>
                  <a:gd name="T37" fmla="*/ 4 h 6"/>
                  <a:gd name="T38" fmla="*/ 9 w 28"/>
                  <a:gd name="T39" fmla="*/ 4 h 6"/>
                  <a:gd name="T40" fmla="*/ 7 w 28"/>
                  <a:gd name="T41" fmla="*/ 3 h 6"/>
                  <a:gd name="T42" fmla="*/ 5 w 28"/>
                  <a:gd name="T43" fmla="*/ 3 h 6"/>
                  <a:gd name="T44" fmla="*/ 3 w 28"/>
                  <a:gd name="T45" fmla="*/ 3 h 6"/>
                  <a:gd name="T46" fmla="*/ 2 w 28"/>
                  <a:gd name="T47" fmla="*/ 3 h 6"/>
                  <a:gd name="T48" fmla="*/ 0 w 28"/>
                  <a:gd name="T49" fmla="*/ 3 h 6"/>
                  <a:gd name="T50" fmla="*/ 1 w 28"/>
                  <a:gd name="T51" fmla="*/ 3 h 6"/>
                  <a:gd name="T52" fmla="*/ 3 w 28"/>
                  <a:gd name="T53" fmla="*/ 2 h 6"/>
                  <a:gd name="T54" fmla="*/ 4 w 28"/>
                  <a:gd name="T55" fmla="*/ 1 h 6"/>
                  <a:gd name="T56" fmla="*/ 6 w 28"/>
                  <a:gd name="T57" fmla="*/ 1 h 6"/>
                  <a:gd name="T58" fmla="*/ 7 w 28"/>
                  <a:gd name="T59" fmla="*/ 0 h 6"/>
                  <a:gd name="T60" fmla="*/ 8 w 28"/>
                  <a:gd name="T61" fmla="*/ 0 h 6"/>
                  <a:gd name="T62" fmla="*/ 10 w 28"/>
                  <a:gd name="T63" fmla="*/ 0 h 6"/>
                  <a:gd name="T64" fmla="*/ 11 w 28"/>
                  <a:gd name="T65" fmla="*/ 0 h 6"/>
                  <a:gd name="T66" fmla="*/ 11 w 28"/>
                  <a:gd name="T67" fmla="*/ 0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 h="6">
                    <a:moveTo>
                      <a:pt x="11" y="0"/>
                    </a:moveTo>
                    <a:lnTo>
                      <a:pt x="13" y="0"/>
                    </a:lnTo>
                    <a:lnTo>
                      <a:pt x="15" y="1"/>
                    </a:lnTo>
                    <a:lnTo>
                      <a:pt x="18" y="2"/>
                    </a:lnTo>
                    <a:lnTo>
                      <a:pt x="20" y="3"/>
                    </a:lnTo>
                    <a:lnTo>
                      <a:pt x="22" y="3"/>
                    </a:lnTo>
                    <a:lnTo>
                      <a:pt x="24" y="4"/>
                    </a:lnTo>
                    <a:lnTo>
                      <a:pt x="26" y="5"/>
                    </a:lnTo>
                    <a:lnTo>
                      <a:pt x="28" y="6"/>
                    </a:lnTo>
                    <a:lnTo>
                      <a:pt x="26" y="6"/>
                    </a:lnTo>
                    <a:lnTo>
                      <a:pt x="24" y="6"/>
                    </a:lnTo>
                    <a:lnTo>
                      <a:pt x="23" y="6"/>
                    </a:lnTo>
                    <a:lnTo>
                      <a:pt x="21" y="6"/>
                    </a:lnTo>
                    <a:lnTo>
                      <a:pt x="19" y="6"/>
                    </a:lnTo>
                    <a:lnTo>
                      <a:pt x="18" y="5"/>
                    </a:lnTo>
                    <a:lnTo>
                      <a:pt x="16" y="5"/>
                    </a:lnTo>
                    <a:lnTo>
                      <a:pt x="14" y="5"/>
                    </a:lnTo>
                    <a:lnTo>
                      <a:pt x="12" y="4"/>
                    </a:lnTo>
                    <a:lnTo>
                      <a:pt x="11" y="4"/>
                    </a:lnTo>
                    <a:lnTo>
                      <a:pt x="9" y="4"/>
                    </a:lnTo>
                    <a:lnTo>
                      <a:pt x="7" y="3"/>
                    </a:lnTo>
                    <a:lnTo>
                      <a:pt x="5" y="3"/>
                    </a:lnTo>
                    <a:lnTo>
                      <a:pt x="3" y="3"/>
                    </a:lnTo>
                    <a:lnTo>
                      <a:pt x="2" y="3"/>
                    </a:lnTo>
                    <a:lnTo>
                      <a:pt x="0" y="3"/>
                    </a:lnTo>
                    <a:lnTo>
                      <a:pt x="1" y="3"/>
                    </a:lnTo>
                    <a:lnTo>
                      <a:pt x="3" y="2"/>
                    </a:lnTo>
                    <a:lnTo>
                      <a:pt x="4" y="1"/>
                    </a:lnTo>
                    <a:lnTo>
                      <a:pt x="6" y="1"/>
                    </a:lnTo>
                    <a:lnTo>
                      <a:pt x="7" y="0"/>
                    </a:lnTo>
                    <a:lnTo>
                      <a:pt x="8" y="0"/>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6" name="Freeform 857"/>
              <p:cNvSpPr>
                <a:spLocks/>
              </p:cNvSpPr>
              <p:nvPr/>
            </p:nvSpPr>
            <p:spPr bwMode="auto">
              <a:xfrm>
                <a:off x="4444" y="2264"/>
                <a:ext cx="54" cy="39"/>
              </a:xfrm>
              <a:custGeom>
                <a:avLst/>
                <a:gdLst>
                  <a:gd name="T0" fmla="*/ 2 w 54"/>
                  <a:gd name="T1" fmla="*/ 1 h 39"/>
                  <a:gd name="T2" fmla="*/ 7 w 54"/>
                  <a:gd name="T3" fmla="*/ 3 h 39"/>
                  <a:gd name="T4" fmla="*/ 12 w 54"/>
                  <a:gd name="T5" fmla="*/ 5 h 39"/>
                  <a:gd name="T6" fmla="*/ 17 w 54"/>
                  <a:gd name="T7" fmla="*/ 8 h 39"/>
                  <a:gd name="T8" fmla="*/ 22 w 54"/>
                  <a:gd name="T9" fmla="*/ 10 h 39"/>
                  <a:gd name="T10" fmla="*/ 26 w 54"/>
                  <a:gd name="T11" fmla="*/ 13 h 39"/>
                  <a:gd name="T12" fmla="*/ 31 w 54"/>
                  <a:gd name="T13" fmla="*/ 16 h 39"/>
                  <a:gd name="T14" fmla="*/ 36 w 54"/>
                  <a:gd name="T15" fmla="*/ 19 h 39"/>
                  <a:gd name="T16" fmla="*/ 40 w 54"/>
                  <a:gd name="T17" fmla="*/ 23 h 39"/>
                  <a:gd name="T18" fmla="*/ 44 w 54"/>
                  <a:gd name="T19" fmla="*/ 26 h 39"/>
                  <a:gd name="T20" fmla="*/ 48 w 54"/>
                  <a:gd name="T21" fmla="*/ 29 h 39"/>
                  <a:gd name="T22" fmla="*/ 52 w 54"/>
                  <a:gd name="T23" fmla="*/ 32 h 39"/>
                  <a:gd name="T24" fmla="*/ 54 w 54"/>
                  <a:gd name="T25" fmla="*/ 35 h 39"/>
                  <a:gd name="T26" fmla="*/ 53 w 54"/>
                  <a:gd name="T27" fmla="*/ 37 h 39"/>
                  <a:gd name="T28" fmla="*/ 51 w 54"/>
                  <a:gd name="T29" fmla="*/ 37 h 39"/>
                  <a:gd name="T30" fmla="*/ 48 w 54"/>
                  <a:gd name="T31" fmla="*/ 36 h 39"/>
                  <a:gd name="T32" fmla="*/ 45 w 54"/>
                  <a:gd name="T33" fmla="*/ 34 h 39"/>
                  <a:gd name="T34" fmla="*/ 41 w 54"/>
                  <a:gd name="T35" fmla="*/ 32 h 39"/>
                  <a:gd name="T36" fmla="*/ 39 w 54"/>
                  <a:gd name="T37" fmla="*/ 30 h 39"/>
                  <a:gd name="T38" fmla="*/ 36 w 54"/>
                  <a:gd name="T39" fmla="*/ 28 h 39"/>
                  <a:gd name="T40" fmla="*/ 32 w 54"/>
                  <a:gd name="T41" fmla="*/ 25 h 39"/>
                  <a:gd name="T42" fmla="*/ 30 w 54"/>
                  <a:gd name="T43" fmla="*/ 23 h 39"/>
                  <a:gd name="T44" fmla="*/ 27 w 54"/>
                  <a:gd name="T45" fmla="*/ 21 h 39"/>
                  <a:gd name="T46" fmla="*/ 24 w 54"/>
                  <a:gd name="T47" fmla="*/ 18 h 39"/>
                  <a:gd name="T48" fmla="*/ 21 w 54"/>
                  <a:gd name="T49" fmla="*/ 16 h 39"/>
                  <a:gd name="T50" fmla="*/ 18 w 54"/>
                  <a:gd name="T51" fmla="*/ 13 h 39"/>
                  <a:gd name="T52" fmla="*/ 15 w 54"/>
                  <a:gd name="T53" fmla="*/ 11 h 39"/>
                  <a:gd name="T54" fmla="*/ 12 w 54"/>
                  <a:gd name="T55" fmla="*/ 9 h 39"/>
                  <a:gd name="T56" fmla="*/ 8 w 54"/>
                  <a:gd name="T57" fmla="*/ 7 h 39"/>
                  <a:gd name="T58" fmla="*/ 5 w 54"/>
                  <a:gd name="T59" fmla="*/ 4 h 39"/>
                  <a:gd name="T60" fmla="*/ 3 w 54"/>
                  <a:gd name="T61" fmla="*/ 2 h 39"/>
                  <a:gd name="T62" fmla="*/ 0 w 54"/>
                  <a:gd name="T63" fmla="*/ 1 h 39"/>
                  <a:gd name="T64" fmla="*/ 0 w 54"/>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39">
                    <a:moveTo>
                      <a:pt x="0" y="0"/>
                    </a:moveTo>
                    <a:lnTo>
                      <a:pt x="2" y="1"/>
                    </a:lnTo>
                    <a:lnTo>
                      <a:pt x="4" y="2"/>
                    </a:lnTo>
                    <a:lnTo>
                      <a:pt x="7" y="3"/>
                    </a:lnTo>
                    <a:lnTo>
                      <a:pt x="9" y="4"/>
                    </a:lnTo>
                    <a:lnTo>
                      <a:pt x="12" y="5"/>
                    </a:lnTo>
                    <a:lnTo>
                      <a:pt x="14" y="6"/>
                    </a:lnTo>
                    <a:lnTo>
                      <a:pt x="17" y="8"/>
                    </a:lnTo>
                    <a:lnTo>
                      <a:pt x="19" y="9"/>
                    </a:lnTo>
                    <a:lnTo>
                      <a:pt x="22" y="10"/>
                    </a:lnTo>
                    <a:lnTo>
                      <a:pt x="24" y="12"/>
                    </a:lnTo>
                    <a:lnTo>
                      <a:pt x="26" y="13"/>
                    </a:lnTo>
                    <a:lnTo>
                      <a:pt x="29" y="15"/>
                    </a:lnTo>
                    <a:lnTo>
                      <a:pt x="31" y="16"/>
                    </a:lnTo>
                    <a:lnTo>
                      <a:pt x="34" y="18"/>
                    </a:lnTo>
                    <a:lnTo>
                      <a:pt x="36" y="19"/>
                    </a:lnTo>
                    <a:lnTo>
                      <a:pt x="38" y="21"/>
                    </a:lnTo>
                    <a:lnTo>
                      <a:pt x="40" y="23"/>
                    </a:lnTo>
                    <a:lnTo>
                      <a:pt x="42" y="24"/>
                    </a:lnTo>
                    <a:lnTo>
                      <a:pt x="44" y="26"/>
                    </a:lnTo>
                    <a:lnTo>
                      <a:pt x="46" y="28"/>
                    </a:lnTo>
                    <a:lnTo>
                      <a:pt x="48" y="29"/>
                    </a:lnTo>
                    <a:lnTo>
                      <a:pt x="50" y="31"/>
                    </a:lnTo>
                    <a:lnTo>
                      <a:pt x="52" y="32"/>
                    </a:lnTo>
                    <a:lnTo>
                      <a:pt x="54" y="34"/>
                    </a:lnTo>
                    <a:lnTo>
                      <a:pt x="54" y="35"/>
                    </a:lnTo>
                    <a:lnTo>
                      <a:pt x="53" y="36"/>
                    </a:lnTo>
                    <a:lnTo>
                      <a:pt x="53" y="37"/>
                    </a:lnTo>
                    <a:lnTo>
                      <a:pt x="53" y="39"/>
                    </a:lnTo>
                    <a:lnTo>
                      <a:pt x="51" y="37"/>
                    </a:lnTo>
                    <a:lnTo>
                      <a:pt x="49" y="37"/>
                    </a:lnTo>
                    <a:lnTo>
                      <a:pt x="48" y="36"/>
                    </a:lnTo>
                    <a:lnTo>
                      <a:pt x="46" y="35"/>
                    </a:lnTo>
                    <a:lnTo>
                      <a:pt x="45" y="34"/>
                    </a:lnTo>
                    <a:lnTo>
                      <a:pt x="43" y="33"/>
                    </a:lnTo>
                    <a:lnTo>
                      <a:pt x="41" y="32"/>
                    </a:lnTo>
                    <a:lnTo>
                      <a:pt x="40" y="31"/>
                    </a:lnTo>
                    <a:lnTo>
                      <a:pt x="39" y="30"/>
                    </a:lnTo>
                    <a:lnTo>
                      <a:pt x="37" y="29"/>
                    </a:lnTo>
                    <a:lnTo>
                      <a:pt x="36" y="28"/>
                    </a:lnTo>
                    <a:lnTo>
                      <a:pt x="34" y="27"/>
                    </a:lnTo>
                    <a:lnTo>
                      <a:pt x="32" y="25"/>
                    </a:lnTo>
                    <a:lnTo>
                      <a:pt x="31" y="24"/>
                    </a:lnTo>
                    <a:lnTo>
                      <a:pt x="30" y="23"/>
                    </a:lnTo>
                    <a:lnTo>
                      <a:pt x="28" y="22"/>
                    </a:lnTo>
                    <a:lnTo>
                      <a:pt x="27" y="21"/>
                    </a:lnTo>
                    <a:lnTo>
                      <a:pt x="25" y="20"/>
                    </a:lnTo>
                    <a:lnTo>
                      <a:pt x="24" y="18"/>
                    </a:lnTo>
                    <a:lnTo>
                      <a:pt x="22" y="17"/>
                    </a:lnTo>
                    <a:lnTo>
                      <a:pt x="21" y="16"/>
                    </a:lnTo>
                    <a:lnTo>
                      <a:pt x="19" y="15"/>
                    </a:lnTo>
                    <a:lnTo>
                      <a:pt x="18" y="13"/>
                    </a:lnTo>
                    <a:lnTo>
                      <a:pt x="16" y="12"/>
                    </a:lnTo>
                    <a:lnTo>
                      <a:pt x="15" y="11"/>
                    </a:lnTo>
                    <a:lnTo>
                      <a:pt x="13" y="10"/>
                    </a:lnTo>
                    <a:lnTo>
                      <a:pt x="12" y="9"/>
                    </a:lnTo>
                    <a:lnTo>
                      <a:pt x="10" y="8"/>
                    </a:lnTo>
                    <a:lnTo>
                      <a:pt x="8" y="7"/>
                    </a:lnTo>
                    <a:lnTo>
                      <a:pt x="7" y="5"/>
                    </a:lnTo>
                    <a:lnTo>
                      <a:pt x="5" y="4"/>
                    </a:lnTo>
                    <a:lnTo>
                      <a:pt x="4" y="4"/>
                    </a:lnTo>
                    <a:lnTo>
                      <a:pt x="3" y="2"/>
                    </a:lnTo>
                    <a:lnTo>
                      <a:pt x="2" y="2"/>
                    </a:lnTo>
                    <a:lnTo>
                      <a:pt x="0" y="1"/>
                    </a:lnTo>
                    <a:lnTo>
                      <a:pt x="0"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7" name="Freeform 858"/>
              <p:cNvSpPr>
                <a:spLocks/>
              </p:cNvSpPr>
              <p:nvPr/>
            </p:nvSpPr>
            <p:spPr bwMode="auto">
              <a:xfrm>
                <a:off x="4477" y="2264"/>
                <a:ext cx="10" cy="12"/>
              </a:xfrm>
              <a:custGeom>
                <a:avLst/>
                <a:gdLst>
                  <a:gd name="T0" fmla="*/ 1 w 10"/>
                  <a:gd name="T1" fmla="*/ 0 h 12"/>
                  <a:gd name="T2" fmla="*/ 4 w 10"/>
                  <a:gd name="T3" fmla="*/ 0 h 12"/>
                  <a:gd name="T4" fmla="*/ 6 w 10"/>
                  <a:gd name="T5" fmla="*/ 2 h 12"/>
                  <a:gd name="T6" fmla="*/ 7 w 10"/>
                  <a:gd name="T7" fmla="*/ 3 h 12"/>
                  <a:gd name="T8" fmla="*/ 9 w 10"/>
                  <a:gd name="T9" fmla="*/ 6 h 12"/>
                  <a:gd name="T10" fmla="*/ 9 w 10"/>
                  <a:gd name="T11" fmla="*/ 7 h 12"/>
                  <a:gd name="T12" fmla="*/ 9 w 10"/>
                  <a:gd name="T13" fmla="*/ 9 h 12"/>
                  <a:gd name="T14" fmla="*/ 9 w 10"/>
                  <a:gd name="T15" fmla="*/ 10 h 12"/>
                  <a:gd name="T16" fmla="*/ 10 w 10"/>
                  <a:gd name="T17" fmla="*/ 12 h 12"/>
                  <a:gd name="T18" fmla="*/ 8 w 10"/>
                  <a:gd name="T19" fmla="*/ 11 h 12"/>
                  <a:gd name="T20" fmla="*/ 6 w 10"/>
                  <a:gd name="T21" fmla="*/ 10 h 12"/>
                  <a:gd name="T22" fmla="*/ 5 w 10"/>
                  <a:gd name="T23" fmla="*/ 9 h 12"/>
                  <a:gd name="T24" fmla="*/ 3 w 10"/>
                  <a:gd name="T25" fmla="*/ 8 h 12"/>
                  <a:gd name="T26" fmla="*/ 2 w 10"/>
                  <a:gd name="T27" fmla="*/ 6 h 12"/>
                  <a:gd name="T28" fmla="*/ 1 w 10"/>
                  <a:gd name="T29" fmla="*/ 4 h 12"/>
                  <a:gd name="T30" fmla="*/ 0 w 10"/>
                  <a:gd name="T31" fmla="*/ 2 h 12"/>
                  <a:gd name="T32" fmla="*/ 1 w 10"/>
                  <a:gd name="T33" fmla="*/ 0 h 12"/>
                  <a:gd name="T34" fmla="*/ 1 w 10"/>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2">
                    <a:moveTo>
                      <a:pt x="1" y="0"/>
                    </a:moveTo>
                    <a:lnTo>
                      <a:pt x="4" y="0"/>
                    </a:lnTo>
                    <a:lnTo>
                      <a:pt x="6" y="2"/>
                    </a:lnTo>
                    <a:lnTo>
                      <a:pt x="7" y="3"/>
                    </a:lnTo>
                    <a:lnTo>
                      <a:pt x="9" y="6"/>
                    </a:lnTo>
                    <a:lnTo>
                      <a:pt x="9" y="7"/>
                    </a:lnTo>
                    <a:lnTo>
                      <a:pt x="9" y="9"/>
                    </a:lnTo>
                    <a:lnTo>
                      <a:pt x="9" y="10"/>
                    </a:lnTo>
                    <a:lnTo>
                      <a:pt x="10" y="12"/>
                    </a:lnTo>
                    <a:lnTo>
                      <a:pt x="8" y="11"/>
                    </a:lnTo>
                    <a:lnTo>
                      <a:pt x="6" y="10"/>
                    </a:lnTo>
                    <a:lnTo>
                      <a:pt x="5" y="9"/>
                    </a:lnTo>
                    <a:lnTo>
                      <a:pt x="3" y="8"/>
                    </a:lnTo>
                    <a:lnTo>
                      <a:pt x="2" y="6"/>
                    </a:lnTo>
                    <a:lnTo>
                      <a:pt x="1" y="4"/>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8" name="Freeform 859"/>
              <p:cNvSpPr>
                <a:spLocks/>
              </p:cNvSpPr>
              <p:nvPr/>
            </p:nvSpPr>
            <p:spPr bwMode="auto">
              <a:xfrm>
                <a:off x="4500" y="2264"/>
                <a:ext cx="9" cy="11"/>
              </a:xfrm>
              <a:custGeom>
                <a:avLst/>
                <a:gdLst>
                  <a:gd name="T0" fmla="*/ 1 w 9"/>
                  <a:gd name="T1" fmla="*/ 0 h 11"/>
                  <a:gd name="T2" fmla="*/ 3 w 9"/>
                  <a:gd name="T3" fmla="*/ 1 h 11"/>
                  <a:gd name="T4" fmla="*/ 5 w 9"/>
                  <a:gd name="T5" fmla="*/ 2 h 11"/>
                  <a:gd name="T6" fmla="*/ 7 w 9"/>
                  <a:gd name="T7" fmla="*/ 3 h 11"/>
                  <a:gd name="T8" fmla="*/ 8 w 9"/>
                  <a:gd name="T9" fmla="*/ 5 h 11"/>
                  <a:gd name="T10" fmla="*/ 9 w 9"/>
                  <a:gd name="T11" fmla="*/ 6 h 11"/>
                  <a:gd name="T12" fmla="*/ 9 w 9"/>
                  <a:gd name="T13" fmla="*/ 7 h 11"/>
                  <a:gd name="T14" fmla="*/ 9 w 9"/>
                  <a:gd name="T15" fmla="*/ 9 h 11"/>
                  <a:gd name="T16" fmla="*/ 9 w 9"/>
                  <a:gd name="T17" fmla="*/ 11 h 11"/>
                  <a:gd name="T18" fmla="*/ 7 w 9"/>
                  <a:gd name="T19" fmla="*/ 10 h 11"/>
                  <a:gd name="T20" fmla="*/ 5 w 9"/>
                  <a:gd name="T21" fmla="*/ 10 h 11"/>
                  <a:gd name="T22" fmla="*/ 3 w 9"/>
                  <a:gd name="T23" fmla="*/ 8 h 11"/>
                  <a:gd name="T24" fmla="*/ 1 w 9"/>
                  <a:gd name="T25" fmla="*/ 7 h 11"/>
                  <a:gd name="T26" fmla="*/ 1 w 9"/>
                  <a:gd name="T27" fmla="*/ 5 h 11"/>
                  <a:gd name="T28" fmla="*/ 0 w 9"/>
                  <a:gd name="T29" fmla="*/ 3 h 11"/>
                  <a:gd name="T30" fmla="*/ 0 w 9"/>
                  <a:gd name="T31" fmla="*/ 1 h 11"/>
                  <a:gd name="T32" fmla="*/ 1 w 9"/>
                  <a:gd name="T33" fmla="*/ 0 h 11"/>
                  <a:gd name="T34" fmla="*/ 1 w 9"/>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11">
                    <a:moveTo>
                      <a:pt x="1" y="0"/>
                    </a:moveTo>
                    <a:lnTo>
                      <a:pt x="3" y="1"/>
                    </a:lnTo>
                    <a:lnTo>
                      <a:pt x="5" y="2"/>
                    </a:lnTo>
                    <a:lnTo>
                      <a:pt x="7" y="3"/>
                    </a:lnTo>
                    <a:lnTo>
                      <a:pt x="8" y="5"/>
                    </a:lnTo>
                    <a:lnTo>
                      <a:pt x="9" y="6"/>
                    </a:lnTo>
                    <a:lnTo>
                      <a:pt x="9" y="7"/>
                    </a:lnTo>
                    <a:lnTo>
                      <a:pt x="9" y="9"/>
                    </a:lnTo>
                    <a:lnTo>
                      <a:pt x="9" y="11"/>
                    </a:lnTo>
                    <a:lnTo>
                      <a:pt x="7" y="10"/>
                    </a:lnTo>
                    <a:lnTo>
                      <a:pt x="5" y="10"/>
                    </a:lnTo>
                    <a:lnTo>
                      <a:pt x="3" y="8"/>
                    </a:lnTo>
                    <a:lnTo>
                      <a:pt x="1" y="7"/>
                    </a:lnTo>
                    <a:lnTo>
                      <a:pt x="1" y="5"/>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9" name="Freeform 860"/>
              <p:cNvSpPr>
                <a:spLocks/>
              </p:cNvSpPr>
              <p:nvPr/>
            </p:nvSpPr>
            <p:spPr bwMode="auto">
              <a:xfrm>
                <a:off x="4564" y="2266"/>
                <a:ext cx="11" cy="17"/>
              </a:xfrm>
              <a:custGeom>
                <a:avLst/>
                <a:gdLst>
                  <a:gd name="T0" fmla="*/ 0 w 11"/>
                  <a:gd name="T1" fmla="*/ 0 h 17"/>
                  <a:gd name="T2" fmla="*/ 2 w 11"/>
                  <a:gd name="T3" fmla="*/ 0 h 17"/>
                  <a:gd name="T4" fmla="*/ 5 w 11"/>
                  <a:gd name="T5" fmla="*/ 2 h 17"/>
                  <a:gd name="T6" fmla="*/ 6 w 11"/>
                  <a:gd name="T7" fmla="*/ 3 h 17"/>
                  <a:gd name="T8" fmla="*/ 8 w 11"/>
                  <a:gd name="T9" fmla="*/ 4 h 17"/>
                  <a:gd name="T10" fmla="*/ 9 w 11"/>
                  <a:gd name="T11" fmla="*/ 5 h 17"/>
                  <a:gd name="T12" fmla="*/ 10 w 11"/>
                  <a:gd name="T13" fmla="*/ 7 h 17"/>
                  <a:gd name="T14" fmla="*/ 10 w 11"/>
                  <a:gd name="T15" fmla="*/ 8 h 17"/>
                  <a:gd name="T16" fmla="*/ 11 w 11"/>
                  <a:gd name="T17" fmla="*/ 10 h 17"/>
                  <a:gd name="T18" fmla="*/ 11 w 11"/>
                  <a:gd name="T19" fmla="*/ 11 h 17"/>
                  <a:gd name="T20" fmla="*/ 11 w 11"/>
                  <a:gd name="T21" fmla="*/ 13 h 17"/>
                  <a:gd name="T22" fmla="*/ 11 w 11"/>
                  <a:gd name="T23" fmla="*/ 15 h 17"/>
                  <a:gd name="T24" fmla="*/ 11 w 11"/>
                  <a:gd name="T25" fmla="*/ 17 h 17"/>
                  <a:gd name="T26" fmla="*/ 10 w 11"/>
                  <a:gd name="T27" fmla="*/ 17 h 17"/>
                  <a:gd name="T28" fmla="*/ 8 w 11"/>
                  <a:gd name="T29" fmla="*/ 17 h 17"/>
                  <a:gd name="T30" fmla="*/ 7 w 11"/>
                  <a:gd name="T31" fmla="*/ 16 h 17"/>
                  <a:gd name="T32" fmla="*/ 6 w 11"/>
                  <a:gd name="T33" fmla="*/ 16 h 17"/>
                  <a:gd name="T34" fmla="*/ 4 w 11"/>
                  <a:gd name="T35" fmla="*/ 14 h 17"/>
                  <a:gd name="T36" fmla="*/ 3 w 11"/>
                  <a:gd name="T37" fmla="*/ 12 h 17"/>
                  <a:gd name="T38" fmla="*/ 2 w 11"/>
                  <a:gd name="T39" fmla="*/ 10 h 17"/>
                  <a:gd name="T40" fmla="*/ 1 w 11"/>
                  <a:gd name="T41" fmla="*/ 9 h 17"/>
                  <a:gd name="T42" fmla="*/ 1 w 11"/>
                  <a:gd name="T43" fmla="*/ 7 h 17"/>
                  <a:gd name="T44" fmla="*/ 1 w 11"/>
                  <a:gd name="T45" fmla="*/ 6 h 17"/>
                  <a:gd name="T46" fmla="*/ 1 w 11"/>
                  <a:gd name="T47" fmla="*/ 4 h 17"/>
                  <a:gd name="T48" fmla="*/ 0 w 11"/>
                  <a:gd name="T49" fmla="*/ 2 h 17"/>
                  <a:gd name="T50" fmla="*/ 0 w 11"/>
                  <a:gd name="T51" fmla="*/ 1 h 17"/>
                  <a:gd name="T52" fmla="*/ 0 w 11"/>
                  <a:gd name="T53" fmla="*/ 0 h 17"/>
                  <a:gd name="T54" fmla="*/ 0 w 11"/>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17">
                    <a:moveTo>
                      <a:pt x="0" y="0"/>
                    </a:moveTo>
                    <a:lnTo>
                      <a:pt x="2" y="0"/>
                    </a:lnTo>
                    <a:lnTo>
                      <a:pt x="5" y="2"/>
                    </a:lnTo>
                    <a:lnTo>
                      <a:pt x="6" y="3"/>
                    </a:lnTo>
                    <a:lnTo>
                      <a:pt x="8" y="4"/>
                    </a:lnTo>
                    <a:lnTo>
                      <a:pt x="9" y="5"/>
                    </a:lnTo>
                    <a:lnTo>
                      <a:pt x="10" y="7"/>
                    </a:lnTo>
                    <a:lnTo>
                      <a:pt x="10" y="8"/>
                    </a:lnTo>
                    <a:lnTo>
                      <a:pt x="11" y="10"/>
                    </a:lnTo>
                    <a:lnTo>
                      <a:pt x="11" y="11"/>
                    </a:lnTo>
                    <a:lnTo>
                      <a:pt x="11" y="13"/>
                    </a:lnTo>
                    <a:lnTo>
                      <a:pt x="11" y="15"/>
                    </a:lnTo>
                    <a:lnTo>
                      <a:pt x="11" y="17"/>
                    </a:lnTo>
                    <a:lnTo>
                      <a:pt x="10" y="17"/>
                    </a:lnTo>
                    <a:lnTo>
                      <a:pt x="8" y="17"/>
                    </a:lnTo>
                    <a:lnTo>
                      <a:pt x="7" y="16"/>
                    </a:lnTo>
                    <a:lnTo>
                      <a:pt x="6" y="16"/>
                    </a:lnTo>
                    <a:lnTo>
                      <a:pt x="4" y="14"/>
                    </a:lnTo>
                    <a:lnTo>
                      <a:pt x="3" y="12"/>
                    </a:lnTo>
                    <a:lnTo>
                      <a:pt x="2" y="10"/>
                    </a:lnTo>
                    <a:lnTo>
                      <a:pt x="1" y="9"/>
                    </a:lnTo>
                    <a:lnTo>
                      <a:pt x="1" y="7"/>
                    </a:lnTo>
                    <a:lnTo>
                      <a:pt x="1" y="6"/>
                    </a:lnTo>
                    <a:lnTo>
                      <a:pt x="1" y="4"/>
                    </a:lnTo>
                    <a:lnTo>
                      <a:pt x="0" y="2"/>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0" name="Freeform 861"/>
              <p:cNvSpPr>
                <a:spLocks/>
              </p:cNvSpPr>
              <p:nvPr/>
            </p:nvSpPr>
            <p:spPr bwMode="auto">
              <a:xfrm>
                <a:off x="4690" y="2268"/>
                <a:ext cx="15" cy="133"/>
              </a:xfrm>
              <a:custGeom>
                <a:avLst/>
                <a:gdLst>
                  <a:gd name="T0" fmla="*/ 1 w 15"/>
                  <a:gd name="T1" fmla="*/ 1 h 133"/>
                  <a:gd name="T2" fmla="*/ 4 w 15"/>
                  <a:gd name="T3" fmla="*/ 2 h 133"/>
                  <a:gd name="T4" fmla="*/ 7 w 15"/>
                  <a:gd name="T5" fmla="*/ 6 h 133"/>
                  <a:gd name="T6" fmla="*/ 9 w 15"/>
                  <a:gd name="T7" fmla="*/ 9 h 133"/>
                  <a:gd name="T8" fmla="*/ 9 w 15"/>
                  <a:gd name="T9" fmla="*/ 12 h 133"/>
                  <a:gd name="T10" fmla="*/ 10 w 15"/>
                  <a:gd name="T11" fmla="*/ 15 h 133"/>
                  <a:gd name="T12" fmla="*/ 10 w 15"/>
                  <a:gd name="T13" fmla="*/ 18 h 133"/>
                  <a:gd name="T14" fmla="*/ 11 w 15"/>
                  <a:gd name="T15" fmla="*/ 21 h 133"/>
                  <a:gd name="T16" fmla="*/ 11 w 15"/>
                  <a:gd name="T17" fmla="*/ 25 h 133"/>
                  <a:gd name="T18" fmla="*/ 11 w 15"/>
                  <a:gd name="T19" fmla="*/ 28 h 133"/>
                  <a:gd name="T20" fmla="*/ 11 w 15"/>
                  <a:gd name="T21" fmla="*/ 31 h 133"/>
                  <a:gd name="T22" fmla="*/ 12 w 15"/>
                  <a:gd name="T23" fmla="*/ 36 h 133"/>
                  <a:gd name="T24" fmla="*/ 12 w 15"/>
                  <a:gd name="T25" fmla="*/ 44 h 133"/>
                  <a:gd name="T26" fmla="*/ 12 w 15"/>
                  <a:gd name="T27" fmla="*/ 52 h 133"/>
                  <a:gd name="T28" fmla="*/ 12 w 15"/>
                  <a:gd name="T29" fmla="*/ 60 h 133"/>
                  <a:gd name="T30" fmla="*/ 12 w 15"/>
                  <a:gd name="T31" fmla="*/ 68 h 133"/>
                  <a:gd name="T32" fmla="*/ 12 w 15"/>
                  <a:gd name="T33" fmla="*/ 76 h 133"/>
                  <a:gd name="T34" fmla="*/ 12 w 15"/>
                  <a:gd name="T35" fmla="*/ 84 h 133"/>
                  <a:gd name="T36" fmla="*/ 12 w 15"/>
                  <a:gd name="T37" fmla="*/ 92 h 133"/>
                  <a:gd name="T38" fmla="*/ 12 w 15"/>
                  <a:gd name="T39" fmla="*/ 99 h 133"/>
                  <a:gd name="T40" fmla="*/ 13 w 15"/>
                  <a:gd name="T41" fmla="*/ 104 h 133"/>
                  <a:gd name="T42" fmla="*/ 13 w 15"/>
                  <a:gd name="T43" fmla="*/ 109 h 133"/>
                  <a:gd name="T44" fmla="*/ 14 w 15"/>
                  <a:gd name="T45" fmla="*/ 113 h 133"/>
                  <a:gd name="T46" fmla="*/ 14 w 15"/>
                  <a:gd name="T47" fmla="*/ 118 h 133"/>
                  <a:gd name="T48" fmla="*/ 14 w 15"/>
                  <a:gd name="T49" fmla="*/ 122 h 133"/>
                  <a:gd name="T50" fmla="*/ 14 w 15"/>
                  <a:gd name="T51" fmla="*/ 127 h 133"/>
                  <a:gd name="T52" fmla="*/ 15 w 15"/>
                  <a:gd name="T53" fmla="*/ 131 h 133"/>
                  <a:gd name="T54" fmla="*/ 13 w 15"/>
                  <a:gd name="T55" fmla="*/ 133 h 133"/>
                  <a:gd name="T56" fmla="*/ 10 w 15"/>
                  <a:gd name="T57" fmla="*/ 131 h 133"/>
                  <a:gd name="T58" fmla="*/ 6 w 15"/>
                  <a:gd name="T59" fmla="*/ 128 h 133"/>
                  <a:gd name="T60" fmla="*/ 4 w 15"/>
                  <a:gd name="T61" fmla="*/ 123 h 133"/>
                  <a:gd name="T62" fmla="*/ 3 w 15"/>
                  <a:gd name="T63" fmla="*/ 119 h 133"/>
                  <a:gd name="T64" fmla="*/ 2 w 15"/>
                  <a:gd name="T65" fmla="*/ 114 h 133"/>
                  <a:gd name="T66" fmla="*/ 2 w 15"/>
                  <a:gd name="T67" fmla="*/ 110 h 133"/>
                  <a:gd name="T68" fmla="*/ 3 w 15"/>
                  <a:gd name="T69" fmla="*/ 105 h 133"/>
                  <a:gd name="T70" fmla="*/ 3 w 15"/>
                  <a:gd name="T71" fmla="*/ 100 h 133"/>
                  <a:gd name="T72" fmla="*/ 3 w 15"/>
                  <a:gd name="T73" fmla="*/ 95 h 133"/>
                  <a:gd name="T74" fmla="*/ 3 w 15"/>
                  <a:gd name="T75" fmla="*/ 90 h 133"/>
                  <a:gd name="T76" fmla="*/ 3 w 15"/>
                  <a:gd name="T77" fmla="*/ 82 h 133"/>
                  <a:gd name="T78" fmla="*/ 3 w 15"/>
                  <a:gd name="T79" fmla="*/ 71 h 133"/>
                  <a:gd name="T80" fmla="*/ 2 w 15"/>
                  <a:gd name="T81" fmla="*/ 61 h 133"/>
                  <a:gd name="T82" fmla="*/ 2 w 15"/>
                  <a:gd name="T83" fmla="*/ 50 h 133"/>
                  <a:gd name="T84" fmla="*/ 2 w 15"/>
                  <a:gd name="T85" fmla="*/ 39 h 133"/>
                  <a:gd name="T86" fmla="*/ 1 w 15"/>
                  <a:gd name="T87" fmla="*/ 28 h 133"/>
                  <a:gd name="T88" fmla="*/ 1 w 15"/>
                  <a:gd name="T89" fmla="*/ 17 h 133"/>
                  <a:gd name="T90" fmla="*/ 0 w 15"/>
                  <a:gd name="T91" fmla="*/ 6 h 133"/>
                  <a:gd name="T92" fmla="*/ 0 w 15"/>
                  <a:gd name="T93" fmla="*/ 0 h 1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 h="133">
                    <a:moveTo>
                      <a:pt x="0" y="0"/>
                    </a:moveTo>
                    <a:lnTo>
                      <a:pt x="1" y="1"/>
                    </a:lnTo>
                    <a:lnTo>
                      <a:pt x="3" y="1"/>
                    </a:lnTo>
                    <a:lnTo>
                      <a:pt x="4" y="2"/>
                    </a:lnTo>
                    <a:lnTo>
                      <a:pt x="5" y="4"/>
                    </a:lnTo>
                    <a:lnTo>
                      <a:pt x="7" y="6"/>
                    </a:lnTo>
                    <a:lnTo>
                      <a:pt x="9" y="8"/>
                    </a:lnTo>
                    <a:lnTo>
                      <a:pt x="9" y="9"/>
                    </a:lnTo>
                    <a:lnTo>
                      <a:pt x="9" y="11"/>
                    </a:lnTo>
                    <a:lnTo>
                      <a:pt x="9" y="12"/>
                    </a:lnTo>
                    <a:lnTo>
                      <a:pt x="10" y="14"/>
                    </a:lnTo>
                    <a:lnTo>
                      <a:pt x="10" y="15"/>
                    </a:lnTo>
                    <a:lnTo>
                      <a:pt x="10" y="17"/>
                    </a:lnTo>
                    <a:lnTo>
                      <a:pt x="10" y="18"/>
                    </a:lnTo>
                    <a:lnTo>
                      <a:pt x="11" y="20"/>
                    </a:lnTo>
                    <a:lnTo>
                      <a:pt x="11" y="21"/>
                    </a:lnTo>
                    <a:lnTo>
                      <a:pt x="11" y="23"/>
                    </a:lnTo>
                    <a:lnTo>
                      <a:pt x="11" y="25"/>
                    </a:lnTo>
                    <a:lnTo>
                      <a:pt x="11" y="26"/>
                    </a:lnTo>
                    <a:lnTo>
                      <a:pt x="11" y="28"/>
                    </a:lnTo>
                    <a:lnTo>
                      <a:pt x="11" y="29"/>
                    </a:lnTo>
                    <a:lnTo>
                      <a:pt x="11" y="31"/>
                    </a:lnTo>
                    <a:lnTo>
                      <a:pt x="12" y="32"/>
                    </a:lnTo>
                    <a:lnTo>
                      <a:pt x="12" y="36"/>
                    </a:lnTo>
                    <a:lnTo>
                      <a:pt x="12" y="40"/>
                    </a:lnTo>
                    <a:lnTo>
                      <a:pt x="12" y="44"/>
                    </a:lnTo>
                    <a:lnTo>
                      <a:pt x="12" y="48"/>
                    </a:lnTo>
                    <a:lnTo>
                      <a:pt x="12" y="52"/>
                    </a:lnTo>
                    <a:lnTo>
                      <a:pt x="12" y="56"/>
                    </a:lnTo>
                    <a:lnTo>
                      <a:pt x="12" y="60"/>
                    </a:lnTo>
                    <a:lnTo>
                      <a:pt x="12" y="64"/>
                    </a:lnTo>
                    <a:lnTo>
                      <a:pt x="12" y="68"/>
                    </a:lnTo>
                    <a:lnTo>
                      <a:pt x="12" y="72"/>
                    </a:lnTo>
                    <a:lnTo>
                      <a:pt x="12" y="76"/>
                    </a:lnTo>
                    <a:lnTo>
                      <a:pt x="12" y="80"/>
                    </a:lnTo>
                    <a:lnTo>
                      <a:pt x="12" y="84"/>
                    </a:lnTo>
                    <a:lnTo>
                      <a:pt x="12" y="88"/>
                    </a:lnTo>
                    <a:lnTo>
                      <a:pt x="12" y="92"/>
                    </a:lnTo>
                    <a:lnTo>
                      <a:pt x="12" y="97"/>
                    </a:lnTo>
                    <a:lnTo>
                      <a:pt x="12" y="99"/>
                    </a:lnTo>
                    <a:lnTo>
                      <a:pt x="13" y="102"/>
                    </a:lnTo>
                    <a:lnTo>
                      <a:pt x="13" y="104"/>
                    </a:lnTo>
                    <a:lnTo>
                      <a:pt x="13" y="106"/>
                    </a:lnTo>
                    <a:lnTo>
                      <a:pt x="13" y="109"/>
                    </a:lnTo>
                    <a:lnTo>
                      <a:pt x="14" y="111"/>
                    </a:lnTo>
                    <a:lnTo>
                      <a:pt x="14" y="113"/>
                    </a:lnTo>
                    <a:lnTo>
                      <a:pt x="14" y="116"/>
                    </a:lnTo>
                    <a:lnTo>
                      <a:pt x="14" y="118"/>
                    </a:lnTo>
                    <a:lnTo>
                      <a:pt x="14" y="120"/>
                    </a:lnTo>
                    <a:lnTo>
                      <a:pt x="14" y="122"/>
                    </a:lnTo>
                    <a:lnTo>
                      <a:pt x="14" y="125"/>
                    </a:lnTo>
                    <a:lnTo>
                      <a:pt x="14" y="127"/>
                    </a:lnTo>
                    <a:lnTo>
                      <a:pt x="15" y="129"/>
                    </a:lnTo>
                    <a:lnTo>
                      <a:pt x="15" y="131"/>
                    </a:lnTo>
                    <a:lnTo>
                      <a:pt x="15" y="133"/>
                    </a:lnTo>
                    <a:lnTo>
                      <a:pt x="13" y="133"/>
                    </a:lnTo>
                    <a:lnTo>
                      <a:pt x="11" y="132"/>
                    </a:lnTo>
                    <a:lnTo>
                      <a:pt x="10" y="131"/>
                    </a:lnTo>
                    <a:lnTo>
                      <a:pt x="9" y="130"/>
                    </a:lnTo>
                    <a:lnTo>
                      <a:pt x="6" y="128"/>
                    </a:lnTo>
                    <a:lnTo>
                      <a:pt x="5" y="125"/>
                    </a:lnTo>
                    <a:lnTo>
                      <a:pt x="4" y="123"/>
                    </a:lnTo>
                    <a:lnTo>
                      <a:pt x="3" y="121"/>
                    </a:lnTo>
                    <a:lnTo>
                      <a:pt x="3" y="119"/>
                    </a:lnTo>
                    <a:lnTo>
                      <a:pt x="3" y="117"/>
                    </a:lnTo>
                    <a:lnTo>
                      <a:pt x="2" y="114"/>
                    </a:lnTo>
                    <a:lnTo>
                      <a:pt x="2" y="112"/>
                    </a:lnTo>
                    <a:lnTo>
                      <a:pt x="2" y="110"/>
                    </a:lnTo>
                    <a:lnTo>
                      <a:pt x="3" y="107"/>
                    </a:lnTo>
                    <a:lnTo>
                      <a:pt x="3" y="105"/>
                    </a:lnTo>
                    <a:lnTo>
                      <a:pt x="3" y="102"/>
                    </a:lnTo>
                    <a:lnTo>
                      <a:pt x="3" y="100"/>
                    </a:lnTo>
                    <a:lnTo>
                      <a:pt x="3" y="97"/>
                    </a:lnTo>
                    <a:lnTo>
                      <a:pt x="3" y="95"/>
                    </a:lnTo>
                    <a:lnTo>
                      <a:pt x="3" y="92"/>
                    </a:lnTo>
                    <a:lnTo>
                      <a:pt x="3" y="90"/>
                    </a:lnTo>
                    <a:lnTo>
                      <a:pt x="3" y="88"/>
                    </a:lnTo>
                    <a:lnTo>
                      <a:pt x="3" y="82"/>
                    </a:lnTo>
                    <a:lnTo>
                      <a:pt x="3" y="77"/>
                    </a:lnTo>
                    <a:lnTo>
                      <a:pt x="3" y="71"/>
                    </a:lnTo>
                    <a:lnTo>
                      <a:pt x="3" y="66"/>
                    </a:lnTo>
                    <a:lnTo>
                      <a:pt x="2" y="61"/>
                    </a:lnTo>
                    <a:lnTo>
                      <a:pt x="2" y="55"/>
                    </a:lnTo>
                    <a:lnTo>
                      <a:pt x="2" y="50"/>
                    </a:lnTo>
                    <a:lnTo>
                      <a:pt x="2" y="45"/>
                    </a:lnTo>
                    <a:lnTo>
                      <a:pt x="2" y="39"/>
                    </a:lnTo>
                    <a:lnTo>
                      <a:pt x="2" y="33"/>
                    </a:lnTo>
                    <a:lnTo>
                      <a:pt x="1" y="28"/>
                    </a:lnTo>
                    <a:lnTo>
                      <a:pt x="1" y="23"/>
                    </a:lnTo>
                    <a:lnTo>
                      <a:pt x="1" y="17"/>
                    </a:lnTo>
                    <a:lnTo>
                      <a:pt x="0" y="11"/>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1" name="Freeform 862"/>
              <p:cNvSpPr>
                <a:spLocks/>
              </p:cNvSpPr>
              <p:nvPr/>
            </p:nvSpPr>
            <p:spPr bwMode="auto">
              <a:xfrm>
                <a:off x="4793" y="2268"/>
                <a:ext cx="22" cy="5"/>
              </a:xfrm>
              <a:custGeom>
                <a:avLst/>
                <a:gdLst>
                  <a:gd name="T0" fmla="*/ 13 w 22"/>
                  <a:gd name="T1" fmla="*/ 0 h 5"/>
                  <a:gd name="T2" fmla="*/ 15 w 22"/>
                  <a:gd name="T3" fmla="*/ 1 h 5"/>
                  <a:gd name="T4" fmla="*/ 17 w 22"/>
                  <a:gd name="T5" fmla="*/ 1 h 5"/>
                  <a:gd name="T6" fmla="*/ 19 w 22"/>
                  <a:gd name="T7" fmla="*/ 2 h 5"/>
                  <a:gd name="T8" fmla="*/ 22 w 22"/>
                  <a:gd name="T9" fmla="*/ 2 h 5"/>
                  <a:gd name="T10" fmla="*/ 19 w 22"/>
                  <a:gd name="T11" fmla="*/ 3 h 5"/>
                  <a:gd name="T12" fmla="*/ 16 w 22"/>
                  <a:gd name="T13" fmla="*/ 4 h 5"/>
                  <a:gd name="T14" fmla="*/ 14 w 22"/>
                  <a:gd name="T15" fmla="*/ 4 h 5"/>
                  <a:gd name="T16" fmla="*/ 11 w 22"/>
                  <a:gd name="T17" fmla="*/ 4 h 5"/>
                  <a:gd name="T18" fmla="*/ 10 w 22"/>
                  <a:gd name="T19" fmla="*/ 4 h 5"/>
                  <a:gd name="T20" fmla="*/ 8 w 22"/>
                  <a:gd name="T21" fmla="*/ 4 h 5"/>
                  <a:gd name="T22" fmla="*/ 7 w 22"/>
                  <a:gd name="T23" fmla="*/ 4 h 5"/>
                  <a:gd name="T24" fmla="*/ 5 w 22"/>
                  <a:gd name="T25" fmla="*/ 5 h 5"/>
                  <a:gd name="T26" fmla="*/ 3 w 22"/>
                  <a:gd name="T27" fmla="*/ 5 h 5"/>
                  <a:gd name="T28" fmla="*/ 0 w 22"/>
                  <a:gd name="T29" fmla="*/ 5 h 5"/>
                  <a:gd name="T30" fmla="*/ 1 w 22"/>
                  <a:gd name="T31" fmla="*/ 4 h 5"/>
                  <a:gd name="T32" fmla="*/ 3 w 22"/>
                  <a:gd name="T33" fmla="*/ 3 h 5"/>
                  <a:gd name="T34" fmla="*/ 4 w 22"/>
                  <a:gd name="T35" fmla="*/ 2 h 5"/>
                  <a:gd name="T36" fmla="*/ 6 w 22"/>
                  <a:gd name="T37" fmla="*/ 2 h 5"/>
                  <a:gd name="T38" fmla="*/ 8 w 22"/>
                  <a:gd name="T39" fmla="*/ 1 h 5"/>
                  <a:gd name="T40" fmla="*/ 10 w 22"/>
                  <a:gd name="T41" fmla="*/ 1 h 5"/>
                  <a:gd name="T42" fmla="*/ 11 w 22"/>
                  <a:gd name="T43" fmla="*/ 1 h 5"/>
                  <a:gd name="T44" fmla="*/ 13 w 22"/>
                  <a:gd name="T45" fmla="*/ 0 h 5"/>
                  <a:gd name="T46" fmla="*/ 13 w 22"/>
                  <a:gd name="T47" fmla="*/ 0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 h="5">
                    <a:moveTo>
                      <a:pt x="13" y="0"/>
                    </a:moveTo>
                    <a:lnTo>
                      <a:pt x="15" y="1"/>
                    </a:lnTo>
                    <a:lnTo>
                      <a:pt x="17" y="1"/>
                    </a:lnTo>
                    <a:lnTo>
                      <a:pt x="19" y="2"/>
                    </a:lnTo>
                    <a:lnTo>
                      <a:pt x="22" y="2"/>
                    </a:lnTo>
                    <a:lnTo>
                      <a:pt x="19" y="3"/>
                    </a:lnTo>
                    <a:lnTo>
                      <a:pt x="16" y="4"/>
                    </a:lnTo>
                    <a:lnTo>
                      <a:pt x="14" y="4"/>
                    </a:lnTo>
                    <a:lnTo>
                      <a:pt x="11" y="4"/>
                    </a:lnTo>
                    <a:lnTo>
                      <a:pt x="10" y="4"/>
                    </a:lnTo>
                    <a:lnTo>
                      <a:pt x="8" y="4"/>
                    </a:lnTo>
                    <a:lnTo>
                      <a:pt x="7" y="4"/>
                    </a:lnTo>
                    <a:lnTo>
                      <a:pt x="5" y="5"/>
                    </a:lnTo>
                    <a:lnTo>
                      <a:pt x="3" y="5"/>
                    </a:lnTo>
                    <a:lnTo>
                      <a:pt x="0" y="5"/>
                    </a:lnTo>
                    <a:lnTo>
                      <a:pt x="1" y="4"/>
                    </a:lnTo>
                    <a:lnTo>
                      <a:pt x="3" y="3"/>
                    </a:lnTo>
                    <a:lnTo>
                      <a:pt x="4" y="2"/>
                    </a:lnTo>
                    <a:lnTo>
                      <a:pt x="6" y="2"/>
                    </a:lnTo>
                    <a:lnTo>
                      <a:pt x="8" y="1"/>
                    </a:lnTo>
                    <a:lnTo>
                      <a:pt x="10" y="1"/>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2" name="Freeform 863"/>
              <p:cNvSpPr>
                <a:spLocks/>
              </p:cNvSpPr>
              <p:nvPr/>
            </p:nvSpPr>
            <p:spPr bwMode="auto">
              <a:xfrm>
                <a:off x="4487" y="2270"/>
                <a:ext cx="10" cy="11"/>
              </a:xfrm>
              <a:custGeom>
                <a:avLst/>
                <a:gdLst>
                  <a:gd name="T0" fmla="*/ 3 w 10"/>
                  <a:gd name="T1" fmla="*/ 0 h 11"/>
                  <a:gd name="T2" fmla="*/ 5 w 10"/>
                  <a:gd name="T3" fmla="*/ 2 h 11"/>
                  <a:gd name="T4" fmla="*/ 7 w 10"/>
                  <a:gd name="T5" fmla="*/ 3 h 11"/>
                  <a:gd name="T6" fmla="*/ 8 w 10"/>
                  <a:gd name="T7" fmla="*/ 4 h 11"/>
                  <a:gd name="T8" fmla="*/ 10 w 10"/>
                  <a:gd name="T9" fmla="*/ 6 h 11"/>
                  <a:gd name="T10" fmla="*/ 10 w 10"/>
                  <a:gd name="T11" fmla="*/ 8 h 11"/>
                  <a:gd name="T12" fmla="*/ 9 w 10"/>
                  <a:gd name="T13" fmla="*/ 11 h 11"/>
                  <a:gd name="T14" fmla="*/ 8 w 10"/>
                  <a:gd name="T15" fmla="*/ 10 h 11"/>
                  <a:gd name="T16" fmla="*/ 6 w 10"/>
                  <a:gd name="T17" fmla="*/ 9 h 11"/>
                  <a:gd name="T18" fmla="*/ 5 w 10"/>
                  <a:gd name="T19" fmla="*/ 9 h 11"/>
                  <a:gd name="T20" fmla="*/ 4 w 10"/>
                  <a:gd name="T21" fmla="*/ 8 h 11"/>
                  <a:gd name="T22" fmla="*/ 2 w 10"/>
                  <a:gd name="T23" fmla="*/ 7 h 11"/>
                  <a:gd name="T24" fmla="*/ 1 w 10"/>
                  <a:gd name="T25" fmla="*/ 5 h 11"/>
                  <a:gd name="T26" fmla="*/ 0 w 10"/>
                  <a:gd name="T27" fmla="*/ 4 h 11"/>
                  <a:gd name="T28" fmla="*/ 1 w 10"/>
                  <a:gd name="T29" fmla="*/ 3 h 11"/>
                  <a:gd name="T30" fmla="*/ 1 w 10"/>
                  <a:gd name="T31" fmla="*/ 1 h 11"/>
                  <a:gd name="T32" fmla="*/ 3 w 10"/>
                  <a:gd name="T33" fmla="*/ 0 h 11"/>
                  <a:gd name="T34" fmla="*/ 3 w 10"/>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1">
                    <a:moveTo>
                      <a:pt x="3" y="0"/>
                    </a:moveTo>
                    <a:lnTo>
                      <a:pt x="5" y="2"/>
                    </a:lnTo>
                    <a:lnTo>
                      <a:pt x="7" y="3"/>
                    </a:lnTo>
                    <a:lnTo>
                      <a:pt x="8" y="4"/>
                    </a:lnTo>
                    <a:lnTo>
                      <a:pt x="10" y="6"/>
                    </a:lnTo>
                    <a:lnTo>
                      <a:pt x="10" y="8"/>
                    </a:lnTo>
                    <a:lnTo>
                      <a:pt x="9" y="11"/>
                    </a:lnTo>
                    <a:lnTo>
                      <a:pt x="8" y="10"/>
                    </a:lnTo>
                    <a:lnTo>
                      <a:pt x="6" y="9"/>
                    </a:lnTo>
                    <a:lnTo>
                      <a:pt x="5" y="9"/>
                    </a:lnTo>
                    <a:lnTo>
                      <a:pt x="4" y="8"/>
                    </a:lnTo>
                    <a:lnTo>
                      <a:pt x="2" y="7"/>
                    </a:lnTo>
                    <a:lnTo>
                      <a:pt x="1" y="5"/>
                    </a:lnTo>
                    <a:lnTo>
                      <a:pt x="0" y="4"/>
                    </a:lnTo>
                    <a:lnTo>
                      <a:pt x="1" y="3"/>
                    </a:lnTo>
                    <a:lnTo>
                      <a:pt x="1"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3" name="Freeform 864"/>
              <p:cNvSpPr>
                <a:spLocks/>
              </p:cNvSpPr>
              <p:nvPr/>
            </p:nvSpPr>
            <p:spPr bwMode="auto">
              <a:xfrm>
                <a:off x="4512" y="2271"/>
                <a:ext cx="8" cy="10"/>
              </a:xfrm>
              <a:custGeom>
                <a:avLst/>
                <a:gdLst>
                  <a:gd name="T0" fmla="*/ 1 w 8"/>
                  <a:gd name="T1" fmla="*/ 0 h 10"/>
                  <a:gd name="T2" fmla="*/ 3 w 8"/>
                  <a:gd name="T3" fmla="*/ 0 h 10"/>
                  <a:gd name="T4" fmla="*/ 4 w 8"/>
                  <a:gd name="T5" fmla="*/ 1 h 10"/>
                  <a:gd name="T6" fmla="*/ 5 w 8"/>
                  <a:gd name="T7" fmla="*/ 2 h 10"/>
                  <a:gd name="T8" fmla="*/ 6 w 8"/>
                  <a:gd name="T9" fmla="*/ 3 h 10"/>
                  <a:gd name="T10" fmla="*/ 7 w 8"/>
                  <a:gd name="T11" fmla="*/ 4 h 10"/>
                  <a:gd name="T12" fmla="*/ 7 w 8"/>
                  <a:gd name="T13" fmla="*/ 6 h 10"/>
                  <a:gd name="T14" fmla="*/ 8 w 8"/>
                  <a:gd name="T15" fmla="*/ 8 h 10"/>
                  <a:gd name="T16" fmla="*/ 8 w 8"/>
                  <a:gd name="T17" fmla="*/ 10 h 10"/>
                  <a:gd name="T18" fmla="*/ 6 w 8"/>
                  <a:gd name="T19" fmla="*/ 9 h 10"/>
                  <a:gd name="T20" fmla="*/ 5 w 8"/>
                  <a:gd name="T21" fmla="*/ 9 h 10"/>
                  <a:gd name="T22" fmla="*/ 3 w 8"/>
                  <a:gd name="T23" fmla="*/ 8 h 10"/>
                  <a:gd name="T24" fmla="*/ 2 w 8"/>
                  <a:gd name="T25" fmla="*/ 7 h 10"/>
                  <a:gd name="T26" fmla="*/ 1 w 8"/>
                  <a:gd name="T27" fmla="*/ 5 h 10"/>
                  <a:gd name="T28" fmla="*/ 0 w 8"/>
                  <a:gd name="T29" fmla="*/ 3 h 10"/>
                  <a:gd name="T30" fmla="*/ 0 w 8"/>
                  <a:gd name="T31" fmla="*/ 2 h 10"/>
                  <a:gd name="T32" fmla="*/ 1 w 8"/>
                  <a:gd name="T33" fmla="*/ 0 h 10"/>
                  <a:gd name="T34" fmla="*/ 1 w 8"/>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0">
                    <a:moveTo>
                      <a:pt x="1" y="0"/>
                    </a:moveTo>
                    <a:lnTo>
                      <a:pt x="3" y="0"/>
                    </a:lnTo>
                    <a:lnTo>
                      <a:pt x="4" y="1"/>
                    </a:lnTo>
                    <a:lnTo>
                      <a:pt x="5" y="2"/>
                    </a:lnTo>
                    <a:lnTo>
                      <a:pt x="6" y="3"/>
                    </a:lnTo>
                    <a:lnTo>
                      <a:pt x="7" y="4"/>
                    </a:lnTo>
                    <a:lnTo>
                      <a:pt x="7" y="6"/>
                    </a:lnTo>
                    <a:lnTo>
                      <a:pt x="8" y="8"/>
                    </a:lnTo>
                    <a:lnTo>
                      <a:pt x="8" y="10"/>
                    </a:lnTo>
                    <a:lnTo>
                      <a:pt x="6" y="9"/>
                    </a:lnTo>
                    <a:lnTo>
                      <a:pt x="5" y="9"/>
                    </a:lnTo>
                    <a:lnTo>
                      <a:pt x="3" y="8"/>
                    </a:lnTo>
                    <a:lnTo>
                      <a:pt x="2" y="7"/>
                    </a:lnTo>
                    <a:lnTo>
                      <a:pt x="1" y="5"/>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4" name="Freeform 865"/>
              <p:cNvSpPr>
                <a:spLocks/>
              </p:cNvSpPr>
              <p:nvPr/>
            </p:nvSpPr>
            <p:spPr bwMode="auto">
              <a:xfrm>
                <a:off x="4979" y="2272"/>
                <a:ext cx="13" cy="4"/>
              </a:xfrm>
              <a:custGeom>
                <a:avLst/>
                <a:gdLst>
                  <a:gd name="T0" fmla="*/ 12 w 13"/>
                  <a:gd name="T1" fmla="*/ 0 h 4"/>
                  <a:gd name="T2" fmla="*/ 13 w 13"/>
                  <a:gd name="T3" fmla="*/ 2 h 4"/>
                  <a:gd name="T4" fmla="*/ 12 w 13"/>
                  <a:gd name="T5" fmla="*/ 3 h 4"/>
                  <a:gd name="T6" fmla="*/ 11 w 13"/>
                  <a:gd name="T7" fmla="*/ 3 h 4"/>
                  <a:gd name="T8" fmla="*/ 10 w 13"/>
                  <a:gd name="T9" fmla="*/ 3 h 4"/>
                  <a:gd name="T10" fmla="*/ 9 w 13"/>
                  <a:gd name="T11" fmla="*/ 4 h 4"/>
                  <a:gd name="T12" fmla="*/ 8 w 13"/>
                  <a:gd name="T13" fmla="*/ 4 h 4"/>
                  <a:gd name="T14" fmla="*/ 5 w 13"/>
                  <a:gd name="T15" fmla="*/ 4 h 4"/>
                  <a:gd name="T16" fmla="*/ 3 w 13"/>
                  <a:gd name="T17" fmla="*/ 3 h 4"/>
                  <a:gd name="T18" fmla="*/ 1 w 13"/>
                  <a:gd name="T19" fmla="*/ 2 h 4"/>
                  <a:gd name="T20" fmla="*/ 0 w 13"/>
                  <a:gd name="T21" fmla="*/ 1 h 4"/>
                  <a:gd name="T22" fmla="*/ 1 w 13"/>
                  <a:gd name="T23" fmla="*/ 1 h 4"/>
                  <a:gd name="T24" fmla="*/ 3 w 13"/>
                  <a:gd name="T25" fmla="*/ 1 h 4"/>
                  <a:gd name="T26" fmla="*/ 5 w 13"/>
                  <a:gd name="T27" fmla="*/ 1 h 4"/>
                  <a:gd name="T28" fmla="*/ 6 w 13"/>
                  <a:gd name="T29" fmla="*/ 1 h 4"/>
                  <a:gd name="T30" fmla="*/ 8 w 13"/>
                  <a:gd name="T31" fmla="*/ 1 h 4"/>
                  <a:gd name="T32" fmla="*/ 9 w 13"/>
                  <a:gd name="T33" fmla="*/ 1 h 4"/>
                  <a:gd name="T34" fmla="*/ 10 w 13"/>
                  <a:gd name="T35" fmla="*/ 0 h 4"/>
                  <a:gd name="T36" fmla="*/ 12 w 13"/>
                  <a:gd name="T37" fmla="*/ 0 h 4"/>
                  <a:gd name="T38" fmla="*/ 12 w 13"/>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 h="4">
                    <a:moveTo>
                      <a:pt x="12" y="0"/>
                    </a:moveTo>
                    <a:lnTo>
                      <a:pt x="13" y="2"/>
                    </a:lnTo>
                    <a:lnTo>
                      <a:pt x="12" y="3"/>
                    </a:lnTo>
                    <a:lnTo>
                      <a:pt x="11" y="3"/>
                    </a:lnTo>
                    <a:lnTo>
                      <a:pt x="10" y="3"/>
                    </a:lnTo>
                    <a:lnTo>
                      <a:pt x="9" y="4"/>
                    </a:lnTo>
                    <a:lnTo>
                      <a:pt x="8" y="4"/>
                    </a:lnTo>
                    <a:lnTo>
                      <a:pt x="5" y="4"/>
                    </a:lnTo>
                    <a:lnTo>
                      <a:pt x="3" y="3"/>
                    </a:lnTo>
                    <a:lnTo>
                      <a:pt x="1" y="2"/>
                    </a:lnTo>
                    <a:lnTo>
                      <a:pt x="0" y="1"/>
                    </a:lnTo>
                    <a:lnTo>
                      <a:pt x="1" y="1"/>
                    </a:lnTo>
                    <a:lnTo>
                      <a:pt x="3" y="1"/>
                    </a:lnTo>
                    <a:lnTo>
                      <a:pt x="5" y="1"/>
                    </a:lnTo>
                    <a:lnTo>
                      <a:pt x="6" y="1"/>
                    </a:lnTo>
                    <a:lnTo>
                      <a:pt x="8" y="1"/>
                    </a:lnTo>
                    <a:lnTo>
                      <a:pt x="9" y="1"/>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5" name="Freeform 866"/>
              <p:cNvSpPr>
                <a:spLocks/>
              </p:cNvSpPr>
              <p:nvPr/>
            </p:nvSpPr>
            <p:spPr bwMode="auto">
              <a:xfrm>
                <a:off x="4578" y="2274"/>
                <a:ext cx="15" cy="21"/>
              </a:xfrm>
              <a:custGeom>
                <a:avLst/>
                <a:gdLst>
                  <a:gd name="T0" fmla="*/ 0 w 15"/>
                  <a:gd name="T1" fmla="*/ 0 h 21"/>
                  <a:gd name="T2" fmla="*/ 2 w 15"/>
                  <a:gd name="T3" fmla="*/ 0 h 21"/>
                  <a:gd name="T4" fmla="*/ 4 w 15"/>
                  <a:gd name="T5" fmla="*/ 0 h 21"/>
                  <a:gd name="T6" fmla="*/ 6 w 15"/>
                  <a:gd name="T7" fmla="*/ 1 h 21"/>
                  <a:gd name="T8" fmla="*/ 8 w 15"/>
                  <a:gd name="T9" fmla="*/ 2 h 21"/>
                  <a:gd name="T10" fmla="*/ 9 w 15"/>
                  <a:gd name="T11" fmla="*/ 3 h 21"/>
                  <a:gd name="T12" fmla="*/ 11 w 15"/>
                  <a:gd name="T13" fmla="*/ 4 h 21"/>
                  <a:gd name="T14" fmla="*/ 12 w 15"/>
                  <a:gd name="T15" fmla="*/ 5 h 21"/>
                  <a:gd name="T16" fmla="*/ 14 w 15"/>
                  <a:gd name="T17" fmla="*/ 5 h 21"/>
                  <a:gd name="T18" fmla="*/ 14 w 15"/>
                  <a:gd name="T19" fmla="*/ 7 h 21"/>
                  <a:gd name="T20" fmla="*/ 14 w 15"/>
                  <a:gd name="T21" fmla="*/ 9 h 21"/>
                  <a:gd name="T22" fmla="*/ 14 w 15"/>
                  <a:gd name="T23" fmla="*/ 11 h 21"/>
                  <a:gd name="T24" fmla="*/ 15 w 15"/>
                  <a:gd name="T25" fmla="*/ 13 h 21"/>
                  <a:gd name="T26" fmla="*/ 15 w 15"/>
                  <a:gd name="T27" fmla="*/ 15 h 21"/>
                  <a:gd name="T28" fmla="*/ 15 w 15"/>
                  <a:gd name="T29" fmla="*/ 17 h 21"/>
                  <a:gd name="T30" fmla="*/ 15 w 15"/>
                  <a:gd name="T31" fmla="*/ 19 h 21"/>
                  <a:gd name="T32" fmla="*/ 15 w 15"/>
                  <a:gd name="T33" fmla="*/ 21 h 21"/>
                  <a:gd name="T34" fmla="*/ 12 w 15"/>
                  <a:gd name="T35" fmla="*/ 19 h 21"/>
                  <a:gd name="T36" fmla="*/ 10 w 15"/>
                  <a:gd name="T37" fmla="*/ 17 h 21"/>
                  <a:gd name="T38" fmla="*/ 8 w 15"/>
                  <a:gd name="T39" fmla="*/ 14 h 21"/>
                  <a:gd name="T40" fmla="*/ 6 w 15"/>
                  <a:gd name="T41" fmla="*/ 12 h 21"/>
                  <a:gd name="T42" fmla="*/ 4 w 15"/>
                  <a:gd name="T43" fmla="*/ 11 h 21"/>
                  <a:gd name="T44" fmla="*/ 3 w 15"/>
                  <a:gd name="T45" fmla="*/ 9 h 21"/>
                  <a:gd name="T46" fmla="*/ 3 w 15"/>
                  <a:gd name="T47" fmla="*/ 8 h 21"/>
                  <a:gd name="T48" fmla="*/ 2 w 15"/>
                  <a:gd name="T49" fmla="*/ 6 h 21"/>
                  <a:gd name="T50" fmla="*/ 1 w 15"/>
                  <a:gd name="T51" fmla="*/ 5 h 21"/>
                  <a:gd name="T52" fmla="*/ 1 w 15"/>
                  <a:gd name="T53" fmla="*/ 3 h 21"/>
                  <a:gd name="T54" fmla="*/ 0 w 15"/>
                  <a:gd name="T55" fmla="*/ 2 h 21"/>
                  <a:gd name="T56" fmla="*/ 0 w 15"/>
                  <a:gd name="T57" fmla="*/ 0 h 21"/>
                  <a:gd name="T58" fmla="*/ 0 w 15"/>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 h="21">
                    <a:moveTo>
                      <a:pt x="0" y="0"/>
                    </a:moveTo>
                    <a:lnTo>
                      <a:pt x="2" y="0"/>
                    </a:lnTo>
                    <a:lnTo>
                      <a:pt x="4" y="0"/>
                    </a:lnTo>
                    <a:lnTo>
                      <a:pt x="6" y="1"/>
                    </a:lnTo>
                    <a:lnTo>
                      <a:pt x="8" y="2"/>
                    </a:lnTo>
                    <a:lnTo>
                      <a:pt x="9" y="3"/>
                    </a:lnTo>
                    <a:lnTo>
                      <a:pt x="11" y="4"/>
                    </a:lnTo>
                    <a:lnTo>
                      <a:pt x="12" y="5"/>
                    </a:lnTo>
                    <a:lnTo>
                      <a:pt x="14" y="5"/>
                    </a:lnTo>
                    <a:lnTo>
                      <a:pt x="14" y="7"/>
                    </a:lnTo>
                    <a:lnTo>
                      <a:pt x="14" y="9"/>
                    </a:lnTo>
                    <a:lnTo>
                      <a:pt x="14" y="11"/>
                    </a:lnTo>
                    <a:lnTo>
                      <a:pt x="15" y="13"/>
                    </a:lnTo>
                    <a:lnTo>
                      <a:pt x="15" y="15"/>
                    </a:lnTo>
                    <a:lnTo>
                      <a:pt x="15" y="17"/>
                    </a:lnTo>
                    <a:lnTo>
                      <a:pt x="15" y="19"/>
                    </a:lnTo>
                    <a:lnTo>
                      <a:pt x="15" y="21"/>
                    </a:lnTo>
                    <a:lnTo>
                      <a:pt x="12" y="19"/>
                    </a:lnTo>
                    <a:lnTo>
                      <a:pt x="10" y="17"/>
                    </a:lnTo>
                    <a:lnTo>
                      <a:pt x="8" y="14"/>
                    </a:lnTo>
                    <a:lnTo>
                      <a:pt x="6" y="12"/>
                    </a:lnTo>
                    <a:lnTo>
                      <a:pt x="4" y="11"/>
                    </a:lnTo>
                    <a:lnTo>
                      <a:pt x="3" y="9"/>
                    </a:lnTo>
                    <a:lnTo>
                      <a:pt x="3" y="8"/>
                    </a:lnTo>
                    <a:lnTo>
                      <a:pt x="2" y="6"/>
                    </a:lnTo>
                    <a:lnTo>
                      <a:pt x="1" y="5"/>
                    </a:lnTo>
                    <a:lnTo>
                      <a:pt x="1" y="3"/>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6" name="Freeform 867"/>
              <p:cNvSpPr>
                <a:spLocks/>
              </p:cNvSpPr>
              <p:nvPr/>
            </p:nvSpPr>
            <p:spPr bwMode="auto">
              <a:xfrm>
                <a:off x="4768" y="2274"/>
                <a:ext cx="48" cy="18"/>
              </a:xfrm>
              <a:custGeom>
                <a:avLst/>
                <a:gdLst>
                  <a:gd name="T0" fmla="*/ 17 w 48"/>
                  <a:gd name="T1" fmla="*/ 1 h 18"/>
                  <a:gd name="T2" fmla="*/ 20 w 48"/>
                  <a:gd name="T3" fmla="*/ 2 h 18"/>
                  <a:gd name="T4" fmla="*/ 24 w 48"/>
                  <a:gd name="T5" fmla="*/ 3 h 18"/>
                  <a:gd name="T6" fmla="*/ 27 w 48"/>
                  <a:gd name="T7" fmla="*/ 4 h 18"/>
                  <a:gd name="T8" fmla="*/ 30 w 48"/>
                  <a:gd name="T9" fmla="*/ 4 h 18"/>
                  <a:gd name="T10" fmla="*/ 34 w 48"/>
                  <a:gd name="T11" fmla="*/ 5 h 18"/>
                  <a:gd name="T12" fmla="*/ 38 w 48"/>
                  <a:gd name="T13" fmla="*/ 5 h 18"/>
                  <a:gd name="T14" fmla="*/ 42 w 48"/>
                  <a:gd name="T15" fmla="*/ 5 h 18"/>
                  <a:gd name="T16" fmla="*/ 43 w 48"/>
                  <a:gd name="T17" fmla="*/ 6 h 18"/>
                  <a:gd name="T18" fmla="*/ 39 w 48"/>
                  <a:gd name="T19" fmla="*/ 8 h 18"/>
                  <a:gd name="T20" fmla="*/ 35 w 48"/>
                  <a:gd name="T21" fmla="*/ 8 h 18"/>
                  <a:gd name="T22" fmla="*/ 31 w 48"/>
                  <a:gd name="T23" fmla="*/ 8 h 18"/>
                  <a:gd name="T24" fmla="*/ 27 w 48"/>
                  <a:gd name="T25" fmla="*/ 7 h 18"/>
                  <a:gd name="T26" fmla="*/ 23 w 48"/>
                  <a:gd name="T27" fmla="*/ 6 h 18"/>
                  <a:gd name="T28" fmla="*/ 19 w 48"/>
                  <a:gd name="T29" fmla="*/ 6 h 18"/>
                  <a:gd name="T30" fmla="*/ 15 w 48"/>
                  <a:gd name="T31" fmla="*/ 7 h 18"/>
                  <a:gd name="T32" fmla="*/ 15 w 48"/>
                  <a:gd name="T33" fmla="*/ 8 h 18"/>
                  <a:gd name="T34" fmla="*/ 20 w 48"/>
                  <a:gd name="T35" fmla="*/ 9 h 18"/>
                  <a:gd name="T36" fmla="*/ 24 w 48"/>
                  <a:gd name="T37" fmla="*/ 10 h 18"/>
                  <a:gd name="T38" fmla="*/ 28 w 48"/>
                  <a:gd name="T39" fmla="*/ 11 h 18"/>
                  <a:gd name="T40" fmla="*/ 33 w 48"/>
                  <a:gd name="T41" fmla="*/ 13 h 18"/>
                  <a:gd name="T42" fmla="*/ 37 w 48"/>
                  <a:gd name="T43" fmla="*/ 14 h 18"/>
                  <a:gd name="T44" fmla="*/ 41 w 48"/>
                  <a:gd name="T45" fmla="*/ 15 h 18"/>
                  <a:gd name="T46" fmla="*/ 46 w 48"/>
                  <a:gd name="T47" fmla="*/ 16 h 18"/>
                  <a:gd name="T48" fmla="*/ 45 w 48"/>
                  <a:gd name="T49" fmla="*/ 17 h 18"/>
                  <a:gd name="T50" fmla="*/ 38 w 48"/>
                  <a:gd name="T51" fmla="*/ 18 h 18"/>
                  <a:gd name="T52" fmla="*/ 32 w 48"/>
                  <a:gd name="T53" fmla="*/ 17 h 18"/>
                  <a:gd name="T54" fmla="*/ 25 w 48"/>
                  <a:gd name="T55" fmla="*/ 17 h 18"/>
                  <a:gd name="T56" fmla="*/ 19 w 48"/>
                  <a:gd name="T57" fmla="*/ 15 h 18"/>
                  <a:gd name="T58" fmla="*/ 13 w 48"/>
                  <a:gd name="T59" fmla="*/ 13 h 18"/>
                  <a:gd name="T60" fmla="*/ 7 w 48"/>
                  <a:gd name="T61" fmla="*/ 10 h 18"/>
                  <a:gd name="T62" fmla="*/ 2 w 48"/>
                  <a:gd name="T63" fmla="*/ 7 h 18"/>
                  <a:gd name="T64" fmla="*/ 1 w 48"/>
                  <a:gd name="T65" fmla="*/ 5 h 18"/>
                  <a:gd name="T66" fmla="*/ 5 w 48"/>
                  <a:gd name="T67" fmla="*/ 3 h 18"/>
                  <a:gd name="T68" fmla="*/ 9 w 48"/>
                  <a:gd name="T69" fmla="*/ 2 h 18"/>
                  <a:gd name="T70" fmla="*/ 13 w 48"/>
                  <a:gd name="T71" fmla="*/ 1 h 18"/>
                  <a:gd name="T72" fmla="*/ 16 w 48"/>
                  <a:gd name="T73" fmla="*/ 0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 h="18">
                    <a:moveTo>
                      <a:pt x="16" y="0"/>
                    </a:moveTo>
                    <a:lnTo>
                      <a:pt x="17" y="1"/>
                    </a:lnTo>
                    <a:lnTo>
                      <a:pt x="19" y="1"/>
                    </a:lnTo>
                    <a:lnTo>
                      <a:pt x="20" y="2"/>
                    </a:lnTo>
                    <a:lnTo>
                      <a:pt x="22" y="3"/>
                    </a:lnTo>
                    <a:lnTo>
                      <a:pt x="24" y="3"/>
                    </a:lnTo>
                    <a:lnTo>
                      <a:pt x="25" y="4"/>
                    </a:lnTo>
                    <a:lnTo>
                      <a:pt x="27" y="4"/>
                    </a:lnTo>
                    <a:lnTo>
                      <a:pt x="29" y="4"/>
                    </a:lnTo>
                    <a:lnTo>
                      <a:pt x="30" y="4"/>
                    </a:lnTo>
                    <a:lnTo>
                      <a:pt x="32" y="5"/>
                    </a:lnTo>
                    <a:lnTo>
                      <a:pt x="34" y="5"/>
                    </a:lnTo>
                    <a:lnTo>
                      <a:pt x="36" y="5"/>
                    </a:lnTo>
                    <a:lnTo>
                      <a:pt x="38" y="5"/>
                    </a:lnTo>
                    <a:lnTo>
                      <a:pt x="40" y="5"/>
                    </a:lnTo>
                    <a:lnTo>
                      <a:pt x="42" y="5"/>
                    </a:lnTo>
                    <a:lnTo>
                      <a:pt x="44" y="5"/>
                    </a:lnTo>
                    <a:lnTo>
                      <a:pt x="43" y="6"/>
                    </a:lnTo>
                    <a:lnTo>
                      <a:pt x="41" y="7"/>
                    </a:lnTo>
                    <a:lnTo>
                      <a:pt x="39" y="8"/>
                    </a:lnTo>
                    <a:lnTo>
                      <a:pt x="37" y="8"/>
                    </a:lnTo>
                    <a:lnTo>
                      <a:pt x="35" y="8"/>
                    </a:lnTo>
                    <a:lnTo>
                      <a:pt x="33" y="8"/>
                    </a:lnTo>
                    <a:lnTo>
                      <a:pt x="31" y="8"/>
                    </a:lnTo>
                    <a:lnTo>
                      <a:pt x="29" y="8"/>
                    </a:lnTo>
                    <a:lnTo>
                      <a:pt x="27" y="7"/>
                    </a:lnTo>
                    <a:lnTo>
                      <a:pt x="25" y="7"/>
                    </a:lnTo>
                    <a:lnTo>
                      <a:pt x="23" y="6"/>
                    </a:lnTo>
                    <a:lnTo>
                      <a:pt x="21" y="6"/>
                    </a:lnTo>
                    <a:lnTo>
                      <a:pt x="19" y="6"/>
                    </a:lnTo>
                    <a:lnTo>
                      <a:pt x="17" y="7"/>
                    </a:lnTo>
                    <a:lnTo>
                      <a:pt x="15" y="7"/>
                    </a:lnTo>
                    <a:lnTo>
                      <a:pt x="13" y="8"/>
                    </a:lnTo>
                    <a:lnTo>
                      <a:pt x="15" y="8"/>
                    </a:lnTo>
                    <a:lnTo>
                      <a:pt x="18" y="9"/>
                    </a:lnTo>
                    <a:lnTo>
                      <a:pt x="20" y="9"/>
                    </a:lnTo>
                    <a:lnTo>
                      <a:pt x="22" y="10"/>
                    </a:lnTo>
                    <a:lnTo>
                      <a:pt x="24" y="10"/>
                    </a:lnTo>
                    <a:lnTo>
                      <a:pt x="26" y="11"/>
                    </a:lnTo>
                    <a:lnTo>
                      <a:pt x="28" y="11"/>
                    </a:lnTo>
                    <a:lnTo>
                      <a:pt x="30" y="12"/>
                    </a:lnTo>
                    <a:lnTo>
                      <a:pt x="33" y="13"/>
                    </a:lnTo>
                    <a:lnTo>
                      <a:pt x="35" y="13"/>
                    </a:lnTo>
                    <a:lnTo>
                      <a:pt x="37" y="14"/>
                    </a:lnTo>
                    <a:lnTo>
                      <a:pt x="39" y="14"/>
                    </a:lnTo>
                    <a:lnTo>
                      <a:pt x="41" y="15"/>
                    </a:lnTo>
                    <a:lnTo>
                      <a:pt x="43" y="15"/>
                    </a:lnTo>
                    <a:lnTo>
                      <a:pt x="46" y="16"/>
                    </a:lnTo>
                    <a:lnTo>
                      <a:pt x="48" y="17"/>
                    </a:lnTo>
                    <a:lnTo>
                      <a:pt x="45" y="17"/>
                    </a:lnTo>
                    <a:lnTo>
                      <a:pt x="41" y="18"/>
                    </a:lnTo>
                    <a:lnTo>
                      <a:pt x="38" y="18"/>
                    </a:lnTo>
                    <a:lnTo>
                      <a:pt x="35" y="18"/>
                    </a:lnTo>
                    <a:lnTo>
                      <a:pt x="32" y="17"/>
                    </a:lnTo>
                    <a:lnTo>
                      <a:pt x="28" y="17"/>
                    </a:lnTo>
                    <a:lnTo>
                      <a:pt x="25" y="17"/>
                    </a:lnTo>
                    <a:lnTo>
                      <a:pt x="22" y="16"/>
                    </a:lnTo>
                    <a:lnTo>
                      <a:pt x="19" y="15"/>
                    </a:lnTo>
                    <a:lnTo>
                      <a:pt x="16" y="14"/>
                    </a:lnTo>
                    <a:lnTo>
                      <a:pt x="13" y="13"/>
                    </a:lnTo>
                    <a:lnTo>
                      <a:pt x="10" y="12"/>
                    </a:lnTo>
                    <a:lnTo>
                      <a:pt x="7" y="10"/>
                    </a:lnTo>
                    <a:lnTo>
                      <a:pt x="4" y="9"/>
                    </a:lnTo>
                    <a:lnTo>
                      <a:pt x="2" y="7"/>
                    </a:lnTo>
                    <a:lnTo>
                      <a:pt x="0" y="6"/>
                    </a:lnTo>
                    <a:lnTo>
                      <a:pt x="1" y="5"/>
                    </a:lnTo>
                    <a:lnTo>
                      <a:pt x="3" y="4"/>
                    </a:lnTo>
                    <a:lnTo>
                      <a:pt x="5" y="3"/>
                    </a:lnTo>
                    <a:lnTo>
                      <a:pt x="7" y="3"/>
                    </a:lnTo>
                    <a:lnTo>
                      <a:pt x="9" y="2"/>
                    </a:lnTo>
                    <a:lnTo>
                      <a:pt x="11" y="1"/>
                    </a:lnTo>
                    <a:lnTo>
                      <a:pt x="13"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7" name="Freeform 868"/>
              <p:cNvSpPr>
                <a:spLocks/>
              </p:cNvSpPr>
              <p:nvPr/>
            </p:nvSpPr>
            <p:spPr bwMode="auto">
              <a:xfrm>
                <a:off x="4333" y="2275"/>
                <a:ext cx="143" cy="65"/>
              </a:xfrm>
              <a:custGeom>
                <a:avLst/>
                <a:gdLst>
                  <a:gd name="T0" fmla="*/ 30 w 143"/>
                  <a:gd name="T1" fmla="*/ 2 h 65"/>
                  <a:gd name="T2" fmla="*/ 38 w 143"/>
                  <a:gd name="T3" fmla="*/ 8 h 65"/>
                  <a:gd name="T4" fmla="*/ 46 w 143"/>
                  <a:gd name="T5" fmla="*/ 13 h 65"/>
                  <a:gd name="T6" fmla="*/ 55 w 143"/>
                  <a:gd name="T7" fmla="*/ 17 h 65"/>
                  <a:gd name="T8" fmla="*/ 62 w 143"/>
                  <a:gd name="T9" fmla="*/ 21 h 65"/>
                  <a:gd name="T10" fmla="*/ 71 w 143"/>
                  <a:gd name="T11" fmla="*/ 23 h 65"/>
                  <a:gd name="T12" fmla="*/ 80 w 143"/>
                  <a:gd name="T13" fmla="*/ 24 h 65"/>
                  <a:gd name="T14" fmla="*/ 89 w 143"/>
                  <a:gd name="T15" fmla="*/ 25 h 65"/>
                  <a:gd name="T16" fmla="*/ 96 w 143"/>
                  <a:gd name="T17" fmla="*/ 24 h 65"/>
                  <a:gd name="T18" fmla="*/ 102 w 143"/>
                  <a:gd name="T19" fmla="*/ 22 h 65"/>
                  <a:gd name="T20" fmla="*/ 106 w 143"/>
                  <a:gd name="T21" fmla="*/ 17 h 65"/>
                  <a:gd name="T22" fmla="*/ 104 w 143"/>
                  <a:gd name="T23" fmla="*/ 10 h 65"/>
                  <a:gd name="T24" fmla="*/ 112 w 143"/>
                  <a:gd name="T25" fmla="*/ 14 h 65"/>
                  <a:gd name="T26" fmla="*/ 122 w 143"/>
                  <a:gd name="T27" fmla="*/ 20 h 65"/>
                  <a:gd name="T28" fmla="*/ 132 w 143"/>
                  <a:gd name="T29" fmla="*/ 27 h 65"/>
                  <a:gd name="T30" fmla="*/ 141 w 143"/>
                  <a:gd name="T31" fmla="*/ 35 h 65"/>
                  <a:gd name="T32" fmla="*/ 137 w 143"/>
                  <a:gd name="T33" fmla="*/ 42 h 65"/>
                  <a:gd name="T34" fmla="*/ 127 w 143"/>
                  <a:gd name="T35" fmla="*/ 47 h 65"/>
                  <a:gd name="T36" fmla="*/ 116 w 143"/>
                  <a:gd name="T37" fmla="*/ 51 h 65"/>
                  <a:gd name="T38" fmla="*/ 105 w 143"/>
                  <a:gd name="T39" fmla="*/ 54 h 65"/>
                  <a:gd name="T40" fmla="*/ 96 w 143"/>
                  <a:gd name="T41" fmla="*/ 58 h 65"/>
                  <a:gd name="T42" fmla="*/ 85 w 143"/>
                  <a:gd name="T43" fmla="*/ 63 h 65"/>
                  <a:gd name="T44" fmla="*/ 76 w 143"/>
                  <a:gd name="T45" fmla="*/ 65 h 65"/>
                  <a:gd name="T46" fmla="*/ 67 w 143"/>
                  <a:gd name="T47" fmla="*/ 63 h 65"/>
                  <a:gd name="T48" fmla="*/ 60 w 143"/>
                  <a:gd name="T49" fmla="*/ 57 h 65"/>
                  <a:gd name="T50" fmla="*/ 53 w 143"/>
                  <a:gd name="T51" fmla="*/ 52 h 65"/>
                  <a:gd name="T52" fmla="*/ 41 w 143"/>
                  <a:gd name="T53" fmla="*/ 42 h 65"/>
                  <a:gd name="T54" fmla="*/ 28 w 143"/>
                  <a:gd name="T55" fmla="*/ 30 h 65"/>
                  <a:gd name="T56" fmla="*/ 14 w 143"/>
                  <a:gd name="T57" fmla="*/ 18 h 65"/>
                  <a:gd name="T58" fmla="*/ 2 w 143"/>
                  <a:gd name="T59" fmla="*/ 6 h 65"/>
                  <a:gd name="T60" fmla="*/ 4 w 143"/>
                  <a:gd name="T61" fmla="*/ 1 h 65"/>
                  <a:gd name="T62" fmla="*/ 10 w 143"/>
                  <a:gd name="T63" fmla="*/ 3 h 65"/>
                  <a:gd name="T64" fmla="*/ 17 w 143"/>
                  <a:gd name="T65" fmla="*/ 9 h 65"/>
                  <a:gd name="T66" fmla="*/ 22 w 143"/>
                  <a:gd name="T67" fmla="*/ 13 h 65"/>
                  <a:gd name="T68" fmla="*/ 34 w 143"/>
                  <a:gd name="T69" fmla="*/ 24 h 65"/>
                  <a:gd name="T70" fmla="*/ 49 w 143"/>
                  <a:gd name="T71" fmla="*/ 36 h 65"/>
                  <a:gd name="T72" fmla="*/ 64 w 143"/>
                  <a:gd name="T73" fmla="*/ 47 h 65"/>
                  <a:gd name="T74" fmla="*/ 79 w 143"/>
                  <a:gd name="T75" fmla="*/ 58 h 65"/>
                  <a:gd name="T76" fmla="*/ 81 w 143"/>
                  <a:gd name="T77" fmla="*/ 55 h 65"/>
                  <a:gd name="T78" fmla="*/ 74 w 143"/>
                  <a:gd name="T79" fmla="*/ 49 h 65"/>
                  <a:gd name="T80" fmla="*/ 68 w 143"/>
                  <a:gd name="T81" fmla="*/ 44 h 65"/>
                  <a:gd name="T82" fmla="*/ 63 w 143"/>
                  <a:gd name="T83" fmla="*/ 39 h 65"/>
                  <a:gd name="T84" fmla="*/ 57 w 143"/>
                  <a:gd name="T85" fmla="*/ 35 h 65"/>
                  <a:gd name="T86" fmla="*/ 52 w 143"/>
                  <a:gd name="T87" fmla="*/ 30 h 65"/>
                  <a:gd name="T88" fmla="*/ 44 w 143"/>
                  <a:gd name="T89" fmla="*/ 24 h 65"/>
                  <a:gd name="T90" fmla="*/ 34 w 143"/>
                  <a:gd name="T91" fmla="*/ 14 h 65"/>
                  <a:gd name="T92" fmla="*/ 29 w 143"/>
                  <a:gd name="T93" fmla="*/ 7 h 65"/>
                  <a:gd name="T94" fmla="*/ 25 w 143"/>
                  <a:gd name="T95" fmla="*/ 2 h 65"/>
                  <a:gd name="T96" fmla="*/ 25 w 143"/>
                  <a:gd name="T97" fmla="*/ 0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3" h="65">
                    <a:moveTo>
                      <a:pt x="25" y="0"/>
                    </a:moveTo>
                    <a:lnTo>
                      <a:pt x="27" y="0"/>
                    </a:lnTo>
                    <a:lnTo>
                      <a:pt x="29" y="1"/>
                    </a:lnTo>
                    <a:lnTo>
                      <a:pt x="30" y="2"/>
                    </a:lnTo>
                    <a:lnTo>
                      <a:pt x="32" y="3"/>
                    </a:lnTo>
                    <a:lnTo>
                      <a:pt x="34" y="5"/>
                    </a:lnTo>
                    <a:lnTo>
                      <a:pt x="36" y="6"/>
                    </a:lnTo>
                    <a:lnTo>
                      <a:pt x="38" y="8"/>
                    </a:lnTo>
                    <a:lnTo>
                      <a:pt x="40" y="9"/>
                    </a:lnTo>
                    <a:lnTo>
                      <a:pt x="42" y="10"/>
                    </a:lnTo>
                    <a:lnTo>
                      <a:pt x="44" y="12"/>
                    </a:lnTo>
                    <a:lnTo>
                      <a:pt x="46" y="13"/>
                    </a:lnTo>
                    <a:lnTo>
                      <a:pt x="49" y="14"/>
                    </a:lnTo>
                    <a:lnTo>
                      <a:pt x="51" y="16"/>
                    </a:lnTo>
                    <a:lnTo>
                      <a:pt x="53" y="17"/>
                    </a:lnTo>
                    <a:lnTo>
                      <a:pt x="55" y="17"/>
                    </a:lnTo>
                    <a:lnTo>
                      <a:pt x="57" y="18"/>
                    </a:lnTo>
                    <a:lnTo>
                      <a:pt x="59" y="19"/>
                    </a:lnTo>
                    <a:lnTo>
                      <a:pt x="61" y="20"/>
                    </a:lnTo>
                    <a:lnTo>
                      <a:pt x="62" y="21"/>
                    </a:lnTo>
                    <a:lnTo>
                      <a:pt x="64" y="22"/>
                    </a:lnTo>
                    <a:lnTo>
                      <a:pt x="66" y="22"/>
                    </a:lnTo>
                    <a:lnTo>
                      <a:pt x="69" y="23"/>
                    </a:lnTo>
                    <a:lnTo>
                      <a:pt x="71" y="23"/>
                    </a:lnTo>
                    <a:lnTo>
                      <a:pt x="73" y="23"/>
                    </a:lnTo>
                    <a:lnTo>
                      <a:pt x="76" y="23"/>
                    </a:lnTo>
                    <a:lnTo>
                      <a:pt x="78" y="24"/>
                    </a:lnTo>
                    <a:lnTo>
                      <a:pt x="80" y="24"/>
                    </a:lnTo>
                    <a:lnTo>
                      <a:pt x="83" y="24"/>
                    </a:lnTo>
                    <a:lnTo>
                      <a:pt x="85" y="24"/>
                    </a:lnTo>
                    <a:lnTo>
                      <a:pt x="87" y="25"/>
                    </a:lnTo>
                    <a:lnTo>
                      <a:pt x="89" y="25"/>
                    </a:lnTo>
                    <a:lnTo>
                      <a:pt x="91" y="26"/>
                    </a:lnTo>
                    <a:lnTo>
                      <a:pt x="93" y="25"/>
                    </a:lnTo>
                    <a:lnTo>
                      <a:pt x="94" y="25"/>
                    </a:lnTo>
                    <a:lnTo>
                      <a:pt x="96" y="24"/>
                    </a:lnTo>
                    <a:lnTo>
                      <a:pt x="98" y="24"/>
                    </a:lnTo>
                    <a:lnTo>
                      <a:pt x="99" y="23"/>
                    </a:lnTo>
                    <a:lnTo>
                      <a:pt x="101" y="23"/>
                    </a:lnTo>
                    <a:lnTo>
                      <a:pt x="102" y="22"/>
                    </a:lnTo>
                    <a:lnTo>
                      <a:pt x="104" y="22"/>
                    </a:lnTo>
                    <a:lnTo>
                      <a:pt x="106" y="20"/>
                    </a:lnTo>
                    <a:lnTo>
                      <a:pt x="106" y="18"/>
                    </a:lnTo>
                    <a:lnTo>
                      <a:pt x="106" y="17"/>
                    </a:lnTo>
                    <a:lnTo>
                      <a:pt x="106" y="15"/>
                    </a:lnTo>
                    <a:lnTo>
                      <a:pt x="105" y="13"/>
                    </a:lnTo>
                    <a:lnTo>
                      <a:pt x="103" y="11"/>
                    </a:lnTo>
                    <a:lnTo>
                      <a:pt x="104" y="10"/>
                    </a:lnTo>
                    <a:lnTo>
                      <a:pt x="105" y="10"/>
                    </a:lnTo>
                    <a:lnTo>
                      <a:pt x="107" y="11"/>
                    </a:lnTo>
                    <a:lnTo>
                      <a:pt x="109" y="12"/>
                    </a:lnTo>
                    <a:lnTo>
                      <a:pt x="112" y="14"/>
                    </a:lnTo>
                    <a:lnTo>
                      <a:pt x="115" y="16"/>
                    </a:lnTo>
                    <a:lnTo>
                      <a:pt x="117" y="17"/>
                    </a:lnTo>
                    <a:lnTo>
                      <a:pt x="120" y="19"/>
                    </a:lnTo>
                    <a:lnTo>
                      <a:pt x="122" y="20"/>
                    </a:lnTo>
                    <a:lnTo>
                      <a:pt x="125" y="22"/>
                    </a:lnTo>
                    <a:lnTo>
                      <a:pt x="127" y="24"/>
                    </a:lnTo>
                    <a:lnTo>
                      <a:pt x="129" y="25"/>
                    </a:lnTo>
                    <a:lnTo>
                      <a:pt x="132" y="27"/>
                    </a:lnTo>
                    <a:lnTo>
                      <a:pt x="134" y="29"/>
                    </a:lnTo>
                    <a:lnTo>
                      <a:pt x="136" y="31"/>
                    </a:lnTo>
                    <a:lnTo>
                      <a:pt x="139" y="33"/>
                    </a:lnTo>
                    <a:lnTo>
                      <a:pt x="141" y="35"/>
                    </a:lnTo>
                    <a:lnTo>
                      <a:pt x="143" y="38"/>
                    </a:lnTo>
                    <a:lnTo>
                      <a:pt x="141" y="39"/>
                    </a:lnTo>
                    <a:lnTo>
                      <a:pt x="139" y="41"/>
                    </a:lnTo>
                    <a:lnTo>
                      <a:pt x="137" y="42"/>
                    </a:lnTo>
                    <a:lnTo>
                      <a:pt x="135" y="43"/>
                    </a:lnTo>
                    <a:lnTo>
                      <a:pt x="132" y="44"/>
                    </a:lnTo>
                    <a:lnTo>
                      <a:pt x="129" y="46"/>
                    </a:lnTo>
                    <a:lnTo>
                      <a:pt x="127" y="47"/>
                    </a:lnTo>
                    <a:lnTo>
                      <a:pt x="124" y="48"/>
                    </a:lnTo>
                    <a:lnTo>
                      <a:pt x="121" y="49"/>
                    </a:lnTo>
                    <a:lnTo>
                      <a:pt x="118" y="50"/>
                    </a:lnTo>
                    <a:lnTo>
                      <a:pt x="116" y="51"/>
                    </a:lnTo>
                    <a:lnTo>
                      <a:pt x="113" y="52"/>
                    </a:lnTo>
                    <a:lnTo>
                      <a:pt x="110" y="52"/>
                    </a:lnTo>
                    <a:lnTo>
                      <a:pt x="108" y="53"/>
                    </a:lnTo>
                    <a:lnTo>
                      <a:pt x="105" y="54"/>
                    </a:lnTo>
                    <a:lnTo>
                      <a:pt x="103" y="55"/>
                    </a:lnTo>
                    <a:lnTo>
                      <a:pt x="101" y="56"/>
                    </a:lnTo>
                    <a:lnTo>
                      <a:pt x="98" y="57"/>
                    </a:lnTo>
                    <a:lnTo>
                      <a:pt x="96" y="58"/>
                    </a:lnTo>
                    <a:lnTo>
                      <a:pt x="93" y="60"/>
                    </a:lnTo>
                    <a:lnTo>
                      <a:pt x="91" y="61"/>
                    </a:lnTo>
                    <a:lnTo>
                      <a:pt x="88" y="62"/>
                    </a:lnTo>
                    <a:lnTo>
                      <a:pt x="85" y="63"/>
                    </a:lnTo>
                    <a:lnTo>
                      <a:pt x="83" y="64"/>
                    </a:lnTo>
                    <a:lnTo>
                      <a:pt x="81" y="64"/>
                    </a:lnTo>
                    <a:lnTo>
                      <a:pt x="78" y="65"/>
                    </a:lnTo>
                    <a:lnTo>
                      <a:pt x="76" y="65"/>
                    </a:lnTo>
                    <a:lnTo>
                      <a:pt x="74" y="65"/>
                    </a:lnTo>
                    <a:lnTo>
                      <a:pt x="72" y="64"/>
                    </a:lnTo>
                    <a:lnTo>
                      <a:pt x="70" y="64"/>
                    </a:lnTo>
                    <a:lnTo>
                      <a:pt x="67" y="63"/>
                    </a:lnTo>
                    <a:lnTo>
                      <a:pt x="66" y="62"/>
                    </a:lnTo>
                    <a:lnTo>
                      <a:pt x="64" y="60"/>
                    </a:lnTo>
                    <a:lnTo>
                      <a:pt x="62" y="59"/>
                    </a:lnTo>
                    <a:lnTo>
                      <a:pt x="60" y="57"/>
                    </a:lnTo>
                    <a:lnTo>
                      <a:pt x="58" y="56"/>
                    </a:lnTo>
                    <a:lnTo>
                      <a:pt x="56" y="54"/>
                    </a:lnTo>
                    <a:lnTo>
                      <a:pt x="54" y="53"/>
                    </a:lnTo>
                    <a:lnTo>
                      <a:pt x="53" y="52"/>
                    </a:lnTo>
                    <a:lnTo>
                      <a:pt x="51" y="51"/>
                    </a:lnTo>
                    <a:lnTo>
                      <a:pt x="48" y="48"/>
                    </a:lnTo>
                    <a:lnTo>
                      <a:pt x="44" y="45"/>
                    </a:lnTo>
                    <a:lnTo>
                      <a:pt x="41" y="42"/>
                    </a:lnTo>
                    <a:lnTo>
                      <a:pt x="38" y="39"/>
                    </a:lnTo>
                    <a:lnTo>
                      <a:pt x="34" y="36"/>
                    </a:lnTo>
                    <a:lnTo>
                      <a:pt x="31" y="33"/>
                    </a:lnTo>
                    <a:lnTo>
                      <a:pt x="28" y="30"/>
                    </a:lnTo>
                    <a:lnTo>
                      <a:pt x="24" y="27"/>
                    </a:lnTo>
                    <a:lnTo>
                      <a:pt x="21" y="24"/>
                    </a:lnTo>
                    <a:lnTo>
                      <a:pt x="18" y="21"/>
                    </a:lnTo>
                    <a:lnTo>
                      <a:pt x="14" y="18"/>
                    </a:lnTo>
                    <a:lnTo>
                      <a:pt x="11" y="16"/>
                    </a:lnTo>
                    <a:lnTo>
                      <a:pt x="8" y="12"/>
                    </a:lnTo>
                    <a:lnTo>
                      <a:pt x="5" y="9"/>
                    </a:lnTo>
                    <a:lnTo>
                      <a:pt x="2" y="6"/>
                    </a:lnTo>
                    <a:lnTo>
                      <a:pt x="0" y="3"/>
                    </a:lnTo>
                    <a:lnTo>
                      <a:pt x="1" y="2"/>
                    </a:lnTo>
                    <a:lnTo>
                      <a:pt x="2" y="2"/>
                    </a:lnTo>
                    <a:lnTo>
                      <a:pt x="4" y="1"/>
                    </a:lnTo>
                    <a:lnTo>
                      <a:pt x="5" y="1"/>
                    </a:lnTo>
                    <a:lnTo>
                      <a:pt x="7" y="2"/>
                    </a:lnTo>
                    <a:lnTo>
                      <a:pt x="8" y="3"/>
                    </a:lnTo>
                    <a:lnTo>
                      <a:pt x="10" y="3"/>
                    </a:lnTo>
                    <a:lnTo>
                      <a:pt x="12" y="5"/>
                    </a:lnTo>
                    <a:lnTo>
                      <a:pt x="13" y="6"/>
                    </a:lnTo>
                    <a:lnTo>
                      <a:pt x="15" y="7"/>
                    </a:lnTo>
                    <a:lnTo>
                      <a:pt x="17" y="9"/>
                    </a:lnTo>
                    <a:lnTo>
                      <a:pt x="18" y="10"/>
                    </a:lnTo>
                    <a:lnTo>
                      <a:pt x="20" y="11"/>
                    </a:lnTo>
                    <a:lnTo>
                      <a:pt x="21" y="12"/>
                    </a:lnTo>
                    <a:lnTo>
                      <a:pt x="22" y="13"/>
                    </a:lnTo>
                    <a:lnTo>
                      <a:pt x="24" y="14"/>
                    </a:lnTo>
                    <a:lnTo>
                      <a:pt x="27" y="18"/>
                    </a:lnTo>
                    <a:lnTo>
                      <a:pt x="31" y="21"/>
                    </a:lnTo>
                    <a:lnTo>
                      <a:pt x="34" y="24"/>
                    </a:lnTo>
                    <a:lnTo>
                      <a:pt x="38" y="28"/>
                    </a:lnTo>
                    <a:lnTo>
                      <a:pt x="42" y="30"/>
                    </a:lnTo>
                    <a:lnTo>
                      <a:pt x="45" y="33"/>
                    </a:lnTo>
                    <a:lnTo>
                      <a:pt x="49" y="36"/>
                    </a:lnTo>
                    <a:lnTo>
                      <a:pt x="53" y="39"/>
                    </a:lnTo>
                    <a:lnTo>
                      <a:pt x="57" y="42"/>
                    </a:lnTo>
                    <a:lnTo>
                      <a:pt x="60" y="45"/>
                    </a:lnTo>
                    <a:lnTo>
                      <a:pt x="64" y="47"/>
                    </a:lnTo>
                    <a:lnTo>
                      <a:pt x="68" y="50"/>
                    </a:lnTo>
                    <a:lnTo>
                      <a:pt x="71" y="53"/>
                    </a:lnTo>
                    <a:lnTo>
                      <a:pt x="75" y="55"/>
                    </a:lnTo>
                    <a:lnTo>
                      <a:pt x="79" y="58"/>
                    </a:lnTo>
                    <a:lnTo>
                      <a:pt x="83" y="61"/>
                    </a:lnTo>
                    <a:lnTo>
                      <a:pt x="83" y="59"/>
                    </a:lnTo>
                    <a:lnTo>
                      <a:pt x="82" y="57"/>
                    </a:lnTo>
                    <a:lnTo>
                      <a:pt x="81" y="55"/>
                    </a:lnTo>
                    <a:lnTo>
                      <a:pt x="81" y="54"/>
                    </a:lnTo>
                    <a:lnTo>
                      <a:pt x="78" y="52"/>
                    </a:lnTo>
                    <a:lnTo>
                      <a:pt x="75" y="50"/>
                    </a:lnTo>
                    <a:lnTo>
                      <a:pt x="74" y="49"/>
                    </a:lnTo>
                    <a:lnTo>
                      <a:pt x="72" y="48"/>
                    </a:lnTo>
                    <a:lnTo>
                      <a:pt x="71" y="47"/>
                    </a:lnTo>
                    <a:lnTo>
                      <a:pt x="69" y="45"/>
                    </a:lnTo>
                    <a:lnTo>
                      <a:pt x="68" y="44"/>
                    </a:lnTo>
                    <a:lnTo>
                      <a:pt x="67" y="43"/>
                    </a:lnTo>
                    <a:lnTo>
                      <a:pt x="66" y="42"/>
                    </a:lnTo>
                    <a:lnTo>
                      <a:pt x="65" y="41"/>
                    </a:lnTo>
                    <a:lnTo>
                      <a:pt x="63" y="39"/>
                    </a:lnTo>
                    <a:lnTo>
                      <a:pt x="62" y="38"/>
                    </a:lnTo>
                    <a:lnTo>
                      <a:pt x="60" y="37"/>
                    </a:lnTo>
                    <a:lnTo>
                      <a:pt x="59" y="36"/>
                    </a:lnTo>
                    <a:lnTo>
                      <a:pt x="57" y="35"/>
                    </a:lnTo>
                    <a:lnTo>
                      <a:pt x="56" y="34"/>
                    </a:lnTo>
                    <a:lnTo>
                      <a:pt x="55" y="33"/>
                    </a:lnTo>
                    <a:lnTo>
                      <a:pt x="53" y="32"/>
                    </a:lnTo>
                    <a:lnTo>
                      <a:pt x="52" y="30"/>
                    </a:lnTo>
                    <a:lnTo>
                      <a:pt x="50" y="29"/>
                    </a:lnTo>
                    <a:lnTo>
                      <a:pt x="49" y="28"/>
                    </a:lnTo>
                    <a:lnTo>
                      <a:pt x="48" y="27"/>
                    </a:lnTo>
                    <a:lnTo>
                      <a:pt x="44" y="24"/>
                    </a:lnTo>
                    <a:lnTo>
                      <a:pt x="42" y="22"/>
                    </a:lnTo>
                    <a:lnTo>
                      <a:pt x="39" y="19"/>
                    </a:lnTo>
                    <a:lnTo>
                      <a:pt x="37" y="17"/>
                    </a:lnTo>
                    <a:lnTo>
                      <a:pt x="34" y="14"/>
                    </a:lnTo>
                    <a:lnTo>
                      <a:pt x="32" y="12"/>
                    </a:lnTo>
                    <a:lnTo>
                      <a:pt x="31" y="10"/>
                    </a:lnTo>
                    <a:lnTo>
                      <a:pt x="30" y="9"/>
                    </a:lnTo>
                    <a:lnTo>
                      <a:pt x="29" y="7"/>
                    </a:lnTo>
                    <a:lnTo>
                      <a:pt x="28" y="6"/>
                    </a:lnTo>
                    <a:lnTo>
                      <a:pt x="27" y="4"/>
                    </a:lnTo>
                    <a:lnTo>
                      <a:pt x="25" y="3"/>
                    </a:lnTo>
                    <a:lnTo>
                      <a:pt x="25" y="2"/>
                    </a:lnTo>
                    <a:lnTo>
                      <a:pt x="24" y="0"/>
                    </a:lnTo>
                    <a:lnTo>
                      <a:pt x="25"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8" name="Freeform 869"/>
              <p:cNvSpPr>
                <a:spLocks/>
              </p:cNvSpPr>
              <p:nvPr/>
            </p:nvSpPr>
            <p:spPr bwMode="auto">
              <a:xfrm>
                <a:off x="4829" y="2276"/>
                <a:ext cx="18" cy="6"/>
              </a:xfrm>
              <a:custGeom>
                <a:avLst/>
                <a:gdLst>
                  <a:gd name="T0" fmla="*/ 0 w 18"/>
                  <a:gd name="T1" fmla="*/ 0 h 6"/>
                  <a:gd name="T2" fmla="*/ 1 w 18"/>
                  <a:gd name="T3" fmla="*/ 0 h 6"/>
                  <a:gd name="T4" fmla="*/ 2 w 18"/>
                  <a:gd name="T5" fmla="*/ 1 h 6"/>
                  <a:gd name="T6" fmla="*/ 4 w 18"/>
                  <a:gd name="T7" fmla="*/ 1 h 6"/>
                  <a:gd name="T8" fmla="*/ 5 w 18"/>
                  <a:gd name="T9" fmla="*/ 1 h 6"/>
                  <a:gd name="T10" fmla="*/ 6 w 18"/>
                  <a:gd name="T11" fmla="*/ 1 h 6"/>
                  <a:gd name="T12" fmla="*/ 8 w 18"/>
                  <a:gd name="T13" fmla="*/ 1 h 6"/>
                  <a:gd name="T14" fmla="*/ 9 w 18"/>
                  <a:gd name="T15" fmla="*/ 1 h 6"/>
                  <a:gd name="T16" fmla="*/ 11 w 18"/>
                  <a:gd name="T17" fmla="*/ 1 h 6"/>
                  <a:gd name="T18" fmla="*/ 14 w 18"/>
                  <a:gd name="T19" fmla="*/ 0 h 6"/>
                  <a:gd name="T20" fmla="*/ 16 w 18"/>
                  <a:gd name="T21" fmla="*/ 1 h 6"/>
                  <a:gd name="T22" fmla="*/ 17 w 18"/>
                  <a:gd name="T23" fmla="*/ 2 h 6"/>
                  <a:gd name="T24" fmla="*/ 17 w 18"/>
                  <a:gd name="T25" fmla="*/ 3 h 6"/>
                  <a:gd name="T26" fmla="*/ 18 w 18"/>
                  <a:gd name="T27" fmla="*/ 4 h 6"/>
                  <a:gd name="T28" fmla="*/ 18 w 18"/>
                  <a:gd name="T29" fmla="*/ 6 h 6"/>
                  <a:gd name="T30" fmla="*/ 16 w 18"/>
                  <a:gd name="T31" fmla="*/ 5 h 6"/>
                  <a:gd name="T32" fmla="*/ 12 w 18"/>
                  <a:gd name="T33" fmla="*/ 4 h 6"/>
                  <a:gd name="T34" fmla="*/ 10 w 18"/>
                  <a:gd name="T35" fmla="*/ 4 h 6"/>
                  <a:gd name="T36" fmla="*/ 7 w 18"/>
                  <a:gd name="T37" fmla="*/ 4 h 6"/>
                  <a:gd name="T38" fmla="*/ 4 w 18"/>
                  <a:gd name="T39" fmla="*/ 3 h 6"/>
                  <a:gd name="T40" fmla="*/ 2 w 18"/>
                  <a:gd name="T41" fmla="*/ 2 h 6"/>
                  <a:gd name="T42" fmla="*/ 1 w 18"/>
                  <a:gd name="T43" fmla="*/ 1 h 6"/>
                  <a:gd name="T44" fmla="*/ 0 w 18"/>
                  <a:gd name="T45" fmla="*/ 0 h 6"/>
                  <a:gd name="T46" fmla="*/ 0 w 18"/>
                  <a:gd name="T47" fmla="*/ 0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6">
                    <a:moveTo>
                      <a:pt x="0" y="0"/>
                    </a:moveTo>
                    <a:lnTo>
                      <a:pt x="1" y="0"/>
                    </a:lnTo>
                    <a:lnTo>
                      <a:pt x="2" y="1"/>
                    </a:lnTo>
                    <a:lnTo>
                      <a:pt x="4" y="1"/>
                    </a:lnTo>
                    <a:lnTo>
                      <a:pt x="5" y="1"/>
                    </a:lnTo>
                    <a:lnTo>
                      <a:pt x="6" y="1"/>
                    </a:lnTo>
                    <a:lnTo>
                      <a:pt x="8" y="1"/>
                    </a:lnTo>
                    <a:lnTo>
                      <a:pt x="9" y="1"/>
                    </a:lnTo>
                    <a:lnTo>
                      <a:pt x="11" y="1"/>
                    </a:lnTo>
                    <a:lnTo>
                      <a:pt x="14" y="0"/>
                    </a:lnTo>
                    <a:lnTo>
                      <a:pt x="16" y="1"/>
                    </a:lnTo>
                    <a:lnTo>
                      <a:pt x="17" y="2"/>
                    </a:lnTo>
                    <a:lnTo>
                      <a:pt x="17" y="3"/>
                    </a:lnTo>
                    <a:lnTo>
                      <a:pt x="18" y="4"/>
                    </a:lnTo>
                    <a:lnTo>
                      <a:pt x="18" y="6"/>
                    </a:lnTo>
                    <a:lnTo>
                      <a:pt x="16" y="5"/>
                    </a:lnTo>
                    <a:lnTo>
                      <a:pt x="12" y="4"/>
                    </a:lnTo>
                    <a:lnTo>
                      <a:pt x="10" y="4"/>
                    </a:lnTo>
                    <a:lnTo>
                      <a:pt x="7" y="4"/>
                    </a:lnTo>
                    <a:lnTo>
                      <a:pt x="4" y="3"/>
                    </a:lnTo>
                    <a:lnTo>
                      <a:pt x="2" y="2"/>
                    </a:lnTo>
                    <a:lnTo>
                      <a:pt x="1"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9" name="Freeform 870"/>
              <p:cNvSpPr>
                <a:spLocks/>
              </p:cNvSpPr>
              <p:nvPr/>
            </p:nvSpPr>
            <p:spPr bwMode="auto">
              <a:xfrm>
                <a:off x="4861" y="2279"/>
                <a:ext cx="32" cy="38"/>
              </a:xfrm>
              <a:custGeom>
                <a:avLst/>
                <a:gdLst>
                  <a:gd name="T0" fmla="*/ 0 w 32"/>
                  <a:gd name="T1" fmla="*/ 0 h 38"/>
                  <a:gd name="T2" fmla="*/ 2 w 32"/>
                  <a:gd name="T3" fmla="*/ 1 h 38"/>
                  <a:gd name="T4" fmla="*/ 4 w 32"/>
                  <a:gd name="T5" fmla="*/ 3 h 38"/>
                  <a:gd name="T6" fmla="*/ 7 w 32"/>
                  <a:gd name="T7" fmla="*/ 5 h 38"/>
                  <a:gd name="T8" fmla="*/ 9 w 32"/>
                  <a:gd name="T9" fmla="*/ 7 h 38"/>
                  <a:gd name="T10" fmla="*/ 11 w 32"/>
                  <a:gd name="T11" fmla="*/ 9 h 38"/>
                  <a:gd name="T12" fmla="*/ 13 w 32"/>
                  <a:gd name="T13" fmla="*/ 11 h 38"/>
                  <a:gd name="T14" fmla="*/ 15 w 32"/>
                  <a:gd name="T15" fmla="*/ 13 h 38"/>
                  <a:gd name="T16" fmla="*/ 17 w 32"/>
                  <a:gd name="T17" fmla="*/ 16 h 38"/>
                  <a:gd name="T18" fmla="*/ 19 w 32"/>
                  <a:gd name="T19" fmla="*/ 18 h 38"/>
                  <a:gd name="T20" fmla="*/ 21 w 32"/>
                  <a:gd name="T21" fmla="*/ 20 h 38"/>
                  <a:gd name="T22" fmla="*/ 23 w 32"/>
                  <a:gd name="T23" fmla="*/ 22 h 38"/>
                  <a:gd name="T24" fmla="*/ 25 w 32"/>
                  <a:gd name="T25" fmla="*/ 25 h 38"/>
                  <a:gd name="T26" fmla="*/ 27 w 32"/>
                  <a:gd name="T27" fmla="*/ 27 h 38"/>
                  <a:gd name="T28" fmla="*/ 29 w 32"/>
                  <a:gd name="T29" fmla="*/ 29 h 38"/>
                  <a:gd name="T30" fmla="*/ 30 w 32"/>
                  <a:gd name="T31" fmla="*/ 32 h 38"/>
                  <a:gd name="T32" fmla="*/ 32 w 32"/>
                  <a:gd name="T33" fmla="*/ 34 h 38"/>
                  <a:gd name="T34" fmla="*/ 32 w 32"/>
                  <a:gd name="T35" fmla="*/ 36 h 38"/>
                  <a:gd name="T36" fmla="*/ 32 w 32"/>
                  <a:gd name="T37" fmla="*/ 37 h 38"/>
                  <a:gd name="T38" fmla="*/ 31 w 32"/>
                  <a:gd name="T39" fmla="*/ 38 h 38"/>
                  <a:gd name="T40" fmla="*/ 29 w 32"/>
                  <a:gd name="T41" fmla="*/ 38 h 38"/>
                  <a:gd name="T42" fmla="*/ 27 w 32"/>
                  <a:gd name="T43" fmla="*/ 38 h 38"/>
                  <a:gd name="T44" fmla="*/ 25 w 32"/>
                  <a:gd name="T45" fmla="*/ 37 h 38"/>
                  <a:gd name="T46" fmla="*/ 24 w 32"/>
                  <a:gd name="T47" fmla="*/ 36 h 38"/>
                  <a:gd name="T48" fmla="*/ 24 w 32"/>
                  <a:gd name="T49" fmla="*/ 35 h 38"/>
                  <a:gd name="T50" fmla="*/ 23 w 32"/>
                  <a:gd name="T51" fmla="*/ 33 h 38"/>
                  <a:gd name="T52" fmla="*/ 22 w 32"/>
                  <a:gd name="T53" fmla="*/ 32 h 38"/>
                  <a:gd name="T54" fmla="*/ 21 w 32"/>
                  <a:gd name="T55" fmla="*/ 30 h 38"/>
                  <a:gd name="T56" fmla="*/ 20 w 32"/>
                  <a:gd name="T57" fmla="*/ 29 h 38"/>
                  <a:gd name="T58" fmla="*/ 19 w 32"/>
                  <a:gd name="T59" fmla="*/ 27 h 38"/>
                  <a:gd name="T60" fmla="*/ 19 w 32"/>
                  <a:gd name="T61" fmla="*/ 26 h 38"/>
                  <a:gd name="T62" fmla="*/ 18 w 32"/>
                  <a:gd name="T63" fmla="*/ 25 h 38"/>
                  <a:gd name="T64" fmla="*/ 17 w 32"/>
                  <a:gd name="T65" fmla="*/ 23 h 38"/>
                  <a:gd name="T66" fmla="*/ 16 w 32"/>
                  <a:gd name="T67" fmla="*/ 22 h 38"/>
                  <a:gd name="T68" fmla="*/ 15 w 32"/>
                  <a:gd name="T69" fmla="*/ 22 h 38"/>
                  <a:gd name="T70" fmla="*/ 14 w 32"/>
                  <a:gd name="T71" fmla="*/ 20 h 38"/>
                  <a:gd name="T72" fmla="*/ 13 w 32"/>
                  <a:gd name="T73" fmla="*/ 18 h 38"/>
                  <a:gd name="T74" fmla="*/ 12 w 32"/>
                  <a:gd name="T75" fmla="*/ 17 h 38"/>
                  <a:gd name="T76" fmla="*/ 11 w 32"/>
                  <a:gd name="T77" fmla="*/ 16 h 38"/>
                  <a:gd name="T78" fmla="*/ 9 w 32"/>
                  <a:gd name="T79" fmla="*/ 13 h 38"/>
                  <a:gd name="T80" fmla="*/ 7 w 32"/>
                  <a:gd name="T81" fmla="*/ 10 h 38"/>
                  <a:gd name="T82" fmla="*/ 5 w 32"/>
                  <a:gd name="T83" fmla="*/ 8 h 38"/>
                  <a:gd name="T84" fmla="*/ 2 w 32"/>
                  <a:gd name="T85" fmla="*/ 5 h 38"/>
                  <a:gd name="T86" fmla="*/ 2 w 32"/>
                  <a:gd name="T87" fmla="*/ 4 h 38"/>
                  <a:gd name="T88" fmla="*/ 1 w 32"/>
                  <a:gd name="T89" fmla="*/ 3 h 38"/>
                  <a:gd name="T90" fmla="*/ 0 w 32"/>
                  <a:gd name="T91" fmla="*/ 1 h 38"/>
                  <a:gd name="T92" fmla="*/ 0 w 32"/>
                  <a:gd name="T93" fmla="*/ 0 h 38"/>
                  <a:gd name="T94" fmla="*/ 0 w 32"/>
                  <a:gd name="T95" fmla="*/ 0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 h="38">
                    <a:moveTo>
                      <a:pt x="0" y="0"/>
                    </a:moveTo>
                    <a:lnTo>
                      <a:pt x="2" y="1"/>
                    </a:lnTo>
                    <a:lnTo>
                      <a:pt x="4" y="3"/>
                    </a:lnTo>
                    <a:lnTo>
                      <a:pt x="7" y="5"/>
                    </a:lnTo>
                    <a:lnTo>
                      <a:pt x="9" y="7"/>
                    </a:lnTo>
                    <a:lnTo>
                      <a:pt x="11" y="9"/>
                    </a:lnTo>
                    <a:lnTo>
                      <a:pt x="13" y="11"/>
                    </a:lnTo>
                    <a:lnTo>
                      <a:pt x="15" y="13"/>
                    </a:lnTo>
                    <a:lnTo>
                      <a:pt x="17" y="16"/>
                    </a:lnTo>
                    <a:lnTo>
                      <a:pt x="19" y="18"/>
                    </a:lnTo>
                    <a:lnTo>
                      <a:pt x="21" y="20"/>
                    </a:lnTo>
                    <a:lnTo>
                      <a:pt x="23" y="22"/>
                    </a:lnTo>
                    <a:lnTo>
                      <a:pt x="25" y="25"/>
                    </a:lnTo>
                    <a:lnTo>
                      <a:pt x="27" y="27"/>
                    </a:lnTo>
                    <a:lnTo>
                      <a:pt x="29" y="29"/>
                    </a:lnTo>
                    <a:lnTo>
                      <a:pt x="30" y="32"/>
                    </a:lnTo>
                    <a:lnTo>
                      <a:pt x="32" y="34"/>
                    </a:lnTo>
                    <a:lnTo>
                      <a:pt x="32" y="36"/>
                    </a:lnTo>
                    <a:lnTo>
                      <a:pt x="32" y="37"/>
                    </a:lnTo>
                    <a:lnTo>
                      <a:pt x="31" y="38"/>
                    </a:lnTo>
                    <a:lnTo>
                      <a:pt x="29" y="38"/>
                    </a:lnTo>
                    <a:lnTo>
                      <a:pt x="27" y="38"/>
                    </a:lnTo>
                    <a:lnTo>
                      <a:pt x="25" y="37"/>
                    </a:lnTo>
                    <a:lnTo>
                      <a:pt x="24" y="36"/>
                    </a:lnTo>
                    <a:lnTo>
                      <a:pt x="24" y="35"/>
                    </a:lnTo>
                    <a:lnTo>
                      <a:pt x="23" y="33"/>
                    </a:lnTo>
                    <a:lnTo>
                      <a:pt x="22" y="32"/>
                    </a:lnTo>
                    <a:lnTo>
                      <a:pt x="21" y="30"/>
                    </a:lnTo>
                    <a:lnTo>
                      <a:pt x="20" y="29"/>
                    </a:lnTo>
                    <a:lnTo>
                      <a:pt x="19" y="27"/>
                    </a:lnTo>
                    <a:lnTo>
                      <a:pt x="19" y="26"/>
                    </a:lnTo>
                    <a:lnTo>
                      <a:pt x="18" y="25"/>
                    </a:lnTo>
                    <a:lnTo>
                      <a:pt x="17" y="23"/>
                    </a:lnTo>
                    <a:lnTo>
                      <a:pt x="16" y="22"/>
                    </a:lnTo>
                    <a:lnTo>
                      <a:pt x="15" y="22"/>
                    </a:lnTo>
                    <a:lnTo>
                      <a:pt x="14" y="20"/>
                    </a:lnTo>
                    <a:lnTo>
                      <a:pt x="13" y="18"/>
                    </a:lnTo>
                    <a:lnTo>
                      <a:pt x="12" y="17"/>
                    </a:lnTo>
                    <a:lnTo>
                      <a:pt x="11" y="16"/>
                    </a:lnTo>
                    <a:lnTo>
                      <a:pt x="9" y="13"/>
                    </a:lnTo>
                    <a:lnTo>
                      <a:pt x="7" y="10"/>
                    </a:lnTo>
                    <a:lnTo>
                      <a:pt x="5" y="8"/>
                    </a:lnTo>
                    <a:lnTo>
                      <a:pt x="2" y="5"/>
                    </a:lnTo>
                    <a:lnTo>
                      <a:pt x="2" y="4"/>
                    </a:lnTo>
                    <a:lnTo>
                      <a:pt x="1" y="3"/>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0" name="Freeform 871"/>
              <p:cNvSpPr>
                <a:spLocks/>
              </p:cNvSpPr>
              <p:nvPr/>
            </p:nvSpPr>
            <p:spPr bwMode="auto">
              <a:xfrm>
                <a:off x="4838" y="2285"/>
                <a:ext cx="11" cy="4"/>
              </a:xfrm>
              <a:custGeom>
                <a:avLst/>
                <a:gdLst>
                  <a:gd name="T0" fmla="*/ 1 w 11"/>
                  <a:gd name="T1" fmla="*/ 0 h 4"/>
                  <a:gd name="T2" fmla="*/ 3 w 11"/>
                  <a:gd name="T3" fmla="*/ 0 h 4"/>
                  <a:gd name="T4" fmla="*/ 6 w 11"/>
                  <a:gd name="T5" fmla="*/ 1 h 4"/>
                  <a:gd name="T6" fmla="*/ 7 w 11"/>
                  <a:gd name="T7" fmla="*/ 2 h 4"/>
                  <a:gd name="T8" fmla="*/ 9 w 11"/>
                  <a:gd name="T9" fmla="*/ 2 h 4"/>
                  <a:gd name="T10" fmla="*/ 10 w 11"/>
                  <a:gd name="T11" fmla="*/ 2 h 4"/>
                  <a:gd name="T12" fmla="*/ 11 w 11"/>
                  <a:gd name="T13" fmla="*/ 2 h 4"/>
                  <a:gd name="T14" fmla="*/ 11 w 11"/>
                  <a:gd name="T15" fmla="*/ 2 h 4"/>
                  <a:gd name="T16" fmla="*/ 11 w 11"/>
                  <a:gd name="T17" fmla="*/ 3 h 4"/>
                  <a:gd name="T18" fmla="*/ 10 w 11"/>
                  <a:gd name="T19" fmla="*/ 4 h 4"/>
                  <a:gd name="T20" fmla="*/ 8 w 11"/>
                  <a:gd name="T21" fmla="*/ 4 h 4"/>
                  <a:gd name="T22" fmla="*/ 6 w 11"/>
                  <a:gd name="T23" fmla="*/ 4 h 4"/>
                  <a:gd name="T24" fmla="*/ 4 w 11"/>
                  <a:gd name="T25" fmla="*/ 4 h 4"/>
                  <a:gd name="T26" fmla="*/ 2 w 11"/>
                  <a:gd name="T27" fmla="*/ 3 h 4"/>
                  <a:gd name="T28" fmla="*/ 1 w 11"/>
                  <a:gd name="T29" fmla="*/ 2 h 4"/>
                  <a:gd name="T30" fmla="*/ 0 w 11"/>
                  <a:gd name="T31" fmla="*/ 0 h 4"/>
                  <a:gd name="T32" fmla="*/ 1 w 11"/>
                  <a:gd name="T33" fmla="*/ 0 h 4"/>
                  <a:gd name="T34" fmla="*/ 1 w 11"/>
                  <a:gd name="T35" fmla="*/ 0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 h="4">
                    <a:moveTo>
                      <a:pt x="1" y="0"/>
                    </a:moveTo>
                    <a:lnTo>
                      <a:pt x="3" y="0"/>
                    </a:lnTo>
                    <a:lnTo>
                      <a:pt x="6" y="1"/>
                    </a:lnTo>
                    <a:lnTo>
                      <a:pt x="7" y="2"/>
                    </a:lnTo>
                    <a:lnTo>
                      <a:pt x="9" y="2"/>
                    </a:lnTo>
                    <a:lnTo>
                      <a:pt x="10" y="2"/>
                    </a:lnTo>
                    <a:lnTo>
                      <a:pt x="11" y="2"/>
                    </a:lnTo>
                    <a:lnTo>
                      <a:pt x="11" y="3"/>
                    </a:lnTo>
                    <a:lnTo>
                      <a:pt x="10" y="4"/>
                    </a:lnTo>
                    <a:lnTo>
                      <a:pt x="8" y="4"/>
                    </a:lnTo>
                    <a:lnTo>
                      <a:pt x="6" y="4"/>
                    </a:lnTo>
                    <a:lnTo>
                      <a:pt x="4" y="4"/>
                    </a:lnTo>
                    <a:lnTo>
                      <a:pt x="2" y="3"/>
                    </a:lnTo>
                    <a:lnTo>
                      <a:pt x="1" y="2"/>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1" name="Freeform 872"/>
              <p:cNvSpPr>
                <a:spLocks/>
              </p:cNvSpPr>
              <p:nvPr/>
            </p:nvSpPr>
            <p:spPr bwMode="auto">
              <a:xfrm>
                <a:off x="4941" y="2285"/>
                <a:ext cx="8" cy="18"/>
              </a:xfrm>
              <a:custGeom>
                <a:avLst/>
                <a:gdLst>
                  <a:gd name="T0" fmla="*/ 0 w 8"/>
                  <a:gd name="T1" fmla="*/ 0 h 18"/>
                  <a:gd name="T2" fmla="*/ 2 w 8"/>
                  <a:gd name="T3" fmla="*/ 0 h 18"/>
                  <a:gd name="T4" fmla="*/ 4 w 8"/>
                  <a:gd name="T5" fmla="*/ 1 h 18"/>
                  <a:gd name="T6" fmla="*/ 5 w 8"/>
                  <a:gd name="T7" fmla="*/ 2 h 18"/>
                  <a:gd name="T8" fmla="*/ 6 w 8"/>
                  <a:gd name="T9" fmla="*/ 3 h 18"/>
                  <a:gd name="T10" fmla="*/ 7 w 8"/>
                  <a:gd name="T11" fmla="*/ 5 h 18"/>
                  <a:gd name="T12" fmla="*/ 7 w 8"/>
                  <a:gd name="T13" fmla="*/ 6 h 18"/>
                  <a:gd name="T14" fmla="*/ 7 w 8"/>
                  <a:gd name="T15" fmla="*/ 8 h 18"/>
                  <a:gd name="T16" fmla="*/ 8 w 8"/>
                  <a:gd name="T17" fmla="*/ 10 h 18"/>
                  <a:gd name="T18" fmla="*/ 7 w 8"/>
                  <a:gd name="T19" fmla="*/ 12 h 18"/>
                  <a:gd name="T20" fmla="*/ 7 w 8"/>
                  <a:gd name="T21" fmla="*/ 14 h 18"/>
                  <a:gd name="T22" fmla="*/ 7 w 8"/>
                  <a:gd name="T23" fmla="*/ 16 h 18"/>
                  <a:gd name="T24" fmla="*/ 8 w 8"/>
                  <a:gd name="T25" fmla="*/ 18 h 18"/>
                  <a:gd name="T26" fmla="*/ 6 w 8"/>
                  <a:gd name="T27" fmla="*/ 18 h 18"/>
                  <a:gd name="T28" fmla="*/ 4 w 8"/>
                  <a:gd name="T29" fmla="*/ 18 h 18"/>
                  <a:gd name="T30" fmla="*/ 3 w 8"/>
                  <a:gd name="T31" fmla="*/ 17 h 18"/>
                  <a:gd name="T32" fmla="*/ 2 w 8"/>
                  <a:gd name="T33" fmla="*/ 16 h 18"/>
                  <a:gd name="T34" fmla="*/ 1 w 8"/>
                  <a:gd name="T35" fmla="*/ 14 h 18"/>
                  <a:gd name="T36" fmla="*/ 0 w 8"/>
                  <a:gd name="T37" fmla="*/ 12 h 18"/>
                  <a:gd name="T38" fmla="*/ 0 w 8"/>
                  <a:gd name="T39" fmla="*/ 10 h 18"/>
                  <a:gd name="T40" fmla="*/ 0 w 8"/>
                  <a:gd name="T41" fmla="*/ 9 h 18"/>
                  <a:gd name="T42" fmla="*/ 0 w 8"/>
                  <a:gd name="T43" fmla="*/ 7 h 18"/>
                  <a:gd name="T44" fmla="*/ 0 w 8"/>
                  <a:gd name="T45" fmla="*/ 6 h 18"/>
                  <a:gd name="T46" fmla="*/ 0 w 8"/>
                  <a:gd name="T47" fmla="*/ 4 h 18"/>
                  <a:gd name="T48" fmla="*/ 0 w 8"/>
                  <a:gd name="T49" fmla="*/ 3 h 18"/>
                  <a:gd name="T50" fmla="*/ 0 w 8"/>
                  <a:gd name="T51" fmla="*/ 1 h 18"/>
                  <a:gd name="T52" fmla="*/ 0 w 8"/>
                  <a:gd name="T53" fmla="*/ 0 h 18"/>
                  <a:gd name="T54" fmla="*/ 0 w 8"/>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 h="18">
                    <a:moveTo>
                      <a:pt x="0" y="0"/>
                    </a:moveTo>
                    <a:lnTo>
                      <a:pt x="2" y="0"/>
                    </a:lnTo>
                    <a:lnTo>
                      <a:pt x="4" y="1"/>
                    </a:lnTo>
                    <a:lnTo>
                      <a:pt x="5" y="2"/>
                    </a:lnTo>
                    <a:lnTo>
                      <a:pt x="6" y="3"/>
                    </a:lnTo>
                    <a:lnTo>
                      <a:pt x="7" y="5"/>
                    </a:lnTo>
                    <a:lnTo>
                      <a:pt x="7" y="6"/>
                    </a:lnTo>
                    <a:lnTo>
                      <a:pt x="7" y="8"/>
                    </a:lnTo>
                    <a:lnTo>
                      <a:pt x="8" y="10"/>
                    </a:lnTo>
                    <a:lnTo>
                      <a:pt x="7" y="12"/>
                    </a:lnTo>
                    <a:lnTo>
                      <a:pt x="7" y="14"/>
                    </a:lnTo>
                    <a:lnTo>
                      <a:pt x="7" y="16"/>
                    </a:lnTo>
                    <a:lnTo>
                      <a:pt x="8" y="18"/>
                    </a:lnTo>
                    <a:lnTo>
                      <a:pt x="6" y="18"/>
                    </a:lnTo>
                    <a:lnTo>
                      <a:pt x="4" y="18"/>
                    </a:lnTo>
                    <a:lnTo>
                      <a:pt x="3" y="17"/>
                    </a:lnTo>
                    <a:lnTo>
                      <a:pt x="2" y="16"/>
                    </a:lnTo>
                    <a:lnTo>
                      <a:pt x="1" y="14"/>
                    </a:lnTo>
                    <a:lnTo>
                      <a:pt x="0" y="12"/>
                    </a:lnTo>
                    <a:lnTo>
                      <a:pt x="0" y="10"/>
                    </a:lnTo>
                    <a:lnTo>
                      <a:pt x="0" y="9"/>
                    </a:lnTo>
                    <a:lnTo>
                      <a:pt x="0" y="7"/>
                    </a:lnTo>
                    <a:lnTo>
                      <a:pt x="0" y="6"/>
                    </a:lnTo>
                    <a:lnTo>
                      <a:pt x="0" y="4"/>
                    </a:lnTo>
                    <a:lnTo>
                      <a:pt x="0" y="3"/>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2" name="Freeform 873"/>
              <p:cNvSpPr>
                <a:spLocks/>
              </p:cNvSpPr>
              <p:nvPr/>
            </p:nvSpPr>
            <p:spPr bwMode="auto">
              <a:xfrm>
                <a:off x="4740" y="2287"/>
                <a:ext cx="77" cy="180"/>
              </a:xfrm>
              <a:custGeom>
                <a:avLst/>
                <a:gdLst>
                  <a:gd name="T0" fmla="*/ 8 w 77"/>
                  <a:gd name="T1" fmla="*/ 2 h 180"/>
                  <a:gd name="T2" fmla="*/ 17 w 77"/>
                  <a:gd name="T3" fmla="*/ 6 h 180"/>
                  <a:gd name="T4" fmla="*/ 26 w 77"/>
                  <a:gd name="T5" fmla="*/ 9 h 180"/>
                  <a:gd name="T6" fmla="*/ 35 w 77"/>
                  <a:gd name="T7" fmla="*/ 13 h 180"/>
                  <a:gd name="T8" fmla="*/ 44 w 77"/>
                  <a:gd name="T9" fmla="*/ 17 h 180"/>
                  <a:gd name="T10" fmla="*/ 53 w 77"/>
                  <a:gd name="T11" fmla="*/ 21 h 180"/>
                  <a:gd name="T12" fmla="*/ 62 w 77"/>
                  <a:gd name="T13" fmla="*/ 24 h 180"/>
                  <a:gd name="T14" fmla="*/ 70 w 77"/>
                  <a:gd name="T15" fmla="*/ 28 h 180"/>
                  <a:gd name="T16" fmla="*/ 74 w 77"/>
                  <a:gd name="T17" fmla="*/ 36 h 180"/>
                  <a:gd name="T18" fmla="*/ 75 w 77"/>
                  <a:gd name="T19" fmla="*/ 48 h 180"/>
                  <a:gd name="T20" fmla="*/ 75 w 77"/>
                  <a:gd name="T21" fmla="*/ 60 h 180"/>
                  <a:gd name="T22" fmla="*/ 76 w 77"/>
                  <a:gd name="T23" fmla="*/ 72 h 180"/>
                  <a:gd name="T24" fmla="*/ 76 w 77"/>
                  <a:gd name="T25" fmla="*/ 85 h 180"/>
                  <a:gd name="T26" fmla="*/ 76 w 77"/>
                  <a:gd name="T27" fmla="*/ 97 h 180"/>
                  <a:gd name="T28" fmla="*/ 77 w 77"/>
                  <a:gd name="T29" fmla="*/ 110 h 180"/>
                  <a:gd name="T30" fmla="*/ 77 w 77"/>
                  <a:gd name="T31" fmla="*/ 122 h 180"/>
                  <a:gd name="T32" fmla="*/ 76 w 77"/>
                  <a:gd name="T33" fmla="*/ 132 h 180"/>
                  <a:gd name="T34" fmla="*/ 76 w 77"/>
                  <a:gd name="T35" fmla="*/ 138 h 180"/>
                  <a:gd name="T36" fmla="*/ 76 w 77"/>
                  <a:gd name="T37" fmla="*/ 144 h 180"/>
                  <a:gd name="T38" fmla="*/ 76 w 77"/>
                  <a:gd name="T39" fmla="*/ 151 h 180"/>
                  <a:gd name="T40" fmla="*/ 77 w 77"/>
                  <a:gd name="T41" fmla="*/ 158 h 180"/>
                  <a:gd name="T42" fmla="*/ 77 w 77"/>
                  <a:gd name="T43" fmla="*/ 164 h 180"/>
                  <a:gd name="T44" fmla="*/ 76 w 77"/>
                  <a:gd name="T45" fmla="*/ 170 h 180"/>
                  <a:gd name="T46" fmla="*/ 75 w 77"/>
                  <a:gd name="T47" fmla="*/ 177 h 180"/>
                  <a:gd name="T48" fmla="*/ 69 w 77"/>
                  <a:gd name="T49" fmla="*/ 177 h 180"/>
                  <a:gd name="T50" fmla="*/ 60 w 77"/>
                  <a:gd name="T51" fmla="*/ 173 h 180"/>
                  <a:gd name="T52" fmla="*/ 52 w 77"/>
                  <a:gd name="T53" fmla="*/ 168 h 180"/>
                  <a:gd name="T54" fmla="*/ 43 w 77"/>
                  <a:gd name="T55" fmla="*/ 163 h 180"/>
                  <a:gd name="T56" fmla="*/ 34 w 77"/>
                  <a:gd name="T57" fmla="*/ 159 h 180"/>
                  <a:gd name="T58" fmla="*/ 26 w 77"/>
                  <a:gd name="T59" fmla="*/ 154 h 180"/>
                  <a:gd name="T60" fmla="*/ 17 w 77"/>
                  <a:gd name="T61" fmla="*/ 150 h 180"/>
                  <a:gd name="T62" fmla="*/ 9 w 77"/>
                  <a:gd name="T63" fmla="*/ 145 h 180"/>
                  <a:gd name="T64" fmla="*/ 4 w 77"/>
                  <a:gd name="T65" fmla="*/ 134 h 180"/>
                  <a:gd name="T66" fmla="*/ 3 w 77"/>
                  <a:gd name="T67" fmla="*/ 117 h 180"/>
                  <a:gd name="T68" fmla="*/ 3 w 77"/>
                  <a:gd name="T69" fmla="*/ 100 h 180"/>
                  <a:gd name="T70" fmla="*/ 3 w 77"/>
                  <a:gd name="T71" fmla="*/ 82 h 180"/>
                  <a:gd name="T72" fmla="*/ 2 w 77"/>
                  <a:gd name="T73" fmla="*/ 63 h 180"/>
                  <a:gd name="T74" fmla="*/ 2 w 77"/>
                  <a:gd name="T75" fmla="*/ 46 h 180"/>
                  <a:gd name="T76" fmla="*/ 2 w 77"/>
                  <a:gd name="T77" fmla="*/ 28 h 180"/>
                  <a:gd name="T78" fmla="*/ 2 w 77"/>
                  <a:gd name="T79" fmla="*/ 11 h 180"/>
                  <a:gd name="T80" fmla="*/ 0 w 77"/>
                  <a:gd name="T81" fmla="*/ 2 h 180"/>
                  <a:gd name="T82" fmla="*/ 1 w 77"/>
                  <a:gd name="T83" fmla="*/ 1 h 180"/>
                  <a:gd name="T84" fmla="*/ 3 w 77"/>
                  <a:gd name="T85" fmla="*/ 1 h 180"/>
                  <a:gd name="T86" fmla="*/ 4 w 77"/>
                  <a:gd name="T87" fmla="*/ 0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7" h="180">
                    <a:moveTo>
                      <a:pt x="4" y="0"/>
                    </a:moveTo>
                    <a:lnTo>
                      <a:pt x="8" y="2"/>
                    </a:lnTo>
                    <a:lnTo>
                      <a:pt x="12" y="4"/>
                    </a:lnTo>
                    <a:lnTo>
                      <a:pt x="17" y="6"/>
                    </a:lnTo>
                    <a:lnTo>
                      <a:pt x="21" y="8"/>
                    </a:lnTo>
                    <a:lnTo>
                      <a:pt x="26" y="9"/>
                    </a:lnTo>
                    <a:lnTo>
                      <a:pt x="30" y="11"/>
                    </a:lnTo>
                    <a:lnTo>
                      <a:pt x="35" y="13"/>
                    </a:lnTo>
                    <a:lnTo>
                      <a:pt x="40" y="15"/>
                    </a:lnTo>
                    <a:lnTo>
                      <a:pt x="44" y="17"/>
                    </a:lnTo>
                    <a:lnTo>
                      <a:pt x="49" y="19"/>
                    </a:lnTo>
                    <a:lnTo>
                      <a:pt x="53" y="21"/>
                    </a:lnTo>
                    <a:lnTo>
                      <a:pt x="57" y="23"/>
                    </a:lnTo>
                    <a:lnTo>
                      <a:pt x="62" y="24"/>
                    </a:lnTo>
                    <a:lnTo>
                      <a:pt x="66" y="26"/>
                    </a:lnTo>
                    <a:lnTo>
                      <a:pt x="70" y="28"/>
                    </a:lnTo>
                    <a:lnTo>
                      <a:pt x="74" y="30"/>
                    </a:lnTo>
                    <a:lnTo>
                      <a:pt x="74" y="36"/>
                    </a:lnTo>
                    <a:lnTo>
                      <a:pt x="74" y="42"/>
                    </a:lnTo>
                    <a:lnTo>
                      <a:pt x="75" y="48"/>
                    </a:lnTo>
                    <a:lnTo>
                      <a:pt x="75" y="54"/>
                    </a:lnTo>
                    <a:lnTo>
                      <a:pt x="75" y="60"/>
                    </a:lnTo>
                    <a:lnTo>
                      <a:pt x="76" y="66"/>
                    </a:lnTo>
                    <a:lnTo>
                      <a:pt x="76" y="72"/>
                    </a:lnTo>
                    <a:lnTo>
                      <a:pt x="76" y="79"/>
                    </a:lnTo>
                    <a:lnTo>
                      <a:pt x="76" y="85"/>
                    </a:lnTo>
                    <a:lnTo>
                      <a:pt x="76" y="91"/>
                    </a:lnTo>
                    <a:lnTo>
                      <a:pt x="76" y="97"/>
                    </a:lnTo>
                    <a:lnTo>
                      <a:pt x="77" y="103"/>
                    </a:lnTo>
                    <a:lnTo>
                      <a:pt x="77" y="110"/>
                    </a:lnTo>
                    <a:lnTo>
                      <a:pt x="77" y="116"/>
                    </a:lnTo>
                    <a:lnTo>
                      <a:pt x="77" y="122"/>
                    </a:lnTo>
                    <a:lnTo>
                      <a:pt x="77" y="129"/>
                    </a:lnTo>
                    <a:lnTo>
                      <a:pt x="76" y="132"/>
                    </a:lnTo>
                    <a:lnTo>
                      <a:pt x="76" y="135"/>
                    </a:lnTo>
                    <a:lnTo>
                      <a:pt x="76" y="138"/>
                    </a:lnTo>
                    <a:lnTo>
                      <a:pt x="76" y="141"/>
                    </a:lnTo>
                    <a:lnTo>
                      <a:pt x="76" y="144"/>
                    </a:lnTo>
                    <a:lnTo>
                      <a:pt x="76" y="148"/>
                    </a:lnTo>
                    <a:lnTo>
                      <a:pt x="76" y="151"/>
                    </a:lnTo>
                    <a:lnTo>
                      <a:pt x="77" y="155"/>
                    </a:lnTo>
                    <a:lnTo>
                      <a:pt x="77" y="158"/>
                    </a:lnTo>
                    <a:lnTo>
                      <a:pt x="77" y="161"/>
                    </a:lnTo>
                    <a:lnTo>
                      <a:pt x="77" y="164"/>
                    </a:lnTo>
                    <a:lnTo>
                      <a:pt x="77" y="168"/>
                    </a:lnTo>
                    <a:lnTo>
                      <a:pt x="76" y="170"/>
                    </a:lnTo>
                    <a:lnTo>
                      <a:pt x="75" y="173"/>
                    </a:lnTo>
                    <a:lnTo>
                      <a:pt x="75" y="177"/>
                    </a:lnTo>
                    <a:lnTo>
                      <a:pt x="74" y="180"/>
                    </a:lnTo>
                    <a:lnTo>
                      <a:pt x="69" y="177"/>
                    </a:lnTo>
                    <a:lnTo>
                      <a:pt x="65" y="175"/>
                    </a:lnTo>
                    <a:lnTo>
                      <a:pt x="60" y="173"/>
                    </a:lnTo>
                    <a:lnTo>
                      <a:pt x="56" y="170"/>
                    </a:lnTo>
                    <a:lnTo>
                      <a:pt x="52" y="168"/>
                    </a:lnTo>
                    <a:lnTo>
                      <a:pt x="47" y="166"/>
                    </a:lnTo>
                    <a:lnTo>
                      <a:pt x="43" y="163"/>
                    </a:lnTo>
                    <a:lnTo>
                      <a:pt x="39" y="161"/>
                    </a:lnTo>
                    <a:lnTo>
                      <a:pt x="34" y="159"/>
                    </a:lnTo>
                    <a:lnTo>
                      <a:pt x="30" y="157"/>
                    </a:lnTo>
                    <a:lnTo>
                      <a:pt x="26" y="154"/>
                    </a:lnTo>
                    <a:lnTo>
                      <a:pt x="22" y="152"/>
                    </a:lnTo>
                    <a:lnTo>
                      <a:pt x="17" y="150"/>
                    </a:lnTo>
                    <a:lnTo>
                      <a:pt x="13" y="148"/>
                    </a:lnTo>
                    <a:lnTo>
                      <a:pt x="9" y="145"/>
                    </a:lnTo>
                    <a:lnTo>
                      <a:pt x="5" y="143"/>
                    </a:lnTo>
                    <a:lnTo>
                      <a:pt x="4" y="134"/>
                    </a:lnTo>
                    <a:lnTo>
                      <a:pt x="4" y="126"/>
                    </a:lnTo>
                    <a:lnTo>
                      <a:pt x="3" y="117"/>
                    </a:lnTo>
                    <a:lnTo>
                      <a:pt x="3" y="109"/>
                    </a:lnTo>
                    <a:lnTo>
                      <a:pt x="3" y="100"/>
                    </a:lnTo>
                    <a:lnTo>
                      <a:pt x="3" y="91"/>
                    </a:lnTo>
                    <a:lnTo>
                      <a:pt x="3" y="82"/>
                    </a:lnTo>
                    <a:lnTo>
                      <a:pt x="3" y="73"/>
                    </a:lnTo>
                    <a:lnTo>
                      <a:pt x="2" y="63"/>
                    </a:lnTo>
                    <a:lnTo>
                      <a:pt x="2" y="55"/>
                    </a:lnTo>
                    <a:lnTo>
                      <a:pt x="2" y="46"/>
                    </a:lnTo>
                    <a:lnTo>
                      <a:pt x="2" y="37"/>
                    </a:lnTo>
                    <a:lnTo>
                      <a:pt x="2" y="28"/>
                    </a:lnTo>
                    <a:lnTo>
                      <a:pt x="2" y="20"/>
                    </a:lnTo>
                    <a:lnTo>
                      <a:pt x="2" y="11"/>
                    </a:lnTo>
                    <a:lnTo>
                      <a:pt x="1" y="3"/>
                    </a:lnTo>
                    <a:lnTo>
                      <a:pt x="0" y="2"/>
                    </a:lnTo>
                    <a:lnTo>
                      <a:pt x="1" y="1"/>
                    </a:lnTo>
                    <a:lnTo>
                      <a:pt x="2" y="1"/>
                    </a:lnTo>
                    <a:lnTo>
                      <a:pt x="3"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3" name="Freeform 874"/>
              <p:cNvSpPr>
                <a:spLocks/>
              </p:cNvSpPr>
              <p:nvPr/>
            </p:nvSpPr>
            <p:spPr bwMode="auto">
              <a:xfrm>
                <a:off x="4856" y="2288"/>
                <a:ext cx="69" cy="61"/>
              </a:xfrm>
              <a:custGeom>
                <a:avLst/>
                <a:gdLst>
                  <a:gd name="T0" fmla="*/ 61 w 69"/>
                  <a:gd name="T1" fmla="*/ 4 h 61"/>
                  <a:gd name="T2" fmla="*/ 68 w 69"/>
                  <a:gd name="T3" fmla="*/ 12 h 61"/>
                  <a:gd name="T4" fmla="*/ 69 w 69"/>
                  <a:gd name="T5" fmla="*/ 25 h 61"/>
                  <a:gd name="T6" fmla="*/ 65 w 69"/>
                  <a:gd name="T7" fmla="*/ 37 h 61"/>
                  <a:gd name="T8" fmla="*/ 57 w 69"/>
                  <a:gd name="T9" fmla="*/ 49 h 61"/>
                  <a:gd name="T10" fmla="*/ 47 w 69"/>
                  <a:gd name="T11" fmla="*/ 56 h 61"/>
                  <a:gd name="T12" fmla="*/ 38 w 69"/>
                  <a:gd name="T13" fmla="*/ 60 h 61"/>
                  <a:gd name="T14" fmla="*/ 27 w 69"/>
                  <a:gd name="T15" fmla="*/ 61 h 61"/>
                  <a:gd name="T16" fmla="*/ 17 w 69"/>
                  <a:gd name="T17" fmla="*/ 60 h 61"/>
                  <a:gd name="T18" fmla="*/ 8 w 69"/>
                  <a:gd name="T19" fmla="*/ 58 h 61"/>
                  <a:gd name="T20" fmla="*/ 1 w 69"/>
                  <a:gd name="T21" fmla="*/ 52 h 61"/>
                  <a:gd name="T22" fmla="*/ 0 w 69"/>
                  <a:gd name="T23" fmla="*/ 46 h 61"/>
                  <a:gd name="T24" fmla="*/ 1 w 69"/>
                  <a:gd name="T25" fmla="*/ 39 h 61"/>
                  <a:gd name="T26" fmla="*/ 3 w 69"/>
                  <a:gd name="T27" fmla="*/ 32 h 61"/>
                  <a:gd name="T28" fmla="*/ 6 w 69"/>
                  <a:gd name="T29" fmla="*/ 26 h 61"/>
                  <a:gd name="T30" fmla="*/ 11 w 69"/>
                  <a:gd name="T31" fmla="*/ 20 h 61"/>
                  <a:gd name="T32" fmla="*/ 15 w 69"/>
                  <a:gd name="T33" fmla="*/ 21 h 61"/>
                  <a:gd name="T34" fmla="*/ 19 w 69"/>
                  <a:gd name="T35" fmla="*/ 25 h 61"/>
                  <a:gd name="T36" fmla="*/ 23 w 69"/>
                  <a:gd name="T37" fmla="*/ 29 h 61"/>
                  <a:gd name="T38" fmla="*/ 25 w 69"/>
                  <a:gd name="T39" fmla="*/ 34 h 61"/>
                  <a:gd name="T40" fmla="*/ 24 w 69"/>
                  <a:gd name="T41" fmla="*/ 38 h 61"/>
                  <a:gd name="T42" fmla="*/ 21 w 69"/>
                  <a:gd name="T43" fmla="*/ 41 h 61"/>
                  <a:gd name="T44" fmla="*/ 19 w 69"/>
                  <a:gd name="T45" fmla="*/ 38 h 61"/>
                  <a:gd name="T46" fmla="*/ 17 w 69"/>
                  <a:gd name="T47" fmla="*/ 37 h 61"/>
                  <a:gd name="T48" fmla="*/ 15 w 69"/>
                  <a:gd name="T49" fmla="*/ 41 h 61"/>
                  <a:gd name="T50" fmla="*/ 13 w 69"/>
                  <a:gd name="T51" fmla="*/ 44 h 61"/>
                  <a:gd name="T52" fmla="*/ 11 w 69"/>
                  <a:gd name="T53" fmla="*/ 42 h 61"/>
                  <a:gd name="T54" fmla="*/ 9 w 69"/>
                  <a:gd name="T55" fmla="*/ 39 h 61"/>
                  <a:gd name="T56" fmla="*/ 7 w 69"/>
                  <a:gd name="T57" fmla="*/ 41 h 61"/>
                  <a:gd name="T58" fmla="*/ 5 w 69"/>
                  <a:gd name="T59" fmla="*/ 44 h 61"/>
                  <a:gd name="T60" fmla="*/ 5 w 69"/>
                  <a:gd name="T61" fmla="*/ 49 h 61"/>
                  <a:gd name="T62" fmla="*/ 16 w 69"/>
                  <a:gd name="T63" fmla="*/ 51 h 61"/>
                  <a:gd name="T64" fmla="*/ 28 w 69"/>
                  <a:gd name="T65" fmla="*/ 48 h 61"/>
                  <a:gd name="T66" fmla="*/ 39 w 69"/>
                  <a:gd name="T67" fmla="*/ 42 h 61"/>
                  <a:gd name="T68" fmla="*/ 50 w 69"/>
                  <a:gd name="T69" fmla="*/ 35 h 61"/>
                  <a:gd name="T70" fmla="*/ 58 w 69"/>
                  <a:gd name="T71" fmla="*/ 25 h 61"/>
                  <a:gd name="T72" fmla="*/ 63 w 69"/>
                  <a:gd name="T73" fmla="*/ 17 h 61"/>
                  <a:gd name="T74" fmla="*/ 62 w 69"/>
                  <a:gd name="T75" fmla="*/ 11 h 61"/>
                  <a:gd name="T76" fmla="*/ 59 w 69"/>
                  <a:gd name="T77" fmla="*/ 7 h 61"/>
                  <a:gd name="T78" fmla="*/ 53 w 69"/>
                  <a:gd name="T79" fmla="*/ 5 h 61"/>
                  <a:gd name="T80" fmla="*/ 47 w 69"/>
                  <a:gd name="T81" fmla="*/ 7 h 61"/>
                  <a:gd name="T82" fmla="*/ 44 w 69"/>
                  <a:gd name="T83" fmla="*/ 10 h 61"/>
                  <a:gd name="T84" fmla="*/ 49 w 69"/>
                  <a:gd name="T85" fmla="*/ 9 h 61"/>
                  <a:gd name="T86" fmla="*/ 55 w 69"/>
                  <a:gd name="T87" fmla="*/ 10 h 61"/>
                  <a:gd name="T88" fmla="*/ 54 w 69"/>
                  <a:gd name="T89" fmla="*/ 13 h 61"/>
                  <a:gd name="T90" fmla="*/ 50 w 69"/>
                  <a:gd name="T91" fmla="*/ 13 h 61"/>
                  <a:gd name="T92" fmla="*/ 46 w 69"/>
                  <a:gd name="T93" fmla="*/ 16 h 61"/>
                  <a:gd name="T94" fmla="*/ 50 w 69"/>
                  <a:gd name="T95" fmla="*/ 15 h 61"/>
                  <a:gd name="T96" fmla="*/ 52 w 69"/>
                  <a:gd name="T97" fmla="*/ 17 h 61"/>
                  <a:gd name="T98" fmla="*/ 48 w 69"/>
                  <a:gd name="T99" fmla="*/ 22 h 61"/>
                  <a:gd name="T100" fmla="*/ 41 w 69"/>
                  <a:gd name="T101" fmla="*/ 21 h 61"/>
                  <a:gd name="T102" fmla="*/ 36 w 69"/>
                  <a:gd name="T103" fmla="*/ 16 h 61"/>
                  <a:gd name="T104" fmla="*/ 34 w 69"/>
                  <a:gd name="T105" fmla="*/ 9 h 61"/>
                  <a:gd name="T106" fmla="*/ 37 w 69"/>
                  <a:gd name="T107" fmla="*/ 4 h 61"/>
                  <a:gd name="T108" fmla="*/ 44 w 69"/>
                  <a:gd name="T109" fmla="*/ 2 h 61"/>
                  <a:gd name="T110" fmla="*/ 48 w 69"/>
                  <a:gd name="T111" fmla="*/ 2 h 61"/>
                  <a:gd name="T112" fmla="*/ 52 w 69"/>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 h="61">
                    <a:moveTo>
                      <a:pt x="52" y="0"/>
                    </a:moveTo>
                    <a:lnTo>
                      <a:pt x="57" y="1"/>
                    </a:lnTo>
                    <a:lnTo>
                      <a:pt x="61" y="4"/>
                    </a:lnTo>
                    <a:lnTo>
                      <a:pt x="64" y="6"/>
                    </a:lnTo>
                    <a:lnTo>
                      <a:pt x="66" y="9"/>
                    </a:lnTo>
                    <a:lnTo>
                      <a:pt x="68" y="12"/>
                    </a:lnTo>
                    <a:lnTo>
                      <a:pt x="69" y="16"/>
                    </a:lnTo>
                    <a:lnTo>
                      <a:pt x="69" y="20"/>
                    </a:lnTo>
                    <a:lnTo>
                      <a:pt x="69" y="25"/>
                    </a:lnTo>
                    <a:lnTo>
                      <a:pt x="68" y="29"/>
                    </a:lnTo>
                    <a:lnTo>
                      <a:pt x="67" y="33"/>
                    </a:lnTo>
                    <a:lnTo>
                      <a:pt x="65" y="37"/>
                    </a:lnTo>
                    <a:lnTo>
                      <a:pt x="63" y="41"/>
                    </a:lnTo>
                    <a:lnTo>
                      <a:pt x="60" y="45"/>
                    </a:lnTo>
                    <a:lnTo>
                      <a:pt x="57" y="49"/>
                    </a:lnTo>
                    <a:lnTo>
                      <a:pt x="54" y="51"/>
                    </a:lnTo>
                    <a:lnTo>
                      <a:pt x="50" y="55"/>
                    </a:lnTo>
                    <a:lnTo>
                      <a:pt x="47" y="56"/>
                    </a:lnTo>
                    <a:lnTo>
                      <a:pt x="44" y="58"/>
                    </a:lnTo>
                    <a:lnTo>
                      <a:pt x="41" y="59"/>
                    </a:lnTo>
                    <a:lnTo>
                      <a:pt x="38" y="60"/>
                    </a:lnTo>
                    <a:lnTo>
                      <a:pt x="34" y="60"/>
                    </a:lnTo>
                    <a:lnTo>
                      <a:pt x="31" y="61"/>
                    </a:lnTo>
                    <a:lnTo>
                      <a:pt x="27" y="61"/>
                    </a:lnTo>
                    <a:lnTo>
                      <a:pt x="24" y="61"/>
                    </a:lnTo>
                    <a:lnTo>
                      <a:pt x="21" y="61"/>
                    </a:lnTo>
                    <a:lnTo>
                      <a:pt x="17" y="60"/>
                    </a:lnTo>
                    <a:lnTo>
                      <a:pt x="14" y="60"/>
                    </a:lnTo>
                    <a:lnTo>
                      <a:pt x="11" y="59"/>
                    </a:lnTo>
                    <a:lnTo>
                      <a:pt x="8" y="58"/>
                    </a:lnTo>
                    <a:lnTo>
                      <a:pt x="5" y="56"/>
                    </a:lnTo>
                    <a:lnTo>
                      <a:pt x="3" y="54"/>
                    </a:lnTo>
                    <a:lnTo>
                      <a:pt x="1" y="52"/>
                    </a:lnTo>
                    <a:lnTo>
                      <a:pt x="0" y="50"/>
                    </a:lnTo>
                    <a:lnTo>
                      <a:pt x="0" y="48"/>
                    </a:lnTo>
                    <a:lnTo>
                      <a:pt x="0" y="46"/>
                    </a:lnTo>
                    <a:lnTo>
                      <a:pt x="0" y="44"/>
                    </a:lnTo>
                    <a:lnTo>
                      <a:pt x="0" y="41"/>
                    </a:lnTo>
                    <a:lnTo>
                      <a:pt x="1" y="39"/>
                    </a:lnTo>
                    <a:lnTo>
                      <a:pt x="1" y="37"/>
                    </a:lnTo>
                    <a:lnTo>
                      <a:pt x="2" y="35"/>
                    </a:lnTo>
                    <a:lnTo>
                      <a:pt x="3" y="32"/>
                    </a:lnTo>
                    <a:lnTo>
                      <a:pt x="4" y="30"/>
                    </a:lnTo>
                    <a:lnTo>
                      <a:pt x="5" y="28"/>
                    </a:lnTo>
                    <a:lnTo>
                      <a:pt x="6" y="26"/>
                    </a:lnTo>
                    <a:lnTo>
                      <a:pt x="7" y="24"/>
                    </a:lnTo>
                    <a:lnTo>
                      <a:pt x="9" y="22"/>
                    </a:lnTo>
                    <a:lnTo>
                      <a:pt x="11" y="20"/>
                    </a:lnTo>
                    <a:lnTo>
                      <a:pt x="13" y="19"/>
                    </a:lnTo>
                    <a:lnTo>
                      <a:pt x="14" y="20"/>
                    </a:lnTo>
                    <a:lnTo>
                      <a:pt x="15" y="21"/>
                    </a:lnTo>
                    <a:lnTo>
                      <a:pt x="16" y="22"/>
                    </a:lnTo>
                    <a:lnTo>
                      <a:pt x="18" y="24"/>
                    </a:lnTo>
                    <a:lnTo>
                      <a:pt x="19" y="25"/>
                    </a:lnTo>
                    <a:lnTo>
                      <a:pt x="21" y="27"/>
                    </a:lnTo>
                    <a:lnTo>
                      <a:pt x="22" y="28"/>
                    </a:lnTo>
                    <a:lnTo>
                      <a:pt x="23" y="29"/>
                    </a:lnTo>
                    <a:lnTo>
                      <a:pt x="24" y="31"/>
                    </a:lnTo>
                    <a:lnTo>
                      <a:pt x="25" y="32"/>
                    </a:lnTo>
                    <a:lnTo>
                      <a:pt x="25" y="34"/>
                    </a:lnTo>
                    <a:lnTo>
                      <a:pt x="25" y="35"/>
                    </a:lnTo>
                    <a:lnTo>
                      <a:pt x="25" y="37"/>
                    </a:lnTo>
                    <a:lnTo>
                      <a:pt x="24" y="38"/>
                    </a:lnTo>
                    <a:lnTo>
                      <a:pt x="23" y="40"/>
                    </a:lnTo>
                    <a:lnTo>
                      <a:pt x="22" y="41"/>
                    </a:lnTo>
                    <a:lnTo>
                      <a:pt x="21" y="41"/>
                    </a:lnTo>
                    <a:lnTo>
                      <a:pt x="20" y="40"/>
                    </a:lnTo>
                    <a:lnTo>
                      <a:pt x="19" y="39"/>
                    </a:lnTo>
                    <a:lnTo>
                      <a:pt x="19" y="38"/>
                    </a:lnTo>
                    <a:lnTo>
                      <a:pt x="18" y="37"/>
                    </a:lnTo>
                    <a:lnTo>
                      <a:pt x="17" y="36"/>
                    </a:lnTo>
                    <a:lnTo>
                      <a:pt x="17" y="37"/>
                    </a:lnTo>
                    <a:lnTo>
                      <a:pt x="16" y="38"/>
                    </a:lnTo>
                    <a:lnTo>
                      <a:pt x="16" y="39"/>
                    </a:lnTo>
                    <a:lnTo>
                      <a:pt x="15" y="41"/>
                    </a:lnTo>
                    <a:lnTo>
                      <a:pt x="14" y="41"/>
                    </a:lnTo>
                    <a:lnTo>
                      <a:pt x="14" y="42"/>
                    </a:lnTo>
                    <a:lnTo>
                      <a:pt x="13" y="44"/>
                    </a:lnTo>
                    <a:lnTo>
                      <a:pt x="13" y="46"/>
                    </a:lnTo>
                    <a:lnTo>
                      <a:pt x="12" y="44"/>
                    </a:lnTo>
                    <a:lnTo>
                      <a:pt x="11" y="42"/>
                    </a:lnTo>
                    <a:lnTo>
                      <a:pt x="10" y="41"/>
                    </a:lnTo>
                    <a:lnTo>
                      <a:pt x="10" y="40"/>
                    </a:lnTo>
                    <a:lnTo>
                      <a:pt x="9" y="39"/>
                    </a:lnTo>
                    <a:lnTo>
                      <a:pt x="8" y="40"/>
                    </a:lnTo>
                    <a:lnTo>
                      <a:pt x="7" y="41"/>
                    </a:lnTo>
                    <a:lnTo>
                      <a:pt x="7" y="42"/>
                    </a:lnTo>
                    <a:lnTo>
                      <a:pt x="7" y="44"/>
                    </a:lnTo>
                    <a:lnTo>
                      <a:pt x="5" y="44"/>
                    </a:lnTo>
                    <a:lnTo>
                      <a:pt x="5" y="46"/>
                    </a:lnTo>
                    <a:lnTo>
                      <a:pt x="5" y="47"/>
                    </a:lnTo>
                    <a:lnTo>
                      <a:pt x="5" y="49"/>
                    </a:lnTo>
                    <a:lnTo>
                      <a:pt x="8" y="50"/>
                    </a:lnTo>
                    <a:lnTo>
                      <a:pt x="12" y="51"/>
                    </a:lnTo>
                    <a:lnTo>
                      <a:pt x="16" y="51"/>
                    </a:lnTo>
                    <a:lnTo>
                      <a:pt x="20" y="50"/>
                    </a:lnTo>
                    <a:lnTo>
                      <a:pt x="24" y="49"/>
                    </a:lnTo>
                    <a:lnTo>
                      <a:pt x="28" y="48"/>
                    </a:lnTo>
                    <a:lnTo>
                      <a:pt x="32" y="47"/>
                    </a:lnTo>
                    <a:lnTo>
                      <a:pt x="36" y="45"/>
                    </a:lnTo>
                    <a:lnTo>
                      <a:pt x="39" y="42"/>
                    </a:lnTo>
                    <a:lnTo>
                      <a:pt x="43" y="40"/>
                    </a:lnTo>
                    <a:lnTo>
                      <a:pt x="46" y="37"/>
                    </a:lnTo>
                    <a:lnTo>
                      <a:pt x="50" y="35"/>
                    </a:lnTo>
                    <a:lnTo>
                      <a:pt x="53" y="31"/>
                    </a:lnTo>
                    <a:lnTo>
                      <a:pt x="55" y="28"/>
                    </a:lnTo>
                    <a:lnTo>
                      <a:pt x="58" y="25"/>
                    </a:lnTo>
                    <a:lnTo>
                      <a:pt x="60" y="21"/>
                    </a:lnTo>
                    <a:lnTo>
                      <a:pt x="62" y="19"/>
                    </a:lnTo>
                    <a:lnTo>
                      <a:pt x="63" y="17"/>
                    </a:lnTo>
                    <a:lnTo>
                      <a:pt x="63" y="15"/>
                    </a:lnTo>
                    <a:lnTo>
                      <a:pt x="63" y="13"/>
                    </a:lnTo>
                    <a:lnTo>
                      <a:pt x="62" y="11"/>
                    </a:lnTo>
                    <a:lnTo>
                      <a:pt x="62" y="10"/>
                    </a:lnTo>
                    <a:lnTo>
                      <a:pt x="61" y="8"/>
                    </a:lnTo>
                    <a:lnTo>
                      <a:pt x="59" y="7"/>
                    </a:lnTo>
                    <a:lnTo>
                      <a:pt x="57" y="6"/>
                    </a:lnTo>
                    <a:lnTo>
                      <a:pt x="55" y="6"/>
                    </a:lnTo>
                    <a:lnTo>
                      <a:pt x="53" y="5"/>
                    </a:lnTo>
                    <a:lnTo>
                      <a:pt x="51" y="5"/>
                    </a:lnTo>
                    <a:lnTo>
                      <a:pt x="49" y="6"/>
                    </a:lnTo>
                    <a:lnTo>
                      <a:pt x="47" y="7"/>
                    </a:lnTo>
                    <a:lnTo>
                      <a:pt x="45" y="8"/>
                    </a:lnTo>
                    <a:lnTo>
                      <a:pt x="44" y="10"/>
                    </a:lnTo>
                    <a:lnTo>
                      <a:pt x="46" y="10"/>
                    </a:lnTo>
                    <a:lnTo>
                      <a:pt x="47" y="9"/>
                    </a:lnTo>
                    <a:lnTo>
                      <a:pt x="49" y="9"/>
                    </a:lnTo>
                    <a:lnTo>
                      <a:pt x="51" y="9"/>
                    </a:lnTo>
                    <a:lnTo>
                      <a:pt x="53" y="9"/>
                    </a:lnTo>
                    <a:lnTo>
                      <a:pt x="55" y="10"/>
                    </a:lnTo>
                    <a:lnTo>
                      <a:pt x="56" y="11"/>
                    </a:lnTo>
                    <a:lnTo>
                      <a:pt x="56" y="13"/>
                    </a:lnTo>
                    <a:lnTo>
                      <a:pt x="54" y="13"/>
                    </a:lnTo>
                    <a:lnTo>
                      <a:pt x="53" y="13"/>
                    </a:lnTo>
                    <a:lnTo>
                      <a:pt x="52" y="13"/>
                    </a:lnTo>
                    <a:lnTo>
                      <a:pt x="50" y="13"/>
                    </a:lnTo>
                    <a:lnTo>
                      <a:pt x="48" y="14"/>
                    </a:lnTo>
                    <a:lnTo>
                      <a:pt x="46" y="16"/>
                    </a:lnTo>
                    <a:lnTo>
                      <a:pt x="48" y="16"/>
                    </a:lnTo>
                    <a:lnTo>
                      <a:pt x="49" y="15"/>
                    </a:lnTo>
                    <a:lnTo>
                      <a:pt x="50" y="15"/>
                    </a:lnTo>
                    <a:lnTo>
                      <a:pt x="51" y="15"/>
                    </a:lnTo>
                    <a:lnTo>
                      <a:pt x="52" y="16"/>
                    </a:lnTo>
                    <a:lnTo>
                      <a:pt x="52" y="17"/>
                    </a:lnTo>
                    <a:lnTo>
                      <a:pt x="52" y="19"/>
                    </a:lnTo>
                    <a:lnTo>
                      <a:pt x="50" y="21"/>
                    </a:lnTo>
                    <a:lnTo>
                      <a:pt x="48" y="22"/>
                    </a:lnTo>
                    <a:lnTo>
                      <a:pt x="46" y="22"/>
                    </a:lnTo>
                    <a:lnTo>
                      <a:pt x="44" y="22"/>
                    </a:lnTo>
                    <a:lnTo>
                      <a:pt x="41" y="21"/>
                    </a:lnTo>
                    <a:lnTo>
                      <a:pt x="39" y="20"/>
                    </a:lnTo>
                    <a:lnTo>
                      <a:pt x="37" y="18"/>
                    </a:lnTo>
                    <a:lnTo>
                      <a:pt x="36" y="16"/>
                    </a:lnTo>
                    <a:lnTo>
                      <a:pt x="35" y="13"/>
                    </a:lnTo>
                    <a:lnTo>
                      <a:pt x="34" y="11"/>
                    </a:lnTo>
                    <a:lnTo>
                      <a:pt x="34" y="9"/>
                    </a:lnTo>
                    <a:lnTo>
                      <a:pt x="34" y="7"/>
                    </a:lnTo>
                    <a:lnTo>
                      <a:pt x="35" y="5"/>
                    </a:lnTo>
                    <a:lnTo>
                      <a:pt x="37" y="4"/>
                    </a:lnTo>
                    <a:lnTo>
                      <a:pt x="39" y="3"/>
                    </a:lnTo>
                    <a:lnTo>
                      <a:pt x="43" y="3"/>
                    </a:lnTo>
                    <a:lnTo>
                      <a:pt x="44" y="2"/>
                    </a:lnTo>
                    <a:lnTo>
                      <a:pt x="46" y="2"/>
                    </a:lnTo>
                    <a:lnTo>
                      <a:pt x="47" y="2"/>
                    </a:lnTo>
                    <a:lnTo>
                      <a:pt x="48" y="2"/>
                    </a:lnTo>
                    <a:lnTo>
                      <a:pt x="51" y="2"/>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4" name="Freeform 875"/>
              <p:cNvSpPr>
                <a:spLocks/>
              </p:cNvSpPr>
              <p:nvPr/>
            </p:nvSpPr>
            <p:spPr bwMode="auto">
              <a:xfrm>
                <a:off x="4955" y="2290"/>
                <a:ext cx="10" cy="18"/>
              </a:xfrm>
              <a:custGeom>
                <a:avLst/>
                <a:gdLst>
                  <a:gd name="T0" fmla="*/ 2 w 10"/>
                  <a:gd name="T1" fmla="*/ 0 h 18"/>
                  <a:gd name="T2" fmla="*/ 4 w 10"/>
                  <a:gd name="T3" fmla="*/ 1 h 18"/>
                  <a:gd name="T4" fmla="*/ 7 w 10"/>
                  <a:gd name="T5" fmla="*/ 3 h 18"/>
                  <a:gd name="T6" fmla="*/ 8 w 10"/>
                  <a:gd name="T7" fmla="*/ 4 h 18"/>
                  <a:gd name="T8" fmla="*/ 9 w 10"/>
                  <a:gd name="T9" fmla="*/ 6 h 18"/>
                  <a:gd name="T10" fmla="*/ 9 w 10"/>
                  <a:gd name="T11" fmla="*/ 7 h 18"/>
                  <a:gd name="T12" fmla="*/ 10 w 10"/>
                  <a:gd name="T13" fmla="*/ 9 h 18"/>
                  <a:gd name="T14" fmla="*/ 10 w 10"/>
                  <a:gd name="T15" fmla="*/ 11 h 18"/>
                  <a:gd name="T16" fmla="*/ 10 w 10"/>
                  <a:gd name="T17" fmla="*/ 13 h 18"/>
                  <a:gd name="T18" fmla="*/ 10 w 10"/>
                  <a:gd name="T19" fmla="*/ 15 h 18"/>
                  <a:gd name="T20" fmla="*/ 10 w 10"/>
                  <a:gd name="T21" fmla="*/ 18 h 18"/>
                  <a:gd name="T22" fmla="*/ 8 w 10"/>
                  <a:gd name="T23" fmla="*/ 18 h 18"/>
                  <a:gd name="T24" fmla="*/ 7 w 10"/>
                  <a:gd name="T25" fmla="*/ 18 h 18"/>
                  <a:gd name="T26" fmla="*/ 6 w 10"/>
                  <a:gd name="T27" fmla="*/ 17 h 18"/>
                  <a:gd name="T28" fmla="*/ 4 w 10"/>
                  <a:gd name="T29" fmla="*/ 17 h 18"/>
                  <a:gd name="T30" fmla="*/ 3 w 10"/>
                  <a:gd name="T31" fmla="*/ 16 h 18"/>
                  <a:gd name="T32" fmla="*/ 2 w 10"/>
                  <a:gd name="T33" fmla="*/ 15 h 18"/>
                  <a:gd name="T34" fmla="*/ 1 w 10"/>
                  <a:gd name="T35" fmla="*/ 13 h 18"/>
                  <a:gd name="T36" fmla="*/ 0 w 10"/>
                  <a:gd name="T37" fmla="*/ 11 h 18"/>
                  <a:gd name="T38" fmla="*/ 0 w 10"/>
                  <a:gd name="T39" fmla="*/ 10 h 18"/>
                  <a:gd name="T40" fmla="*/ 0 w 10"/>
                  <a:gd name="T41" fmla="*/ 8 h 18"/>
                  <a:gd name="T42" fmla="*/ 0 w 10"/>
                  <a:gd name="T43" fmla="*/ 6 h 18"/>
                  <a:gd name="T44" fmla="*/ 1 w 10"/>
                  <a:gd name="T45" fmla="*/ 4 h 18"/>
                  <a:gd name="T46" fmla="*/ 1 w 10"/>
                  <a:gd name="T47" fmla="*/ 2 h 18"/>
                  <a:gd name="T48" fmla="*/ 2 w 10"/>
                  <a:gd name="T49" fmla="*/ 0 h 18"/>
                  <a:gd name="T50" fmla="*/ 2 w 10"/>
                  <a:gd name="T51" fmla="*/ 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18">
                    <a:moveTo>
                      <a:pt x="2" y="0"/>
                    </a:moveTo>
                    <a:lnTo>
                      <a:pt x="4" y="1"/>
                    </a:lnTo>
                    <a:lnTo>
                      <a:pt x="7" y="3"/>
                    </a:lnTo>
                    <a:lnTo>
                      <a:pt x="8" y="4"/>
                    </a:lnTo>
                    <a:lnTo>
                      <a:pt x="9" y="6"/>
                    </a:lnTo>
                    <a:lnTo>
                      <a:pt x="9" y="7"/>
                    </a:lnTo>
                    <a:lnTo>
                      <a:pt x="10" y="9"/>
                    </a:lnTo>
                    <a:lnTo>
                      <a:pt x="10" y="11"/>
                    </a:lnTo>
                    <a:lnTo>
                      <a:pt x="10" y="13"/>
                    </a:lnTo>
                    <a:lnTo>
                      <a:pt x="10" y="15"/>
                    </a:lnTo>
                    <a:lnTo>
                      <a:pt x="10" y="18"/>
                    </a:lnTo>
                    <a:lnTo>
                      <a:pt x="8" y="18"/>
                    </a:lnTo>
                    <a:lnTo>
                      <a:pt x="7" y="18"/>
                    </a:lnTo>
                    <a:lnTo>
                      <a:pt x="6" y="17"/>
                    </a:lnTo>
                    <a:lnTo>
                      <a:pt x="4" y="17"/>
                    </a:lnTo>
                    <a:lnTo>
                      <a:pt x="3" y="16"/>
                    </a:lnTo>
                    <a:lnTo>
                      <a:pt x="2" y="15"/>
                    </a:lnTo>
                    <a:lnTo>
                      <a:pt x="1" y="13"/>
                    </a:lnTo>
                    <a:lnTo>
                      <a:pt x="0" y="11"/>
                    </a:lnTo>
                    <a:lnTo>
                      <a:pt x="0" y="10"/>
                    </a:lnTo>
                    <a:lnTo>
                      <a:pt x="0" y="8"/>
                    </a:lnTo>
                    <a:lnTo>
                      <a:pt x="0" y="6"/>
                    </a:lnTo>
                    <a:lnTo>
                      <a:pt x="1" y="4"/>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5" name="Freeform 876"/>
              <p:cNvSpPr>
                <a:spLocks/>
              </p:cNvSpPr>
              <p:nvPr/>
            </p:nvSpPr>
            <p:spPr bwMode="auto">
              <a:xfrm>
                <a:off x="4503" y="2293"/>
                <a:ext cx="68" cy="65"/>
              </a:xfrm>
              <a:custGeom>
                <a:avLst/>
                <a:gdLst>
                  <a:gd name="T0" fmla="*/ 20 w 68"/>
                  <a:gd name="T1" fmla="*/ 1 h 65"/>
                  <a:gd name="T2" fmla="*/ 27 w 68"/>
                  <a:gd name="T3" fmla="*/ 1 h 65"/>
                  <a:gd name="T4" fmla="*/ 34 w 68"/>
                  <a:gd name="T5" fmla="*/ 3 h 65"/>
                  <a:gd name="T6" fmla="*/ 39 w 68"/>
                  <a:gd name="T7" fmla="*/ 7 h 65"/>
                  <a:gd name="T8" fmla="*/ 35 w 68"/>
                  <a:gd name="T9" fmla="*/ 12 h 65"/>
                  <a:gd name="T10" fmla="*/ 30 w 68"/>
                  <a:gd name="T11" fmla="*/ 15 h 65"/>
                  <a:gd name="T12" fmla="*/ 24 w 68"/>
                  <a:gd name="T13" fmla="*/ 16 h 65"/>
                  <a:gd name="T14" fmla="*/ 17 w 68"/>
                  <a:gd name="T15" fmla="*/ 16 h 65"/>
                  <a:gd name="T16" fmla="*/ 20 w 68"/>
                  <a:gd name="T17" fmla="*/ 13 h 65"/>
                  <a:gd name="T18" fmla="*/ 27 w 68"/>
                  <a:gd name="T19" fmla="*/ 13 h 65"/>
                  <a:gd name="T20" fmla="*/ 24 w 68"/>
                  <a:gd name="T21" fmla="*/ 11 h 65"/>
                  <a:gd name="T22" fmla="*/ 19 w 68"/>
                  <a:gd name="T23" fmla="*/ 10 h 65"/>
                  <a:gd name="T24" fmla="*/ 21 w 68"/>
                  <a:gd name="T25" fmla="*/ 8 h 65"/>
                  <a:gd name="T26" fmla="*/ 28 w 68"/>
                  <a:gd name="T27" fmla="*/ 8 h 65"/>
                  <a:gd name="T28" fmla="*/ 23 w 68"/>
                  <a:gd name="T29" fmla="*/ 4 h 65"/>
                  <a:gd name="T30" fmla="*/ 13 w 68"/>
                  <a:gd name="T31" fmla="*/ 5 h 65"/>
                  <a:gd name="T32" fmla="*/ 8 w 68"/>
                  <a:gd name="T33" fmla="*/ 11 h 65"/>
                  <a:gd name="T34" fmla="*/ 9 w 68"/>
                  <a:gd name="T35" fmla="*/ 21 h 65"/>
                  <a:gd name="T36" fmla="*/ 15 w 68"/>
                  <a:gd name="T37" fmla="*/ 30 h 65"/>
                  <a:gd name="T38" fmla="*/ 21 w 68"/>
                  <a:gd name="T39" fmla="*/ 39 h 65"/>
                  <a:gd name="T40" fmla="*/ 29 w 68"/>
                  <a:gd name="T41" fmla="*/ 46 h 65"/>
                  <a:gd name="T42" fmla="*/ 38 w 68"/>
                  <a:gd name="T43" fmla="*/ 51 h 65"/>
                  <a:gd name="T44" fmla="*/ 47 w 68"/>
                  <a:gd name="T45" fmla="*/ 54 h 65"/>
                  <a:gd name="T46" fmla="*/ 57 w 68"/>
                  <a:gd name="T47" fmla="*/ 56 h 65"/>
                  <a:gd name="T48" fmla="*/ 62 w 68"/>
                  <a:gd name="T49" fmla="*/ 52 h 65"/>
                  <a:gd name="T50" fmla="*/ 63 w 68"/>
                  <a:gd name="T51" fmla="*/ 45 h 65"/>
                  <a:gd name="T52" fmla="*/ 62 w 68"/>
                  <a:gd name="T53" fmla="*/ 38 h 65"/>
                  <a:gd name="T54" fmla="*/ 57 w 68"/>
                  <a:gd name="T55" fmla="*/ 33 h 65"/>
                  <a:gd name="T56" fmla="*/ 58 w 68"/>
                  <a:gd name="T57" fmla="*/ 40 h 65"/>
                  <a:gd name="T58" fmla="*/ 55 w 68"/>
                  <a:gd name="T59" fmla="*/ 39 h 65"/>
                  <a:gd name="T60" fmla="*/ 52 w 68"/>
                  <a:gd name="T61" fmla="*/ 32 h 65"/>
                  <a:gd name="T62" fmla="*/ 54 w 68"/>
                  <a:gd name="T63" fmla="*/ 27 h 65"/>
                  <a:gd name="T64" fmla="*/ 58 w 68"/>
                  <a:gd name="T65" fmla="*/ 26 h 65"/>
                  <a:gd name="T66" fmla="*/ 63 w 68"/>
                  <a:gd name="T67" fmla="*/ 32 h 65"/>
                  <a:gd name="T68" fmla="*/ 66 w 68"/>
                  <a:gd name="T69" fmla="*/ 38 h 65"/>
                  <a:gd name="T70" fmla="*/ 67 w 68"/>
                  <a:gd name="T71" fmla="*/ 45 h 65"/>
                  <a:gd name="T72" fmla="*/ 67 w 68"/>
                  <a:gd name="T73" fmla="*/ 53 h 65"/>
                  <a:gd name="T74" fmla="*/ 63 w 68"/>
                  <a:gd name="T75" fmla="*/ 59 h 65"/>
                  <a:gd name="T76" fmla="*/ 56 w 68"/>
                  <a:gd name="T77" fmla="*/ 63 h 65"/>
                  <a:gd name="T78" fmla="*/ 48 w 68"/>
                  <a:gd name="T79" fmla="*/ 64 h 65"/>
                  <a:gd name="T80" fmla="*/ 41 w 68"/>
                  <a:gd name="T81" fmla="*/ 64 h 65"/>
                  <a:gd name="T82" fmla="*/ 33 w 68"/>
                  <a:gd name="T83" fmla="*/ 63 h 65"/>
                  <a:gd name="T84" fmla="*/ 25 w 68"/>
                  <a:gd name="T85" fmla="*/ 60 h 65"/>
                  <a:gd name="T86" fmla="*/ 18 w 68"/>
                  <a:gd name="T87" fmla="*/ 55 h 65"/>
                  <a:gd name="T88" fmla="*/ 12 w 68"/>
                  <a:gd name="T89" fmla="*/ 50 h 65"/>
                  <a:gd name="T90" fmla="*/ 7 w 68"/>
                  <a:gd name="T91" fmla="*/ 44 h 65"/>
                  <a:gd name="T92" fmla="*/ 3 w 68"/>
                  <a:gd name="T93" fmla="*/ 36 h 65"/>
                  <a:gd name="T94" fmla="*/ 1 w 68"/>
                  <a:gd name="T95" fmla="*/ 29 h 65"/>
                  <a:gd name="T96" fmla="*/ 0 w 68"/>
                  <a:gd name="T97" fmla="*/ 20 h 65"/>
                  <a:gd name="T98" fmla="*/ 1 w 68"/>
                  <a:gd name="T99" fmla="*/ 12 h 65"/>
                  <a:gd name="T100" fmla="*/ 4 w 68"/>
                  <a:gd name="T101" fmla="*/ 6 h 65"/>
                  <a:gd name="T102" fmla="*/ 11 w 68"/>
                  <a:gd name="T103" fmla="*/ 1 h 65"/>
                  <a:gd name="T104" fmla="*/ 16 w 68"/>
                  <a:gd name="T105" fmla="*/ 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65">
                    <a:moveTo>
                      <a:pt x="16" y="0"/>
                    </a:moveTo>
                    <a:lnTo>
                      <a:pt x="17" y="0"/>
                    </a:lnTo>
                    <a:lnTo>
                      <a:pt x="19" y="0"/>
                    </a:lnTo>
                    <a:lnTo>
                      <a:pt x="20" y="1"/>
                    </a:lnTo>
                    <a:lnTo>
                      <a:pt x="22" y="1"/>
                    </a:lnTo>
                    <a:lnTo>
                      <a:pt x="23" y="1"/>
                    </a:lnTo>
                    <a:lnTo>
                      <a:pt x="25" y="1"/>
                    </a:lnTo>
                    <a:lnTo>
                      <a:pt x="27" y="1"/>
                    </a:lnTo>
                    <a:lnTo>
                      <a:pt x="29" y="2"/>
                    </a:lnTo>
                    <a:lnTo>
                      <a:pt x="31" y="2"/>
                    </a:lnTo>
                    <a:lnTo>
                      <a:pt x="32" y="2"/>
                    </a:lnTo>
                    <a:lnTo>
                      <a:pt x="34" y="3"/>
                    </a:lnTo>
                    <a:lnTo>
                      <a:pt x="35" y="4"/>
                    </a:lnTo>
                    <a:lnTo>
                      <a:pt x="36" y="4"/>
                    </a:lnTo>
                    <a:lnTo>
                      <a:pt x="37" y="5"/>
                    </a:lnTo>
                    <a:lnTo>
                      <a:pt x="39" y="7"/>
                    </a:lnTo>
                    <a:lnTo>
                      <a:pt x="40" y="8"/>
                    </a:lnTo>
                    <a:lnTo>
                      <a:pt x="38" y="10"/>
                    </a:lnTo>
                    <a:lnTo>
                      <a:pt x="37" y="11"/>
                    </a:lnTo>
                    <a:lnTo>
                      <a:pt x="35" y="12"/>
                    </a:lnTo>
                    <a:lnTo>
                      <a:pt x="34" y="13"/>
                    </a:lnTo>
                    <a:lnTo>
                      <a:pt x="33" y="14"/>
                    </a:lnTo>
                    <a:lnTo>
                      <a:pt x="32" y="15"/>
                    </a:lnTo>
                    <a:lnTo>
                      <a:pt x="30" y="15"/>
                    </a:lnTo>
                    <a:lnTo>
                      <a:pt x="29" y="16"/>
                    </a:lnTo>
                    <a:lnTo>
                      <a:pt x="27" y="16"/>
                    </a:lnTo>
                    <a:lnTo>
                      <a:pt x="25" y="16"/>
                    </a:lnTo>
                    <a:lnTo>
                      <a:pt x="24" y="16"/>
                    </a:lnTo>
                    <a:lnTo>
                      <a:pt x="22" y="16"/>
                    </a:lnTo>
                    <a:lnTo>
                      <a:pt x="21" y="16"/>
                    </a:lnTo>
                    <a:lnTo>
                      <a:pt x="19" y="16"/>
                    </a:lnTo>
                    <a:lnTo>
                      <a:pt x="17" y="16"/>
                    </a:lnTo>
                    <a:lnTo>
                      <a:pt x="15" y="16"/>
                    </a:lnTo>
                    <a:lnTo>
                      <a:pt x="17" y="14"/>
                    </a:lnTo>
                    <a:lnTo>
                      <a:pt x="18" y="14"/>
                    </a:lnTo>
                    <a:lnTo>
                      <a:pt x="20" y="13"/>
                    </a:lnTo>
                    <a:lnTo>
                      <a:pt x="22" y="13"/>
                    </a:lnTo>
                    <a:lnTo>
                      <a:pt x="24" y="13"/>
                    </a:lnTo>
                    <a:lnTo>
                      <a:pt x="26" y="14"/>
                    </a:lnTo>
                    <a:lnTo>
                      <a:pt x="27" y="13"/>
                    </a:lnTo>
                    <a:lnTo>
                      <a:pt x="29" y="13"/>
                    </a:lnTo>
                    <a:lnTo>
                      <a:pt x="27" y="12"/>
                    </a:lnTo>
                    <a:lnTo>
                      <a:pt x="26" y="11"/>
                    </a:lnTo>
                    <a:lnTo>
                      <a:pt x="24" y="11"/>
                    </a:lnTo>
                    <a:lnTo>
                      <a:pt x="23" y="11"/>
                    </a:lnTo>
                    <a:lnTo>
                      <a:pt x="22" y="11"/>
                    </a:lnTo>
                    <a:lnTo>
                      <a:pt x="20" y="11"/>
                    </a:lnTo>
                    <a:lnTo>
                      <a:pt x="19" y="10"/>
                    </a:lnTo>
                    <a:lnTo>
                      <a:pt x="17" y="10"/>
                    </a:lnTo>
                    <a:lnTo>
                      <a:pt x="18" y="9"/>
                    </a:lnTo>
                    <a:lnTo>
                      <a:pt x="20" y="8"/>
                    </a:lnTo>
                    <a:lnTo>
                      <a:pt x="21" y="8"/>
                    </a:lnTo>
                    <a:lnTo>
                      <a:pt x="23" y="8"/>
                    </a:lnTo>
                    <a:lnTo>
                      <a:pt x="24" y="8"/>
                    </a:lnTo>
                    <a:lnTo>
                      <a:pt x="26" y="8"/>
                    </a:lnTo>
                    <a:lnTo>
                      <a:pt x="28" y="8"/>
                    </a:lnTo>
                    <a:lnTo>
                      <a:pt x="30" y="8"/>
                    </a:lnTo>
                    <a:lnTo>
                      <a:pt x="27" y="6"/>
                    </a:lnTo>
                    <a:lnTo>
                      <a:pt x="25" y="5"/>
                    </a:lnTo>
                    <a:lnTo>
                      <a:pt x="23" y="4"/>
                    </a:lnTo>
                    <a:lnTo>
                      <a:pt x="20" y="4"/>
                    </a:lnTo>
                    <a:lnTo>
                      <a:pt x="18" y="4"/>
                    </a:lnTo>
                    <a:lnTo>
                      <a:pt x="16" y="5"/>
                    </a:lnTo>
                    <a:lnTo>
                      <a:pt x="13" y="5"/>
                    </a:lnTo>
                    <a:lnTo>
                      <a:pt x="12" y="7"/>
                    </a:lnTo>
                    <a:lnTo>
                      <a:pt x="10" y="8"/>
                    </a:lnTo>
                    <a:lnTo>
                      <a:pt x="9" y="10"/>
                    </a:lnTo>
                    <a:lnTo>
                      <a:pt x="8" y="11"/>
                    </a:lnTo>
                    <a:lnTo>
                      <a:pt x="8" y="13"/>
                    </a:lnTo>
                    <a:lnTo>
                      <a:pt x="7" y="16"/>
                    </a:lnTo>
                    <a:lnTo>
                      <a:pt x="8" y="18"/>
                    </a:lnTo>
                    <a:lnTo>
                      <a:pt x="9" y="21"/>
                    </a:lnTo>
                    <a:lnTo>
                      <a:pt x="11" y="23"/>
                    </a:lnTo>
                    <a:lnTo>
                      <a:pt x="12" y="26"/>
                    </a:lnTo>
                    <a:lnTo>
                      <a:pt x="13" y="28"/>
                    </a:lnTo>
                    <a:lnTo>
                      <a:pt x="15" y="30"/>
                    </a:lnTo>
                    <a:lnTo>
                      <a:pt x="16" y="33"/>
                    </a:lnTo>
                    <a:lnTo>
                      <a:pt x="18" y="35"/>
                    </a:lnTo>
                    <a:lnTo>
                      <a:pt x="19" y="37"/>
                    </a:lnTo>
                    <a:lnTo>
                      <a:pt x="21" y="39"/>
                    </a:lnTo>
                    <a:lnTo>
                      <a:pt x="23" y="41"/>
                    </a:lnTo>
                    <a:lnTo>
                      <a:pt x="25" y="43"/>
                    </a:lnTo>
                    <a:lnTo>
                      <a:pt x="27" y="44"/>
                    </a:lnTo>
                    <a:lnTo>
                      <a:pt x="29" y="46"/>
                    </a:lnTo>
                    <a:lnTo>
                      <a:pt x="31" y="47"/>
                    </a:lnTo>
                    <a:lnTo>
                      <a:pt x="34" y="49"/>
                    </a:lnTo>
                    <a:lnTo>
                      <a:pt x="36" y="50"/>
                    </a:lnTo>
                    <a:lnTo>
                      <a:pt x="38" y="51"/>
                    </a:lnTo>
                    <a:lnTo>
                      <a:pt x="41" y="52"/>
                    </a:lnTo>
                    <a:lnTo>
                      <a:pt x="43" y="53"/>
                    </a:lnTo>
                    <a:lnTo>
                      <a:pt x="45" y="54"/>
                    </a:lnTo>
                    <a:lnTo>
                      <a:pt x="47" y="54"/>
                    </a:lnTo>
                    <a:lnTo>
                      <a:pt x="50" y="55"/>
                    </a:lnTo>
                    <a:lnTo>
                      <a:pt x="52" y="56"/>
                    </a:lnTo>
                    <a:lnTo>
                      <a:pt x="55" y="56"/>
                    </a:lnTo>
                    <a:lnTo>
                      <a:pt x="57" y="56"/>
                    </a:lnTo>
                    <a:lnTo>
                      <a:pt x="60" y="57"/>
                    </a:lnTo>
                    <a:lnTo>
                      <a:pt x="61" y="55"/>
                    </a:lnTo>
                    <a:lnTo>
                      <a:pt x="62" y="54"/>
                    </a:lnTo>
                    <a:lnTo>
                      <a:pt x="62" y="52"/>
                    </a:lnTo>
                    <a:lnTo>
                      <a:pt x="63" y="51"/>
                    </a:lnTo>
                    <a:lnTo>
                      <a:pt x="63" y="49"/>
                    </a:lnTo>
                    <a:lnTo>
                      <a:pt x="63" y="47"/>
                    </a:lnTo>
                    <a:lnTo>
                      <a:pt x="63" y="45"/>
                    </a:lnTo>
                    <a:lnTo>
                      <a:pt x="63" y="44"/>
                    </a:lnTo>
                    <a:lnTo>
                      <a:pt x="63" y="42"/>
                    </a:lnTo>
                    <a:lnTo>
                      <a:pt x="62" y="40"/>
                    </a:lnTo>
                    <a:lnTo>
                      <a:pt x="62" y="38"/>
                    </a:lnTo>
                    <a:lnTo>
                      <a:pt x="61" y="37"/>
                    </a:lnTo>
                    <a:lnTo>
                      <a:pt x="60" y="35"/>
                    </a:lnTo>
                    <a:lnTo>
                      <a:pt x="59" y="34"/>
                    </a:lnTo>
                    <a:lnTo>
                      <a:pt x="57" y="33"/>
                    </a:lnTo>
                    <a:lnTo>
                      <a:pt x="56" y="33"/>
                    </a:lnTo>
                    <a:lnTo>
                      <a:pt x="57" y="35"/>
                    </a:lnTo>
                    <a:lnTo>
                      <a:pt x="57" y="37"/>
                    </a:lnTo>
                    <a:lnTo>
                      <a:pt x="58" y="40"/>
                    </a:lnTo>
                    <a:lnTo>
                      <a:pt x="58" y="43"/>
                    </a:lnTo>
                    <a:lnTo>
                      <a:pt x="57" y="42"/>
                    </a:lnTo>
                    <a:lnTo>
                      <a:pt x="56" y="40"/>
                    </a:lnTo>
                    <a:lnTo>
                      <a:pt x="55" y="39"/>
                    </a:lnTo>
                    <a:lnTo>
                      <a:pt x="54" y="37"/>
                    </a:lnTo>
                    <a:lnTo>
                      <a:pt x="53" y="36"/>
                    </a:lnTo>
                    <a:lnTo>
                      <a:pt x="53" y="34"/>
                    </a:lnTo>
                    <a:lnTo>
                      <a:pt x="52" y="32"/>
                    </a:lnTo>
                    <a:lnTo>
                      <a:pt x="52" y="31"/>
                    </a:lnTo>
                    <a:lnTo>
                      <a:pt x="52" y="29"/>
                    </a:lnTo>
                    <a:lnTo>
                      <a:pt x="53" y="28"/>
                    </a:lnTo>
                    <a:lnTo>
                      <a:pt x="54" y="27"/>
                    </a:lnTo>
                    <a:lnTo>
                      <a:pt x="55" y="26"/>
                    </a:lnTo>
                    <a:lnTo>
                      <a:pt x="56" y="26"/>
                    </a:lnTo>
                    <a:lnTo>
                      <a:pt x="57" y="26"/>
                    </a:lnTo>
                    <a:lnTo>
                      <a:pt x="58" y="26"/>
                    </a:lnTo>
                    <a:lnTo>
                      <a:pt x="60" y="28"/>
                    </a:lnTo>
                    <a:lnTo>
                      <a:pt x="61" y="29"/>
                    </a:lnTo>
                    <a:lnTo>
                      <a:pt x="62" y="30"/>
                    </a:lnTo>
                    <a:lnTo>
                      <a:pt x="63" y="32"/>
                    </a:lnTo>
                    <a:lnTo>
                      <a:pt x="64" y="33"/>
                    </a:lnTo>
                    <a:lnTo>
                      <a:pt x="64" y="35"/>
                    </a:lnTo>
                    <a:lnTo>
                      <a:pt x="65" y="36"/>
                    </a:lnTo>
                    <a:lnTo>
                      <a:pt x="66" y="38"/>
                    </a:lnTo>
                    <a:lnTo>
                      <a:pt x="67" y="40"/>
                    </a:lnTo>
                    <a:lnTo>
                      <a:pt x="67" y="41"/>
                    </a:lnTo>
                    <a:lnTo>
                      <a:pt x="67" y="43"/>
                    </a:lnTo>
                    <a:lnTo>
                      <a:pt x="67" y="45"/>
                    </a:lnTo>
                    <a:lnTo>
                      <a:pt x="68" y="47"/>
                    </a:lnTo>
                    <a:lnTo>
                      <a:pt x="67" y="49"/>
                    </a:lnTo>
                    <a:lnTo>
                      <a:pt x="67" y="51"/>
                    </a:lnTo>
                    <a:lnTo>
                      <a:pt x="67" y="53"/>
                    </a:lnTo>
                    <a:lnTo>
                      <a:pt x="67" y="55"/>
                    </a:lnTo>
                    <a:lnTo>
                      <a:pt x="66" y="56"/>
                    </a:lnTo>
                    <a:lnTo>
                      <a:pt x="65" y="58"/>
                    </a:lnTo>
                    <a:lnTo>
                      <a:pt x="63" y="59"/>
                    </a:lnTo>
                    <a:lnTo>
                      <a:pt x="62" y="60"/>
                    </a:lnTo>
                    <a:lnTo>
                      <a:pt x="60" y="61"/>
                    </a:lnTo>
                    <a:lnTo>
                      <a:pt x="58" y="62"/>
                    </a:lnTo>
                    <a:lnTo>
                      <a:pt x="56" y="63"/>
                    </a:lnTo>
                    <a:lnTo>
                      <a:pt x="54" y="64"/>
                    </a:lnTo>
                    <a:lnTo>
                      <a:pt x="52" y="64"/>
                    </a:lnTo>
                    <a:lnTo>
                      <a:pt x="50" y="64"/>
                    </a:lnTo>
                    <a:lnTo>
                      <a:pt x="48" y="64"/>
                    </a:lnTo>
                    <a:lnTo>
                      <a:pt x="47" y="65"/>
                    </a:lnTo>
                    <a:lnTo>
                      <a:pt x="45" y="64"/>
                    </a:lnTo>
                    <a:lnTo>
                      <a:pt x="43" y="64"/>
                    </a:lnTo>
                    <a:lnTo>
                      <a:pt x="41" y="64"/>
                    </a:lnTo>
                    <a:lnTo>
                      <a:pt x="40" y="64"/>
                    </a:lnTo>
                    <a:lnTo>
                      <a:pt x="37" y="64"/>
                    </a:lnTo>
                    <a:lnTo>
                      <a:pt x="35" y="63"/>
                    </a:lnTo>
                    <a:lnTo>
                      <a:pt x="33" y="63"/>
                    </a:lnTo>
                    <a:lnTo>
                      <a:pt x="31" y="62"/>
                    </a:lnTo>
                    <a:lnTo>
                      <a:pt x="29" y="61"/>
                    </a:lnTo>
                    <a:lnTo>
                      <a:pt x="27" y="61"/>
                    </a:lnTo>
                    <a:lnTo>
                      <a:pt x="25" y="60"/>
                    </a:lnTo>
                    <a:lnTo>
                      <a:pt x="23" y="59"/>
                    </a:lnTo>
                    <a:lnTo>
                      <a:pt x="21" y="58"/>
                    </a:lnTo>
                    <a:lnTo>
                      <a:pt x="20" y="57"/>
                    </a:lnTo>
                    <a:lnTo>
                      <a:pt x="18" y="55"/>
                    </a:lnTo>
                    <a:lnTo>
                      <a:pt x="17" y="54"/>
                    </a:lnTo>
                    <a:lnTo>
                      <a:pt x="15" y="53"/>
                    </a:lnTo>
                    <a:lnTo>
                      <a:pt x="13" y="52"/>
                    </a:lnTo>
                    <a:lnTo>
                      <a:pt x="12" y="50"/>
                    </a:lnTo>
                    <a:lnTo>
                      <a:pt x="11" y="49"/>
                    </a:lnTo>
                    <a:lnTo>
                      <a:pt x="9" y="47"/>
                    </a:lnTo>
                    <a:lnTo>
                      <a:pt x="8" y="45"/>
                    </a:lnTo>
                    <a:lnTo>
                      <a:pt x="7" y="44"/>
                    </a:lnTo>
                    <a:lnTo>
                      <a:pt x="6" y="42"/>
                    </a:lnTo>
                    <a:lnTo>
                      <a:pt x="5" y="40"/>
                    </a:lnTo>
                    <a:lnTo>
                      <a:pt x="4" y="38"/>
                    </a:lnTo>
                    <a:lnTo>
                      <a:pt x="3" y="36"/>
                    </a:lnTo>
                    <a:lnTo>
                      <a:pt x="2" y="35"/>
                    </a:lnTo>
                    <a:lnTo>
                      <a:pt x="2" y="33"/>
                    </a:lnTo>
                    <a:lnTo>
                      <a:pt x="1" y="31"/>
                    </a:lnTo>
                    <a:lnTo>
                      <a:pt x="1" y="29"/>
                    </a:lnTo>
                    <a:lnTo>
                      <a:pt x="0" y="26"/>
                    </a:lnTo>
                    <a:lnTo>
                      <a:pt x="0" y="24"/>
                    </a:lnTo>
                    <a:lnTo>
                      <a:pt x="0" y="22"/>
                    </a:lnTo>
                    <a:lnTo>
                      <a:pt x="0" y="20"/>
                    </a:lnTo>
                    <a:lnTo>
                      <a:pt x="1" y="18"/>
                    </a:lnTo>
                    <a:lnTo>
                      <a:pt x="1" y="16"/>
                    </a:lnTo>
                    <a:lnTo>
                      <a:pt x="1" y="14"/>
                    </a:lnTo>
                    <a:lnTo>
                      <a:pt x="1" y="12"/>
                    </a:lnTo>
                    <a:lnTo>
                      <a:pt x="2" y="11"/>
                    </a:lnTo>
                    <a:lnTo>
                      <a:pt x="2" y="9"/>
                    </a:lnTo>
                    <a:lnTo>
                      <a:pt x="3" y="8"/>
                    </a:lnTo>
                    <a:lnTo>
                      <a:pt x="4" y="6"/>
                    </a:lnTo>
                    <a:lnTo>
                      <a:pt x="5" y="6"/>
                    </a:lnTo>
                    <a:lnTo>
                      <a:pt x="7" y="3"/>
                    </a:lnTo>
                    <a:lnTo>
                      <a:pt x="9" y="2"/>
                    </a:lnTo>
                    <a:lnTo>
                      <a:pt x="11" y="1"/>
                    </a:lnTo>
                    <a:lnTo>
                      <a:pt x="12" y="0"/>
                    </a:lnTo>
                    <a:lnTo>
                      <a:pt x="14"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6" name="Freeform 877"/>
              <p:cNvSpPr>
                <a:spLocks/>
              </p:cNvSpPr>
              <p:nvPr/>
            </p:nvSpPr>
            <p:spPr bwMode="auto">
              <a:xfrm>
                <a:off x="4534" y="2293"/>
                <a:ext cx="36" cy="30"/>
              </a:xfrm>
              <a:custGeom>
                <a:avLst/>
                <a:gdLst>
                  <a:gd name="T0" fmla="*/ 33 w 36"/>
                  <a:gd name="T1" fmla="*/ 0 h 30"/>
                  <a:gd name="T2" fmla="*/ 35 w 36"/>
                  <a:gd name="T3" fmla="*/ 0 h 30"/>
                  <a:gd name="T4" fmla="*/ 36 w 36"/>
                  <a:gd name="T5" fmla="*/ 0 h 30"/>
                  <a:gd name="T6" fmla="*/ 36 w 36"/>
                  <a:gd name="T7" fmla="*/ 1 h 30"/>
                  <a:gd name="T8" fmla="*/ 36 w 36"/>
                  <a:gd name="T9" fmla="*/ 2 h 30"/>
                  <a:gd name="T10" fmla="*/ 35 w 36"/>
                  <a:gd name="T11" fmla="*/ 3 h 30"/>
                  <a:gd name="T12" fmla="*/ 35 w 36"/>
                  <a:gd name="T13" fmla="*/ 4 h 30"/>
                  <a:gd name="T14" fmla="*/ 33 w 36"/>
                  <a:gd name="T15" fmla="*/ 5 h 30"/>
                  <a:gd name="T16" fmla="*/ 32 w 36"/>
                  <a:gd name="T17" fmla="*/ 6 h 30"/>
                  <a:gd name="T18" fmla="*/ 30 w 36"/>
                  <a:gd name="T19" fmla="*/ 7 h 30"/>
                  <a:gd name="T20" fmla="*/ 28 w 36"/>
                  <a:gd name="T21" fmla="*/ 8 h 30"/>
                  <a:gd name="T22" fmla="*/ 27 w 36"/>
                  <a:gd name="T23" fmla="*/ 10 h 30"/>
                  <a:gd name="T24" fmla="*/ 25 w 36"/>
                  <a:gd name="T25" fmla="*/ 11 h 30"/>
                  <a:gd name="T26" fmla="*/ 24 w 36"/>
                  <a:gd name="T27" fmla="*/ 13 h 30"/>
                  <a:gd name="T28" fmla="*/ 22 w 36"/>
                  <a:gd name="T29" fmla="*/ 14 h 30"/>
                  <a:gd name="T30" fmla="*/ 21 w 36"/>
                  <a:gd name="T31" fmla="*/ 15 h 30"/>
                  <a:gd name="T32" fmla="*/ 20 w 36"/>
                  <a:gd name="T33" fmla="*/ 16 h 30"/>
                  <a:gd name="T34" fmla="*/ 18 w 36"/>
                  <a:gd name="T35" fmla="*/ 19 h 30"/>
                  <a:gd name="T36" fmla="*/ 16 w 36"/>
                  <a:gd name="T37" fmla="*/ 21 h 30"/>
                  <a:gd name="T38" fmla="*/ 14 w 36"/>
                  <a:gd name="T39" fmla="*/ 23 h 30"/>
                  <a:gd name="T40" fmla="*/ 12 w 36"/>
                  <a:gd name="T41" fmla="*/ 26 h 30"/>
                  <a:gd name="T42" fmla="*/ 9 w 36"/>
                  <a:gd name="T43" fmla="*/ 27 h 30"/>
                  <a:gd name="T44" fmla="*/ 6 w 36"/>
                  <a:gd name="T45" fmla="*/ 29 h 30"/>
                  <a:gd name="T46" fmla="*/ 5 w 36"/>
                  <a:gd name="T47" fmla="*/ 29 h 30"/>
                  <a:gd name="T48" fmla="*/ 3 w 36"/>
                  <a:gd name="T49" fmla="*/ 30 h 30"/>
                  <a:gd name="T50" fmla="*/ 2 w 36"/>
                  <a:gd name="T51" fmla="*/ 30 h 30"/>
                  <a:gd name="T52" fmla="*/ 0 w 36"/>
                  <a:gd name="T53" fmla="*/ 30 h 30"/>
                  <a:gd name="T54" fmla="*/ 0 w 36"/>
                  <a:gd name="T55" fmla="*/ 27 h 30"/>
                  <a:gd name="T56" fmla="*/ 0 w 36"/>
                  <a:gd name="T57" fmla="*/ 26 h 30"/>
                  <a:gd name="T58" fmla="*/ 0 w 36"/>
                  <a:gd name="T59" fmla="*/ 24 h 30"/>
                  <a:gd name="T60" fmla="*/ 1 w 36"/>
                  <a:gd name="T61" fmla="*/ 23 h 30"/>
                  <a:gd name="T62" fmla="*/ 2 w 36"/>
                  <a:gd name="T63" fmla="*/ 21 h 30"/>
                  <a:gd name="T64" fmla="*/ 5 w 36"/>
                  <a:gd name="T65" fmla="*/ 19 h 30"/>
                  <a:gd name="T66" fmla="*/ 7 w 36"/>
                  <a:gd name="T67" fmla="*/ 18 h 30"/>
                  <a:gd name="T68" fmla="*/ 9 w 36"/>
                  <a:gd name="T69" fmla="*/ 17 h 30"/>
                  <a:gd name="T70" fmla="*/ 10 w 36"/>
                  <a:gd name="T71" fmla="*/ 16 h 30"/>
                  <a:gd name="T72" fmla="*/ 12 w 36"/>
                  <a:gd name="T73" fmla="*/ 15 h 30"/>
                  <a:gd name="T74" fmla="*/ 14 w 36"/>
                  <a:gd name="T75" fmla="*/ 14 h 30"/>
                  <a:gd name="T76" fmla="*/ 16 w 36"/>
                  <a:gd name="T77" fmla="*/ 13 h 30"/>
                  <a:gd name="T78" fmla="*/ 18 w 36"/>
                  <a:gd name="T79" fmla="*/ 12 h 30"/>
                  <a:gd name="T80" fmla="*/ 19 w 36"/>
                  <a:gd name="T81" fmla="*/ 12 h 30"/>
                  <a:gd name="T82" fmla="*/ 21 w 36"/>
                  <a:gd name="T83" fmla="*/ 10 h 30"/>
                  <a:gd name="T84" fmla="*/ 22 w 36"/>
                  <a:gd name="T85" fmla="*/ 8 h 30"/>
                  <a:gd name="T86" fmla="*/ 24 w 36"/>
                  <a:gd name="T87" fmla="*/ 7 h 30"/>
                  <a:gd name="T88" fmla="*/ 26 w 36"/>
                  <a:gd name="T89" fmla="*/ 5 h 30"/>
                  <a:gd name="T90" fmla="*/ 28 w 36"/>
                  <a:gd name="T91" fmla="*/ 4 h 30"/>
                  <a:gd name="T92" fmla="*/ 30 w 36"/>
                  <a:gd name="T93" fmla="*/ 2 h 30"/>
                  <a:gd name="T94" fmla="*/ 31 w 36"/>
                  <a:gd name="T95" fmla="*/ 1 h 30"/>
                  <a:gd name="T96" fmla="*/ 33 w 36"/>
                  <a:gd name="T97" fmla="*/ 0 h 30"/>
                  <a:gd name="T98" fmla="*/ 33 w 36"/>
                  <a:gd name="T99" fmla="*/ 0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 h="30">
                    <a:moveTo>
                      <a:pt x="33" y="0"/>
                    </a:moveTo>
                    <a:lnTo>
                      <a:pt x="35" y="0"/>
                    </a:lnTo>
                    <a:lnTo>
                      <a:pt x="36" y="0"/>
                    </a:lnTo>
                    <a:lnTo>
                      <a:pt x="36" y="1"/>
                    </a:lnTo>
                    <a:lnTo>
                      <a:pt x="36" y="2"/>
                    </a:lnTo>
                    <a:lnTo>
                      <a:pt x="35" y="3"/>
                    </a:lnTo>
                    <a:lnTo>
                      <a:pt x="35" y="4"/>
                    </a:lnTo>
                    <a:lnTo>
                      <a:pt x="33" y="5"/>
                    </a:lnTo>
                    <a:lnTo>
                      <a:pt x="32" y="6"/>
                    </a:lnTo>
                    <a:lnTo>
                      <a:pt x="30" y="7"/>
                    </a:lnTo>
                    <a:lnTo>
                      <a:pt x="28" y="8"/>
                    </a:lnTo>
                    <a:lnTo>
                      <a:pt x="27" y="10"/>
                    </a:lnTo>
                    <a:lnTo>
                      <a:pt x="25" y="11"/>
                    </a:lnTo>
                    <a:lnTo>
                      <a:pt x="24" y="13"/>
                    </a:lnTo>
                    <a:lnTo>
                      <a:pt x="22" y="14"/>
                    </a:lnTo>
                    <a:lnTo>
                      <a:pt x="21" y="15"/>
                    </a:lnTo>
                    <a:lnTo>
                      <a:pt x="20" y="16"/>
                    </a:lnTo>
                    <a:lnTo>
                      <a:pt x="18" y="19"/>
                    </a:lnTo>
                    <a:lnTo>
                      <a:pt x="16" y="21"/>
                    </a:lnTo>
                    <a:lnTo>
                      <a:pt x="14" y="23"/>
                    </a:lnTo>
                    <a:lnTo>
                      <a:pt x="12" y="26"/>
                    </a:lnTo>
                    <a:lnTo>
                      <a:pt x="9" y="27"/>
                    </a:lnTo>
                    <a:lnTo>
                      <a:pt x="6" y="29"/>
                    </a:lnTo>
                    <a:lnTo>
                      <a:pt x="5" y="29"/>
                    </a:lnTo>
                    <a:lnTo>
                      <a:pt x="3" y="30"/>
                    </a:lnTo>
                    <a:lnTo>
                      <a:pt x="2" y="30"/>
                    </a:lnTo>
                    <a:lnTo>
                      <a:pt x="0" y="30"/>
                    </a:lnTo>
                    <a:lnTo>
                      <a:pt x="0" y="27"/>
                    </a:lnTo>
                    <a:lnTo>
                      <a:pt x="0" y="26"/>
                    </a:lnTo>
                    <a:lnTo>
                      <a:pt x="0" y="24"/>
                    </a:lnTo>
                    <a:lnTo>
                      <a:pt x="1" y="23"/>
                    </a:lnTo>
                    <a:lnTo>
                      <a:pt x="2" y="21"/>
                    </a:lnTo>
                    <a:lnTo>
                      <a:pt x="5" y="19"/>
                    </a:lnTo>
                    <a:lnTo>
                      <a:pt x="7" y="18"/>
                    </a:lnTo>
                    <a:lnTo>
                      <a:pt x="9" y="17"/>
                    </a:lnTo>
                    <a:lnTo>
                      <a:pt x="10" y="16"/>
                    </a:lnTo>
                    <a:lnTo>
                      <a:pt x="12" y="15"/>
                    </a:lnTo>
                    <a:lnTo>
                      <a:pt x="14" y="14"/>
                    </a:lnTo>
                    <a:lnTo>
                      <a:pt x="16" y="13"/>
                    </a:lnTo>
                    <a:lnTo>
                      <a:pt x="18" y="12"/>
                    </a:lnTo>
                    <a:lnTo>
                      <a:pt x="19" y="12"/>
                    </a:lnTo>
                    <a:lnTo>
                      <a:pt x="21" y="10"/>
                    </a:lnTo>
                    <a:lnTo>
                      <a:pt x="22" y="8"/>
                    </a:lnTo>
                    <a:lnTo>
                      <a:pt x="24" y="7"/>
                    </a:lnTo>
                    <a:lnTo>
                      <a:pt x="26" y="5"/>
                    </a:lnTo>
                    <a:lnTo>
                      <a:pt x="28" y="4"/>
                    </a:lnTo>
                    <a:lnTo>
                      <a:pt x="30" y="2"/>
                    </a:lnTo>
                    <a:lnTo>
                      <a:pt x="31" y="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7" name="Freeform 878"/>
              <p:cNvSpPr>
                <a:spLocks/>
              </p:cNvSpPr>
              <p:nvPr/>
            </p:nvSpPr>
            <p:spPr bwMode="auto">
              <a:xfrm>
                <a:off x="4581" y="2293"/>
                <a:ext cx="12" cy="14"/>
              </a:xfrm>
              <a:custGeom>
                <a:avLst/>
                <a:gdLst>
                  <a:gd name="T0" fmla="*/ 1 w 12"/>
                  <a:gd name="T1" fmla="*/ 0 h 14"/>
                  <a:gd name="T2" fmla="*/ 3 w 12"/>
                  <a:gd name="T3" fmla="*/ 0 h 14"/>
                  <a:gd name="T4" fmla="*/ 5 w 12"/>
                  <a:gd name="T5" fmla="*/ 1 h 14"/>
                  <a:gd name="T6" fmla="*/ 7 w 12"/>
                  <a:gd name="T7" fmla="*/ 1 h 14"/>
                  <a:gd name="T8" fmla="*/ 9 w 12"/>
                  <a:gd name="T9" fmla="*/ 2 h 14"/>
                  <a:gd name="T10" fmla="*/ 10 w 12"/>
                  <a:gd name="T11" fmla="*/ 4 h 14"/>
                  <a:gd name="T12" fmla="*/ 12 w 12"/>
                  <a:gd name="T13" fmla="*/ 7 h 14"/>
                  <a:gd name="T14" fmla="*/ 12 w 12"/>
                  <a:gd name="T15" fmla="*/ 8 h 14"/>
                  <a:gd name="T16" fmla="*/ 12 w 12"/>
                  <a:gd name="T17" fmla="*/ 10 h 14"/>
                  <a:gd name="T18" fmla="*/ 12 w 12"/>
                  <a:gd name="T19" fmla="*/ 12 h 14"/>
                  <a:gd name="T20" fmla="*/ 12 w 12"/>
                  <a:gd name="T21" fmla="*/ 14 h 14"/>
                  <a:gd name="T22" fmla="*/ 10 w 12"/>
                  <a:gd name="T23" fmla="*/ 13 h 14"/>
                  <a:gd name="T24" fmla="*/ 7 w 12"/>
                  <a:gd name="T25" fmla="*/ 12 h 14"/>
                  <a:gd name="T26" fmla="*/ 5 w 12"/>
                  <a:gd name="T27" fmla="*/ 11 h 14"/>
                  <a:gd name="T28" fmla="*/ 4 w 12"/>
                  <a:gd name="T29" fmla="*/ 10 h 14"/>
                  <a:gd name="T30" fmla="*/ 1 w 12"/>
                  <a:gd name="T31" fmla="*/ 7 h 14"/>
                  <a:gd name="T32" fmla="*/ 0 w 12"/>
                  <a:gd name="T33" fmla="*/ 5 h 14"/>
                  <a:gd name="T34" fmla="*/ 0 w 12"/>
                  <a:gd name="T35" fmla="*/ 4 h 14"/>
                  <a:gd name="T36" fmla="*/ 0 w 12"/>
                  <a:gd name="T37" fmla="*/ 3 h 14"/>
                  <a:gd name="T38" fmla="*/ 0 w 12"/>
                  <a:gd name="T39" fmla="*/ 1 h 14"/>
                  <a:gd name="T40" fmla="*/ 1 w 12"/>
                  <a:gd name="T41" fmla="*/ 0 h 14"/>
                  <a:gd name="T42" fmla="*/ 1 w 12"/>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4">
                    <a:moveTo>
                      <a:pt x="1" y="0"/>
                    </a:moveTo>
                    <a:lnTo>
                      <a:pt x="3" y="0"/>
                    </a:lnTo>
                    <a:lnTo>
                      <a:pt x="5" y="1"/>
                    </a:lnTo>
                    <a:lnTo>
                      <a:pt x="7" y="1"/>
                    </a:lnTo>
                    <a:lnTo>
                      <a:pt x="9" y="2"/>
                    </a:lnTo>
                    <a:lnTo>
                      <a:pt x="10" y="4"/>
                    </a:lnTo>
                    <a:lnTo>
                      <a:pt x="12" y="7"/>
                    </a:lnTo>
                    <a:lnTo>
                      <a:pt x="12" y="8"/>
                    </a:lnTo>
                    <a:lnTo>
                      <a:pt x="12" y="10"/>
                    </a:lnTo>
                    <a:lnTo>
                      <a:pt x="12" y="12"/>
                    </a:lnTo>
                    <a:lnTo>
                      <a:pt x="12" y="14"/>
                    </a:lnTo>
                    <a:lnTo>
                      <a:pt x="10" y="13"/>
                    </a:lnTo>
                    <a:lnTo>
                      <a:pt x="7" y="12"/>
                    </a:lnTo>
                    <a:lnTo>
                      <a:pt x="5" y="11"/>
                    </a:lnTo>
                    <a:lnTo>
                      <a:pt x="4" y="10"/>
                    </a:lnTo>
                    <a:lnTo>
                      <a:pt x="1" y="7"/>
                    </a:lnTo>
                    <a:lnTo>
                      <a:pt x="0" y="5"/>
                    </a:lnTo>
                    <a:lnTo>
                      <a:pt x="0" y="4"/>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8" name="Freeform 879"/>
              <p:cNvSpPr>
                <a:spLocks/>
              </p:cNvSpPr>
              <p:nvPr/>
            </p:nvSpPr>
            <p:spPr bwMode="auto">
              <a:xfrm>
                <a:off x="4970" y="2296"/>
                <a:ext cx="12" cy="17"/>
              </a:xfrm>
              <a:custGeom>
                <a:avLst/>
                <a:gdLst>
                  <a:gd name="T0" fmla="*/ 2 w 12"/>
                  <a:gd name="T1" fmla="*/ 0 h 17"/>
                  <a:gd name="T2" fmla="*/ 3 w 12"/>
                  <a:gd name="T3" fmla="*/ 0 h 17"/>
                  <a:gd name="T4" fmla="*/ 5 w 12"/>
                  <a:gd name="T5" fmla="*/ 1 h 17"/>
                  <a:gd name="T6" fmla="*/ 7 w 12"/>
                  <a:gd name="T7" fmla="*/ 2 h 17"/>
                  <a:gd name="T8" fmla="*/ 8 w 12"/>
                  <a:gd name="T9" fmla="*/ 3 h 17"/>
                  <a:gd name="T10" fmla="*/ 9 w 12"/>
                  <a:gd name="T11" fmla="*/ 4 h 17"/>
                  <a:gd name="T12" fmla="*/ 10 w 12"/>
                  <a:gd name="T13" fmla="*/ 6 h 17"/>
                  <a:gd name="T14" fmla="*/ 11 w 12"/>
                  <a:gd name="T15" fmla="*/ 8 h 17"/>
                  <a:gd name="T16" fmla="*/ 11 w 12"/>
                  <a:gd name="T17" fmla="*/ 9 h 17"/>
                  <a:gd name="T18" fmla="*/ 11 w 12"/>
                  <a:gd name="T19" fmla="*/ 11 h 17"/>
                  <a:gd name="T20" fmla="*/ 12 w 12"/>
                  <a:gd name="T21" fmla="*/ 13 h 17"/>
                  <a:gd name="T22" fmla="*/ 11 w 12"/>
                  <a:gd name="T23" fmla="*/ 14 h 17"/>
                  <a:gd name="T24" fmla="*/ 11 w 12"/>
                  <a:gd name="T25" fmla="*/ 17 h 17"/>
                  <a:gd name="T26" fmla="*/ 9 w 12"/>
                  <a:gd name="T27" fmla="*/ 16 h 17"/>
                  <a:gd name="T28" fmla="*/ 7 w 12"/>
                  <a:gd name="T29" fmla="*/ 16 h 17"/>
                  <a:gd name="T30" fmla="*/ 5 w 12"/>
                  <a:gd name="T31" fmla="*/ 14 h 17"/>
                  <a:gd name="T32" fmla="*/ 4 w 12"/>
                  <a:gd name="T33" fmla="*/ 13 h 17"/>
                  <a:gd name="T34" fmla="*/ 2 w 12"/>
                  <a:gd name="T35" fmla="*/ 12 h 17"/>
                  <a:gd name="T36" fmla="*/ 2 w 12"/>
                  <a:gd name="T37" fmla="*/ 11 h 17"/>
                  <a:gd name="T38" fmla="*/ 1 w 12"/>
                  <a:gd name="T39" fmla="*/ 9 h 17"/>
                  <a:gd name="T40" fmla="*/ 0 w 12"/>
                  <a:gd name="T41" fmla="*/ 8 h 17"/>
                  <a:gd name="T42" fmla="*/ 0 w 12"/>
                  <a:gd name="T43" fmla="*/ 5 h 17"/>
                  <a:gd name="T44" fmla="*/ 0 w 12"/>
                  <a:gd name="T45" fmla="*/ 4 h 17"/>
                  <a:gd name="T46" fmla="*/ 0 w 12"/>
                  <a:gd name="T47" fmla="*/ 2 h 17"/>
                  <a:gd name="T48" fmla="*/ 2 w 12"/>
                  <a:gd name="T49" fmla="*/ 0 h 17"/>
                  <a:gd name="T50" fmla="*/ 2 w 12"/>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7">
                    <a:moveTo>
                      <a:pt x="2" y="0"/>
                    </a:moveTo>
                    <a:lnTo>
                      <a:pt x="3" y="0"/>
                    </a:lnTo>
                    <a:lnTo>
                      <a:pt x="5" y="1"/>
                    </a:lnTo>
                    <a:lnTo>
                      <a:pt x="7" y="2"/>
                    </a:lnTo>
                    <a:lnTo>
                      <a:pt x="8" y="3"/>
                    </a:lnTo>
                    <a:lnTo>
                      <a:pt x="9" y="4"/>
                    </a:lnTo>
                    <a:lnTo>
                      <a:pt x="10" y="6"/>
                    </a:lnTo>
                    <a:lnTo>
                      <a:pt x="11" y="8"/>
                    </a:lnTo>
                    <a:lnTo>
                      <a:pt x="11" y="9"/>
                    </a:lnTo>
                    <a:lnTo>
                      <a:pt x="11" y="11"/>
                    </a:lnTo>
                    <a:lnTo>
                      <a:pt x="12" y="13"/>
                    </a:lnTo>
                    <a:lnTo>
                      <a:pt x="11" y="14"/>
                    </a:lnTo>
                    <a:lnTo>
                      <a:pt x="11" y="17"/>
                    </a:lnTo>
                    <a:lnTo>
                      <a:pt x="9" y="16"/>
                    </a:lnTo>
                    <a:lnTo>
                      <a:pt x="7" y="16"/>
                    </a:lnTo>
                    <a:lnTo>
                      <a:pt x="5" y="14"/>
                    </a:lnTo>
                    <a:lnTo>
                      <a:pt x="4" y="13"/>
                    </a:lnTo>
                    <a:lnTo>
                      <a:pt x="2" y="12"/>
                    </a:lnTo>
                    <a:lnTo>
                      <a:pt x="2" y="11"/>
                    </a:lnTo>
                    <a:lnTo>
                      <a:pt x="1" y="9"/>
                    </a:lnTo>
                    <a:lnTo>
                      <a:pt x="0" y="8"/>
                    </a:lnTo>
                    <a:lnTo>
                      <a:pt x="0" y="5"/>
                    </a:lnTo>
                    <a:lnTo>
                      <a:pt x="0" y="4"/>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9" name="Freeform 880"/>
              <p:cNvSpPr>
                <a:spLocks/>
              </p:cNvSpPr>
              <p:nvPr/>
            </p:nvSpPr>
            <p:spPr bwMode="auto">
              <a:xfrm>
                <a:off x="4340" y="2300"/>
                <a:ext cx="10" cy="17"/>
              </a:xfrm>
              <a:custGeom>
                <a:avLst/>
                <a:gdLst>
                  <a:gd name="T0" fmla="*/ 0 w 10"/>
                  <a:gd name="T1" fmla="*/ 0 h 17"/>
                  <a:gd name="T2" fmla="*/ 1 w 10"/>
                  <a:gd name="T3" fmla="*/ 0 h 17"/>
                  <a:gd name="T4" fmla="*/ 2 w 10"/>
                  <a:gd name="T5" fmla="*/ 0 h 17"/>
                  <a:gd name="T6" fmla="*/ 3 w 10"/>
                  <a:gd name="T7" fmla="*/ 0 h 17"/>
                  <a:gd name="T8" fmla="*/ 5 w 10"/>
                  <a:gd name="T9" fmla="*/ 0 h 17"/>
                  <a:gd name="T10" fmla="*/ 6 w 10"/>
                  <a:gd name="T11" fmla="*/ 1 h 17"/>
                  <a:gd name="T12" fmla="*/ 8 w 10"/>
                  <a:gd name="T13" fmla="*/ 3 h 17"/>
                  <a:gd name="T14" fmla="*/ 8 w 10"/>
                  <a:gd name="T15" fmla="*/ 5 h 17"/>
                  <a:gd name="T16" fmla="*/ 9 w 10"/>
                  <a:gd name="T17" fmla="*/ 6 h 17"/>
                  <a:gd name="T18" fmla="*/ 9 w 10"/>
                  <a:gd name="T19" fmla="*/ 8 h 17"/>
                  <a:gd name="T20" fmla="*/ 9 w 10"/>
                  <a:gd name="T21" fmla="*/ 10 h 17"/>
                  <a:gd name="T22" fmla="*/ 9 w 10"/>
                  <a:gd name="T23" fmla="*/ 11 h 17"/>
                  <a:gd name="T24" fmla="*/ 10 w 10"/>
                  <a:gd name="T25" fmla="*/ 13 h 17"/>
                  <a:gd name="T26" fmla="*/ 10 w 10"/>
                  <a:gd name="T27" fmla="*/ 15 h 17"/>
                  <a:gd name="T28" fmla="*/ 10 w 10"/>
                  <a:gd name="T29" fmla="*/ 17 h 17"/>
                  <a:gd name="T30" fmla="*/ 8 w 10"/>
                  <a:gd name="T31" fmla="*/ 16 h 17"/>
                  <a:gd name="T32" fmla="*/ 7 w 10"/>
                  <a:gd name="T33" fmla="*/ 16 h 17"/>
                  <a:gd name="T34" fmla="*/ 5 w 10"/>
                  <a:gd name="T35" fmla="*/ 15 h 17"/>
                  <a:gd name="T36" fmla="*/ 4 w 10"/>
                  <a:gd name="T37" fmla="*/ 14 h 17"/>
                  <a:gd name="T38" fmla="*/ 3 w 10"/>
                  <a:gd name="T39" fmla="*/ 12 h 17"/>
                  <a:gd name="T40" fmla="*/ 2 w 10"/>
                  <a:gd name="T41" fmla="*/ 11 h 17"/>
                  <a:gd name="T42" fmla="*/ 2 w 10"/>
                  <a:gd name="T43" fmla="*/ 9 h 17"/>
                  <a:gd name="T44" fmla="*/ 1 w 10"/>
                  <a:gd name="T45" fmla="*/ 8 h 17"/>
                  <a:gd name="T46" fmla="*/ 1 w 10"/>
                  <a:gd name="T47" fmla="*/ 6 h 17"/>
                  <a:gd name="T48" fmla="*/ 0 w 10"/>
                  <a:gd name="T49" fmla="*/ 4 h 17"/>
                  <a:gd name="T50" fmla="*/ 0 w 10"/>
                  <a:gd name="T51" fmla="*/ 2 h 17"/>
                  <a:gd name="T52" fmla="*/ 0 w 10"/>
                  <a:gd name="T53" fmla="*/ 0 h 17"/>
                  <a:gd name="T54" fmla="*/ 0 w 10"/>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17">
                    <a:moveTo>
                      <a:pt x="0" y="0"/>
                    </a:moveTo>
                    <a:lnTo>
                      <a:pt x="1" y="0"/>
                    </a:lnTo>
                    <a:lnTo>
                      <a:pt x="2" y="0"/>
                    </a:lnTo>
                    <a:lnTo>
                      <a:pt x="3" y="0"/>
                    </a:lnTo>
                    <a:lnTo>
                      <a:pt x="5" y="0"/>
                    </a:lnTo>
                    <a:lnTo>
                      <a:pt x="6" y="1"/>
                    </a:lnTo>
                    <a:lnTo>
                      <a:pt x="8" y="3"/>
                    </a:lnTo>
                    <a:lnTo>
                      <a:pt x="8" y="5"/>
                    </a:lnTo>
                    <a:lnTo>
                      <a:pt x="9" y="6"/>
                    </a:lnTo>
                    <a:lnTo>
                      <a:pt x="9" y="8"/>
                    </a:lnTo>
                    <a:lnTo>
                      <a:pt x="9" y="10"/>
                    </a:lnTo>
                    <a:lnTo>
                      <a:pt x="9" y="11"/>
                    </a:lnTo>
                    <a:lnTo>
                      <a:pt x="10" y="13"/>
                    </a:lnTo>
                    <a:lnTo>
                      <a:pt x="10" y="15"/>
                    </a:lnTo>
                    <a:lnTo>
                      <a:pt x="10" y="17"/>
                    </a:lnTo>
                    <a:lnTo>
                      <a:pt x="8" y="16"/>
                    </a:lnTo>
                    <a:lnTo>
                      <a:pt x="7" y="16"/>
                    </a:lnTo>
                    <a:lnTo>
                      <a:pt x="5" y="15"/>
                    </a:lnTo>
                    <a:lnTo>
                      <a:pt x="4" y="14"/>
                    </a:lnTo>
                    <a:lnTo>
                      <a:pt x="3" y="12"/>
                    </a:lnTo>
                    <a:lnTo>
                      <a:pt x="2" y="11"/>
                    </a:lnTo>
                    <a:lnTo>
                      <a:pt x="2" y="9"/>
                    </a:lnTo>
                    <a:lnTo>
                      <a:pt x="1" y="8"/>
                    </a:lnTo>
                    <a:lnTo>
                      <a:pt x="1" y="6"/>
                    </a:lnTo>
                    <a:lnTo>
                      <a:pt x="0" y="4"/>
                    </a:lnTo>
                    <a:lnTo>
                      <a:pt x="0" y="2"/>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0" name="Freeform 881"/>
              <p:cNvSpPr>
                <a:spLocks/>
              </p:cNvSpPr>
              <p:nvPr/>
            </p:nvSpPr>
            <p:spPr bwMode="auto">
              <a:xfrm>
                <a:off x="4751" y="2305"/>
                <a:ext cx="12" cy="22"/>
              </a:xfrm>
              <a:custGeom>
                <a:avLst/>
                <a:gdLst>
                  <a:gd name="T0" fmla="*/ 1 w 12"/>
                  <a:gd name="T1" fmla="*/ 0 h 22"/>
                  <a:gd name="T2" fmla="*/ 3 w 12"/>
                  <a:gd name="T3" fmla="*/ 0 h 22"/>
                  <a:gd name="T4" fmla="*/ 4 w 12"/>
                  <a:gd name="T5" fmla="*/ 0 h 22"/>
                  <a:gd name="T6" fmla="*/ 6 w 12"/>
                  <a:gd name="T7" fmla="*/ 1 h 22"/>
                  <a:gd name="T8" fmla="*/ 7 w 12"/>
                  <a:gd name="T9" fmla="*/ 1 h 22"/>
                  <a:gd name="T10" fmla="*/ 9 w 12"/>
                  <a:gd name="T11" fmla="*/ 3 h 22"/>
                  <a:gd name="T12" fmla="*/ 10 w 12"/>
                  <a:gd name="T13" fmla="*/ 5 h 22"/>
                  <a:gd name="T14" fmla="*/ 11 w 12"/>
                  <a:gd name="T15" fmla="*/ 7 h 22"/>
                  <a:gd name="T16" fmla="*/ 12 w 12"/>
                  <a:gd name="T17" fmla="*/ 8 h 22"/>
                  <a:gd name="T18" fmla="*/ 12 w 12"/>
                  <a:gd name="T19" fmla="*/ 10 h 22"/>
                  <a:gd name="T20" fmla="*/ 12 w 12"/>
                  <a:gd name="T21" fmla="*/ 13 h 22"/>
                  <a:gd name="T22" fmla="*/ 12 w 12"/>
                  <a:gd name="T23" fmla="*/ 15 h 22"/>
                  <a:gd name="T24" fmla="*/ 12 w 12"/>
                  <a:gd name="T25" fmla="*/ 17 h 22"/>
                  <a:gd name="T26" fmla="*/ 12 w 12"/>
                  <a:gd name="T27" fmla="*/ 20 h 22"/>
                  <a:gd name="T28" fmla="*/ 12 w 12"/>
                  <a:gd name="T29" fmla="*/ 22 h 22"/>
                  <a:gd name="T30" fmla="*/ 9 w 12"/>
                  <a:gd name="T31" fmla="*/ 22 h 22"/>
                  <a:gd name="T32" fmla="*/ 8 w 12"/>
                  <a:gd name="T33" fmla="*/ 22 h 22"/>
                  <a:gd name="T34" fmla="*/ 6 w 12"/>
                  <a:gd name="T35" fmla="*/ 21 h 22"/>
                  <a:gd name="T36" fmla="*/ 5 w 12"/>
                  <a:gd name="T37" fmla="*/ 20 h 22"/>
                  <a:gd name="T38" fmla="*/ 3 w 12"/>
                  <a:gd name="T39" fmla="*/ 19 h 22"/>
                  <a:gd name="T40" fmla="*/ 2 w 12"/>
                  <a:gd name="T41" fmla="*/ 18 h 22"/>
                  <a:gd name="T42" fmla="*/ 2 w 12"/>
                  <a:gd name="T43" fmla="*/ 16 h 22"/>
                  <a:gd name="T44" fmla="*/ 1 w 12"/>
                  <a:gd name="T45" fmla="*/ 15 h 22"/>
                  <a:gd name="T46" fmla="*/ 0 w 12"/>
                  <a:gd name="T47" fmla="*/ 13 h 22"/>
                  <a:gd name="T48" fmla="*/ 0 w 12"/>
                  <a:gd name="T49" fmla="*/ 11 h 22"/>
                  <a:gd name="T50" fmla="*/ 0 w 12"/>
                  <a:gd name="T51" fmla="*/ 9 h 22"/>
                  <a:gd name="T52" fmla="*/ 0 w 12"/>
                  <a:gd name="T53" fmla="*/ 7 h 22"/>
                  <a:gd name="T54" fmla="*/ 0 w 12"/>
                  <a:gd name="T55" fmla="*/ 5 h 22"/>
                  <a:gd name="T56" fmla="*/ 0 w 12"/>
                  <a:gd name="T57" fmla="*/ 3 h 22"/>
                  <a:gd name="T58" fmla="*/ 0 w 12"/>
                  <a:gd name="T59" fmla="*/ 1 h 22"/>
                  <a:gd name="T60" fmla="*/ 1 w 12"/>
                  <a:gd name="T61" fmla="*/ 0 h 22"/>
                  <a:gd name="T62" fmla="*/ 1 w 1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 h="22">
                    <a:moveTo>
                      <a:pt x="1" y="0"/>
                    </a:moveTo>
                    <a:lnTo>
                      <a:pt x="3" y="0"/>
                    </a:lnTo>
                    <a:lnTo>
                      <a:pt x="4" y="0"/>
                    </a:lnTo>
                    <a:lnTo>
                      <a:pt x="6" y="1"/>
                    </a:lnTo>
                    <a:lnTo>
                      <a:pt x="7" y="1"/>
                    </a:lnTo>
                    <a:lnTo>
                      <a:pt x="9" y="3"/>
                    </a:lnTo>
                    <a:lnTo>
                      <a:pt x="10" y="5"/>
                    </a:lnTo>
                    <a:lnTo>
                      <a:pt x="11" y="7"/>
                    </a:lnTo>
                    <a:lnTo>
                      <a:pt x="12" y="8"/>
                    </a:lnTo>
                    <a:lnTo>
                      <a:pt x="12" y="10"/>
                    </a:lnTo>
                    <a:lnTo>
                      <a:pt x="12" y="13"/>
                    </a:lnTo>
                    <a:lnTo>
                      <a:pt x="12" y="15"/>
                    </a:lnTo>
                    <a:lnTo>
                      <a:pt x="12" y="17"/>
                    </a:lnTo>
                    <a:lnTo>
                      <a:pt x="12" y="20"/>
                    </a:lnTo>
                    <a:lnTo>
                      <a:pt x="12" y="22"/>
                    </a:lnTo>
                    <a:lnTo>
                      <a:pt x="9" y="22"/>
                    </a:lnTo>
                    <a:lnTo>
                      <a:pt x="8" y="22"/>
                    </a:lnTo>
                    <a:lnTo>
                      <a:pt x="6" y="21"/>
                    </a:lnTo>
                    <a:lnTo>
                      <a:pt x="5" y="20"/>
                    </a:lnTo>
                    <a:lnTo>
                      <a:pt x="3" y="19"/>
                    </a:lnTo>
                    <a:lnTo>
                      <a:pt x="2" y="18"/>
                    </a:lnTo>
                    <a:lnTo>
                      <a:pt x="2" y="16"/>
                    </a:lnTo>
                    <a:lnTo>
                      <a:pt x="1" y="15"/>
                    </a:lnTo>
                    <a:lnTo>
                      <a:pt x="0" y="13"/>
                    </a:lnTo>
                    <a:lnTo>
                      <a:pt x="0" y="11"/>
                    </a:lnTo>
                    <a:lnTo>
                      <a:pt x="0" y="9"/>
                    </a:lnTo>
                    <a:lnTo>
                      <a:pt x="0" y="7"/>
                    </a:lnTo>
                    <a:lnTo>
                      <a:pt x="0" y="5"/>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1" name="Freeform 882"/>
              <p:cNvSpPr>
                <a:spLocks/>
              </p:cNvSpPr>
              <p:nvPr/>
            </p:nvSpPr>
            <p:spPr bwMode="auto">
              <a:xfrm>
                <a:off x="4824" y="2305"/>
                <a:ext cx="33" cy="111"/>
              </a:xfrm>
              <a:custGeom>
                <a:avLst/>
                <a:gdLst>
                  <a:gd name="T0" fmla="*/ 33 w 33"/>
                  <a:gd name="T1" fmla="*/ 4 h 111"/>
                  <a:gd name="T2" fmla="*/ 31 w 33"/>
                  <a:gd name="T3" fmla="*/ 11 h 111"/>
                  <a:gd name="T4" fmla="*/ 27 w 33"/>
                  <a:gd name="T5" fmla="*/ 18 h 111"/>
                  <a:gd name="T6" fmla="*/ 23 w 33"/>
                  <a:gd name="T7" fmla="*/ 25 h 111"/>
                  <a:gd name="T8" fmla="*/ 22 w 33"/>
                  <a:gd name="T9" fmla="*/ 32 h 111"/>
                  <a:gd name="T10" fmla="*/ 26 w 33"/>
                  <a:gd name="T11" fmla="*/ 39 h 111"/>
                  <a:gd name="T12" fmla="*/ 30 w 33"/>
                  <a:gd name="T13" fmla="*/ 43 h 111"/>
                  <a:gd name="T14" fmla="*/ 27 w 33"/>
                  <a:gd name="T15" fmla="*/ 51 h 111"/>
                  <a:gd name="T16" fmla="*/ 22 w 33"/>
                  <a:gd name="T17" fmla="*/ 55 h 111"/>
                  <a:gd name="T18" fmla="*/ 17 w 33"/>
                  <a:gd name="T19" fmla="*/ 60 h 111"/>
                  <a:gd name="T20" fmla="*/ 14 w 33"/>
                  <a:gd name="T21" fmla="*/ 70 h 111"/>
                  <a:gd name="T22" fmla="*/ 13 w 33"/>
                  <a:gd name="T23" fmla="*/ 80 h 111"/>
                  <a:gd name="T24" fmla="*/ 13 w 33"/>
                  <a:gd name="T25" fmla="*/ 91 h 111"/>
                  <a:gd name="T26" fmla="*/ 12 w 33"/>
                  <a:gd name="T27" fmla="*/ 101 h 111"/>
                  <a:gd name="T28" fmla="*/ 9 w 33"/>
                  <a:gd name="T29" fmla="*/ 111 h 111"/>
                  <a:gd name="T30" fmla="*/ 9 w 33"/>
                  <a:gd name="T31" fmla="*/ 102 h 111"/>
                  <a:gd name="T32" fmla="*/ 9 w 33"/>
                  <a:gd name="T33" fmla="*/ 93 h 111"/>
                  <a:gd name="T34" fmla="*/ 8 w 33"/>
                  <a:gd name="T35" fmla="*/ 84 h 111"/>
                  <a:gd name="T36" fmla="*/ 8 w 33"/>
                  <a:gd name="T37" fmla="*/ 74 h 111"/>
                  <a:gd name="T38" fmla="*/ 9 w 33"/>
                  <a:gd name="T39" fmla="*/ 65 h 111"/>
                  <a:gd name="T40" fmla="*/ 5 w 33"/>
                  <a:gd name="T41" fmla="*/ 62 h 111"/>
                  <a:gd name="T42" fmla="*/ 4 w 33"/>
                  <a:gd name="T43" fmla="*/ 61 h 111"/>
                  <a:gd name="T44" fmla="*/ 7 w 33"/>
                  <a:gd name="T45" fmla="*/ 59 h 111"/>
                  <a:gd name="T46" fmla="*/ 12 w 33"/>
                  <a:gd name="T47" fmla="*/ 55 h 111"/>
                  <a:gd name="T48" fmla="*/ 17 w 33"/>
                  <a:gd name="T49" fmla="*/ 52 h 111"/>
                  <a:gd name="T50" fmla="*/ 17 w 33"/>
                  <a:gd name="T51" fmla="*/ 50 h 111"/>
                  <a:gd name="T52" fmla="*/ 11 w 33"/>
                  <a:gd name="T53" fmla="*/ 52 h 111"/>
                  <a:gd name="T54" fmla="*/ 4 w 33"/>
                  <a:gd name="T55" fmla="*/ 54 h 111"/>
                  <a:gd name="T56" fmla="*/ 4 w 33"/>
                  <a:gd name="T57" fmla="*/ 51 h 111"/>
                  <a:gd name="T58" fmla="*/ 10 w 33"/>
                  <a:gd name="T59" fmla="*/ 48 h 111"/>
                  <a:gd name="T60" fmla="*/ 17 w 33"/>
                  <a:gd name="T61" fmla="*/ 46 h 111"/>
                  <a:gd name="T62" fmla="*/ 14 w 33"/>
                  <a:gd name="T63" fmla="*/ 43 h 111"/>
                  <a:gd name="T64" fmla="*/ 10 w 33"/>
                  <a:gd name="T65" fmla="*/ 43 h 111"/>
                  <a:gd name="T66" fmla="*/ 6 w 33"/>
                  <a:gd name="T67" fmla="*/ 45 h 111"/>
                  <a:gd name="T68" fmla="*/ 3 w 33"/>
                  <a:gd name="T69" fmla="*/ 46 h 111"/>
                  <a:gd name="T70" fmla="*/ 3 w 33"/>
                  <a:gd name="T71" fmla="*/ 44 h 111"/>
                  <a:gd name="T72" fmla="*/ 7 w 33"/>
                  <a:gd name="T73" fmla="*/ 41 h 111"/>
                  <a:gd name="T74" fmla="*/ 12 w 33"/>
                  <a:gd name="T75" fmla="*/ 37 h 111"/>
                  <a:gd name="T76" fmla="*/ 17 w 33"/>
                  <a:gd name="T77" fmla="*/ 34 h 111"/>
                  <a:gd name="T78" fmla="*/ 16 w 33"/>
                  <a:gd name="T79" fmla="*/ 30 h 111"/>
                  <a:gd name="T80" fmla="*/ 13 w 33"/>
                  <a:gd name="T81" fmla="*/ 30 h 111"/>
                  <a:gd name="T82" fmla="*/ 8 w 33"/>
                  <a:gd name="T83" fmla="*/ 31 h 111"/>
                  <a:gd name="T84" fmla="*/ 4 w 33"/>
                  <a:gd name="T85" fmla="*/ 32 h 111"/>
                  <a:gd name="T86" fmla="*/ 3 w 33"/>
                  <a:gd name="T87" fmla="*/ 30 h 111"/>
                  <a:gd name="T88" fmla="*/ 9 w 33"/>
                  <a:gd name="T89" fmla="*/ 25 h 111"/>
                  <a:gd name="T90" fmla="*/ 13 w 33"/>
                  <a:gd name="T91" fmla="*/ 23 h 111"/>
                  <a:gd name="T92" fmla="*/ 19 w 33"/>
                  <a:gd name="T93" fmla="*/ 20 h 111"/>
                  <a:gd name="T94" fmla="*/ 20 w 33"/>
                  <a:gd name="T95" fmla="*/ 16 h 111"/>
                  <a:gd name="T96" fmla="*/ 13 w 33"/>
                  <a:gd name="T97" fmla="*/ 19 h 111"/>
                  <a:gd name="T98" fmla="*/ 5 w 33"/>
                  <a:gd name="T99" fmla="*/ 21 h 111"/>
                  <a:gd name="T100" fmla="*/ 5 w 33"/>
                  <a:gd name="T101" fmla="*/ 18 h 111"/>
                  <a:gd name="T102" fmla="*/ 12 w 33"/>
                  <a:gd name="T103" fmla="*/ 14 h 111"/>
                  <a:gd name="T104" fmla="*/ 16 w 33"/>
                  <a:gd name="T105" fmla="*/ 12 h 111"/>
                  <a:gd name="T106" fmla="*/ 21 w 33"/>
                  <a:gd name="T107" fmla="*/ 11 h 111"/>
                  <a:gd name="T108" fmla="*/ 17 w 33"/>
                  <a:gd name="T109" fmla="*/ 10 h 111"/>
                  <a:gd name="T110" fmla="*/ 10 w 33"/>
                  <a:gd name="T111" fmla="*/ 11 h 111"/>
                  <a:gd name="T112" fmla="*/ 5 w 33"/>
                  <a:gd name="T113" fmla="*/ 12 h 111"/>
                  <a:gd name="T114" fmla="*/ 2 w 33"/>
                  <a:gd name="T115" fmla="*/ 11 h 111"/>
                  <a:gd name="T116" fmla="*/ 7 w 33"/>
                  <a:gd name="T117" fmla="*/ 8 h 111"/>
                  <a:gd name="T118" fmla="*/ 13 w 33"/>
                  <a:gd name="T119" fmla="*/ 6 h 111"/>
                  <a:gd name="T120" fmla="*/ 19 w 33"/>
                  <a:gd name="T121" fmla="*/ 4 h 111"/>
                  <a:gd name="T122" fmla="*/ 25 w 33"/>
                  <a:gd name="T123" fmla="*/ 2 h 111"/>
                  <a:gd name="T124" fmla="*/ 32 w 33"/>
                  <a:gd name="T125" fmla="*/ 0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 h="111">
                    <a:moveTo>
                      <a:pt x="32" y="0"/>
                    </a:moveTo>
                    <a:lnTo>
                      <a:pt x="33" y="2"/>
                    </a:lnTo>
                    <a:lnTo>
                      <a:pt x="33" y="4"/>
                    </a:lnTo>
                    <a:lnTo>
                      <a:pt x="33" y="6"/>
                    </a:lnTo>
                    <a:lnTo>
                      <a:pt x="32" y="9"/>
                    </a:lnTo>
                    <a:lnTo>
                      <a:pt x="31" y="11"/>
                    </a:lnTo>
                    <a:lnTo>
                      <a:pt x="30" y="13"/>
                    </a:lnTo>
                    <a:lnTo>
                      <a:pt x="29" y="15"/>
                    </a:lnTo>
                    <a:lnTo>
                      <a:pt x="27" y="18"/>
                    </a:lnTo>
                    <a:lnTo>
                      <a:pt x="26" y="20"/>
                    </a:lnTo>
                    <a:lnTo>
                      <a:pt x="24" y="23"/>
                    </a:lnTo>
                    <a:lnTo>
                      <a:pt x="23" y="25"/>
                    </a:lnTo>
                    <a:lnTo>
                      <a:pt x="22" y="28"/>
                    </a:lnTo>
                    <a:lnTo>
                      <a:pt x="22" y="30"/>
                    </a:lnTo>
                    <a:lnTo>
                      <a:pt x="22" y="32"/>
                    </a:lnTo>
                    <a:lnTo>
                      <a:pt x="23" y="35"/>
                    </a:lnTo>
                    <a:lnTo>
                      <a:pt x="25" y="38"/>
                    </a:lnTo>
                    <a:lnTo>
                      <a:pt x="26" y="39"/>
                    </a:lnTo>
                    <a:lnTo>
                      <a:pt x="28" y="40"/>
                    </a:lnTo>
                    <a:lnTo>
                      <a:pt x="29" y="42"/>
                    </a:lnTo>
                    <a:lnTo>
                      <a:pt x="30" y="43"/>
                    </a:lnTo>
                    <a:lnTo>
                      <a:pt x="30" y="46"/>
                    </a:lnTo>
                    <a:lnTo>
                      <a:pt x="29" y="49"/>
                    </a:lnTo>
                    <a:lnTo>
                      <a:pt x="27" y="51"/>
                    </a:lnTo>
                    <a:lnTo>
                      <a:pt x="25" y="53"/>
                    </a:lnTo>
                    <a:lnTo>
                      <a:pt x="24" y="54"/>
                    </a:lnTo>
                    <a:lnTo>
                      <a:pt x="22" y="55"/>
                    </a:lnTo>
                    <a:lnTo>
                      <a:pt x="21" y="57"/>
                    </a:lnTo>
                    <a:lnTo>
                      <a:pt x="19" y="58"/>
                    </a:lnTo>
                    <a:lnTo>
                      <a:pt x="17" y="60"/>
                    </a:lnTo>
                    <a:lnTo>
                      <a:pt x="15" y="63"/>
                    </a:lnTo>
                    <a:lnTo>
                      <a:pt x="14" y="66"/>
                    </a:lnTo>
                    <a:lnTo>
                      <a:pt x="14" y="70"/>
                    </a:lnTo>
                    <a:lnTo>
                      <a:pt x="13" y="73"/>
                    </a:lnTo>
                    <a:lnTo>
                      <a:pt x="13" y="76"/>
                    </a:lnTo>
                    <a:lnTo>
                      <a:pt x="13" y="80"/>
                    </a:lnTo>
                    <a:lnTo>
                      <a:pt x="13" y="83"/>
                    </a:lnTo>
                    <a:lnTo>
                      <a:pt x="13" y="87"/>
                    </a:lnTo>
                    <a:lnTo>
                      <a:pt x="13" y="91"/>
                    </a:lnTo>
                    <a:lnTo>
                      <a:pt x="13" y="94"/>
                    </a:lnTo>
                    <a:lnTo>
                      <a:pt x="13" y="98"/>
                    </a:lnTo>
                    <a:lnTo>
                      <a:pt x="12" y="101"/>
                    </a:lnTo>
                    <a:lnTo>
                      <a:pt x="12" y="104"/>
                    </a:lnTo>
                    <a:lnTo>
                      <a:pt x="11" y="107"/>
                    </a:lnTo>
                    <a:lnTo>
                      <a:pt x="9" y="111"/>
                    </a:lnTo>
                    <a:lnTo>
                      <a:pt x="9" y="108"/>
                    </a:lnTo>
                    <a:lnTo>
                      <a:pt x="9" y="105"/>
                    </a:lnTo>
                    <a:lnTo>
                      <a:pt x="9" y="102"/>
                    </a:lnTo>
                    <a:lnTo>
                      <a:pt x="9" y="99"/>
                    </a:lnTo>
                    <a:lnTo>
                      <a:pt x="9" y="96"/>
                    </a:lnTo>
                    <a:lnTo>
                      <a:pt x="9" y="93"/>
                    </a:lnTo>
                    <a:lnTo>
                      <a:pt x="9" y="90"/>
                    </a:lnTo>
                    <a:lnTo>
                      <a:pt x="9" y="87"/>
                    </a:lnTo>
                    <a:lnTo>
                      <a:pt x="8" y="84"/>
                    </a:lnTo>
                    <a:lnTo>
                      <a:pt x="8" y="81"/>
                    </a:lnTo>
                    <a:lnTo>
                      <a:pt x="8" y="77"/>
                    </a:lnTo>
                    <a:lnTo>
                      <a:pt x="8" y="74"/>
                    </a:lnTo>
                    <a:lnTo>
                      <a:pt x="8" y="71"/>
                    </a:lnTo>
                    <a:lnTo>
                      <a:pt x="9" y="68"/>
                    </a:lnTo>
                    <a:lnTo>
                      <a:pt x="9" y="65"/>
                    </a:lnTo>
                    <a:lnTo>
                      <a:pt x="9" y="63"/>
                    </a:lnTo>
                    <a:lnTo>
                      <a:pt x="7" y="62"/>
                    </a:lnTo>
                    <a:lnTo>
                      <a:pt x="5" y="62"/>
                    </a:lnTo>
                    <a:lnTo>
                      <a:pt x="4" y="62"/>
                    </a:lnTo>
                    <a:lnTo>
                      <a:pt x="4" y="61"/>
                    </a:lnTo>
                    <a:lnTo>
                      <a:pt x="5" y="60"/>
                    </a:lnTo>
                    <a:lnTo>
                      <a:pt x="6" y="59"/>
                    </a:lnTo>
                    <a:lnTo>
                      <a:pt x="7" y="59"/>
                    </a:lnTo>
                    <a:lnTo>
                      <a:pt x="9" y="58"/>
                    </a:lnTo>
                    <a:lnTo>
                      <a:pt x="11" y="57"/>
                    </a:lnTo>
                    <a:lnTo>
                      <a:pt x="12" y="55"/>
                    </a:lnTo>
                    <a:lnTo>
                      <a:pt x="14" y="54"/>
                    </a:lnTo>
                    <a:lnTo>
                      <a:pt x="16" y="53"/>
                    </a:lnTo>
                    <a:lnTo>
                      <a:pt x="17" y="52"/>
                    </a:lnTo>
                    <a:lnTo>
                      <a:pt x="19" y="51"/>
                    </a:lnTo>
                    <a:lnTo>
                      <a:pt x="21" y="50"/>
                    </a:lnTo>
                    <a:lnTo>
                      <a:pt x="17" y="50"/>
                    </a:lnTo>
                    <a:lnTo>
                      <a:pt x="15" y="50"/>
                    </a:lnTo>
                    <a:lnTo>
                      <a:pt x="13" y="51"/>
                    </a:lnTo>
                    <a:lnTo>
                      <a:pt x="11" y="52"/>
                    </a:lnTo>
                    <a:lnTo>
                      <a:pt x="9" y="52"/>
                    </a:lnTo>
                    <a:lnTo>
                      <a:pt x="6" y="53"/>
                    </a:lnTo>
                    <a:lnTo>
                      <a:pt x="4" y="54"/>
                    </a:lnTo>
                    <a:lnTo>
                      <a:pt x="2" y="55"/>
                    </a:lnTo>
                    <a:lnTo>
                      <a:pt x="3" y="53"/>
                    </a:lnTo>
                    <a:lnTo>
                      <a:pt x="4" y="51"/>
                    </a:lnTo>
                    <a:lnTo>
                      <a:pt x="6" y="50"/>
                    </a:lnTo>
                    <a:lnTo>
                      <a:pt x="8" y="49"/>
                    </a:lnTo>
                    <a:lnTo>
                      <a:pt x="10" y="48"/>
                    </a:lnTo>
                    <a:lnTo>
                      <a:pt x="12" y="47"/>
                    </a:lnTo>
                    <a:lnTo>
                      <a:pt x="14" y="46"/>
                    </a:lnTo>
                    <a:lnTo>
                      <a:pt x="17" y="46"/>
                    </a:lnTo>
                    <a:lnTo>
                      <a:pt x="16" y="44"/>
                    </a:lnTo>
                    <a:lnTo>
                      <a:pt x="15" y="43"/>
                    </a:lnTo>
                    <a:lnTo>
                      <a:pt x="14" y="43"/>
                    </a:lnTo>
                    <a:lnTo>
                      <a:pt x="13" y="43"/>
                    </a:lnTo>
                    <a:lnTo>
                      <a:pt x="12" y="43"/>
                    </a:lnTo>
                    <a:lnTo>
                      <a:pt x="10" y="43"/>
                    </a:lnTo>
                    <a:lnTo>
                      <a:pt x="9" y="44"/>
                    </a:lnTo>
                    <a:lnTo>
                      <a:pt x="8" y="45"/>
                    </a:lnTo>
                    <a:lnTo>
                      <a:pt x="6" y="45"/>
                    </a:lnTo>
                    <a:lnTo>
                      <a:pt x="5" y="45"/>
                    </a:lnTo>
                    <a:lnTo>
                      <a:pt x="3" y="46"/>
                    </a:lnTo>
                    <a:lnTo>
                      <a:pt x="2" y="45"/>
                    </a:lnTo>
                    <a:lnTo>
                      <a:pt x="3" y="44"/>
                    </a:lnTo>
                    <a:lnTo>
                      <a:pt x="4" y="42"/>
                    </a:lnTo>
                    <a:lnTo>
                      <a:pt x="5" y="41"/>
                    </a:lnTo>
                    <a:lnTo>
                      <a:pt x="7" y="41"/>
                    </a:lnTo>
                    <a:lnTo>
                      <a:pt x="9" y="39"/>
                    </a:lnTo>
                    <a:lnTo>
                      <a:pt x="10" y="38"/>
                    </a:lnTo>
                    <a:lnTo>
                      <a:pt x="12" y="37"/>
                    </a:lnTo>
                    <a:lnTo>
                      <a:pt x="13" y="36"/>
                    </a:lnTo>
                    <a:lnTo>
                      <a:pt x="15" y="35"/>
                    </a:lnTo>
                    <a:lnTo>
                      <a:pt x="17" y="34"/>
                    </a:lnTo>
                    <a:lnTo>
                      <a:pt x="17" y="32"/>
                    </a:lnTo>
                    <a:lnTo>
                      <a:pt x="17" y="31"/>
                    </a:lnTo>
                    <a:lnTo>
                      <a:pt x="16" y="30"/>
                    </a:lnTo>
                    <a:lnTo>
                      <a:pt x="15" y="29"/>
                    </a:lnTo>
                    <a:lnTo>
                      <a:pt x="14" y="29"/>
                    </a:lnTo>
                    <a:lnTo>
                      <a:pt x="13" y="30"/>
                    </a:lnTo>
                    <a:lnTo>
                      <a:pt x="11" y="30"/>
                    </a:lnTo>
                    <a:lnTo>
                      <a:pt x="10" y="31"/>
                    </a:lnTo>
                    <a:lnTo>
                      <a:pt x="8" y="31"/>
                    </a:lnTo>
                    <a:lnTo>
                      <a:pt x="6" y="32"/>
                    </a:lnTo>
                    <a:lnTo>
                      <a:pt x="5" y="32"/>
                    </a:lnTo>
                    <a:lnTo>
                      <a:pt x="4" y="32"/>
                    </a:lnTo>
                    <a:lnTo>
                      <a:pt x="3" y="32"/>
                    </a:lnTo>
                    <a:lnTo>
                      <a:pt x="3" y="31"/>
                    </a:lnTo>
                    <a:lnTo>
                      <a:pt x="3" y="30"/>
                    </a:lnTo>
                    <a:lnTo>
                      <a:pt x="4" y="29"/>
                    </a:lnTo>
                    <a:lnTo>
                      <a:pt x="6" y="27"/>
                    </a:lnTo>
                    <a:lnTo>
                      <a:pt x="9" y="25"/>
                    </a:lnTo>
                    <a:lnTo>
                      <a:pt x="10" y="25"/>
                    </a:lnTo>
                    <a:lnTo>
                      <a:pt x="11" y="24"/>
                    </a:lnTo>
                    <a:lnTo>
                      <a:pt x="13" y="23"/>
                    </a:lnTo>
                    <a:lnTo>
                      <a:pt x="14" y="23"/>
                    </a:lnTo>
                    <a:lnTo>
                      <a:pt x="17" y="21"/>
                    </a:lnTo>
                    <a:lnTo>
                      <a:pt x="19" y="20"/>
                    </a:lnTo>
                    <a:lnTo>
                      <a:pt x="22" y="18"/>
                    </a:lnTo>
                    <a:lnTo>
                      <a:pt x="23" y="16"/>
                    </a:lnTo>
                    <a:lnTo>
                      <a:pt x="20" y="16"/>
                    </a:lnTo>
                    <a:lnTo>
                      <a:pt x="17" y="17"/>
                    </a:lnTo>
                    <a:lnTo>
                      <a:pt x="15" y="18"/>
                    </a:lnTo>
                    <a:lnTo>
                      <a:pt x="13" y="19"/>
                    </a:lnTo>
                    <a:lnTo>
                      <a:pt x="10" y="20"/>
                    </a:lnTo>
                    <a:lnTo>
                      <a:pt x="8" y="21"/>
                    </a:lnTo>
                    <a:lnTo>
                      <a:pt x="5" y="21"/>
                    </a:lnTo>
                    <a:lnTo>
                      <a:pt x="3" y="22"/>
                    </a:lnTo>
                    <a:lnTo>
                      <a:pt x="4" y="20"/>
                    </a:lnTo>
                    <a:lnTo>
                      <a:pt x="5" y="18"/>
                    </a:lnTo>
                    <a:lnTo>
                      <a:pt x="8" y="16"/>
                    </a:lnTo>
                    <a:lnTo>
                      <a:pt x="11" y="15"/>
                    </a:lnTo>
                    <a:lnTo>
                      <a:pt x="12" y="14"/>
                    </a:lnTo>
                    <a:lnTo>
                      <a:pt x="13" y="13"/>
                    </a:lnTo>
                    <a:lnTo>
                      <a:pt x="15" y="13"/>
                    </a:lnTo>
                    <a:lnTo>
                      <a:pt x="16" y="12"/>
                    </a:lnTo>
                    <a:lnTo>
                      <a:pt x="18" y="12"/>
                    </a:lnTo>
                    <a:lnTo>
                      <a:pt x="19" y="11"/>
                    </a:lnTo>
                    <a:lnTo>
                      <a:pt x="21" y="11"/>
                    </a:lnTo>
                    <a:lnTo>
                      <a:pt x="22" y="11"/>
                    </a:lnTo>
                    <a:lnTo>
                      <a:pt x="19" y="10"/>
                    </a:lnTo>
                    <a:lnTo>
                      <a:pt x="17" y="10"/>
                    </a:lnTo>
                    <a:lnTo>
                      <a:pt x="14" y="10"/>
                    </a:lnTo>
                    <a:lnTo>
                      <a:pt x="11" y="11"/>
                    </a:lnTo>
                    <a:lnTo>
                      <a:pt x="10" y="11"/>
                    </a:lnTo>
                    <a:lnTo>
                      <a:pt x="8" y="12"/>
                    </a:lnTo>
                    <a:lnTo>
                      <a:pt x="7" y="12"/>
                    </a:lnTo>
                    <a:lnTo>
                      <a:pt x="5" y="12"/>
                    </a:lnTo>
                    <a:lnTo>
                      <a:pt x="3" y="12"/>
                    </a:lnTo>
                    <a:lnTo>
                      <a:pt x="0" y="12"/>
                    </a:lnTo>
                    <a:lnTo>
                      <a:pt x="2" y="11"/>
                    </a:lnTo>
                    <a:lnTo>
                      <a:pt x="3" y="10"/>
                    </a:lnTo>
                    <a:lnTo>
                      <a:pt x="5" y="9"/>
                    </a:lnTo>
                    <a:lnTo>
                      <a:pt x="7" y="8"/>
                    </a:lnTo>
                    <a:lnTo>
                      <a:pt x="9" y="7"/>
                    </a:lnTo>
                    <a:lnTo>
                      <a:pt x="11" y="6"/>
                    </a:lnTo>
                    <a:lnTo>
                      <a:pt x="13" y="6"/>
                    </a:lnTo>
                    <a:lnTo>
                      <a:pt x="15" y="5"/>
                    </a:lnTo>
                    <a:lnTo>
                      <a:pt x="17" y="4"/>
                    </a:lnTo>
                    <a:lnTo>
                      <a:pt x="19" y="4"/>
                    </a:lnTo>
                    <a:lnTo>
                      <a:pt x="21" y="3"/>
                    </a:lnTo>
                    <a:lnTo>
                      <a:pt x="23" y="3"/>
                    </a:lnTo>
                    <a:lnTo>
                      <a:pt x="25" y="2"/>
                    </a:lnTo>
                    <a:lnTo>
                      <a:pt x="27" y="1"/>
                    </a:lnTo>
                    <a:lnTo>
                      <a:pt x="29" y="1"/>
                    </a:lnTo>
                    <a:lnTo>
                      <a:pt x="32"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2" name="Freeform 883"/>
              <p:cNvSpPr>
                <a:spLocks/>
              </p:cNvSpPr>
              <p:nvPr/>
            </p:nvSpPr>
            <p:spPr bwMode="auto">
              <a:xfrm>
                <a:off x="4397" y="2307"/>
                <a:ext cx="18" cy="8"/>
              </a:xfrm>
              <a:custGeom>
                <a:avLst/>
                <a:gdLst>
                  <a:gd name="T0" fmla="*/ 0 w 18"/>
                  <a:gd name="T1" fmla="*/ 0 h 8"/>
                  <a:gd name="T2" fmla="*/ 2 w 18"/>
                  <a:gd name="T3" fmla="*/ 0 h 8"/>
                  <a:gd name="T4" fmla="*/ 4 w 18"/>
                  <a:gd name="T5" fmla="*/ 1 h 8"/>
                  <a:gd name="T6" fmla="*/ 6 w 18"/>
                  <a:gd name="T7" fmla="*/ 1 h 8"/>
                  <a:gd name="T8" fmla="*/ 8 w 18"/>
                  <a:gd name="T9" fmla="*/ 2 h 8"/>
                  <a:gd name="T10" fmla="*/ 11 w 18"/>
                  <a:gd name="T11" fmla="*/ 3 h 8"/>
                  <a:gd name="T12" fmla="*/ 13 w 18"/>
                  <a:gd name="T13" fmla="*/ 5 h 8"/>
                  <a:gd name="T14" fmla="*/ 15 w 18"/>
                  <a:gd name="T15" fmla="*/ 5 h 8"/>
                  <a:gd name="T16" fmla="*/ 18 w 18"/>
                  <a:gd name="T17" fmla="*/ 6 h 8"/>
                  <a:gd name="T18" fmla="*/ 16 w 18"/>
                  <a:gd name="T19" fmla="*/ 7 h 8"/>
                  <a:gd name="T20" fmla="*/ 15 w 18"/>
                  <a:gd name="T21" fmla="*/ 7 h 8"/>
                  <a:gd name="T22" fmla="*/ 13 w 18"/>
                  <a:gd name="T23" fmla="*/ 7 h 8"/>
                  <a:gd name="T24" fmla="*/ 12 w 18"/>
                  <a:gd name="T25" fmla="*/ 8 h 8"/>
                  <a:gd name="T26" fmla="*/ 11 w 18"/>
                  <a:gd name="T27" fmla="*/ 7 h 8"/>
                  <a:gd name="T28" fmla="*/ 9 w 18"/>
                  <a:gd name="T29" fmla="*/ 7 h 8"/>
                  <a:gd name="T30" fmla="*/ 8 w 18"/>
                  <a:gd name="T31" fmla="*/ 7 h 8"/>
                  <a:gd name="T32" fmla="*/ 7 w 18"/>
                  <a:gd name="T33" fmla="*/ 7 h 8"/>
                  <a:gd name="T34" fmla="*/ 4 w 18"/>
                  <a:gd name="T35" fmla="*/ 5 h 8"/>
                  <a:gd name="T36" fmla="*/ 2 w 18"/>
                  <a:gd name="T37" fmla="*/ 4 h 8"/>
                  <a:gd name="T38" fmla="*/ 0 w 18"/>
                  <a:gd name="T39" fmla="*/ 2 h 8"/>
                  <a:gd name="T40" fmla="*/ 0 w 18"/>
                  <a:gd name="T41" fmla="*/ 0 h 8"/>
                  <a:gd name="T42" fmla="*/ 0 w 18"/>
                  <a:gd name="T43" fmla="*/ 0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8">
                    <a:moveTo>
                      <a:pt x="0" y="0"/>
                    </a:moveTo>
                    <a:lnTo>
                      <a:pt x="2" y="0"/>
                    </a:lnTo>
                    <a:lnTo>
                      <a:pt x="4" y="1"/>
                    </a:lnTo>
                    <a:lnTo>
                      <a:pt x="6" y="1"/>
                    </a:lnTo>
                    <a:lnTo>
                      <a:pt x="8" y="2"/>
                    </a:lnTo>
                    <a:lnTo>
                      <a:pt x="11" y="3"/>
                    </a:lnTo>
                    <a:lnTo>
                      <a:pt x="13" y="5"/>
                    </a:lnTo>
                    <a:lnTo>
                      <a:pt x="15" y="5"/>
                    </a:lnTo>
                    <a:lnTo>
                      <a:pt x="18" y="6"/>
                    </a:lnTo>
                    <a:lnTo>
                      <a:pt x="16" y="7"/>
                    </a:lnTo>
                    <a:lnTo>
                      <a:pt x="15" y="7"/>
                    </a:lnTo>
                    <a:lnTo>
                      <a:pt x="13" y="7"/>
                    </a:lnTo>
                    <a:lnTo>
                      <a:pt x="12" y="8"/>
                    </a:lnTo>
                    <a:lnTo>
                      <a:pt x="11" y="7"/>
                    </a:lnTo>
                    <a:lnTo>
                      <a:pt x="9" y="7"/>
                    </a:lnTo>
                    <a:lnTo>
                      <a:pt x="8" y="7"/>
                    </a:lnTo>
                    <a:lnTo>
                      <a:pt x="7" y="7"/>
                    </a:lnTo>
                    <a:lnTo>
                      <a:pt x="4" y="5"/>
                    </a:lnTo>
                    <a:lnTo>
                      <a:pt x="2" y="4"/>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3" name="Freeform 884"/>
              <p:cNvSpPr>
                <a:spLocks/>
              </p:cNvSpPr>
              <p:nvPr/>
            </p:nvSpPr>
            <p:spPr bwMode="auto">
              <a:xfrm>
                <a:off x="4582" y="2308"/>
                <a:ext cx="11" cy="15"/>
              </a:xfrm>
              <a:custGeom>
                <a:avLst/>
                <a:gdLst>
                  <a:gd name="T0" fmla="*/ 1 w 11"/>
                  <a:gd name="T1" fmla="*/ 0 h 15"/>
                  <a:gd name="T2" fmla="*/ 2 w 11"/>
                  <a:gd name="T3" fmla="*/ 0 h 15"/>
                  <a:gd name="T4" fmla="*/ 4 w 11"/>
                  <a:gd name="T5" fmla="*/ 0 h 15"/>
                  <a:gd name="T6" fmla="*/ 5 w 11"/>
                  <a:gd name="T7" fmla="*/ 0 h 15"/>
                  <a:gd name="T8" fmla="*/ 6 w 11"/>
                  <a:gd name="T9" fmla="*/ 1 h 15"/>
                  <a:gd name="T10" fmla="*/ 8 w 11"/>
                  <a:gd name="T11" fmla="*/ 2 h 15"/>
                  <a:gd name="T12" fmla="*/ 10 w 11"/>
                  <a:gd name="T13" fmla="*/ 4 h 15"/>
                  <a:gd name="T14" fmla="*/ 11 w 11"/>
                  <a:gd name="T15" fmla="*/ 6 h 15"/>
                  <a:gd name="T16" fmla="*/ 11 w 11"/>
                  <a:gd name="T17" fmla="*/ 9 h 15"/>
                  <a:gd name="T18" fmla="*/ 11 w 11"/>
                  <a:gd name="T19" fmla="*/ 10 h 15"/>
                  <a:gd name="T20" fmla="*/ 11 w 11"/>
                  <a:gd name="T21" fmla="*/ 12 h 15"/>
                  <a:gd name="T22" fmla="*/ 11 w 11"/>
                  <a:gd name="T23" fmla="*/ 13 h 15"/>
                  <a:gd name="T24" fmla="*/ 11 w 11"/>
                  <a:gd name="T25" fmla="*/ 15 h 15"/>
                  <a:gd name="T26" fmla="*/ 9 w 11"/>
                  <a:gd name="T27" fmla="*/ 15 h 15"/>
                  <a:gd name="T28" fmla="*/ 7 w 11"/>
                  <a:gd name="T29" fmla="*/ 14 h 15"/>
                  <a:gd name="T30" fmla="*/ 5 w 11"/>
                  <a:gd name="T31" fmla="*/ 12 h 15"/>
                  <a:gd name="T32" fmla="*/ 3 w 11"/>
                  <a:gd name="T33" fmla="*/ 10 h 15"/>
                  <a:gd name="T34" fmla="*/ 2 w 11"/>
                  <a:gd name="T35" fmla="*/ 8 h 15"/>
                  <a:gd name="T36" fmla="*/ 0 w 11"/>
                  <a:gd name="T37" fmla="*/ 5 h 15"/>
                  <a:gd name="T38" fmla="*/ 0 w 11"/>
                  <a:gd name="T39" fmla="*/ 2 h 15"/>
                  <a:gd name="T40" fmla="*/ 1 w 11"/>
                  <a:gd name="T41" fmla="*/ 0 h 15"/>
                  <a:gd name="T42" fmla="*/ 1 w 11"/>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5">
                    <a:moveTo>
                      <a:pt x="1" y="0"/>
                    </a:moveTo>
                    <a:lnTo>
                      <a:pt x="2" y="0"/>
                    </a:lnTo>
                    <a:lnTo>
                      <a:pt x="4" y="0"/>
                    </a:lnTo>
                    <a:lnTo>
                      <a:pt x="5" y="0"/>
                    </a:lnTo>
                    <a:lnTo>
                      <a:pt x="6" y="1"/>
                    </a:lnTo>
                    <a:lnTo>
                      <a:pt x="8" y="2"/>
                    </a:lnTo>
                    <a:lnTo>
                      <a:pt x="10" y="4"/>
                    </a:lnTo>
                    <a:lnTo>
                      <a:pt x="11" y="6"/>
                    </a:lnTo>
                    <a:lnTo>
                      <a:pt x="11" y="9"/>
                    </a:lnTo>
                    <a:lnTo>
                      <a:pt x="11" y="10"/>
                    </a:lnTo>
                    <a:lnTo>
                      <a:pt x="11" y="12"/>
                    </a:lnTo>
                    <a:lnTo>
                      <a:pt x="11" y="13"/>
                    </a:lnTo>
                    <a:lnTo>
                      <a:pt x="11" y="15"/>
                    </a:lnTo>
                    <a:lnTo>
                      <a:pt x="9" y="15"/>
                    </a:lnTo>
                    <a:lnTo>
                      <a:pt x="7" y="14"/>
                    </a:lnTo>
                    <a:lnTo>
                      <a:pt x="5" y="12"/>
                    </a:lnTo>
                    <a:lnTo>
                      <a:pt x="3" y="10"/>
                    </a:lnTo>
                    <a:lnTo>
                      <a:pt x="2" y="8"/>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4" name="Freeform 885"/>
              <p:cNvSpPr>
                <a:spLocks/>
              </p:cNvSpPr>
              <p:nvPr/>
            </p:nvSpPr>
            <p:spPr bwMode="auto">
              <a:xfrm>
                <a:off x="4940" y="2311"/>
                <a:ext cx="9" cy="18"/>
              </a:xfrm>
              <a:custGeom>
                <a:avLst/>
                <a:gdLst>
                  <a:gd name="T0" fmla="*/ 2 w 9"/>
                  <a:gd name="T1" fmla="*/ 0 h 18"/>
                  <a:gd name="T2" fmla="*/ 3 w 9"/>
                  <a:gd name="T3" fmla="*/ 0 h 18"/>
                  <a:gd name="T4" fmla="*/ 5 w 9"/>
                  <a:gd name="T5" fmla="*/ 0 h 18"/>
                  <a:gd name="T6" fmla="*/ 6 w 9"/>
                  <a:gd name="T7" fmla="*/ 0 h 18"/>
                  <a:gd name="T8" fmla="*/ 7 w 9"/>
                  <a:gd name="T9" fmla="*/ 1 h 18"/>
                  <a:gd name="T10" fmla="*/ 8 w 9"/>
                  <a:gd name="T11" fmla="*/ 2 h 18"/>
                  <a:gd name="T12" fmla="*/ 8 w 9"/>
                  <a:gd name="T13" fmla="*/ 4 h 18"/>
                  <a:gd name="T14" fmla="*/ 8 w 9"/>
                  <a:gd name="T15" fmla="*/ 6 h 18"/>
                  <a:gd name="T16" fmla="*/ 9 w 9"/>
                  <a:gd name="T17" fmla="*/ 8 h 18"/>
                  <a:gd name="T18" fmla="*/ 8 w 9"/>
                  <a:gd name="T19" fmla="*/ 11 h 18"/>
                  <a:gd name="T20" fmla="*/ 8 w 9"/>
                  <a:gd name="T21" fmla="*/ 13 h 18"/>
                  <a:gd name="T22" fmla="*/ 8 w 9"/>
                  <a:gd name="T23" fmla="*/ 15 h 18"/>
                  <a:gd name="T24" fmla="*/ 8 w 9"/>
                  <a:gd name="T25" fmla="*/ 18 h 18"/>
                  <a:gd name="T26" fmla="*/ 7 w 9"/>
                  <a:gd name="T27" fmla="*/ 17 h 18"/>
                  <a:gd name="T28" fmla="*/ 5 w 9"/>
                  <a:gd name="T29" fmla="*/ 17 h 18"/>
                  <a:gd name="T30" fmla="*/ 4 w 9"/>
                  <a:gd name="T31" fmla="*/ 17 h 18"/>
                  <a:gd name="T32" fmla="*/ 3 w 9"/>
                  <a:gd name="T33" fmla="*/ 17 h 18"/>
                  <a:gd name="T34" fmla="*/ 2 w 9"/>
                  <a:gd name="T35" fmla="*/ 16 h 18"/>
                  <a:gd name="T36" fmla="*/ 1 w 9"/>
                  <a:gd name="T37" fmla="*/ 15 h 18"/>
                  <a:gd name="T38" fmla="*/ 0 w 9"/>
                  <a:gd name="T39" fmla="*/ 13 h 18"/>
                  <a:gd name="T40" fmla="*/ 0 w 9"/>
                  <a:gd name="T41" fmla="*/ 11 h 18"/>
                  <a:gd name="T42" fmla="*/ 0 w 9"/>
                  <a:gd name="T43" fmla="*/ 9 h 18"/>
                  <a:gd name="T44" fmla="*/ 0 w 9"/>
                  <a:gd name="T45" fmla="*/ 7 h 18"/>
                  <a:gd name="T46" fmla="*/ 0 w 9"/>
                  <a:gd name="T47" fmla="*/ 5 h 18"/>
                  <a:gd name="T48" fmla="*/ 0 w 9"/>
                  <a:gd name="T49" fmla="*/ 3 h 18"/>
                  <a:gd name="T50" fmla="*/ 1 w 9"/>
                  <a:gd name="T51" fmla="*/ 2 h 18"/>
                  <a:gd name="T52" fmla="*/ 2 w 9"/>
                  <a:gd name="T53" fmla="*/ 0 h 18"/>
                  <a:gd name="T54" fmla="*/ 2 w 9"/>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8">
                    <a:moveTo>
                      <a:pt x="2" y="0"/>
                    </a:moveTo>
                    <a:lnTo>
                      <a:pt x="3" y="0"/>
                    </a:lnTo>
                    <a:lnTo>
                      <a:pt x="5" y="0"/>
                    </a:lnTo>
                    <a:lnTo>
                      <a:pt x="6" y="0"/>
                    </a:lnTo>
                    <a:lnTo>
                      <a:pt x="7" y="1"/>
                    </a:lnTo>
                    <a:lnTo>
                      <a:pt x="8" y="2"/>
                    </a:lnTo>
                    <a:lnTo>
                      <a:pt x="8" y="4"/>
                    </a:lnTo>
                    <a:lnTo>
                      <a:pt x="8" y="6"/>
                    </a:lnTo>
                    <a:lnTo>
                      <a:pt x="9" y="8"/>
                    </a:lnTo>
                    <a:lnTo>
                      <a:pt x="8" y="11"/>
                    </a:lnTo>
                    <a:lnTo>
                      <a:pt x="8" y="13"/>
                    </a:lnTo>
                    <a:lnTo>
                      <a:pt x="8" y="15"/>
                    </a:lnTo>
                    <a:lnTo>
                      <a:pt x="8" y="18"/>
                    </a:lnTo>
                    <a:lnTo>
                      <a:pt x="7" y="17"/>
                    </a:lnTo>
                    <a:lnTo>
                      <a:pt x="5" y="17"/>
                    </a:lnTo>
                    <a:lnTo>
                      <a:pt x="4" y="17"/>
                    </a:lnTo>
                    <a:lnTo>
                      <a:pt x="3" y="17"/>
                    </a:lnTo>
                    <a:lnTo>
                      <a:pt x="2" y="16"/>
                    </a:lnTo>
                    <a:lnTo>
                      <a:pt x="1" y="15"/>
                    </a:lnTo>
                    <a:lnTo>
                      <a:pt x="0" y="13"/>
                    </a:lnTo>
                    <a:lnTo>
                      <a:pt x="0" y="11"/>
                    </a:lnTo>
                    <a:lnTo>
                      <a:pt x="0" y="9"/>
                    </a:lnTo>
                    <a:lnTo>
                      <a:pt x="0" y="7"/>
                    </a:lnTo>
                    <a:lnTo>
                      <a:pt x="0" y="5"/>
                    </a:lnTo>
                    <a:lnTo>
                      <a:pt x="0" y="3"/>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5" name="Freeform 886"/>
              <p:cNvSpPr>
                <a:spLocks/>
              </p:cNvSpPr>
              <p:nvPr/>
            </p:nvSpPr>
            <p:spPr bwMode="auto">
              <a:xfrm>
                <a:off x="4770" y="2313"/>
                <a:ext cx="16" cy="26"/>
              </a:xfrm>
              <a:custGeom>
                <a:avLst/>
                <a:gdLst>
                  <a:gd name="T0" fmla="*/ 2 w 16"/>
                  <a:gd name="T1" fmla="*/ 0 h 26"/>
                  <a:gd name="T2" fmla="*/ 4 w 16"/>
                  <a:gd name="T3" fmla="*/ 1 h 26"/>
                  <a:gd name="T4" fmla="*/ 6 w 16"/>
                  <a:gd name="T5" fmla="*/ 1 h 26"/>
                  <a:gd name="T6" fmla="*/ 7 w 16"/>
                  <a:gd name="T7" fmla="*/ 2 h 26"/>
                  <a:gd name="T8" fmla="*/ 9 w 16"/>
                  <a:gd name="T9" fmla="*/ 3 h 26"/>
                  <a:gd name="T10" fmla="*/ 11 w 16"/>
                  <a:gd name="T11" fmla="*/ 4 h 26"/>
                  <a:gd name="T12" fmla="*/ 12 w 16"/>
                  <a:gd name="T13" fmla="*/ 5 h 26"/>
                  <a:gd name="T14" fmla="*/ 13 w 16"/>
                  <a:gd name="T15" fmla="*/ 6 h 26"/>
                  <a:gd name="T16" fmla="*/ 14 w 16"/>
                  <a:gd name="T17" fmla="*/ 8 h 26"/>
                  <a:gd name="T18" fmla="*/ 15 w 16"/>
                  <a:gd name="T19" fmla="*/ 10 h 26"/>
                  <a:gd name="T20" fmla="*/ 16 w 16"/>
                  <a:gd name="T21" fmla="*/ 12 h 26"/>
                  <a:gd name="T22" fmla="*/ 16 w 16"/>
                  <a:gd name="T23" fmla="*/ 13 h 26"/>
                  <a:gd name="T24" fmla="*/ 16 w 16"/>
                  <a:gd name="T25" fmla="*/ 14 h 26"/>
                  <a:gd name="T26" fmla="*/ 16 w 16"/>
                  <a:gd name="T27" fmla="*/ 16 h 26"/>
                  <a:gd name="T28" fmla="*/ 16 w 16"/>
                  <a:gd name="T29" fmla="*/ 17 h 26"/>
                  <a:gd name="T30" fmla="*/ 15 w 16"/>
                  <a:gd name="T31" fmla="*/ 20 h 26"/>
                  <a:gd name="T32" fmla="*/ 15 w 16"/>
                  <a:gd name="T33" fmla="*/ 22 h 26"/>
                  <a:gd name="T34" fmla="*/ 15 w 16"/>
                  <a:gd name="T35" fmla="*/ 24 h 26"/>
                  <a:gd name="T36" fmla="*/ 16 w 16"/>
                  <a:gd name="T37" fmla="*/ 26 h 26"/>
                  <a:gd name="T38" fmla="*/ 13 w 16"/>
                  <a:gd name="T39" fmla="*/ 25 h 26"/>
                  <a:gd name="T40" fmla="*/ 11 w 16"/>
                  <a:gd name="T41" fmla="*/ 24 h 26"/>
                  <a:gd name="T42" fmla="*/ 9 w 16"/>
                  <a:gd name="T43" fmla="*/ 23 h 26"/>
                  <a:gd name="T44" fmla="*/ 7 w 16"/>
                  <a:gd name="T45" fmla="*/ 23 h 26"/>
                  <a:gd name="T46" fmla="*/ 6 w 16"/>
                  <a:gd name="T47" fmla="*/ 21 h 26"/>
                  <a:gd name="T48" fmla="*/ 5 w 16"/>
                  <a:gd name="T49" fmla="*/ 20 h 26"/>
                  <a:gd name="T50" fmla="*/ 4 w 16"/>
                  <a:gd name="T51" fmla="*/ 19 h 26"/>
                  <a:gd name="T52" fmla="*/ 3 w 16"/>
                  <a:gd name="T53" fmla="*/ 17 h 26"/>
                  <a:gd name="T54" fmla="*/ 2 w 16"/>
                  <a:gd name="T55" fmla="*/ 15 h 26"/>
                  <a:gd name="T56" fmla="*/ 1 w 16"/>
                  <a:gd name="T57" fmla="*/ 13 h 26"/>
                  <a:gd name="T58" fmla="*/ 1 w 16"/>
                  <a:gd name="T59" fmla="*/ 11 h 26"/>
                  <a:gd name="T60" fmla="*/ 1 w 16"/>
                  <a:gd name="T61" fmla="*/ 10 h 26"/>
                  <a:gd name="T62" fmla="*/ 0 w 16"/>
                  <a:gd name="T63" fmla="*/ 7 h 26"/>
                  <a:gd name="T64" fmla="*/ 1 w 16"/>
                  <a:gd name="T65" fmla="*/ 5 h 26"/>
                  <a:gd name="T66" fmla="*/ 1 w 16"/>
                  <a:gd name="T67" fmla="*/ 3 h 26"/>
                  <a:gd name="T68" fmla="*/ 2 w 16"/>
                  <a:gd name="T69" fmla="*/ 0 h 26"/>
                  <a:gd name="T70" fmla="*/ 2 w 16"/>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 h="26">
                    <a:moveTo>
                      <a:pt x="2" y="0"/>
                    </a:moveTo>
                    <a:lnTo>
                      <a:pt x="4" y="1"/>
                    </a:lnTo>
                    <a:lnTo>
                      <a:pt x="6" y="1"/>
                    </a:lnTo>
                    <a:lnTo>
                      <a:pt x="7" y="2"/>
                    </a:lnTo>
                    <a:lnTo>
                      <a:pt x="9" y="3"/>
                    </a:lnTo>
                    <a:lnTo>
                      <a:pt x="11" y="4"/>
                    </a:lnTo>
                    <a:lnTo>
                      <a:pt x="12" y="5"/>
                    </a:lnTo>
                    <a:lnTo>
                      <a:pt x="13" y="6"/>
                    </a:lnTo>
                    <a:lnTo>
                      <a:pt x="14" y="8"/>
                    </a:lnTo>
                    <a:lnTo>
                      <a:pt x="15" y="10"/>
                    </a:lnTo>
                    <a:lnTo>
                      <a:pt x="16" y="12"/>
                    </a:lnTo>
                    <a:lnTo>
                      <a:pt x="16" y="13"/>
                    </a:lnTo>
                    <a:lnTo>
                      <a:pt x="16" y="14"/>
                    </a:lnTo>
                    <a:lnTo>
                      <a:pt x="16" y="16"/>
                    </a:lnTo>
                    <a:lnTo>
                      <a:pt x="16" y="17"/>
                    </a:lnTo>
                    <a:lnTo>
                      <a:pt x="15" y="20"/>
                    </a:lnTo>
                    <a:lnTo>
                      <a:pt x="15" y="22"/>
                    </a:lnTo>
                    <a:lnTo>
                      <a:pt x="15" y="24"/>
                    </a:lnTo>
                    <a:lnTo>
                      <a:pt x="16" y="26"/>
                    </a:lnTo>
                    <a:lnTo>
                      <a:pt x="13" y="25"/>
                    </a:lnTo>
                    <a:lnTo>
                      <a:pt x="11" y="24"/>
                    </a:lnTo>
                    <a:lnTo>
                      <a:pt x="9" y="23"/>
                    </a:lnTo>
                    <a:lnTo>
                      <a:pt x="7" y="23"/>
                    </a:lnTo>
                    <a:lnTo>
                      <a:pt x="6" y="21"/>
                    </a:lnTo>
                    <a:lnTo>
                      <a:pt x="5" y="20"/>
                    </a:lnTo>
                    <a:lnTo>
                      <a:pt x="4" y="19"/>
                    </a:lnTo>
                    <a:lnTo>
                      <a:pt x="3" y="17"/>
                    </a:lnTo>
                    <a:lnTo>
                      <a:pt x="2" y="15"/>
                    </a:lnTo>
                    <a:lnTo>
                      <a:pt x="1" y="13"/>
                    </a:lnTo>
                    <a:lnTo>
                      <a:pt x="1" y="11"/>
                    </a:lnTo>
                    <a:lnTo>
                      <a:pt x="1" y="10"/>
                    </a:lnTo>
                    <a:lnTo>
                      <a:pt x="0" y="7"/>
                    </a:lnTo>
                    <a:lnTo>
                      <a:pt x="1" y="5"/>
                    </a:lnTo>
                    <a:lnTo>
                      <a:pt x="1"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6" name="Freeform 887"/>
              <p:cNvSpPr>
                <a:spLocks/>
              </p:cNvSpPr>
              <p:nvPr/>
            </p:nvSpPr>
            <p:spPr bwMode="auto">
              <a:xfrm>
                <a:off x="4954" y="2315"/>
                <a:ext cx="10" cy="18"/>
              </a:xfrm>
              <a:custGeom>
                <a:avLst/>
                <a:gdLst>
                  <a:gd name="T0" fmla="*/ 2 w 10"/>
                  <a:gd name="T1" fmla="*/ 0 h 18"/>
                  <a:gd name="T2" fmla="*/ 3 w 10"/>
                  <a:gd name="T3" fmla="*/ 0 h 18"/>
                  <a:gd name="T4" fmla="*/ 5 w 10"/>
                  <a:gd name="T5" fmla="*/ 0 h 18"/>
                  <a:gd name="T6" fmla="*/ 7 w 10"/>
                  <a:gd name="T7" fmla="*/ 0 h 18"/>
                  <a:gd name="T8" fmla="*/ 8 w 10"/>
                  <a:gd name="T9" fmla="*/ 1 h 18"/>
                  <a:gd name="T10" fmla="*/ 9 w 10"/>
                  <a:gd name="T11" fmla="*/ 3 h 18"/>
                  <a:gd name="T12" fmla="*/ 10 w 10"/>
                  <a:gd name="T13" fmla="*/ 4 h 18"/>
                  <a:gd name="T14" fmla="*/ 10 w 10"/>
                  <a:gd name="T15" fmla="*/ 6 h 18"/>
                  <a:gd name="T16" fmla="*/ 10 w 10"/>
                  <a:gd name="T17" fmla="*/ 9 h 18"/>
                  <a:gd name="T18" fmla="*/ 10 w 10"/>
                  <a:gd name="T19" fmla="*/ 11 h 18"/>
                  <a:gd name="T20" fmla="*/ 10 w 10"/>
                  <a:gd name="T21" fmla="*/ 13 h 18"/>
                  <a:gd name="T22" fmla="*/ 10 w 10"/>
                  <a:gd name="T23" fmla="*/ 15 h 18"/>
                  <a:gd name="T24" fmla="*/ 10 w 10"/>
                  <a:gd name="T25" fmla="*/ 18 h 18"/>
                  <a:gd name="T26" fmla="*/ 8 w 10"/>
                  <a:gd name="T27" fmla="*/ 18 h 18"/>
                  <a:gd name="T28" fmla="*/ 6 w 10"/>
                  <a:gd name="T29" fmla="*/ 18 h 18"/>
                  <a:gd name="T30" fmla="*/ 4 w 10"/>
                  <a:gd name="T31" fmla="*/ 18 h 18"/>
                  <a:gd name="T32" fmla="*/ 4 w 10"/>
                  <a:gd name="T33" fmla="*/ 17 h 18"/>
                  <a:gd name="T34" fmla="*/ 2 w 10"/>
                  <a:gd name="T35" fmla="*/ 16 h 18"/>
                  <a:gd name="T36" fmla="*/ 1 w 10"/>
                  <a:gd name="T37" fmla="*/ 14 h 18"/>
                  <a:gd name="T38" fmla="*/ 0 w 10"/>
                  <a:gd name="T39" fmla="*/ 12 h 18"/>
                  <a:gd name="T40" fmla="*/ 0 w 10"/>
                  <a:gd name="T41" fmla="*/ 10 h 18"/>
                  <a:gd name="T42" fmla="*/ 0 w 10"/>
                  <a:gd name="T43" fmla="*/ 8 h 18"/>
                  <a:gd name="T44" fmla="*/ 0 w 10"/>
                  <a:gd name="T45" fmla="*/ 7 h 18"/>
                  <a:gd name="T46" fmla="*/ 0 w 10"/>
                  <a:gd name="T47" fmla="*/ 5 h 18"/>
                  <a:gd name="T48" fmla="*/ 1 w 10"/>
                  <a:gd name="T49" fmla="*/ 3 h 18"/>
                  <a:gd name="T50" fmla="*/ 1 w 10"/>
                  <a:gd name="T51" fmla="*/ 1 h 18"/>
                  <a:gd name="T52" fmla="*/ 2 w 10"/>
                  <a:gd name="T53" fmla="*/ 0 h 18"/>
                  <a:gd name="T54" fmla="*/ 2 w 10"/>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18">
                    <a:moveTo>
                      <a:pt x="2" y="0"/>
                    </a:moveTo>
                    <a:lnTo>
                      <a:pt x="3" y="0"/>
                    </a:lnTo>
                    <a:lnTo>
                      <a:pt x="5" y="0"/>
                    </a:lnTo>
                    <a:lnTo>
                      <a:pt x="7" y="0"/>
                    </a:lnTo>
                    <a:lnTo>
                      <a:pt x="8" y="1"/>
                    </a:lnTo>
                    <a:lnTo>
                      <a:pt x="9" y="3"/>
                    </a:lnTo>
                    <a:lnTo>
                      <a:pt x="10" y="4"/>
                    </a:lnTo>
                    <a:lnTo>
                      <a:pt x="10" y="6"/>
                    </a:lnTo>
                    <a:lnTo>
                      <a:pt x="10" y="9"/>
                    </a:lnTo>
                    <a:lnTo>
                      <a:pt x="10" y="11"/>
                    </a:lnTo>
                    <a:lnTo>
                      <a:pt x="10" y="13"/>
                    </a:lnTo>
                    <a:lnTo>
                      <a:pt x="10" y="15"/>
                    </a:lnTo>
                    <a:lnTo>
                      <a:pt x="10" y="18"/>
                    </a:lnTo>
                    <a:lnTo>
                      <a:pt x="8" y="18"/>
                    </a:lnTo>
                    <a:lnTo>
                      <a:pt x="6" y="18"/>
                    </a:lnTo>
                    <a:lnTo>
                      <a:pt x="4" y="18"/>
                    </a:lnTo>
                    <a:lnTo>
                      <a:pt x="4" y="17"/>
                    </a:lnTo>
                    <a:lnTo>
                      <a:pt x="2" y="16"/>
                    </a:lnTo>
                    <a:lnTo>
                      <a:pt x="1" y="14"/>
                    </a:lnTo>
                    <a:lnTo>
                      <a:pt x="0" y="12"/>
                    </a:lnTo>
                    <a:lnTo>
                      <a:pt x="0" y="10"/>
                    </a:lnTo>
                    <a:lnTo>
                      <a:pt x="0" y="8"/>
                    </a:lnTo>
                    <a:lnTo>
                      <a:pt x="0" y="7"/>
                    </a:lnTo>
                    <a:lnTo>
                      <a:pt x="0" y="5"/>
                    </a:lnTo>
                    <a:lnTo>
                      <a:pt x="1" y="3"/>
                    </a:lnTo>
                    <a:lnTo>
                      <a:pt x="1"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7" name="Freeform 888"/>
              <p:cNvSpPr>
                <a:spLocks/>
              </p:cNvSpPr>
              <p:nvPr/>
            </p:nvSpPr>
            <p:spPr bwMode="auto">
              <a:xfrm>
                <a:off x="4357" y="2316"/>
                <a:ext cx="9" cy="15"/>
              </a:xfrm>
              <a:custGeom>
                <a:avLst/>
                <a:gdLst>
                  <a:gd name="T0" fmla="*/ 4 w 9"/>
                  <a:gd name="T1" fmla="*/ 0 h 15"/>
                  <a:gd name="T2" fmla="*/ 6 w 9"/>
                  <a:gd name="T3" fmla="*/ 0 h 15"/>
                  <a:gd name="T4" fmla="*/ 8 w 9"/>
                  <a:gd name="T5" fmla="*/ 1 h 15"/>
                  <a:gd name="T6" fmla="*/ 8 w 9"/>
                  <a:gd name="T7" fmla="*/ 3 h 15"/>
                  <a:gd name="T8" fmla="*/ 9 w 9"/>
                  <a:gd name="T9" fmla="*/ 5 h 15"/>
                  <a:gd name="T10" fmla="*/ 9 w 9"/>
                  <a:gd name="T11" fmla="*/ 7 h 15"/>
                  <a:gd name="T12" fmla="*/ 9 w 9"/>
                  <a:gd name="T13" fmla="*/ 10 h 15"/>
                  <a:gd name="T14" fmla="*/ 9 w 9"/>
                  <a:gd name="T15" fmla="*/ 11 h 15"/>
                  <a:gd name="T16" fmla="*/ 9 w 9"/>
                  <a:gd name="T17" fmla="*/ 12 h 15"/>
                  <a:gd name="T18" fmla="*/ 9 w 9"/>
                  <a:gd name="T19" fmla="*/ 14 h 15"/>
                  <a:gd name="T20" fmla="*/ 9 w 9"/>
                  <a:gd name="T21" fmla="*/ 15 h 15"/>
                  <a:gd name="T22" fmla="*/ 6 w 9"/>
                  <a:gd name="T23" fmla="*/ 13 h 15"/>
                  <a:gd name="T24" fmla="*/ 5 w 9"/>
                  <a:gd name="T25" fmla="*/ 12 h 15"/>
                  <a:gd name="T26" fmla="*/ 3 w 9"/>
                  <a:gd name="T27" fmla="*/ 10 h 15"/>
                  <a:gd name="T28" fmla="*/ 3 w 9"/>
                  <a:gd name="T29" fmla="*/ 8 h 15"/>
                  <a:gd name="T30" fmla="*/ 1 w 9"/>
                  <a:gd name="T31" fmla="*/ 6 h 15"/>
                  <a:gd name="T32" fmla="*/ 1 w 9"/>
                  <a:gd name="T33" fmla="*/ 5 h 15"/>
                  <a:gd name="T34" fmla="*/ 0 w 9"/>
                  <a:gd name="T35" fmla="*/ 3 h 15"/>
                  <a:gd name="T36" fmla="*/ 0 w 9"/>
                  <a:gd name="T37" fmla="*/ 2 h 15"/>
                  <a:gd name="T38" fmla="*/ 1 w 9"/>
                  <a:gd name="T39" fmla="*/ 1 h 15"/>
                  <a:gd name="T40" fmla="*/ 2 w 9"/>
                  <a:gd name="T41" fmla="*/ 1 h 15"/>
                  <a:gd name="T42" fmla="*/ 3 w 9"/>
                  <a:gd name="T43" fmla="*/ 0 h 15"/>
                  <a:gd name="T44" fmla="*/ 4 w 9"/>
                  <a:gd name="T45" fmla="*/ 0 h 15"/>
                  <a:gd name="T46" fmla="*/ 4 w 9"/>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15">
                    <a:moveTo>
                      <a:pt x="4" y="0"/>
                    </a:moveTo>
                    <a:lnTo>
                      <a:pt x="6" y="0"/>
                    </a:lnTo>
                    <a:lnTo>
                      <a:pt x="8" y="1"/>
                    </a:lnTo>
                    <a:lnTo>
                      <a:pt x="8" y="3"/>
                    </a:lnTo>
                    <a:lnTo>
                      <a:pt x="9" y="5"/>
                    </a:lnTo>
                    <a:lnTo>
                      <a:pt x="9" y="7"/>
                    </a:lnTo>
                    <a:lnTo>
                      <a:pt x="9" y="10"/>
                    </a:lnTo>
                    <a:lnTo>
                      <a:pt x="9" y="11"/>
                    </a:lnTo>
                    <a:lnTo>
                      <a:pt x="9" y="12"/>
                    </a:lnTo>
                    <a:lnTo>
                      <a:pt x="9" y="14"/>
                    </a:lnTo>
                    <a:lnTo>
                      <a:pt x="9" y="15"/>
                    </a:lnTo>
                    <a:lnTo>
                      <a:pt x="6" y="13"/>
                    </a:lnTo>
                    <a:lnTo>
                      <a:pt x="5" y="12"/>
                    </a:lnTo>
                    <a:lnTo>
                      <a:pt x="3" y="10"/>
                    </a:lnTo>
                    <a:lnTo>
                      <a:pt x="3" y="8"/>
                    </a:lnTo>
                    <a:lnTo>
                      <a:pt x="1" y="6"/>
                    </a:lnTo>
                    <a:lnTo>
                      <a:pt x="1" y="5"/>
                    </a:lnTo>
                    <a:lnTo>
                      <a:pt x="0" y="3"/>
                    </a:lnTo>
                    <a:lnTo>
                      <a:pt x="0" y="2"/>
                    </a:lnTo>
                    <a:lnTo>
                      <a:pt x="1" y="1"/>
                    </a:lnTo>
                    <a:lnTo>
                      <a:pt x="2" y="1"/>
                    </a:lnTo>
                    <a:lnTo>
                      <a:pt x="3" y="0"/>
                    </a:lnTo>
                    <a:lnTo>
                      <a:pt x="4"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8" name="Freeform 889"/>
              <p:cNvSpPr>
                <a:spLocks/>
              </p:cNvSpPr>
              <p:nvPr/>
            </p:nvSpPr>
            <p:spPr bwMode="auto">
              <a:xfrm>
                <a:off x="4970" y="2319"/>
                <a:ext cx="10" cy="19"/>
              </a:xfrm>
              <a:custGeom>
                <a:avLst/>
                <a:gdLst>
                  <a:gd name="T0" fmla="*/ 2 w 10"/>
                  <a:gd name="T1" fmla="*/ 0 h 19"/>
                  <a:gd name="T2" fmla="*/ 4 w 10"/>
                  <a:gd name="T3" fmla="*/ 0 h 19"/>
                  <a:gd name="T4" fmla="*/ 6 w 10"/>
                  <a:gd name="T5" fmla="*/ 1 h 19"/>
                  <a:gd name="T6" fmla="*/ 8 w 10"/>
                  <a:gd name="T7" fmla="*/ 2 h 19"/>
                  <a:gd name="T8" fmla="*/ 10 w 10"/>
                  <a:gd name="T9" fmla="*/ 2 h 19"/>
                  <a:gd name="T10" fmla="*/ 9 w 10"/>
                  <a:gd name="T11" fmla="*/ 4 h 19"/>
                  <a:gd name="T12" fmla="*/ 9 w 10"/>
                  <a:gd name="T13" fmla="*/ 6 h 19"/>
                  <a:gd name="T14" fmla="*/ 9 w 10"/>
                  <a:gd name="T15" fmla="*/ 8 h 19"/>
                  <a:gd name="T16" fmla="*/ 10 w 10"/>
                  <a:gd name="T17" fmla="*/ 11 h 19"/>
                  <a:gd name="T18" fmla="*/ 10 w 10"/>
                  <a:gd name="T19" fmla="*/ 13 h 19"/>
                  <a:gd name="T20" fmla="*/ 10 w 10"/>
                  <a:gd name="T21" fmla="*/ 15 h 19"/>
                  <a:gd name="T22" fmla="*/ 10 w 10"/>
                  <a:gd name="T23" fmla="*/ 17 h 19"/>
                  <a:gd name="T24" fmla="*/ 10 w 10"/>
                  <a:gd name="T25" fmla="*/ 19 h 19"/>
                  <a:gd name="T26" fmla="*/ 8 w 10"/>
                  <a:gd name="T27" fmla="*/ 19 h 19"/>
                  <a:gd name="T28" fmla="*/ 7 w 10"/>
                  <a:gd name="T29" fmla="*/ 19 h 19"/>
                  <a:gd name="T30" fmla="*/ 5 w 10"/>
                  <a:gd name="T31" fmla="*/ 18 h 19"/>
                  <a:gd name="T32" fmla="*/ 4 w 10"/>
                  <a:gd name="T33" fmla="*/ 18 h 19"/>
                  <a:gd name="T34" fmla="*/ 3 w 10"/>
                  <a:gd name="T35" fmla="*/ 16 h 19"/>
                  <a:gd name="T36" fmla="*/ 2 w 10"/>
                  <a:gd name="T37" fmla="*/ 15 h 19"/>
                  <a:gd name="T38" fmla="*/ 0 w 10"/>
                  <a:gd name="T39" fmla="*/ 13 h 19"/>
                  <a:gd name="T40" fmla="*/ 0 w 10"/>
                  <a:gd name="T41" fmla="*/ 11 h 19"/>
                  <a:gd name="T42" fmla="*/ 0 w 10"/>
                  <a:gd name="T43" fmla="*/ 9 h 19"/>
                  <a:gd name="T44" fmla="*/ 0 w 10"/>
                  <a:gd name="T45" fmla="*/ 7 h 19"/>
                  <a:gd name="T46" fmla="*/ 0 w 10"/>
                  <a:gd name="T47" fmla="*/ 5 h 19"/>
                  <a:gd name="T48" fmla="*/ 0 w 10"/>
                  <a:gd name="T49" fmla="*/ 3 h 19"/>
                  <a:gd name="T50" fmla="*/ 1 w 10"/>
                  <a:gd name="T51" fmla="*/ 1 h 19"/>
                  <a:gd name="T52" fmla="*/ 2 w 10"/>
                  <a:gd name="T53" fmla="*/ 0 h 19"/>
                  <a:gd name="T54" fmla="*/ 2 w 10"/>
                  <a:gd name="T55" fmla="*/ 0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19">
                    <a:moveTo>
                      <a:pt x="2" y="0"/>
                    </a:moveTo>
                    <a:lnTo>
                      <a:pt x="4" y="0"/>
                    </a:lnTo>
                    <a:lnTo>
                      <a:pt x="6" y="1"/>
                    </a:lnTo>
                    <a:lnTo>
                      <a:pt x="8" y="2"/>
                    </a:lnTo>
                    <a:lnTo>
                      <a:pt x="10" y="2"/>
                    </a:lnTo>
                    <a:lnTo>
                      <a:pt x="9" y="4"/>
                    </a:lnTo>
                    <a:lnTo>
                      <a:pt x="9" y="6"/>
                    </a:lnTo>
                    <a:lnTo>
                      <a:pt x="9" y="8"/>
                    </a:lnTo>
                    <a:lnTo>
                      <a:pt x="10" y="11"/>
                    </a:lnTo>
                    <a:lnTo>
                      <a:pt x="10" y="13"/>
                    </a:lnTo>
                    <a:lnTo>
                      <a:pt x="10" y="15"/>
                    </a:lnTo>
                    <a:lnTo>
                      <a:pt x="10" y="17"/>
                    </a:lnTo>
                    <a:lnTo>
                      <a:pt x="10" y="19"/>
                    </a:lnTo>
                    <a:lnTo>
                      <a:pt x="8" y="19"/>
                    </a:lnTo>
                    <a:lnTo>
                      <a:pt x="7" y="19"/>
                    </a:lnTo>
                    <a:lnTo>
                      <a:pt x="5" y="18"/>
                    </a:lnTo>
                    <a:lnTo>
                      <a:pt x="4" y="18"/>
                    </a:lnTo>
                    <a:lnTo>
                      <a:pt x="3" y="16"/>
                    </a:lnTo>
                    <a:lnTo>
                      <a:pt x="2" y="15"/>
                    </a:lnTo>
                    <a:lnTo>
                      <a:pt x="0" y="13"/>
                    </a:lnTo>
                    <a:lnTo>
                      <a:pt x="0" y="11"/>
                    </a:lnTo>
                    <a:lnTo>
                      <a:pt x="0" y="9"/>
                    </a:lnTo>
                    <a:lnTo>
                      <a:pt x="0" y="7"/>
                    </a:lnTo>
                    <a:lnTo>
                      <a:pt x="0" y="5"/>
                    </a:lnTo>
                    <a:lnTo>
                      <a:pt x="0" y="3"/>
                    </a:lnTo>
                    <a:lnTo>
                      <a:pt x="1"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9" name="Freeform 890"/>
              <p:cNvSpPr>
                <a:spLocks/>
              </p:cNvSpPr>
              <p:nvPr/>
            </p:nvSpPr>
            <p:spPr bwMode="auto">
              <a:xfrm>
                <a:off x="4429" y="2319"/>
                <a:ext cx="226" cy="125"/>
              </a:xfrm>
              <a:custGeom>
                <a:avLst/>
                <a:gdLst>
                  <a:gd name="T0" fmla="*/ 66 w 226"/>
                  <a:gd name="T1" fmla="*/ 4 h 125"/>
                  <a:gd name="T2" fmla="*/ 65 w 226"/>
                  <a:gd name="T3" fmla="*/ 7 h 125"/>
                  <a:gd name="T4" fmla="*/ 64 w 226"/>
                  <a:gd name="T5" fmla="*/ 11 h 125"/>
                  <a:gd name="T6" fmla="*/ 61 w 226"/>
                  <a:gd name="T7" fmla="*/ 15 h 125"/>
                  <a:gd name="T8" fmla="*/ 58 w 226"/>
                  <a:gd name="T9" fmla="*/ 20 h 125"/>
                  <a:gd name="T10" fmla="*/ 55 w 226"/>
                  <a:gd name="T11" fmla="*/ 24 h 125"/>
                  <a:gd name="T12" fmla="*/ 55 w 226"/>
                  <a:gd name="T13" fmla="*/ 29 h 125"/>
                  <a:gd name="T14" fmla="*/ 56 w 226"/>
                  <a:gd name="T15" fmla="*/ 34 h 125"/>
                  <a:gd name="T16" fmla="*/ 60 w 226"/>
                  <a:gd name="T17" fmla="*/ 39 h 125"/>
                  <a:gd name="T18" fmla="*/ 64 w 226"/>
                  <a:gd name="T19" fmla="*/ 42 h 125"/>
                  <a:gd name="T20" fmla="*/ 72 w 226"/>
                  <a:gd name="T21" fmla="*/ 44 h 125"/>
                  <a:gd name="T22" fmla="*/ 78 w 226"/>
                  <a:gd name="T23" fmla="*/ 45 h 125"/>
                  <a:gd name="T24" fmla="*/ 84 w 226"/>
                  <a:gd name="T25" fmla="*/ 46 h 125"/>
                  <a:gd name="T26" fmla="*/ 99 w 226"/>
                  <a:gd name="T27" fmla="*/ 45 h 125"/>
                  <a:gd name="T28" fmla="*/ 113 w 226"/>
                  <a:gd name="T29" fmla="*/ 45 h 125"/>
                  <a:gd name="T30" fmla="*/ 128 w 226"/>
                  <a:gd name="T31" fmla="*/ 43 h 125"/>
                  <a:gd name="T32" fmla="*/ 142 w 226"/>
                  <a:gd name="T33" fmla="*/ 41 h 125"/>
                  <a:gd name="T34" fmla="*/ 156 w 226"/>
                  <a:gd name="T35" fmla="*/ 40 h 125"/>
                  <a:gd name="T36" fmla="*/ 169 w 226"/>
                  <a:gd name="T37" fmla="*/ 45 h 125"/>
                  <a:gd name="T38" fmla="*/ 181 w 226"/>
                  <a:gd name="T39" fmla="*/ 52 h 125"/>
                  <a:gd name="T40" fmla="*/ 193 w 226"/>
                  <a:gd name="T41" fmla="*/ 60 h 125"/>
                  <a:gd name="T42" fmla="*/ 204 w 226"/>
                  <a:gd name="T43" fmla="*/ 67 h 125"/>
                  <a:gd name="T44" fmla="*/ 215 w 226"/>
                  <a:gd name="T45" fmla="*/ 74 h 125"/>
                  <a:gd name="T46" fmla="*/ 224 w 226"/>
                  <a:gd name="T47" fmla="*/ 79 h 125"/>
                  <a:gd name="T48" fmla="*/ 226 w 226"/>
                  <a:gd name="T49" fmla="*/ 83 h 125"/>
                  <a:gd name="T50" fmla="*/ 207 w 226"/>
                  <a:gd name="T51" fmla="*/ 92 h 125"/>
                  <a:gd name="T52" fmla="*/ 189 w 226"/>
                  <a:gd name="T53" fmla="*/ 101 h 125"/>
                  <a:gd name="T54" fmla="*/ 170 w 226"/>
                  <a:gd name="T55" fmla="*/ 108 h 125"/>
                  <a:gd name="T56" fmla="*/ 152 w 226"/>
                  <a:gd name="T57" fmla="*/ 116 h 125"/>
                  <a:gd name="T58" fmla="*/ 133 w 226"/>
                  <a:gd name="T59" fmla="*/ 123 h 125"/>
                  <a:gd name="T60" fmla="*/ 116 w 226"/>
                  <a:gd name="T61" fmla="*/ 118 h 125"/>
                  <a:gd name="T62" fmla="*/ 98 w 226"/>
                  <a:gd name="T63" fmla="*/ 107 h 125"/>
                  <a:gd name="T64" fmla="*/ 81 w 226"/>
                  <a:gd name="T65" fmla="*/ 95 h 125"/>
                  <a:gd name="T66" fmla="*/ 63 w 226"/>
                  <a:gd name="T67" fmla="*/ 83 h 125"/>
                  <a:gd name="T68" fmla="*/ 46 w 226"/>
                  <a:gd name="T69" fmla="*/ 70 h 125"/>
                  <a:gd name="T70" fmla="*/ 33 w 226"/>
                  <a:gd name="T71" fmla="*/ 58 h 125"/>
                  <a:gd name="T72" fmla="*/ 27 w 226"/>
                  <a:gd name="T73" fmla="*/ 52 h 125"/>
                  <a:gd name="T74" fmla="*/ 20 w 226"/>
                  <a:gd name="T75" fmla="*/ 46 h 125"/>
                  <a:gd name="T76" fmla="*/ 13 w 226"/>
                  <a:gd name="T77" fmla="*/ 40 h 125"/>
                  <a:gd name="T78" fmla="*/ 6 w 226"/>
                  <a:gd name="T79" fmla="*/ 34 h 125"/>
                  <a:gd name="T80" fmla="*/ 0 w 226"/>
                  <a:gd name="T81" fmla="*/ 29 h 125"/>
                  <a:gd name="T82" fmla="*/ 10 w 226"/>
                  <a:gd name="T83" fmla="*/ 21 h 125"/>
                  <a:gd name="T84" fmla="*/ 21 w 226"/>
                  <a:gd name="T85" fmla="*/ 16 h 125"/>
                  <a:gd name="T86" fmla="*/ 34 w 226"/>
                  <a:gd name="T87" fmla="*/ 12 h 125"/>
                  <a:gd name="T88" fmla="*/ 46 w 226"/>
                  <a:gd name="T89" fmla="*/ 8 h 125"/>
                  <a:gd name="T90" fmla="*/ 59 w 226"/>
                  <a:gd name="T91" fmla="*/ 3 h 125"/>
                  <a:gd name="T92" fmla="*/ 65 w 226"/>
                  <a:gd name="T93" fmla="*/ 0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6" h="125">
                    <a:moveTo>
                      <a:pt x="65" y="0"/>
                    </a:moveTo>
                    <a:lnTo>
                      <a:pt x="66" y="2"/>
                    </a:lnTo>
                    <a:lnTo>
                      <a:pt x="66" y="4"/>
                    </a:lnTo>
                    <a:lnTo>
                      <a:pt x="66" y="6"/>
                    </a:lnTo>
                    <a:lnTo>
                      <a:pt x="66" y="7"/>
                    </a:lnTo>
                    <a:lnTo>
                      <a:pt x="65" y="7"/>
                    </a:lnTo>
                    <a:lnTo>
                      <a:pt x="64" y="8"/>
                    </a:lnTo>
                    <a:lnTo>
                      <a:pt x="64" y="9"/>
                    </a:lnTo>
                    <a:lnTo>
                      <a:pt x="64" y="11"/>
                    </a:lnTo>
                    <a:lnTo>
                      <a:pt x="63" y="12"/>
                    </a:lnTo>
                    <a:lnTo>
                      <a:pt x="62" y="14"/>
                    </a:lnTo>
                    <a:lnTo>
                      <a:pt x="61" y="15"/>
                    </a:lnTo>
                    <a:lnTo>
                      <a:pt x="60" y="17"/>
                    </a:lnTo>
                    <a:lnTo>
                      <a:pt x="59" y="18"/>
                    </a:lnTo>
                    <a:lnTo>
                      <a:pt x="58" y="20"/>
                    </a:lnTo>
                    <a:lnTo>
                      <a:pt x="57" y="21"/>
                    </a:lnTo>
                    <a:lnTo>
                      <a:pt x="56" y="23"/>
                    </a:lnTo>
                    <a:lnTo>
                      <a:pt x="55" y="24"/>
                    </a:lnTo>
                    <a:lnTo>
                      <a:pt x="55" y="26"/>
                    </a:lnTo>
                    <a:lnTo>
                      <a:pt x="55" y="27"/>
                    </a:lnTo>
                    <a:lnTo>
                      <a:pt x="55" y="29"/>
                    </a:lnTo>
                    <a:lnTo>
                      <a:pt x="55" y="31"/>
                    </a:lnTo>
                    <a:lnTo>
                      <a:pt x="56" y="33"/>
                    </a:lnTo>
                    <a:lnTo>
                      <a:pt x="56" y="34"/>
                    </a:lnTo>
                    <a:lnTo>
                      <a:pt x="57" y="36"/>
                    </a:lnTo>
                    <a:lnTo>
                      <a:pt x="58" y="37"/>
                    </a:lnTo>
                    <a:lnTo>
                      <a:pt x="60" y="39"/>
                    </a:lnTo>
                    <a:lnTo>
                      <a:pt x="61" y="40"/>
                    </a:lnTo>
                    <a:lnTo>
                      <a:pt x="63" y="41"/>
                    </a:lnTo>
                    <a:lnTo>
                      <a:pt x="64" y="42"/>
                    </a:lnTo>
                    <a:lnTo>
                      <a:pt x="67" y="44"/>
                    </a:lnTo>
                    <a:lnTo>
                      <a:pt x="69" y="44"/>
                    </a:lnTo>
                    <a:lnTo>
                      <a:pt x="72" y="44"/>
                    </a:lnTo>
                    <a:lnTo>
                      <a:pt x="74" y="45"/>
                    </a:lnTo>
                    <a:lnTo>
                      <a:pt x="76" y="45"/>
                    </a:lnTo>
                    <a:lnTo>
                      <a:pt x="78" y="45"/>
                    </a:lnTo>
                    <a:lnTo>
                      <a:pt x="80" y="45"/>
                    </a:lnTo>
                    <a:lnTo>
                      <a:pt x="82" y="45"/>
                    </a:lnTo>
                    <a:lnTo>
                      <a:pt x="84" y="46"/>
                    </a:lnTo>
                    <a:lnTo>
                      <a:pt x="89" y="46"/>
                    </a:lnTo>
                    <a:lnTo>
                      <a:pt x="94" y="46"/>
                    </a:lnTo>
                    <a:lnTo>
                      <a:pt x="99" y="45"/>
                    </a:lnTo>
                    <a:lnTo>
                      <a:pt x="104" y="45"/>
                    </a:lnTo>
                    <a:lnTo>
                      <a:pt x="108" y="45"/>
                    </a:lnTo>
                    <a:lnTo>
                      <a:pt x="113" y="45"/>
                    </a:lnTo>
                    <a:lnTo>
                      <a:pt x="118" y="44"/>
                    </a:lnTo>
                    <a:lnTo>
                      <a:pt x="123" y="44"/>
                    </a:lnTo>
                    <a:lnTo>
                      <a:pt x="128" y="43"/>
                    </a:lnTo>
                    <a:lnTo>
                      <a:pt x="132" y="42"/>
                    </a:lnTo>
                    <a:lnTo>
                      <a:pt x="137" y="41"/>
                    </a:lnTo>
                    <a:lnTo>
                      <a:pt x="142" y="41"/>
                    </a:lnTo>
                    <a:lnTo>
                      <a:pt x="147" y="41"/>
                    </a:lnTo>
                    <a:lnTo>
                      <a:pt x="151" y="40"/>
                    </a:lnTo>
                    <a:lnTo>
                      <a:pt x="156" y="40"/>
                    </a:lnTo>
                    <a:lnTo>
                      <a:pt x="161" y="40"/>
                    </a:lnTo>
                    <a:lnTo>
                      <a:pt x="165" y="42"/>
                    </a:lnTo>
                    <a:lnTo>
                      <a:pt x="169" y="45"/>
                    </a:lnTo>
                    <a:lnTo>
                      <a:pt x="173" y="47"/>
                    </a:lnTo>
                    <a:lnTo>
                      <a:pt x="177" y="49"/>
                    </a:lnTo>
                    <a:lnTo>
                      <a:pt x="181" y="52"/>
                    </a:lnTo>
                    <a:lnTo>
                      <a:pt x="185" y="54"/>
                    </a:lnTo>
                    <a:lnTo>
                      <a:pt x="189" y="57"/>
                    </a:lnTo>
                    <a:lnTo>
                      <a:pt x="193" y="60"/>
                    </a:lnTo>
                    <a:lnTo>
                      <a:pt x="196" y="62"/>
                    </a:lnTo>
                    <a:lnTo>
                      <a:pt x="200" y="65"/>
                    </a:lnTo>
                    <a:lnTo>
                      <a:pt x="204" y="67"/>
                    </a:lnTo>
                    <a:lnTo>
                      <a:pt x="208" y="70"/>
                    </a:lnTo>
                    <a:lnTo>
                      <a:pt x="212" y="72"/>
                    </a:lnTo>
                    <a:lnTo>
                      <a:pt x="215" y="74"/>
                    </a:lnTo>
                    <a:lnTo>
                      <a:pt x="220" y="76"/>
                    </a:lnTo>
                    <a:lnTo>
                      <a:pt x="224" y="78"/>
                    </a:lnTo>
                    <a:lnTo>
                      <a:pt x="224" y="79"/>
                    </a:lnTo>
                    <a:lnTo>
                      <a:pt x="225" y="80"/>
                    </a:lnTo>
                    <a:lnTo>
                      <a:pt x="225" y="82"/>
                    </a:lnTo>
                    <a:lnTo>
                      <a:pt x="226" y="83"/>
                    </a:lnTo>
                    <a:lnTo>
                      <a:pt x="220" y="87"/>
                    </a:lnTo>
                    <a:lnTo>
                      <a:pt x="214" y="90"/>
                    </a:lnTo>
                    <a:lnTo>
                      <a:pt x="207" y="92"/>
                    </a:lnTo>
                    <a:lnTo>
                      <a:pt x="202" y="96"/>
                    </a:lnTo>
                    <a:lnTo>
                      <a:pt x="195" y="98"/>
                    </a:lnTo>
                    <a:lnTo>
                      <a:pt x="189" y="101"/>
                    </a:lnTo>
                    <a:lnTo>
                      <a:pt x="183" y="103"/>
                    </a:lnTo>
                    <a:lnTo>
                      <a:pt x="177" y="106"/>
                    </a:lnTo>
                    <a:lnTo>
                      <a:pt x="170" y="108"/>
                    </a:lnTo>
                    <a:lnTo>
                      <a:pt x="164" y="111"/>
                    </a:lnTo>
                    <a:lnTo>
                      <a:pt x="158" y="113"/>
                    </a:lnTo>
                    <a:lnTo>
                      <a:pt x="152" y="116"/>
                    </a:lnTo>
                    <a:lnTo>
                      <a:pt x="146" y="118"/>
                    </a:lnTo>
                    <a:lnTo>
                      <a:pt x="139" y="120"/>
                    </a:lnTo>
                    <a:lnTo>
                      <a:pt x="133" y="123"/>
                    </a:lnTo>
                    <a:lnTo>
                      <a:pt x="127" y="125"/>
                    </a:lnTo>
                    <a:lnTo>
                      <a:pt x="121" y="121"/>
                    </a:lnTo>
                    <a:lnTo>
                      <a:pt x="116" y="118"/>
                    </a:lnTo>
                    <a:lnTo>
                      <a:pt x="110" y="114"/>
                    </a:lnTo>
                    <a:lnTo>
                      <a:pt x="104" y="110"/>
                    </a:lnTo>
                    <a:lnTo>
                      <a:pt x="98" y="107"/>
                    </a:lnTo>
                    <a:lnTo>
                      <a:pt x="93" y="103"/>
                    </a:lnTo>
                    <a:lnTo>
                      <a:pt x="87" y="99"/>
                    </a:lnTo>
                    <a:lnTo>
                      <a:pt x="81" y="95"/>
                    </a:lnTo>
                    <a:lnTo>
                      <a:pt x="75" y="91"/>
                    </a:lnTo>
                    <a:lnTo>
                      <a:pt x="70" y="87"/>
                    </a:lnTo>
                    <a:lnTo>
                      <a:pt x="63" y="83"/>
                    </a:lnTo>
                    <a:lnTo>
                      <a:pt x="57" y="79"/>
                    </a:lnTo>
                    <a:lnTo>
                      <a:pt x="52" y="75"/>
                    </a:lnTo>
                    <a:lnTo>
                      <a:pt x="46" y="70"/>
                    </a:lnTo>
                    <a:lnTo>
                      <a:pt x="41" y="65"/>
                    </a:lnTo>
                    <a:lnTo>
                      <a:pt x="35" y="61"/>
                    </a:lnTo>
                    <a:lnTo>
                      <a:pt x="33" y="58"/>
                    </a:lnTo>
                    <a:lnTo>
                      <a:pt x="31" y="56"/>
                    </a:lnTo>
                    <a:lnTo>
                      <a:pt x="29" y="54"/>
                    </a:lnTo>
                    <a:lnTo>
                      <a:pt x="27" y="52"/>
                    </a:lnTo>
                    <a:lnTo>
                      <a:pt x="24" y="50"/>
                    </a:lnTo>
                    <a:lnTo>
                      <a:pt x="22" y="48"/>
                    </a:lnTo>
                    <a:lnTo>
                      <a:pt x="20" y="46"/>
                    </a:lnTo>
                    <a:lnTo>
                      <a:pt x="18" y="45"/>
                    </a:lnTo>
                    <a:lnTo>
                      <a:pt x="15" y="42"/>
                    </a:lnTo>
                    <a:lnTo>
                      <a:pt x="13" y="40"/>
                    </a:lnTo>
                    <a:lnTo>
                      <a:pt x="11" y="38"/>
                    </a:lnTo>
                    <a:lnTo>
                      <a:pt x="8" y="36"/>
                    </a:lnTo>
                    <a:lnTo>
                      <a:pt x="6" y="34"/>
                    </a:lnTo>
                    <a:lnTo>
                      <a:pt x="4" y="32"/>
                    </a:lnTo>
                    <a:lnTo>
                      <a:pt x="2" y="30"/>
                    </a:lnTo>
                    <a:lnTo>
                      <a:pt x="0" y="29"/>
                    </a:lnTo>
                    <a:lnTo>
                      <a:pt x="3" y="26"/>
                    </a:lnTo>
                    <a:lnTo>
                      <a:pt x="7" y="23"/>
                    </a:lnTo>
                    <a:lnTo>
                      <a:pt x="10" y="21"/>
                    </a:lnTo>
                    <a:lnTo>
                      <a:pt x="14" y="19"/>
                    </a:lnTo>
                    <a:lnTo>
                      <a:pt x="17" y="17"/>
                    </a:lnTo>
                    <a:lnTo>
                      <a:pt x="21" y="16"/>
                    </a:lnTo>
                    <a:lnTo>
                      <a:pt x="25" y="14"/>
                    </a:lnTo>
                    <a:lnTo>
                      <a:pt x="30" y="13"/>
                    </a:lnTo>
                    <a:lnTo>
                      <a:pt x="34" y="12"/>
                    </a:lnTo>
                    <a:lnTo>
                      <a:pt x="38" y="11"/>
                    </a:lnTo>
                    <a:lnTo>
                      <a:pt x="42" y="9"/>
                    </a:lnTo>
                    <a:lnTo>
                      <a:pt x="46" y="8"/>
                    </a:lnTo>
                    <a:lnTo>
                      <a:pt x="51" y="7"/>
                    </a:lnTo>
                    <a:lnTo>
                      <a:pt x="55" y="5"/>
                    </a:lnTo>
                    <a:lnTo>
                      <a:pt x="59" y="3"/>
                    </a:lnTo>
                    <a:lnTo>
                      <a:pt x="63" y="2"/>
                    </a:lnTo>
                    <a:lnTo>
                      <a:pt x="64" y="1"/>
                    </a:lnTo>
                    <a:lnTo>
                      <a:pt x="65"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0" name="Freeform 891"/>
              <p:cNvSpPr>
                <a:spLocks/>
              </p:cNvSpPr>
              <p:nvPr/>
            </p:nvSpPr>
            <p:spPr bwMode="auto">
              <a:xfrm>
                <a:off x="4413" y="2320"/>
                <a:ext cx="28" cy="7"/>
              </a:xfrm>
              <a:custGeom>
                <a:avLst/>
                <a:gdLst>
                  <a:gd name="T0" fmla="*/ 8 w 28"/>
                  <a:gd name="T1" fmla="*/ 1 h 7"/>
                  <a:gd name="T2" fmla="*/ 11 w 28"/>
                  <a:gd name="T3" fmla="*/ 1 h 7"/>
                  <a:gd name="T4" fmla="*/ 13 w 28"/>
                  <a:gd name="T5" fmla="*/ 1 h 7"/>
                  <a:gd name="T6" fmla="*/ 15 w 28"/>
                  <a:gd name="T7" fmla="*/ 1 h 7"/>
                  <a:gd name="T8" fmla="*/ 18 w 28"/>
                  <a:gd name="T9" fmla="*/ 1 h 7"/>
                  <a:gd name="T10" fmla="*/ 20 w 28"/>
                  <a:gd name="T11" fmla="*/ 0 h 7"/>
                  <a:gd name="T12" fmla="*/ 23 w 28"/>
                  <a:gd name="T13" fmla="*/ 0 h 7"/>
                  <a:gd name="T14" fmla="*/ 25 w 28"/>
                  <a:gd name="T15" fmla="*/ 1 h 7"/>
                  <a:gd name="T16" fmla="*/ 28 w 28"/>
                  <a:gd name="T17" fmla="*/ 2 h 7"/>
                  <a:gd name="T18" fmla="*/ 26 w 28"/>
                  <a:gd name="T19" fmla="*/ 3 h 7"/>
                  <a:gd name="T20" fmla="*/ 25 w 28"/>
                  <a:gd name="T21" fmla="*/ 3 h 7"/>
                  <a:gd name="T22" fmla="*/ 23 w 28"/>
                  <a:gd name="T23" fmla="*/ 4 h 7"/>
                  <a:gd name="T24" fmla="*/ 21 w 28"/>
                  <a:gd name="T25" fmla="*/ 4 h 7"/>
                  <a:gd name="T26" fmla="*/ 19 w 28"/>
                  <a:gd name="T27" fmla="*/ 5 h 7"/>
                  <a:gd name="T28" fmla="*/ 17 w 28"/>
                  <a:gd name="T29" fmla="*/ 5 h 7"/>
                  <a:gd name="T30" fmla="*/ 16 w 28"/>
                  <a:gd name="T31" fmla="*/ 6 h 7"/>
                  <a:gd name="T32" fmla="*/ 14 w 28"/>
                  <a:gd name="T33" fmla="*/ 6 h 7"/>
                  <a:gd name="T34" fmla="*/ 13 w 28"/>
                  <a:gd name="T35" fmla="*/ 6 h 7"/>
                  <a:gd name="T36" fmla="*/ 12 w 28"/>
                  <a:gd name="T37" fmla="*/ 7 h 7"/>
                  <a:gd name="T38" fmla="*/ 11 w 28"/>
                  <a:gd name="T39" fmla="*/ 7 h 7"/>
                  <a:gd name="T40" fmla="*/ 10 w 28"/>
                  <a:gd name="T41" fmla="*/ 7 h 7"/>
                  <a:gd name="T42" fmla="*/ 7 w 28"/>
                  <a:gd name="T43" fmla="*/ 6 h 7"/>
                  <a:gd name="T44" fmla="*/ 5 w 28"/>
                  <a:gd name="T45" fmla="*/ 5 h 7"/>
                  <a:gd name="T46" fmla="*/ 2 w 28"/>
                  <a:gd name="T47" fmla="*/ 3 h 7"/>
                  <a:gd name="T48" fmla="*/ 0 w 28"/>
                  <a:gd name="T49" fmla="*/ 1 h 7"/>
                  <a:gd name="T50" fmla="*/ 2 w 28"/>
                  <a:gd name="T51" fmla="*/ 1 h 7"/>
                  <a:gd name="T52" fmla="*/ 5 w 28"/>
                  <a:gd name="T53" fmla="*/ 1 h 7"/>
                  <a:gd name="T54" fmla="*/ 7 w 28"/>
                  <a:gd name="T55" fmla="*/ 1 h 7"/>
                  <a:gd name="T56" fmla="*/ 8 w 28"/>
                  <a:gd name="T57" fmla="*/ 1 h 7"/>
                  <a:gd name="T58" fmla="*/ 8 w 28"/>
                  <a:gd name="T59" fmla="*/ 1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7">
                    <a:moveTo>
                      <a:pt x="8" y="1"/>
                    </a:moveTo>
                    <a:lnTo>
                      <a:pt x="11" y="1"/>
                    </a:lnTo>
                    <a:lnTo>
                      <a:pt x="13" y="1"/>
                    </a:lnTo>
                    <a:lnTo>
                      <a:pt x="15" y="1"/>
                    </a:lnTo>
                    <a:lnTo>
                      <a:pt x="18" y="1"/>
                    </a:lnTo>
                    <a:lnTo>
                      <a:pt x="20" y="0"/>
                    </a:lnTo>
                    <a:lnTo>
                      <a:pt x="23" y="0"/>
                    </a:lnTo>
                    <a:lnTo>
                      <a:pt x="25" y="1"/>
                    </a:lnTo>
                    <a:lnTo>
                      <a:pt x="28" y="2"/>
                    </a:lnTo>
                    <a:lnTo>
                      <a:pt x="26" y="3"/>
                    </a:lnTo>
                    <a:lnTo>
                      <a:pt x="25" y="3"/>
                    </a:lnTo>
                    <a:lnTo>
                      <a:pt x="23" y="4"/>
                    </a:lnTo>
                    <a:lnTo>
                      <a:pt x="21" y="4"/>
                    </a:lnTo>
                    <a:lnTo>
                      <a:pt x="19" y="5"/>
                    </a:lnTo>
                    <a:lnTo>
                      <a:pt x="17" y="5"/>
                    </a:lnTo>
                    <a:lnTo>
                      <a:pt x="16" y="6"/>
                    </a:lnTo>
                    <a:lnTo>
                      <a:pt x="14" y="6"/>
                    </a:lnTo>
                    <a:lnTo>
                      <a:pt x="13" y="6"/>
                    </a:lnTo>
                    <a:lnTo>
                      <a:pt x="12" y="7"/>
                    </a:lnTo>
                    <a:lnTo>
                      <a:pt x="11" y="7"/>
                    </a:lnTo>
                    <a:lnTo>
                      <a:pt x="10" y="7"/>
                    </a:lnTo>
                    <a:lnTo>
                      <a:pt x="7" y="6"/>
                    </a:lnTo>
                    <a:lnTo>
                      <a:pt x="5" y="5"/>
                    </a:lnTo>
                    <a:lnTo>
                      <a:pt x="2" y="3"/>
                    </a:lnTo>
                    <a:lnTo>
                      <a:pt x="0" y="1"/>
                    </a:lnTo>
                    <a:lnTo>
                      <a:pt x="2" y="1"/>
                    </a:lnTo>
                    <a:lnTo>
                      <a:pt x="5" y="1"/>
                    </a:lnTo>
                    <a:lnTo>
                      <a:pt x="7"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1" name="Freeform 892"/>
              <p:cNvSpPr>
                <a:spLocks/>
              </p:cNvSpPr>
              <p:nvPr/>
            </p:nvSpPr>
            <p:spPr bwMode="auto">
              <a:xfrm>
                <a:off x="4343" y="2323"/>
                <a:ext cx="7" cy="14"/>
              </a:xfrm>
              <a:custGeom>
                <a:avLst/>
                <a:gdLst>
                  <a:gd name="T0" fmla="*/ 0 w 7"/>
                  <a:gd name="T1" fmla="*/ 0 h 14"/>
                  <a:gd name="T2" fmla="*/ 2 w 7"/>
                  <a:gd name="T3" fmla="*/ 1 h 14"/>
                  <a:gd name="T4" fmla="*/ 4 w 7"/>
                  <a:gd name="T5" fmla="*/ 2 h 14"/>
                  <a:gd name="T6" fmla="*/ 6 w 7"/>
                  <a:gd name="T7" fmla="*/ 5 h 14"/>
                  <a:gd name="T8" fmla="*/ 7 w 7"/>
                  <a:gd name="T9" fmla="*/ 7 h 14"/>
                  <a:gd name="T10" fmla="*/ 7 w 7"/>
                  <a:gd name="T11" fmla="*/ 8 h 14"/>
                  <a:gd name="T12" fmla="*/ 7 w 7"/>
                  <a:gd name="T13" fmla="*/ 10 h 14"/>
                  <a:gd name="T14" fmla="*/ 7 w 7"/>
                  <a:gd name="T15" fmla="*/ 12 h 14"/>
                  <a:gd name="T16" fmla="*/ 7 w 7"/>
                  <a:gd name="T17" fmla="*/ 14 h 14"/>
                  <a:gd name="T18" fmla="*/ 5 w 7"/>
                  <a:gd name="T19" fmla="*/ 12 h 14"/>
                  <a:gd name="T20" fmla="*/ 3 w 7"/>
                  <a:gd name="T21" fmla="*/ 11 h 14"/>
                  <a:gd name="T22" fmla="*/ 2 w 7"/>
                  <a:gd name="T23" fmla="*/ 9 h 14"/>
                  <a:gd name="T24" fmla="*/ 1 w 7"/>
                  <a:gd name="T25" fmla="*/ 7 h 14"/>
                  <a:gd name="T26" fmla="*/ 0 w 7"/>
                  <a:gd name="T27" fmla="*/ 5 h 14"/>
                  <a:gd name="T28" fmla="*/ 0 w 7"/>
                  <a:gd name="T29" fmla="*/ 3 h 14"/>
                  <a:gd name="T30" fmla="*/ 0 w 7"/>
                  <a:gd name="T31" fmla="*/ 1 h 14"/>
                  <a:gd name="T32" fmla="*/ 0 w 7"/>
                  <a:gd name="T33" fmla="*/ 0 h 14"/>
                  <a:gd name="T34" fmla="*/ 0 w 7"/>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4">
                    <a:moveTo>
                      <a:pt x="0" y="0"/>
                    </a:moveTo>
                    <a:lnTo>
                      <a:pt x="2" y="1"/>
                    </a:lnTo>
                    <a:lnTo>
                      <a:pt x="4" y="2"/>
                    </a:lnTo>
                    <a:lnTo>
                      <a:pt x="6" y="5"/>
                    </a:lnTo>
                    <a:lnTo>
                      <a:pt x="7" y="7"/>
                    </a:lnTo>
                    <a:lnTo>
                      <a:pt x="7" y="8"/>
                    </a:lnTo>
                    <a:lnTo>
                      <a:pt x="7" y="10"/>
                    </a:lnTo>
                    <a:lnTo>
                      <a:pt x="7" y="12"/>
                    </a:lnTo>
                    <a:lnTo>
                      <a:pt x="7" y="14"/>
                    </a:lnTo>
                    <a:lnTo>
                      <a:pt x="5" y="12"/>
                    </a:lnTo>
                    <a:lnTo>
                      <a:pt x="3" y="11"/>
                    </a:lnTo>
                    <a:lnTo>
                      <a:pt x="2" y="9"/>
                    </a:lnTo>
                    <a:lnTo>
                      <a:pt x="1" y="7"/>
                    </a:lnTo>
                    <a:lnTo>
                      <a:pt x="0" y="5"/>
                    </a:lnTo>
                    <a:lnTo>
                      <a:pt x="0" y="3"/>
                    </a:lnTo>
                    <a:lnTo>
                      <a:pt x="0" y="1"/>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2" name="Freeform 893"/>
              <p:cNvSpPr>
                <a:spLocks/>
              </p:cNvSpPr>
              <p:nvPr/>
            </p:nvSpPr>
            <p:spPr bwMode="auto">
              <a:xfrm>
                <a:off x="4793" y="2323"/>
                <a:ext cx="13" cy="27"/>
              </a:xfrm>
              <a:custGeom>
                <a:avLst/>
                <a:gdLst>
                  <a:gd name="T0" fmla="*/ 1 w 13"/>
                  <a:gd name="T1" fmla="*/ 0 h 27"/>
                  <a:gd name="T2" fmla="*/ 3 w 13"/>
                  <a:gd name="T3" fmla="*/ 0 h 27"/>
                  <a:gd name="T4" fmla="*/ 4 w 13"/>
                  <a:gd name="T5" fmla="*/ 0 h 27"/>
                  <a:gd name="T6" fmla="*/ 6 w 13"/>
                  <a:gd name="T7" fmla="*/ 0 h 27"/>
                  <a:gd name="T8" fmla="*/ 7 w 13"/>
                  <a:gd name="T9" fmla="*/ 1 h 27"/>
                  <a:gd name="T10" fmla="*/ 9 w 13"/>
                  <a:gd name="T11" fmla="*/ 2 h 27"/>
                  <a:gd name="T12" fmla="*/ 11 w 13"/>
                  <a:gd name="T13" fmla="*/ 4 h 27"/>
                  <a:gd name="T14" fmla="*/ 11 w 13"/>
                  <a:gd name="T15" fmla="*/ 6 h 27"/>
                  <a:gd name="T16" fmla="*/ 12 w 13"/>
                  <a:gd name="T17" fmla="*/ 9 h 27"/>
                  <a:gd name="T18" fmla="*/ 12 w 13"/>
                  <a:gd name="T19" fmla="*/ 10 h 27"/>
                  <a:gd name="T20" fmla="*/ 12 w 13"/>
                  <a:gd name="T21" fmla="*/ 12 h 27"/>
                  <a:gd name="T22" fmla="*/ 12 w 13"/>
                  <a:gd name="T23" fmla="*/ 13 h 27"/>
                  <a:gd name="T24" fmla="*/ 13 w 13"/>
                  <a:gd name="T25" fmla="*/ 15 h 27"/>
                  <a:gd name="T26" fmla="*/ 13 w 13"/>
                  <a:gd name="T27" fmla="*/ 16 h 27"/>
                  <a:gd name="T28" fmla="*/ 13 w 13"/>
                  <a:gd name="T29" fmla="*/ 18 h 27"/>
                  <a:gd name="T30" fmla="*/ 13 w 13"/>
                  <a:gd name="T31" fmla="*/ 19 h 27"/>
                  <a:gd name="T32" fmla="*/ 13 w 13"/>
                  <a:gd name="T33" fmla="*/ 21 h 27"/>
                  <a:gd name="T34" fmla="*/ 13 w 13"/>
                  <a:gd name="T35" fmla="*/ 22 h 27"/>
                  <a:gd name="T36" fmla="*/ 13 w 13"/>
                  <a:gd name="T37" fmla="*/ 24 h 27"/>
                  <a:gd name="T38" fmla="*/ 13 w 13"/>
                  <a:gd name="T39" fmla="*/ 25 h 27"/>
                  <a:gd name="T40" fmla="*/ 13 w 13"/>
                  <a:gd name="T41" fmla="*/ 27 h 27"/>
                  <a:gd name="T42" fmla="*/ 10 w 13"/>
                  <a:gd name="T43" fmla="*/ 26 h 27"/>
                  <a:gd name="T44" fmla="*/ 8 w 13"/>
                  <a:gd name="T45" fmla="*/ 25 h 27"/>
                  <a:gd name="T46" fmla="*/ 6 w 13"/>
                  <a:gd name="T47" fmla="*/ 23 h 27"/>
                  <a:gd name="T48" fmla="*/ 5 w 13"/>
                  <a:gd name="T49" fmla="*/ 22 h 27"/>
                  <a:gd name="T50" fmla="*/ 3 w 13"/>
                  <a:gd name="T51" fmla="*/ 19 h 27"/>
                  <a:gd name="T52" fmla="*/ 2 w 13"/>
                  <a:gd name="T53" fmla="*/ 17 h 27"/>
                  <a:gd name="T54" fmla="*/ 1 w 13"/>
                  <a:gd name="T55" fmla="*/ 15 h 27"/>
                  <a:gd name="T56" fmla="*/ 1 w 13"/>
                  <a:gd name="T57" fmla="*/ 13 h 27"/>
                  <a:gd name="T58" fmla="*/ 0 w 13"/>
                  <a:gd name="T59" fmla="*/ 10 h 27"/>
                  <a:gd name="T60" fmla="*/ 0 w 13"/>
                  <a:gd name="T61" fmla="*/ 7 h 27"/>
                  <a:gd name="T62" fmla="*/ 0 w 13"/>
                  <a:gd name="T63" fmla="*/ 5 h 27"/>
                  <a:gd name="T64" fmla="*/ 1 w 13"/>
                  <a:gd name="T65" fmla="*/ 2 h 27"/>
                  <a:gd name="T66" fmla="*/ 1 w 13"/>
                  <a:gd name="T67" fmla="*/ 1 h 27"/>
                  <a:gd name="T68" fmla="*/ 1 w 13"/>
                  <a:gd name="T69" fmla="*/ 0 h 27"/>
                  <a:gd name="T70" fmla="*/ 1 w 13"/>
                  <a:gd name="T71" fmla="*/ 0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 h="27">
                    <a:moveTo>
                      <a:pt x="1" y="0"/>
                    </a:moveTo>
                    <a:lnTo>
                      <a:pt x="3" y="0"/>
                    </a:lnTo>
                    <a:lnTo>
                      <a:pt x="4" y="0"/>
                    </a:lnTo>
                    <a:lnTo>
                      <a:pt x="6" y="0"/>
                    </a:lnTo>
                    <a:lnTo>
                      <a:pt x="7" y="1"/>
                    </a:lnTo>
                    <a:lnTo>
                      <a:pt x="9" y="2"/>
                    </a:lnTo>
                    <a:lnTo>
                      <a:pt x="11" y="4"/>
                    </a:lnTo>
                    <a:lnTo>
                      <a:pt x="11" y="6"/>
                    </a:lnTo>
                    <a:lnTo>
                      <a:pt x="12" y="9"/>
                    </a:lnTo>
                    <a:lnTo>
                      <a:pt x="12" y="10"/>
                    </a:lnTo>
                    <a:lnTo>
                      <a:pt x="12" y="12"/>
                    </a:lnTo>
                    <a:lnTo>
                      <a:pt x="12" y="13"/>
                    </a:lnTo>
                    <a:lnTo>
                      <a:pt x="13" y="15"/>
                    </a:lnTo>
                    <a:lnTo>
                      <a:pt x="13" y="16"/>
                    </a:lnTo>
                    <a:lnTo>
                      <a:pt x="13" y="18"/>
                    </a:lnTo>
                    <a:lnTo>
                      <a:pt x="13" y="19"/>
                    </a:lnTo>
                    <a:lnTo>
                      <a:pt x="13" y="21"/>
                    </a:lnTo>
                    <a:lnTo>
                      <a:pt x="13" y="22"/>
                    </a:lnTo>
                    <a:lnTo>
                      <a:pt x="13" y="24"/>
                    </a:lnTo>
                    <a:lnTo>
                      <a:pt x="13" y="25"/>
                    </a:lnTo>
                    <a:lnTo>
                      <a:pt x="13" y="27"/>
                    </a:lnTo>
                    <a:lnTo>
                      <a:pt x="10" y="26"/>
                    </a:lnTo>
                    <a:lnTo>
                      <a:pt x="8" y="25"/>
                    </a:lnTo>
                    <a:lnTo>
                      <a:pt x="6" y="23"/>
                    </a:lnTo>
                    <a:lnTo>
                      <a:pt x="5" y="22"/>
                    </a:lnTo>
                    <a:lnTo>
                      <a:pt x="3" y="19"/>
                    </a:lnTo>
                    <a:lnTo>
                      <a:pt x="2" y="17"/>
                    </a:lnTo>
                    <a:lnTo>
                      <a:pt x="1" y="15"/>
                    </a:lnTo>
                    <a:lnTo>
                      <a:pt x="1" y="13"/>
                    </a:lnTo>
                    <a:lnTo>
                      <a:pt x="0" y="10"/>
                    </a:lnTo>
                    <a:lnTo>
                      <a:pt x="0" y="7"/>
                    </a:lnTo>
                    <a:lnTo>
                      <a:pt x="0" y="5"/>
                    </a:lnTo>
                    <a:lnTo>
                      <a:pt x="1" y="2"/>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3" name="Freeform 894"/>
              <p:cNvSpPr>
                <a:spLocks/>
              </p:cNvSpPr>
              <p:nvPr/>
            </p:nvSpPr>
            <p:spPr bwMode="auto">
              <a:xfrm>
                <a:off x="4899" y="2324"/>
                <a:ext cx="16" cy="13"/>
              </a:xfrm>
              <a:custGeom>
                <a:avLst/>
                <a:gdLst>
                  <a:gd name="T0" fmla="*/ 16 w 16"/>
                  <a:gd name="T1" fmla="*/ 0 h 13"/>
                  <a:gd name="T2" fmla="*/ 15 w 16"/>
                  <a:gd name="T3" fmla="*/ 2 h 13"/>
                  <a:gd name="T4" fmla="*/ 15 w 16"/>
                  <a:gd name="T5" fmla="*/ 3 h 13"/>
                  <a:gd name="T6" fmla="*/ 14 w 16"/>
                  <a:gd name="T7" fmla="*/ 5 h 13"/>
                  <a:gd name="T8" fmla="*/ 13 w 16"/>
                  <a:gd name="T9" fmla="*/ 6 h 13"/>
                  <a:gd name="T10" fmla="*/ 11 w 16"/>
                  <a:gd name="T11" fmla="*/ 7 h 13"/>
                  <a:gd name="T12" fmla="*/ 9 w 16"/>
                  <a:gd name="T13" fmla="*/ 8 h 13"/>
                  <a:gd name="T14" fmla="*/ 8 w 16"/>
                  <a:gd name="T15" fmla="*/ 9 h 13"/>
                  <a:gd name="T16" fmla="*/ 6 w 16"/>
                  <a:gd name="T17" fmla="*/ 10 h 13"/>
                  <a:gd name="T18" fmla="*/ 4 w 16"/>
                  <a:gd name="T19" fmla="*/ 11 h 13"/>
                  <a:gd name="T20" fmla="*/ 3 w 16"/>
                  <a:gd name="T21" fmla="*/ 11 h 13"/>
                  <a:gd name="T22" fmla="*/ 1 w 16"/>
                  <a:gd name="T23" fmla="*/ 12 h 13"/>
                  <a:gd name="T24" fmla="*/ 0 w 16"/>
                  <a:gd name="T25" fmla="*/ 13 h 13"/>
                  <a:gd name="T26" fmla="*/ 2 w 16"/>
                  <a:gd name="T27" fmla="*/ 10 h 13"/>
                  <a:gd name="T28" fmla="*/ 5 w 16"/>
                  <a:gd name="T29" fmla="*/ 8 h 13"/>
                  <a:gd name="T30" fmla="*/ 6 w 16"/>
                  <a:gd name="T31" fmla="*/ 7 h 13"/>
                  <a:gd name="T32" fmla="*/ 7 w 16"/>
                  <a:gd name="T33" fmla="*/ 6 h 13"/>
                  <a:gd name="T34" fmla="*/ 9 w 16"/>
                  <a:gd name="T35" fmla="*/ 5 h 13"/>
                  <a:gd name="T36" fmla="*/ 10 w 16"/>
                  <a:gd name="T37" fmla="*/ 4 h 13"/>
                  <a:gd name="T38" fmla="*/ 11 w 16"/>
                  <a:gd name="T39" fmla="*/ 3 h 13"/>
                  <a:gd name="T40" fmla="*/ 13 w 16"/>
                  <a:gd name="T41" fmla="*/ 2 h 13"/>
                  <a:gd name="T42" fmla="*/ 14 w 16"/>
                  <a:gd name="T43" fmla="*/ 1 h 13"/>
                  <a:gd name="T44" fmla="*/ 16 w 16"/>
                  <a:gd name="T45" fmla="*/ 0 h 13"/>
                  <a:gd name="T46" fmla="*/ 16 w 16"/>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 h="13">
                    <a:moveTo>
                      <a:pt x="16" y="0"/>
                    </a:moveTo>
                    <a:lnTo>
                      <a:pt x="15" y="2"/>
                    </a:lnTo>
                    <a:lnTo>
                      <a:pt x="15" y="3"/>
                    </a:lnTo>
                    <a:lnTo>
                      <a:pt x="14" y="5"/>
                    </a:lnTo>
                    <a:lnTo>
                      <a:pt x="13" y="6"/>
                    </a:lnTo>
                    <a:lnTo>
                      <a:pt x="11" y="7"/>
                    </a:lnTo>
                    <a:lnTo>
                      <a:pt x="9" y="8"/>
                    </a:lnTo>
                    <a:lnTo>
                      <a:pt x="8" y="9"/>
                    </a:lnTo>
                    <a:lnTo>
                      <a:pt x="6" y="10"/>
                    </a:lnTo>
                    <a:lnTo>
                      <a:pt x="4" y="11"/>
                    </a:lnTo>
                    <a:lnTo>
                      <a:pt x="3" y="11"/>
                    </a:lnTo>
                    <a:lnTo>
                      <a:pt x="1" y="12"/>
                    </a:lnTo>
                    <a:lnTo>
                      <a:pt x="0" y="13"/>
                    </a:lnTo>
                    <a:lnTo>
                      <a:pt x="2" y="10"/>
                    </a:lnTo>
                    <a:lnTo>
                      <a:pt x="5" y="8"/>
                    </a:lnTo>
                    <a:lnTo>
                      <a:pt x="6" y="7"/>
                    </a:lnTo>
                    <a:lnTo>
                      <a:pt x="7" y="6"/>
                    </a:lnTo>
                    <a:lnTo>
                      <a:pt x="9" y="5"/>
                    </a:lnTo>
                    <a:lnTo>
                      <a:pt x="10" y="4"/>
                    </a:lnTo>
                    <a:lnTo>
                      <a:pt x="11" y="3"/>
                    </a:lnTo>
                    <a:lnTo>
                      <a:pt x="13" y="2"/>
                    </a:lnTo>
                    <a:lnTo>
                      <a:pt x="14"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4" name="Freeform 895"/>
              <p:cNvSpPr>
                <a:spLocks/>
              </p:cNvSpPr>
              <p:nvPr/>
            </p:nvSpPr>
            <p:spPr bwMode="auto">
              <a:xfrm>
                <a:off x="4550" y="2327"/>
                <a:ext cx="5" cy="12"/>
              </a:xfrm>
              <a:custGeom>
                <a:avLst/>
                <a:gdLst>
                  <a:gd name="T0" fmla="*/ 4 w 5"/>
                  <a:gd name="T1" fmla="*/ 0 h 12"/>
                  <a:gd name="T2" fmla="*/ 4 w 5"/>
                  <a:gd name="T3" fmla="*/ 2 h 12"/>
                  <a:gd name="T4" fmla="*/ 5 w 5"/>
                  <a:gd name="T5" fmla="*/ 4 h 12"/>
                  <a:gd name="T6" fmla="*/ 5 w 5"/>
                  <a:gd name="T7" fmla="*/ 6 h 12"/>
                  <a:gd name="T8" fmla="*/ 5 w 5"/>
                  <a:gd name="T9" fmla="*/ 8 h 12"/>
                  <a:gd name="T10" fmla="*/ 5 w 5"/>
                  <a:gd name="T11" fmla="*/ 10 h 12"/>
                  <a:gd name="T12" fmla="*/ 5 w 5"/>
                  <a:gd name="T13" fmla="*/ 12 h 12"/>
                  <a:gd name="T14" fmla="*/ 4 w 5"/>
                  <a:gd name="T15" fmla="*/ 11 h 12"/>
                  <a:gd name="T16" fmla="*/ 3 w 5"/>
                  <a:gd name="T17" fmla="*/ 9 h 12"/>
                  <a:gd name="T18" fmla="*/ 1 w 5"/>
                  <a:gd name="T19" fmla="*/ 7 h 12"/>
                  <a:gd name="T20" fmla="*/ 0 w 5"/>
                  <a:gd name="T21" fmla="*/ 4 h 12"/>
                  <a:gd name="T22" fmla="*/ 0 w 5"/>
                  <a:gd name="T23" fmla="*/ 2 h 12"/>
                  <a:gd name="T24" fmla="*/ 0 w 5"/>
                  <a:gd name="T25" fmla="*/ 1 h 12"/>
                  <a:gd name="T26" fmla="*/ 2 w 5"/>
                  <a:gd name="T27" fmla="*/ 0 h 12"/>
                  <a:gd name="T28" fmla="*/ 4 w 5"/>
                  <a:gd name="T29" fmla="*/ 0 h 12"/>
                  <a:gd name="T30" fmla="*/ 4 w 5"/>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2">
                    <a:moveTo>
                      <a:pt x="4" y="0"/>
                    </a:moveTo>
                    <a:lnTo>
                      <a:pt x="4" y="2"/>
                    </a:lnTo>
                    <a:lnTo>
                      <a:pt x="5" y="4"/>
                    </a:lnTo>
                    <a:lnTo>
                      <a:pt x="5" y="6"/>
                    </a:lnTo>
                    <a:lnTo>
                      <a:pt x="5" y="8"/>
                    </a:lnTo>
                    <a:lnTo>
                      <a:pt x="5" y="10"/>
                    </a:lnTo>
                    <a:lnTo>
                      <a:pt x="5" y="12"/>
                    </a:lnTo>
                    <a:lnTo>
                      <a:pt x="4" y="11"/>
                    </a:lnTo>
                    <a:lnTo>
                      <a:pt x="3" y="9"/>
                    </a:lnTo>
                    <a:lnTo>
                      <a:pt x="1" y="7"/>
                    </a:lnTo>
                    <a:lnTo>
                      <a:pt x="0" y="4"/>
                    </a:lnTo>
                    <a:lnTo>
                      <a:pt x="0" y="2"/>
                    </a:lnTo>
                    <a:lnTo>
                      <a:pt x="0" y="1"/>
                    </a:lnTo>
                    <a:lnTo>
                      <a:pt x="2"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5" name="Freeform 896"/>
              <p:cNvSpPr>
                <a:spLocks/>
              </p:cNvSpPr>
              <p:nvPr/>
            </p:nvSpPr>
            <p:spPr bwMode="auto">
              <a:xfrm>
                <a:off x="4461" y="2329"/>
                <a:ext cx="28" cy="11"/>
              </a:xfrm>
              <a:custGeom>
                <a:avLst/>
                <a:gdLst>
                  <a:gd name="T0" fmla="*/ 27 w 28"/>
                  <a:gd name="T1" fmla="*/ 0 h 11"/>
                  <a:gd name="T2" fmla="*/ 28 w 28"/>
                  <a:gd name="T3" fmla="*/ 0 h 11"/>
                  <a:gd name="T4" fmla="*/ 28 w 28"/>
                  <a:gd name="T5" fmla="*/ 0 h 11"/>
                  <a:gd name="T6" fmla="*/ 27 w 28"/>
                  <a:gd name="T7" fmla="*/ 2 h 11"/>
                  <a:gd name="T8" fmla="*/ 25 w 28"/>
                  <a:gd name="T9" fmla="*/ 4 h 11"/>
                  <a:gd name="T10" fmla="*/ 24 w 28"/>
                  <a:gd name="T11" fmla="*/ 5 h 11"/>
                  <a:gd name="T12" fmla="*/ 22 w 28"/>
                  <a:gd name="T13" fmla="*/ 7 h 11"/>
                  <a:gd name="T14" fmla="*/ 21 w 28"/>
                  <a:gd name="T15" fmla="*/ 7 h 11"/>
                  <a:gd name="T16" fmla="*/ 19 w 28"/>
                  <a:gd name="T17" fmla="*/ 8 h 11"/>
                  <a:gd name="T18" fmla="*/ 18 w 28"/>
                  <a:gd name="T19" fmla="*/ 9 h 11"/>
                  <a:gd name="T20" fmla="*/ 16 w 28"/>
                  <a:gd name="T21" fmla="*/ 10 h 11"/>
                  <a:gd name="T22" fmla="*/ 14 w 28"/>
                  <a:gd name="T23" fmla="*/ 10 h 11"/>
                  <a:gd name="T24" fmla="*/ 12 w 28"/>
                  <a:gd name="T25" fmla="*/ 10 h 11"/>
                  <a:gd name="T26" fmla="*/ 10 w 28"/>
                  <a:gd name="T27" fmla="*/ 11 h 11"/>
                  <a:gd name="T28" fmla="*/ 8 w 28"/>
                  <a:gd name="T29" fmla="*/ 11 h 11"/>
                  <a:gd name="T30" fmla="*/ 6 w 28"/>
                  <a:gd name="T31" fmla="*/ 11 h 11"/>
                  <a:gd name="T32" fmla="*/ 4 w 28"/>
                  <a:gd name="T33" fmla="*/ 11 h 11"/>
                  <a:gd name="T34" fmla="*/ 2 w 28"/>
                  <a:gd name="T35" fmla="*/ 11 h 11"/>
                  <a:gd name="T36" fmla="*/ 0 w 28"/>
                  <a:gd name="T37" fmla="*/ 11 h 11"/>
                  <a:gd name="T38" fmla="*/ 2 w 28"/>
                  <a:gd name="T39" fmla="*/ 10 h 11"/>
                  <a:gd name="T40" fmla="*/ 3 w 28"/>
                  <a:gd name="T41" fmla="*/ 9 h 11"/>
                  <a:gd name="T42" fmla="*/ 5 w 28"/>
                  <a:gd name="T43" fmla="*/ 8 h 11"/>
                  <a:gd name="T44" fmla="*/ 6 w 28"/>
                  <a:gd name="T45" fmla="*/ 8 h 11"/>
                  <a:gd name="T46" fmla="*/ 8 w 28"/>
                  <a:gd name="T47" fmla="*/ 7 h 11"/>
                  <a:gd name="T48" fmla="*/ 10 w 28"/>
                  <a:gd name="T49" fmla="*/ 6 h 11"/>
                  <a:gd name="T50" fmla="*/ 11 w 28"/>
                  <a:gd name="T51" fmla="*/ 6 h 11"/>
                  <a:gd name="T52" fmla="*/ 13 w 28"/>
                  <a:gd name="T53" fmla="*/ 5 h 11"/>
                  <a:gd name="T54" fmla="*/ 14 w 28"/>
                  <a:gd name="T55" fmla="*/ 4 h 11"/>
                  <a:gd name="T56" fmla="*/ 16 w 28"/>
                  <a:gd name="T57" fmla="*/ 4 h 11"/>
                  <a:gd name="T58" fmla="*/ 18 w 28"/>
                  <a:gd name="T59" fmla="*/ 3 h 11"/>
                  <a:gd name="T60" fmla="*/ 20 w 28"/>
                  <a:gd name="T61" fmla="*/ 3 h 11"/>
                  <a:gd name="T62" fmla="*/ 21 w 28"/>
                  <a:gd name="T63" fmla="*/ 2 h 11"/>
                  <a:gd name="T64" fmla="*/ 23 w 28"/>
                  <a:gd name="T65" fmla="*/ 1 h 11"/>
                  <a:gd name="T66" fmla="*/ 25 w 28"/>
                  <a:gd name="T67" fmla="*/ 1 h 11"/>
                  <a:gd name="T68" fmla="*/ 27 w 28"/>
                  <a:gd name="T69" fmla="*/ 0 h 11"/>
                  <a:gd name="T70" fmla="*/ 27 w 28"/>
                  <a:gd name="T71" fmla="*/ 0 h 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11">
                    <a:moveTo>
                      <a:pt x="27" y="0"/>
                    </a:moveTo>
                    <a:lnTo>
                      <a:pt x="28" y="0"/>
                    </a:lnTo>
                    <a:lnTo>
                      <a:pt x="27" y="2"/>
                    </a:lnTo>
                    <a:lnTo>
                      <a:pt x="25" y="4"/>
                    </a:lnTo>
                    <a:lnTo>
                      <a:pt x="24" y="5"/>
                    </a:lnTo>
                    <a:lnTo>
                      <a:pt x="22" y="7"/>
                    </a:lnTo>
                    <a:lnTo>
                      <a:pt x="21" y="7"/>
                    </a:lnTo>
                    <a:lnTo>
                      <a:pt x="19" y="8"/>
                    </a:lnTo>
                    <a:lnTo>
                      <a:pt x="18" y="9"/>
                    </a:lnTo>
                    <a:lnTo>
                      <a:pt x="16" y="10"/>
                    </a:lnTo>
                    <a:lnTo>
                      <a:pt x="14" y="10"/>
                    </a:lnTo>
                    <a:lnTo>
                      <a:pt x="12" y="10"/>
                    </a:lnTo>
                    <a:lnTo>
                      <a:pt x="10" y="11"/>
                    </a:lnTo>
                    <a:lnTo>
                      <a:pt x="8" y="11"/>
                    </a:lnTo>
                    <a:lnTo>
                      <a:pt x="6" y="11"/>
                    </a:lnTo>
                    <a:lnTo>
                      <a:pt x="4" y="11"/>
                    </a:lnTo>
                    <a:lnTo>
                      <a:pt x="2" y="11"/>
                    </a:lnTo>
                    <a:lnTo>
                      <a:pt x="0" y="11"/>
                    </a:lnTo>
                    <a:lnTo>
                      <a:pt x="2" y="10"/>
                    </a:lnTo>
                    <a:lnTo>
                      <a:pt x="3" y="9"/>
                    </a:lnTo>
                    <a:lnTo>
                      <a:pt x="5" y="8"/>
                    </a:lnTo>
                    <a:lnTo>
                      <a:pt x="6" y="8"/>
                    </a:lnTo>
                    <a:lnTo>
                      <a:pt x="8" y="7"/>
                    </a:lnTo>
                    <a:lnTo>
                      <a:pt x="10" y="6"/>
                    </a:lnTo>
                    <a:lnTo>
                      <a:pt x="11" y="6"/>
                    </a:lnTo>
                    <a:lnTo>
                      <a:pt x="13" y="5"/>
                    </a:lnTo>
                    <a:lnTo>
                      <a:pt x="14" y="4"/>
                    </a:lnTo>
                    <a:lnTo>
                      <a:pt x="16" y="4"/>
                    </a:lnTo>
                    <a:lnTo>
                      <a:pt x="18" y="3"/>
                    </a:lnTo>
                    <a:lnTo>
                      <a:pt x="20" y="3"/>
                    </a:lnTo>
                    <a:lnTo>
                      <a:pt x="21" y="2"/>
                    </a:lnTo>
                    <a:lnTo>
                      <a:pt x="23" y="1"/>
                    </a:lnTo>
                    <a:lnTo>
                      <a:pt x="25" y="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6" name="Freeform 897"/>
              <p:cNvSpPr>
                <a:spLocks/>
              </p:cNvSpPr>
              <p:nvPr/>
            </p:nvSpPr>
            <p:spPr bwMode="auto">
              <a:xfrm>
                <a:off x="4373" y="2330"/>
                <a:ext cx="8" cy="16"/>
              </a:xfrm>
              <a:custGeom>
                <a:avLst/>
                <a:gdLst>
                  <a:gd name="T0" fmla="*/ 1 w 8"/>
                  <a:gd name="T1" fmla="*/ 0 h 16"/>
                  <a:gd name="T2" fmla="*/ 3 w 8"/>
                  <a:gd name="T3" fmla="*/ 0 h 16"/>
                  <a:gd name="T4" fmla="*/ 4 w 8"/>
                  <a:gd name="T5" fmla="*/ 2 h 16"/>
                  <a:gd name="T6" fmla="*/ 6 w 8"/>
                  <a:gd name="T7" fmla="*/ 3 h 16"/>
                  <a:gd name="T8" fmla="*/ 8 w 8"/>
                  <a:gd name="T9" fmla="*/ 5 h 16"/>
                  <a:gd name="T10" fmla="*/ 8 w 8"/>
                  <a:gd name="T11" fmla="*/ 7 h 16"/>
                  <a:gd name="T12" fmla="*/ 8 w 8"/>
                  <a:gd name="T13" fmla="*/ 10 h 16"/>
                  <a:gd name="T14" fmla="*/ 8 w 8"/>
                  <a:gd name="T15" fmla="*/ 11 h 16"/>
                  <a:gd name="T16" fmla="*/ 8 w 8"/>
                  <a:gd name="T17" fmla="*/ 13 h 16"/>
                  <a:gd name="T18" fmla="*/ 8 w 8"/>
                  <a:gd name="T19" fmla="*/ 14 h 16"/>
                  <a:gd name="T20" fmla="*/ 8 w 8"/>
                  <a:gd name="T21" fmla="*/ 16 h 16"/>
                  <a:gd name="T22" fmla="*/ 5 w 8"/>
                  <a:gd name="T23" fmla="*/ 14 h 16"/>
                  <a:gd name="T24" fmla="*/ 3 w 8"/>
                  <a:gd name="T25" fmla="*/ 13 h 16"/>
                  <a:gd name="T26" fmla="*/ 1 w 8"/>
                  <a:gd name="T27" fmla="*/ 10 h 16"/>
                  <a:gd name="T28" fmla="*/ 1 w 8"/>
                  <a:gd name="T29" fmla="*/ 8 h 16"/>
                  <a:gd name="T30" fmla="*/ 0 w 8"/>
                  <a:gd name="T31" fmla="*/ 6 h 16"/>
                  <a:gd name="T32" fmla="*/ 0 w 8"/>
                  <a:gd name="T33" fmla="*/ 4 h 16"/>
                  <a:gd name="T34" fmla="*/ 0 w 8"/>
                  <a:gd name="T35" fmla="*/ 2 h 16"/>
                  <a:gd name="T36" fmla="*/ 1 w 8"/>
                  <a:gd name="T37" fmla="*/ 0 h 16"/>
                  <a:gd name="T38" fmla="*/ 1 w 8"/>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16">
                    <a:moveTo>
                      <a:pt x="1" y="0"/>
                    </a:moveTo>
                    <a:lnTo>
                      <a:pt x="3" y="0"/>
                    </a:lnTo>
                    <a:lnTo>
                      <a:pt x="4" y="2"/>
                    </a:lnTo>
                    <a:lnTo>
                      <a:pt x="6" y="3"/>
                    </a:lnTo>
                    <a:lnTo>
                      <a:pt x="8" y="5"/>
                    </a:lnTo>
                    <a:lnTo>
                      <a:pt x="8" y="7"/>
                    </a:lnTo>
                    <a:lnTo>
                      <a:pt x="8" y="10"/>
                    </a:lnTo>
                    <a:lnTo>
                      <a:pt x="8" y="11"/>
                    </a:lnTo>
                    <a:lnTo>
                      <a:pt x="8" y="13"/>
                    </a:lnTo>
                    <a:lnTo>
                      <a:pt x="8" y="14"/>
                    </a:lnTo>
                    <a:lnTo>
                      <a:pt x="8" y="16"/>
                    </a:lnTo>
                    <a:lnTo>
                      <a:pt x="5" y="14"/>
                    </a:lnTo>
                    <a:lnTo>
                      <a:pt x="3" y="13"/>
                    </a:lnTo>
                    <a:lnTo>
                      <a:pt x="1" y="10"/>
                    </a:lnTo>
                    <a:lnTo>
                      <a:pt x="1" y="8"/>
                    </a:lnTo>
                    <a:lnTo>
                      <a:pt x="0" y="6"/>
                    </a:lnTo>
                    <a:lnTo>
                      <a:pt x="0" y="4"/>
                    </a:lnTo>
                    <a:lnTo>
                      <a:pt x="0" y="2"/>
                    </a:lnTo>
                    <a:lnTo>
                      <a:pt x="1"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7" name="Freeform 898"/>
              <p:cNvSpPr>
                <a:spLocks/>
              </p:cNvSpPr>
              <p:nvPr/>
            </p:nvSpPr>
            <p:spPr bwMode="auto">
              <a:xfrm>
                <a:off x="4751" y="2335"/>
                <a:ext cx="13" cy="23"/>
              </a:xfrm>
              <a:custGeom>
                <a:avLst/>
                <a:gdLst>
                  <a:gd name="T0" fmla="*/ 1 w 13"/>
                  <a:gd name="T1" fmla="*/ 0 h 23"/>
                  <a:gd name="T2" fmla="*/ 3 w 13"/>
                  <a:gd name="T3" fmla="*/ 0 h 23"/>
                  <a:gd name="T4" fmla="*/ 4 w 13"/>
                  <a:gd name="T5" fmla="*/ 0 h 23"/>
                  <a:gd name="T6" fmla="*/ 6 w 13"/>
                  <a:gd name="T7" fmla="*/ 1 h 23"/>
                  <a:gd name="T8" fmla="*/ 7 w 13"/>
                  <a:gd name="T9" fmla="*/ 2 h 23"/>
                  <a:gd name="T10" fmla="*/ 9 w 13"/>
                  <a:gd name="T11" fmla="*/ 3 h 23"/>
                  <a:gd name="T12" fmla="*/ 10 w 13"/>
                  <a:gd name="T13" fmla="*/ 5 h 23"/>
                  <a:gd name="T14" fmla="*/ 11 w 13"/>
                  <a:gd name="T15" fmla="*/ 7 h 23"/>
                  <a:gd name="T16" fmla="*/ 12 w 13"/>
                  <a:gd name="T17" fmla="*/ 9 h 23"/>
                  <a:gd name="T18" fmla="*/ 12 w 13"/>
                  <a:gd name="T19" fmla="*/ 11 h 23"/>
                  <a:gd name="T20" fmla="*/ 13 w 13"/>
                  <a:gd name="T21" fmla="*/ 13 h 23"/>
                  <a:gd name="T22" fmla="*/ 13 w 13"/>
                  <a:gd name="T23" fmla="*/ 15 h 23"/>
                  <a:gd name="T24" fmla="*/ 13 w 13"/>
                  <a:gd name="T25" fmla="*/ 18 h 23"/>
                  <a:gd name="T26" fmla="*/ 12 w 13"/>
                  <a:gd name="T27" fmla="*/ 20 h 23"/>
                  <a:gd name="T28" fmla="*/ 12 w 13"/>
                  <a:gd name="T29" fmla="*/ 23 h 23"/>
                  <a:gd name="T30" fmla="*/ 10 w 13"/>
                  <a:gd name="T31" fmla="*/ 22 h 23"/>
                  <a:gd name="T32" fmla="*/ 9 w 13"/>
                  <a:gd name="T33" fmla="*/ 22 h 23"/>
                  <a:gd name="T34" fmla="*/ 8 w 13"/>
                  <a:gd name="T35" fmla="*/ 21 h 23"/>
                  <a:gd name="T36" fmla="*/ 7 w 13"/>
                  <a:gd name="T37" fmla="*/ 20 h 23"/>
                  <a:gd name="T38" fmla="*/ 4 w 13"/>
                  <a:gd name="T39" fmla="*/ 18 h 23"/>
                  <a:gd name="T40" fmla="*/ 3 w 13"/>
                  <a:gd name="T41" fmla="*/ 16 h 23"/>
                  <a:gd name="T42" fmla="*/ 2 w 13"/>
                  <a:gd name="T43" fmla="*/ 14 h 23"/>
                  <a:gd name="T44" fmla="*/ 1 w 13"/>
                  <a:gd name="T45" fmla="*/ 12 h 23"/>
                  <a:gd name="T46" fmla="*/ 1 w 13"/>
                  <a:gd name="T47" fmla="*/ 10 h 23"/>
                  <a:gd name="T48" fmla="*/ 1 w 13"/>
                  <a:gd name="T49" fmla="*/ 8 h 23"/>
                  <a:gd name="T50" fmla="*/ 0 w 13"/>
                  <a:gd name="T51" fmla="*/ 6 h 23"/>
                  <a:gd name="T52" fmla="*/ 0 w 13"/>
                  <a:gd name="T53" fmla="*/ 4 h 23"/>
                  <a:gd name="T54" fmla="*/ 1 w 13"/>
                  <a:gd name="T55" fmla="*/ 2 h 23"/>
                  <a:gd name="T56" fmla="*/ 1 w 13"/>
                  <a:gd name="T57" fmla="*/ 0 h 23"/>
                  <a:gd name="T58" fmla="*/ 1 w 13"/>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23">
                    <a:moveTo>
                      <a:pt x="1" y="0"/>
                    </a:moveTo>
                    <a:lnTo>
                      <a:pt x="3" y="0"/>
                    </a:lnTo>
                    <a:lnTo>
                      <a:pt x="4" y="0"/>
                    </a:lnTo>
                    <a:lnTo>
                      <a:pt x="6" y="1"/>
                    </a:lnTo>
                    <a:lnTo>
                      <a:pt x="7" y="2"/>
                    </a:lnTo>
                    <a:lnTo>
                      <a:pt x="9" y="3"/>
                    </a:lnTo>
                    <a:lnTo>
                      <a:pt x="10" y="5"/>
                    </a:lnTo>
                    <a:lnTo>
                      <a:pt x="11" y="7"/>
                    </a:lnTo>
                    <a:lnTo>
                      <a:pt x="12" y="9"/>
                    </a:lnTo>
                    <a:lnTo>
                      <a:pt x="12" y="11"/>
                    </a:lnTo>
                    <a:lnTo>
                      <a:pt x="13" y="13"/>
                    </a:lnTo>
                    <a:lnTo>
                      <a:pt x="13" y="15"/>
                    </a:lnTo>
                    <a:lnTo>
                      <a:pt x="13" y="18"/>
                    </a:lnTo>
                    <a:lnTo>
                      <a:pt x="12" y="20"/>
                    </a:lnTo>
                    <a:lnTo>
                      <a:pt x="12" y="23"/>
                    </a:lnTo>
                    <a:lnTo>
                      <a:pt x="10" y="22"/>
                    </a:lnTo>
                    <a:lnTo>
                      <a:pt x="9" y="22"/>
                    </a:lnTo>
                    <a:lnTo>
                      <a:pt x="8" y="21"/>
                    </a:lnTo>
                    <a:lnTo>
                      <a:pt x="7" y="20"/>
                    </a:lnTo>
                    <a:lnTo>
                      <a:pt x="4" y="18"/>
                    </a:lnTo>
                    <a:lnTo>
                      <a:pt x="3" y="16"/>
                    </a:lnTo>
                    <a:lnTo>
                      <a:pt x="2" y="14"/>
                    </a:lnTo>
                    <a:lnTo>
                      <a:pt x="1" y="12"/>
                    </a:lnTo>
                    <a:lnTo>
                      <a:pt x="1" y="10"/>
                    </a:lnTo>
                    <a:lnTo>
                      <a:pt x="1" y="8"/>
                    </a:lnTo>
                    <a:lnTo>
                      <a:pt x="0" y="6"/>
                    </a:lnTo>
                    <a:lnTo>
                      <a:pt x="0" y="4"/>
                    </a:lnTo>
                    <a:lnTo>
                      <a:pt x="1"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8" name="Freeform 899"/>
              <p:cNvSpPr>
                <a:spLocks/>
              </p:cNvSpPr>
              <p:nvPr/>
            </p:nvSpPr>
            <p:spPr bwMode="auto">
              <a:xfrm>
                <a:off x="4939" y="2335"/>
                <a:ext cx="10" cy="13"/>
              </a:xfrm>
              <a:custGeom>
                <a:avLst/>
                <a:gdLst>
                  <a:gd name="T0" fmla="*/ 2 w 10"/>
                  <a:gd name="T1" fmla="*/ 1 h 13"/>
                  <a:gd name="T2" fmla="*/ 4 w 10"/>
                  <a:gd name="T3" fmla="*/ 0 h 13"/>
                  <a:gd name="T4" fmla="*/ 6 w 10"/>
                  <a:gd name="T5" fmla="*/ 1 h 13"/>
                  <a:gd name="T6" fmla="*/ 8 w 10"/>
                  <a:gd name="T7" fmla="*/ 1 h 13"/>
                  <a:gd name="T8" fmla="*/ 8 w 10"/>
                  <a:gd name="T9" fmla="*/ 2 h 13"/>
                  <a:gd name="T10" fmla="*/ 9 w 10"/>
                  <a:gd name="T11" fmla="*/ 3 h 13"/>
                  <a:gd name="T12" fmla="*/ 9 w 10"/>
                  <a:gd name="T13" fmla="*/ 4 h 13"/>
                  <a:gd name="T14" fmla="*/ 9 w 10"/>
                  <a:gd name="T15" fmla="*/ 6 h 13"/>
                  <a:gd name="T16" fmla="*/ 10 w 10"/>
                  <a:gd name="T17" fmla="*/ 7 h 13"/>
                  <a:gd name="T18" fmla="*/ 9 w 10"/>
                  <a:gd name="T19" fmla="*/ 9 h 13"/>
                  <a:gd name="T20" fmla="*/ 9 w 10"/>
                  <a:gd name="T21" fmla="*/ 10 h 13"/>
                  <a:gd name="T22" fmla="*/ 9 w 10"/>
                  <a:gd name="T23" fmla="*/ 11 h 13"/>
                  <a:gd name="T24" fmla="*/ 9 w 10"/>
                  <a:gd name="T25" fmla="*/ 13 h 13"/>
                  <a:gd name="T26" fmla="*/ 8 w 10"/>
                  <a:gd name="T27" fmla="*/ 13 h 13"/>
                  <a:gd name="T28" fmla="*/ 6 w 10"/>
                  <a:gd name="T29" fmla="*/ 12 h 13"/>
                  <a:gd name="T30" fmla="*/ 5 w 10"/>
                  <a:gd name="T31" fmla="*/ 12 h 13"/>
                  <a:gd name="T32" fmla="*/ 4 w 10"/>
                  <a:gd name="T33" fmla="*/ 12 h 13"/>
                  <a:gd name="T34" fmla="*/ 2 w 10"/>
                  <a:gd name="T35" fmla="*/ 10 h 13"/>
                  <a:gd name="T36" fmla="*/ 1 w 10"/>
                  <a:gd name="T37" fmla="*/ 9 h 13"/>
                  <a:gd name="T38" fmla="*/ 0 w 10"/>
                  <a:gd name="T39" fmla="*/ 7 h 13"/>
                  <a:gd name="T40" fmla="*/ 0 w 10"/>
                  <a:gd name="T41" fmla="*/ 5 h 13"/>
                  <a:gd name="T42" fmla="*/ 1 w 10"/>
                  <a:gd name="T43" fmla="*/ 3 h 13"/>
                  <a:gd name="T44" fmla="*/ 2 w 10"/>
                  <a:gd name="T45" fmla="*/ 1 h 13"/>
                  <a:gd name="T46" fmla="*/ 2 w 10"/>
                  <a:gd name="T47" fmla="*/ 1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13">
                    <a:moveTo>
                      <a:pt x="2" y="1"/>
                    </a:moveTo>
                    <a:lnTo>
                      <a:pt x="4" y="0"/>
                    </a:lnTo>
                    <a:lnTo>
                      <a:pt x="6" y="1"/>
                    </a:lnTo>
                    <a:lnTo>
                      <a:pt x="8" y="1"/>
                    </a:lnTo>
                    <a:lnTo>
                      <a:pt x="8" y="2"/>
                    </a:lnTo>
                    <a:lnTo>
                      <a:pt x="9" y="3"/>
                    </a:lnTo>
                    <a:lnTo>
                      <a:pt x="9" y="4"/>
                    </a:lnTo>
                    <a:lnTo>
                      <a:pt x="9" y="6"/>
                    </a:lnTo>
                    <a:lnTo>
                      <a:pt x="10" y="7"/>
                    </a:lnTo>
                    <a:lnTo>
                      <a:pt x="9" y="9"/>
                    </a:lnTo>
                    <a:lnTo>
                      <a:pt x="9" y="10"/>
                    </a:lnTo>
                    <a:lnTo>
                      <a:pt x="9" y="11"/>
                    </a:lnTo>
                    <a:lnTo>
                      <a:pt x="9" y="13"/>
                    </a:lnTo>
                    <a:lnTo>
                      <a:pt x="8" y="13"/>
                    </a:lnTo>
                    <a:lnTo>
                      <a:pt x="6" y="12"/>
                    </a:lnTo>
                    <a:lnTo>
                      <a:pt x="5" y="12"/>
                    </a:lnTo>
                    <a:lnTo>
                      <a:pt x="4" y="12"/>
                    </a:lnTo>
                    <a:lnTo>
                      <a:pt x="2" y="10"/>
                    </a:lnTo>
                    <a:lnTo>
                      <a:pt x="1" y="9"/>
                    </a:lnTo>
                    <a:lnTo>
                      <a:pt x="0" y="7"/>
                    </a:lnTo>
                    <a:lnTo>
                      <a:pt x="0" y="5"/>
                    </a:lnTo>
                    <a:lnTo>
                      <a:pt x="1" y="3"/>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9" name="Freeform 900"/>
              <p:cNvSpPr>
                <a:spLocks/>
              </p:cNvSpPr>
              <p:nvPr/>
            </p:nvSpPr>
            <p:spPr bwMode="auto">
              <a:xfrm>
                <a:off x="4361" y="2338"/>
                <a:ext cx="6" cy="16"/>
              </a:xfrm>
              <a:custGeom>
                <a:avLst/>
                <a:gdLst>
                  <a:gd name="T0" fmla="*/ 0 w 6"/>
                  <a:gd name="T1" fmla="*/ 0 h 16"/>
                  <a:gd name="T2" fmla="*/ 2 w 6"/>
                  <a:gd name="T3" fmla="*/ 0 h 16"/>
                  <a:gd name="T4" fmla="*/ 4 w 6"/>
                  <a:gd name="T5" fmla="*/ 1 h 16"/>
                  <a:gd name="T6" fmla="*/ 4 w 6"/>
                  <a:gd name="T7" fmla="*/ 2 h 16"/>
                  <a:gd name="T8" fmla="*/ 5 w 6"/>
                  <a:gd name="T9" fmla="*/ 4 h 16"/>
                  <a:gd name="T10" fmla="*/ 5 w 6"/>
                  <a:gd name="T11" fmla="*/ 5 h 16"/>
                  <a:gd name="T12" fmla="*/ 5 w 6"/>
                  <a:gd name="T13" fmla="*/ 6 h 16"/>
                  <a:gd name="T14" fmla="*/ 5 w 6"/>
                  <a:gd name="T15" fmla="*/ 8 h 16"/>
                  <a:gd name="T16" fmla="*/ 6 w 6"/>
                  <a:gd name="T17" fmla="*/ 9 h 16"/>
                  <a:gd name="T18" fmla="*/ 5 w 6"/>
                  <a:gd name="T19" fmla="*/ 11 h 16"/>
                  <a:gd name="T20" fmla="*/ 5 w 6"/>
                  <a:gd name="T21" fmla="*/ 12 h 16"/>
                  <a:gd name="T22" fmla="*/ 5 w 6"/>
                  <a:gd name="T23" fmla="*/ 14 h 16"/>
                  <a:gd name="T24" fmla="*/ 6 w 6"/>
                  <a:gd name="T25" fmla="*/ 16 h 16"/>
                  <a:gd name="T26" fmla="*/ 4 w 6"/>
                  <a:gd name="T27" fmla="*/ 14 h 16"/>
                  <a:gd name="T28" fmla="*/ 2 w 6"/>
                  <a:gd name="T29" fmla="*/ 12 h 16"/>
                  <a:gd name="T30" fmla="*/ 1 w 6"/>
                  <a:gd name="T31" fmla="*/ 10 h 16"/>
                  <a:gd name="T32" fmla="*/ 0 w 6"/>
                  <a:gd name="T33" fmla="*/ 8 h 16"/>
                  <a:gd name="T34" fmla="*/ 0 w 6"/>
                  <a:gd name="T35" fmla="*/ 6 h 16"/>
                  <a:gd name="T36" fmla="*/ 0 w 6"/>
                  <a:gd name="T37" fmla="*/ 4 h 16"/>
                  <a:gd name="T38" fmla="*/ 0 w 6"/>
                  <a:gd name="T39" fmla="*/ 2 h 16"/>
                  <a:gd name="T40" fmla="*/ 0 w 6"/>
                  <a:gd name="T41" fmla="*/ 0 h 16"/>
                  <a:gd name="T42" fmla="*/ 0 w 6"/>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16">
                    <a:moveTo>
                      <a:pt x="0" y="0"/>
                    </a:moveTo>
                    <a:lnTo>
                      <a:pt x="2" y="0"/>
                    </a:lnTo>
                    <a:lnTo>
                      <a:pt x="4" y="1"/>
                    </a:lnTo>
                    <a:lnTo>
                      <a:pt x="4" y="2"/>
                    </a:lnTo>
                    <a:lnTo>
                      <a:pt x="5" y="4"/>
                    </a:lnTo>
                    <a:lnTo>
                      <a:pt x="5" y="5"/>
                    </a:lnTo>
                    <a:lnTo>
                      <a:pt x="5" y="6"/>
                    </a:lnTo>
                    <a:lnTo>
                      <a:pt x="5" y="8"/>
                    </a:lnTo>
                    <a:lnTo>
                      <a:pt x="6" y="9"/>
                    </a:lnTo>
                    <a:lnTo>
                      <a:pt x="5" y="11"/>
                    </a:lnTo>
                    <a:lnTo>
                      <a:pt x="5" y="12"/>
                    </a:lnTo>
                    <a:lnTo>
                      <a:pt x="5" y="14"/>
                    </a:lnTo>
                    <a:lnTo>
                      <a:pt x="6" y="16"/>
                    </a:lnTo>
                    <a:lnTo>
                      <a:pt x="4" y="14"/>
                    </a:lnTo>
                    <a:lnTo>
                      <a:pt x="2" y="12"/>
                    </a:lnTo>
                    <a:lnTo>
                      <a:pt x="1" y="10"/>
                    </a:lnTo>
                    <a:lnTo>
                      <a:pt x="0" y="8"/>
                    </a:lnTo>
                    <a:lnTo>
                      <a:pt x="0" y="6"/>
                    </a:lnTo>
                    <a:lnTo>
                      <a:pt x="0" y="4"/>
                    </a:lnTo>
                    <a:lnTo>
                      <a:pt x="0" y="2"/>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0" name="Freeform 901"/>
              <p:cNvSpPr>
                <a:spLocks/>
              </p:cNvSpPr>
              <p:nvPr/>
            </p:nvSpPr>
            <p:spPr bwMode="auto">
              <a:xfrm>
                <a:off x="4953" y="2340"/>
                <a:ext cx="10" cy="12"/>
              </a:xfrm>
              <a:custGeom>
                <a:avLst/>
                <a:gdLst>
                  <a:gd name="T0" fmla="*/ 2 w 10"/>
                  <a:gd name="T1" fmla="*/ 0 h 12"/>
                  <a:gd name="T2" fmla="*/ 4 w 10"/>
                  <a:gd name="T3" fmla="*/ 0 h 12"/>
                  <a:gd name="T4" fmla="*/ 6 w 10"/>
                  <a:gd name="T5" fmla="*/ 0 h 12"/>
                  <a:gd name="T6" fmla="*/ 8 w 10"/>
                  <a:gd name="T7" fmla="*/ 2 h 12"/>
                  <a:gd name="T8" fmla="*/ 9 w 10"/>
                  <a:gd name="T9" fmla="*/ 3 h 12"/>
                  <a:gd name="T10" fmla="*/ 9 w 10"/>
                  <a:gd name="T11" fmla="*/ 4 h 12"/>
                  <a:gd name="T12" fmla="*/ 10 w 10"/>
                  <a:gd name="T13" fmla="*/ 6 h 12"/>
                  <a:gd name="T14" fmla="*/ 9 w 10"/>
                  <a:gd name="T15" fmla="*/ 7 h 12"/>
                  <a:gd name="T16" fmla="*/ 9 w 10"/>
                  <a:gd name="T17" fmla="*/ 9 h 12"/>
                  <a:gd name="T18" fmla="*/ 8 w 10"/>
                  <a:gd name="T19" fmla="*/ 11 h 12"/>
                  <a:gd name="T20" fmla="*/ 6 w 10"/>
                  <a:gd name="T21" fmla="*/ 12 h 12"/>
                  <a:gd name="T22" fmla="*/ 4 w 10"/>
                  <a:gd name="T23" fmla="*/ 12 h 12"/>
                  <a:gd name="T24" fmla="*/ 3 w 10"/>
                  <a:gd name="T25" fmla="*/ 11 h 12"/>
                  <a:gd name="T26" fmla="*/ 1 w 10"/>
                  <a:gd name="T27" fmla="*/ 10 h 12"/>
                  <a:gd name="T28" fmla="*/ 0 w 10"/>
                  <a:gd name="T29" fmla="*/ 9 h 12"/>
                  <a:gd name="T30" fmla="*/ 0 w 10"/>
                  <a:gd name="T31" fmla="*/ 6 h 12"/>
                  <a:gd name="T32" fmla="*/ 0 w 10"/>
                  <a:gd name="T33" fmla="*/ 4 h 12"/>
                  <a:gd name="T34" fmla="*/ 1 w 10"/>
                  <a:gd name="T35" fmla="*/ 2 h 12"/>
                  <a:gd name="T36" fmla="*/ 2 w 10"/>
                  <a:gd name="T37" fmla="*/ 0 h 12"/>
                  <a:gd name="T38" fmla="*/ 2 w 10"/>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2">
                    <a:moveTo>
                      <a:pt x="2" y="0"/>
                    </a:moveTo>
                    <a:lnTo>
                      <a:pt x="4" y="0"/>
                    </a:lnTo>
                    <a:lnTo>
                      <a:pt x="6" y="0"/>
                    </a:lnTo>
                    <a:lnTo>
                      <a:pt x="8" y="2"/>
                    </a:lnTo>
                    <a:lnTo>
                      <a:pt x="9" y="3"/>
                    </a:lnTo>
                    <a:lnTo>
                      <a:pt x="9" y="4"/>
                    </a:lnTo>
                    <a:lnTo>
                      <a:pt x="10" y="6"/>
                    </a:lnTo>
                    <a:lnTo>
                      <a:pt x="9" y="7"/>
                    </a:lnTo>
                    <a:lnTo>
                      <a:pt x="9" y="9"/>
                    </a:lnTo>
                    <a:lnTo>
                      <a:pt x="8" y="11"/>
                    </a:lnTo>
                    <a:lnTo>
                      <a:pt x="6" y="12"/>
                    </a:lnTo>
                    <a:lnTo>
                      <a:pt x="4" y="12"/>
                    </a:lnTo>
                    <a:lnTo>
                      <a:pt x="3" y="11"/>
                    </a:lnTo>
                    <a:lnTo>
                      <a:pt x="1" y="10"/>
                    </a:lnTo>
                    <a:lnTo>
                      <a:pt x="0" y="9"/>
                    </a:lnTo>
                    <a:lnTo>
                      <a:pt x="0" y="6"/>
                    </a:lnTo>
                    <a:lnTo>
                      <a:pt x="0" y="4"/>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1" name="Freeform 902"/>
              <p:cNvSpPr>
                <a:spLocks/>
              </p:cNvSpPr>
              <p:nvPr/>
            </p:nvSpPr>
            <p:spPr bwMode="auto">
              <a:xfrm>
                <a:off x="4438" y="2343"/>
                <a:ext cx="23" cy="10"/>
              </a:xfrm>
              <a:custGeom>
                <a:avLst/>
                <a:gdLst>
                  <a:gd name="T0" fmla="*/ 10 w 23"/>
                  <a:gd name="T1" fmla="*/ 0 h 10"/>
                  <a:gd name="T2" fmla="*/ 9 w 23"/>
                  <a:gd name="T3" fmla="*/ 2 h 10"/>
                  <a:gd name="T4" fmla="*/ 10 w 23"/>
                  <a:gd name="T5" fmla="*/ 4 h 10"/>
                  <a:gd name="T6" fmla="*/ 11 w 23"/>
                  <a:gd name="T7" fmla="*/ 5 h 10"/>
                  <a:gd name="T8" fmla="*/ 13 w 23"/>
                  <a:gd name="T9" fmla="*/ 6 h 10"/>
                  <a:gd name="T10" fmla="*/ 15 w 23"/>
                  <a:gd name="T11" fmla="*/ 6 h 10"/>
                  <a:gd name="T12" fmla="*/ 17 w 23"/>
                  <a:gd name="T13" fmla="*/ 7 h 10"/>
                  <a:gd name="T14" fmla="*/ 20 w 23"/>
                  <a:gd name="T15" fmla="*/ 7 h 10"/>
                  <a:gd name="T16" fmla="*/ 23 w 23"/>
                  <a:gd name="T17" fmla="*/ 8 h 10"/>
                  <a:gd name="T18" fmla="*/ 21 w 23"/>
                  <a:gd name="T19" fmla="*/ 9 h 10"/>
                  <a:gd name="T20" fmla="*/ 20 w 23"/>
                  <a:gd name="T21" fmla="*/ 9 h 10"/>
                  <a:gd name="T22" fmla="*/ 19 w 23"/>
                  <a:gd name="T23" fmla="*/ 10 h 10"/>
                  <a:gd name="T24" fmla="*/ 17 w 23"/>
                  <a:gd name="T25" fmla="*/ 10 h 10"/>
                  <a:gd name="T26" fmla="*/ 16 w 23"/>
                  <a:gd name="T27" fmla="*/ 10 h 10"/>
                  <a:gd name="T28" fmla="*/ 14 w 23"/>
                  <a:gd name="T29" fmla="*/ 10 h 10"/>
                  <a:gd name="T30" fmla="*/ 13 w 23"/>
                  <a:gd name="T31" fmla="*/ 10 h 10"/>
                  <a:gd name="T32" fmla="*/ 11 w 23"/>
                  <a:gd name="T33" fmla="*/ 9 h 10"/>
                  <a:gd name="T34" fmla="*/ 9 w 23"/>
                  <a:gd name="T35" fmla="*/ 8 h 10"/>
                  <a:gd name="T36" fmla="*/ 8 w 23"/>
                  <a:gd name="T37" fmla="*/ 8 h 10"/>
                  <a:gd name="T38" fmla="*/ 6 w 23"/>
                  <a:gd name="T39" fmla="*/ 7 h 10"/>
                  <a:gd name="T40" fmla="*/ 5 w 23"/>
                  <a:gd name="T41" fmla="*/ 7 h 10"/>
                  <a:gd name="T42" fmla="*/ 2 w 23"/>
                  <a:gd name="T43" fmla="*/ 5 h 10"/>
                  <a:gd name="T44" fmla="*/ 0 w 23"/>
                  <a:gd name="T45" fmla="*/ 3 h 10"/>
                  <a:gd name="T46" fmla="*/ 0 w 23"/>
                  <a:gd name="T47" fmla="*/ 3 h 10"/>
                  <a:gd name="T48" fmla="*/ 0 w 23"/>
                  <a:gd name="T49" fmla="*/ 3 h 10"/>
                  <a:gd name="T50" fmla="*/ 2 w 23"/>
                  <a:gd name="T51" fmla="*/ 1 h 10"/>
                  <a:gd name="T52" fmla="*/ 4 w 23"/>
                  <a:gd name="T53" fmla="*/ 1 h 10"/>
                  <a:gd name="T54" fmla="*/ 7 w 23"/>
                  <a:gd name="T55" fmla="*/ 1 h 10"/>
                  <a:gd name="T56" fmla="*/ 10 w 23"/>
                  <a:gd name="T57" fmla="*/ 0 h 10"/>
                  <a:gd name="T58" fmla="*/ 10 w 23"/>
                  <a:gd name="T59" fmla="*/ 0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10">
                    <a:moveTo>
                      <a:pt x="10" y="0"/>
                    </a:moveTo>
                    <a:lnTo>
                      <a:pt x="9" y="2"/>
                    </a:lnTo>
                    <a:lnTo>
                      <a:pt x="10" y="4"/>
                    </a:lnTo>
                    <a:lnTo>
                      <a:pt x="11" y="5"/>
                    </a:lnTo>
                    <a:lnTo>
                      <a:pt x="13" y="6"/>
                    </a:lnTo>
                    <a:lnTo>
                      <a:pt x="15" y="6"/>
                    </a:lnTo>
                    <a:lnTo>
                      <a:pt x="17" y="7"/>
                    </a:lnTo>
                    <a:lnTo>
                      <a:pt x="20" y="7"/>
                    </a:lnTo>
                    <a:lnTo>
                      <a:pt x="23" y="8"/>
                    </a:lnTo>
                    <a:lnTo>
                      <a:pt x="21" y="9"/>
                    </a:lnTo>
                    <a:lnTo>
                      <a:pt x="20" y="9"/>
                    </a:lnTo>
                    <a:lnTo>
                      <a:pt x="19" y="10"/>
                    </a:lnTo>
                    <a:lnTo>
                      <a:pt x="17" y="10"/>
                    </a:lnTo>
                    <a:lnTo>
                      <a:pt x="16" y="10"/>
                    </a:lnTo>
                    <a:lnTo>
                      <a:pt x="14" y="10"/>
                    </a:lnTo>
                    <a:lnTo>
                      <a:pt x="13" y="10"/>
                    </a:lnTo>
                    <a:lnTo>
                      <a:pt x="11" y="9"/>
                    </a:lnTo>
                    <a:lnTo>
                      <a:pt x="9" y="8"/>
                    </a:lnTo>
                    <a:lnTo>
                      <a:pt x="8" y="8"/>
                    </a:lnTo>
                    <a:lnTo>
                      <a:pt x="6" y="7"/>
                    </a:lnTo>
                    <a:lnTo>
                      <a:pt x="5" y="7"/>
                    </a:lnTo>
                    <a:lnTo>
                      <a:pt x="2" y="5"/>
                    </a:lnTo>
                    <a:lnTo>
                      <a:pt x="0" y="3"/>
                    </a:lnTo>
                    <a:lnTo>
                      <a:pt x="2" y="1"/>
                    </a:lnTo>
                    <a:lnTo>
                      <a:pt x="4" y="1"/>
                    </a:lnTo>
                    <a:lnTo>
                      <a:pt x="7" y="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2" name="Freeform 903"/>
              <p:cNvSpPr>
                <a:spLocks/>
              </p:cNvSpPr>
              <p:nvPr/>
            </p:nvSpPr>
            <p:spPr bwMode="auto">
              <a:xfrm>
                <a:off x="4345" y="2344"/>
                <a:ext cx="8" cy="16"/>
              </a:xfrm>
              <a:custGeom>
                <a:avLst/>
                <a:gdLst>
                  <a:gd name="T0" fmla="*/ 0 w 8"/>
                  <a:gd name="T1" fmla="*/ 0 h 16"/>
                  <a:gd name="T2" fmla="*/ 3 w 8"/>
                  <a:gd name="T3" fmla="*/ 1 h 16"/>
                  <a:gd name="T4" fmla="*/ 5 w 8"/>
                  <a:gd name="T5" fmla="*/ 3 h 16"/>
                  <a:gd name="T6" fmla="*/ 6 w 8"/>
                  <a:gd name="T7" fmla="*/ 5 h 16"/>
                  <a:gd name="T8" fmla="*/ 7 w 8"/>
                  <a:gd name="T9" fmla="*/ 7 h 16"/>
                  <a:gd name="T10" fmla="*/ 8 w 8"/>
                  <a:gd name="T11" fmla="*/ 10 h 16"/>
                  <a:gd name="T12" fmla="*/ 8 w 8"/>
                  <a:gd name="T13" fmla="*/ 12 h 16"/>
                  <a:gd name="T14" fmla="*/ 8 w 8"/>
                  <a:gd name="T15" fmla="*/ 14 h 16"/>
                  <a:gd name="T16" fmla="*/ 8 w 8"/>
                  <a:gd name="T17" fmla="*/ 16 h 16"/>
                  <a:gd name="T18" fmla="*/ 5 w 8"/>
                  <a:gd name="T19" fmla="*/ 15 h 16"/>
                  <a:gd name="T20" fmla="*/ 4 w 8"/>
                  <a:gd name="T21" fmla="*/ 14 h 16"/>
                  <a:gd name="T22" fmla="*/ 3 w 8"/>
                  <a:gd name="T23" fmla="*/ 12 h 16"/>
                  <a:gd name="T24" fmla="*/ 2 w 8"/>
                  <a:gd name="T25" fmla="*/ 10 h 16"/>
                  <a:gd name="T26" fmla="*/ 1 w 8"/>
                  <a:gd name="T27" fmla="*/ 8 h 16"/>
                  <a:gd name="T28" fmla="*/ 1 w 8"/>
                  <a:gd name="T29" fmla="*/ 7 h 16"/>
                  <a:gd name="T30" fmla="*/ 1 w 8"/>
                  <a:gd name="T31" fmla="*/ 5 h 16"/>
                  <a:gd name="T32" fmla="*/ 1 w 8"/>
                  <a:gd name="T33" fmla="*/ 4 h 16"/>
                  <a:gd name="T34" fmla="*/ 0 w 8"/>
                  <a:gd name="T35" fmla="*/ 2 h 16"/>
                  <a:gd name="T36" fmla="*/ 0 w 8"/>
                  <a:gd name="T37" fmla="*/ 0 h 16"/>
                  <a:gd name="T38" fmla="*/ 0 w 8"/>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16">
                    <a:moveTo>
                      <a:pt x="0" y="0"/>
                    </a:moveTo>
                    <a:lnTo>
                      <a:pt x="3" y="1"/>
                    </a:lnTo>
                    <a:lnTo>
                      <a:pt x="5" y="3"/>
                    </a:lnTo>
                    <a:lnTo>
                      <a:pt x="6" y="5"/>
                    </a:lnTo>
                    <a:lnTo>
                      <a:pt x="7" y="7"/>
                    </a:lnTo>
                    <a:lnTo>
                      <a:pt x="8" y="10"/>
                    </a:lnTo>
                    <a:lnTo>
                      <a:pt x="8" y="12"/>
                    </a:lnTo>
                    <a:lnTo>
                      <a:pt x="8" y="14"/>
                    </a:lnTo>
                    <a:lnTo>
                      <a:pt x="8" y="16"/>
                    </a:lnTo>
                    <a:lnTo>
                      <a:pt x="5" y="15"/>
                    </a:lnTo>
                    <a:lnTo>
                      <a:pt x="4" y="14"/>
                    </a:lnTo>
                    <a:lnTo>
                      <a:pt x="3" y="12"/>
                    </a:lnTo>
                    <a:lnTo>
                      <a:pt x="2" y="10"/>
                    </a:lnTo>
                    <a:lnTo>
                      <a:pt x="1" y="8"/>
                    </a:lnTo>
                    <a:lnTo>
                      <a:pt x="1" y="7"/>
                    </a:lnTo>
                    <a:lnTo>
                      <a:pt x="1" y="5"/>
                    </a:lnTo>
                    <a:lnTo>
                      <a:pt x="1" y="4"/>
                    </a:lnTo>
                    <a:lnTo>
                      <a:pt x="0" y="2"/>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3" name="Freeform 904"/>
              <p:cNvSpPr>
                <a:spLocks/>
              </p:cNvSpPr>
              <p:nvPr/>
            </p:nvSpPr>
            <p:spPr bwMode="auto">
              <a:xfrm>
                <a:off x="4771" y="2344"/>
                <a:ext cx="15" cy="26"/>
              </a:xfrm>
              <a:custGeom>
                <a:avLst/>
                <a:gdLst>
                  <a:gd name="T0" fmla="*/ 1 w 15"/>
                  <a:gd name="T1" fmla="*/ 0 h 26"/>
                  <a:gd name="T2" fmla="*/ 2 w 15"/>
                  <a:gd name="T3" fmla="*/ 0 h 26"/>
                  <a:gd name="T4" fmla="*/ 4 w 15"/>
                  <a:gd name="T5" fmla="*/ 0 h 26"/>
                  <a:gd name="T6" fmla="*/ 6 w 15"/>
                  <a:gd name="T7" fmla="*/ 1 h 26"/>
                  <a:gd name="T8" fmla="*/ 7 w 15"/>
                  <a:gd name="T9" fmla="*/ 2 h 26"/>
                  <a:gd name="T10" fmla="*/ 10 w 15"/>
                  <a:gd name="T11" fmla="*/ 4 h 26"/>
                  <a:gd name="T12" fmla="*/ 11 w 15"/>
                  <a:gd name="T13" fmla="*/ 6 h 26"/>
                  <a:gd name="T14" fmla="*/ 12 w 15"/>
                  <a:gd name="T15" fmla="*/ 7 h 26"/>
                  <a:gd name="T16" fmla="*/ 13 w 15"/>
                  <a:gd name="T17" fmla="*/ 9 h 26"/>
                  <a:gd name="T18" fmla="*/ 14 w 15"/>
                  <a:gd name="T19" fmla="*/ 11 h 26"/>
                  <a:gd name="T20" fmla="*/ 15 w 15"/>
                  <a:gd name="T21" fmla="*/ 13 h 26"/>
                  <a:gd name="T22" fmla="*/ 15 w 15"/>
                  <a:gd name="T23" fmla="*/ 15 h 26"/>
                  <a:gd name="T24" fmla="*/ 15 w 15"/>
                  <a:gd name="T25" fmla="*/ 18 h 26"/>
                  <a:gd name="T26" fmla="*/ 15 w 15"/>
                  <a:gd name="T27" fmla="*/ 19 h 26"/>
                  <a:gd name="T28" fmla="*/ 15 w 15"/>
                  <a:gd name="T29" fmla="*/ 20 h 26"/>
                  <a:gd name="T30" fmla="*/ 15 w 15"/>
                  <a:gd name="T31" fmla="*/ 22 h 26"/>
                  <a:gd name="T32" fmla="*/ 15 w 15"/>
                  <a:gd name="T33" fmla="*/ 23 h 26"/>
                  <a:gd name="T34" fmla="*/ 14 w 15"/>
                  <a:gd name="T35" fmla="*/ 25 h 26"/>
                  <a:gd name="T36" fmla="*/ 15 w 15"/>
                  <a:gd name="T37" fmla="*/ 26 h 26"/>
                  <a:gd name="T38" fmla="*/ 13 w 15"/>
                  <a:gd name="T39" fmla="*/ 25 h 26"/>
                  <a:gd name="T40" fmla="*/ 11 w 15"/>
                  <a:gd name="T41" fmla="*/ 25 h 26"/>
                  <a:gd name="T42" fmla="*/ 9 w 15"/>
                  <a:gd name="T43" fmla="*/ 24 h 26"/>
                  <a:gd name="T44" fmla="*/ 8 w 15"/>
                  <a:gd name="T45" fmla="*/ 24 h 26"/>
                  <a:gd name="T46" fmla="*/ 5 w 15"/>
                  <a:gd name="T47" fmla="*/ 22 h 26"/>
                  <a:gd name="T48" fmla="*/ 4 w 15"/>
                  <a:gd name="T49" fmla="*/ 20 h 26"/>
                  <a:gd name="T50" fmla="*/ 2 w 15"/>
                  <a:gd name="T51" fmla="*/ 18 h 26"/>
                  <a:gd name="T52" fmla="*/ 2 w 15"/>
                  <a:gd name="T53" fmla="*/ 15 h 26"/>
                  <a:gd name="T54" fmla="*/ 1 w 15"/>
                  <a:gd name="T55" fmla="*/ 13 h 26"/>
                  <a:gd name="T56" fmla="*/ 0 w 15"/>
                  <a:gd name="T57" fmla="*/ 11 h 26"/>
                  <a:gd name="T58" fmla="*/ 0 w 15"/>
                  <a:gd name="T59" fmla="*/ 8 h 26"/>
                  <a:gd name="T60" fmla="*/ 0 w 15"/>
                  <a:gd name="T61" fmla="*/ 5 h 26"/>
                  <a:gd name="T62" fmla="*/ 0 w 15"/>
                  <a:gd name="T63" fmla="*/ 4 h 26"/>
                  <a:gd name="T64" fmla="*/ 0 w 15"/>
                  <a:gd name="T65" fmla="*/ 2 h 26"/>
                  <a:gd name="T66" fmla="*/ 0 w 15"/>
                  <a:gd name="T67" fmla="*/ 1 h 26"/>
                  <a:gd name="T68" fmla="*/ 1 w 15"/>
                  <a:gd name="T69" fmla="*/ 0 h 26"/>
                  <a:gd name="T70" fmla="*/ 1 w 15"/>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 h="26">
                    <a:moveTo>
                      <a:pt x="1" y="0"/>
                    </a:moveTo>
                    <a:lnTo>
                      <a:pt x="2" y="0"/>
                    </a:lnTo>
                    <a:lnTo>
                      <a:pt x="4" y="0"/>
                    </a:lnTo>
                    <a:lnTo>
                      <a:pt x="6" y="1"/>
                    </a:lnTo>
                    <a:lnTo>
                      <a:pt x="7" y="2"/>
                    </a:lnTo>
                    <a:lnTo>
                      <a:pt x="10" y="4"/>
                    </a:lnTo>
                    <a:lnTo>
                      <a:pt x="11" y="6"/>
                    </a:lnTo>
                    <a:lnTo>
                      <a:pt x="12" y="7"/>
                    </a:lnTo>
                    <a:lnTo>
                      <a:pt x="13" y="9"/>
                    </a:lnTo>
                    <a:lnTo>
                      <a:pt x="14" y="11"/>
                    </a:lnTo>
                    <a:lnTo>
                      <a:pt x="15" y="13"/>
                    </a:lnTo>
                    <a:lnTo>
                      <a:pt x="15" y="15"/>
                    </a:lnTo>
                    <a:lnTo>
                      <a:pt x="15" y="18"/>
                    </a:lnTo>
                    <a:lnTo>
                      <a:pt x="15" y="19"/>
                    </a:lnTo>
                    <a:lnTo>
                      <a:pt x="15" y="20"/>
                    </a:lnTo>
                    <a:lnTo>
                      <a:pt x="15" y="22"/>
                    </a:lnTo>
                    <a:lnTo>
                      <a:pt x="15" y="23"/>
                    </a:lnTo>
                    <a:lnTo>
                      <a:pt x="14" y="25"/>
                    </a:lnTo>
                    <a:lnTo>
                      <a:pt x="15" y="26"/>
                    </a:lnTo>
                    <a:lnTo>
                      <a:pt x="13" y="25"/>
                    </a:lnTo>
                    <a:lnTo>
                      <a:pt x="11" y="25"/>
                    </a:lnTo>
                    <a:lnTo>
                      <a:pt x="9" y="24"/>
                    </a:lnTo>
                    <a:lnTo>
                      <a:pt x="8" y="24"/>
                    </a:lnTo>
                    <a:lnTo>
                      <a:pt x="5" y="22"/>
                    </a:lnTo>
                    <a:lnTo>
                      <a:pt x="4" y="20"/>
                    </a:lnTo>
                    <a:lnTo>
                      <a:pt x="2" y="18"/>
                    </a:lnTo>
                    <a:lnTo>
                      <a:pt x="2" y="15"/>
                    </a:lnTo>
                    <a:lnTo>
                      <a:pt x="1" y="13"/>
                    </a:lnTo>
                    <a:lnTo>
                      <a:pt x="0" y="11"/>
                    </a:lnTo>
                    <a:lnTo>
                      <a:pt x="0" y="8"/>
                    </a:lnTo>
                    <a:lnTo>
                      <a:pt x="0" y="5"/>
                    </a:lnTo>
                    <a:lnTo>
                      <a:pt x="0" y="4"/>
                    </a:lnTo>
                    <a:lnTo>
                      <a:pt x="0" y="2"/>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4" name="Freeform 905"/>
              <p:cNvSpPr>
                <a:spLocks/>
              </p:cNvSpPr>
              <p:nvPr/>
            </p:nvSpPr>
            <p:spPr bwMode="auto">
              <a:xfrm>
                <a:off x="4968" y="2343"/>
                <a:ext cx="13" cy="15"/>
              </a:xfrm>
              <a:custGeom>
                <a:avLst/>
                <a:gdLst>
                  <a:gd name="T0" fmla="*/ 2 w 13"/>
                  <a:gd name="T1" fmla="*/ 1 h 15"/>
                  <a:gd name="T2" fmla="*/ 4 w 13"/>
                  <a:gd name="T3" fmla="*/ 0 h 15"/>
                  <a:gd name="T4" fmla="*/ 6 w 13"/>
                  <a:gd name="T5" fmla="*/ 1 h 15"/>
                  <a:gd name="T6" fmla="*/ 8 w 13"/>
                  <a:gd name="T7" fmla="*/ 2 h 15"/>
                  <a:gd name="T8" fmla="*/ 10 w 13"/>
                  <a:gd name="T9" fmla="*/ 3 h 15"/>
                  <a:gd name="T10" fmla="*/ 11 w 13"/>
                  <a:gd name="T11" fmla="*/ 4 h 15"/>
                  <a:gd name="T12" fmla="*/ 12 w 13"/>
                  <a:gd name="T13" fmla="*/ 5 h 15"/>
                  <a:gd name="T14" fmla="*/ 12 w 13"/>
                  <a:gd name="T15" fmla="*/ 7 h 15"/>
                  <a:gd name="T16" fmla="*/ 13 w 13"/>
                  <a:gd name="T17" fmla="*/ 8 h 15"/>
                  <a:gd name="T18" fmla="*/ 13 w 13"/>
                  <a:gd name="T19" fmla="*/ 10 h 15"/>
                  <a:gd name="T20" fmla="*/ 13 w 13"/>
                  <a:gd name="T21" fmla="*/ 12 h 15"/>
                  <a:gd name="T22" fmla="*/ 13 w 13"/>
                  <a:gd name="T23" fmla="*/ 13 h 15"/>
                  <a:gd name="T24" fmla="*/ 13 w 13"/>
                  <a:gd name="T25" fmla="*/ 15 h 15"/>
                  <a:gd name="T26" fmla="*/ 11 w 13"/>
                  <a:gd name="T27" fmla="*/ 14 h 15"/>
                  <a:gd name="T28" fmla="*/ 10 w 13"/>
                  <a:gd name="T29" fmla="*/ 14 h 15"/>
                  <a:gd name="T30" fmla="*/ 9 w 13"/>
                  <a:gd name="T31" fmla="*/ 14 h 15"/>
                  <a:gd name="T32" fmla="*/ 8 w 13"/>
                  <a:gd name="T33" fmla="*/ 13 h 15"/>
                  <a:gd name="T34" fmla="*/ 5 w 13"/>
                  <a:gd name="T35" fmla="*/ 12 h 15"/>
                  <a:gd name="T36" fmla="*/ 4 w 13"/>
                  <a:gd name="T37" fmla="*/ 11 h 15"/>
                  <a:gd name="T38" fmla="*/ 1 w 13"/>
                  <a:gd name="T39" fmla="*/ 9 h 15"/>
                  <a:gd name="T40" fmla="*/ 0 w 13"/>
                  <a:gd name="T41" fmla="*/ 7 h 15"/>
                  <a:gd name="T42" fmla="*/ 0 w 13"/>
                  <a:gd name="T43" fmla="*/ 5 h 15"/>
                  <a:gd name="T44" fmla="*/ 0 w 13"/>
                  <a:gd name="T45" fmla="*/ 4 h 15"/>
                  <a:gd name="T46" fmla="*/ 1 w 13"/>
                  <a:gd name="T47" fmla="*/ 2 h 15"/>
                  <a:gd name="T48" fmla="*/ 2 w 13"/>
                  <a:gd name="T49" fmla="*/ 1 h 15"/>
                  <a:gd name="T50" fmla="*/ 2 w 13"/>
                  <a:gd name="T51" fmla="*/ 1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5">
                    <a:moveTo>
                      <a:pt x="2" y="1"/>
                    </a:moveTo>
                    <a:lnTo>
                      <a:pt x="4" y="0"/>
                    </a:lnTo>
                    <a:lnTo>
                      <a:pt x="6" y="1"/>
                    </a:lnTo>
                    <a:lnTo>
                      <a:pt x="8" y="2"/>
                    </a:lnTo>
                    <a:lnTo>
                      <a:pt x="10" y="3"/>
                    </a:lnTo>
                    <a:lnTo>
                      <a:pt x="11" y="4"/>
                    </a:lnTo>
                    <a:lnTo>
                      <a:pt x="12" y="5"/>
                    </a:lnTo>
                    <a:lnTo>
                      <a:pt x="12" y="7"/>
                    </a:lnTo>
                    <a:lnTo>
                      <a:pt x="13" y="8"/>
                    </a:lnTo>
                    <a:lnTo>
                      <a:pt x="13" y="10"/>
                    </a:lnTo>
                    <a:lnTo>
                      <a:pt x="13" y="12"/>
                    </a:lnTo>
                    <a:lnTo>
                      <a:pt x="13" y="13"/>
                    </a:lnTo>
                    <a:lnTo>
                      <a:pt x="13" y="15"/>
                    </a:lnTo>
                    <a:lnTo>
                      <a:pt x="11" y="14"/>
                    </a:lnTo>
                    <a:lnTo>
                      <a:pt x="10" y="14"/>
                    </a:lnTo>
                    <a:lnTo>
                      <a:pt x="9" y="14"/>
                    </a:lnTo>
                    <a:lnTo>
                      <a:pt x="8" y="13"/>
                    </a:lnTo>
                    <a:lnTo>
                      <a:pt x="5" y="12"/>
                    </a:lnTo>
                    <a:lnTo>
                      <a:pt x="4" y="11"/>
                    </a:lnTo>
                    <a:lnTo>
                      <a:pt x="1" y="9"/>
                    </a:lnTo>
                    <a:lnTo>
                      <a:pt x="0" y="7"/>
                    </a:lnTo>
                    <a:lnTo>
                      <a:pt x="0" y="5"/>
                    </a:lnTo>
                    <a:lnTo>
                      <a:pt x="0" y="4"/>
                    </a:lnTo>
                    <a:lnTo>
                      <a:pt x="1" y="2"/>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5" name="Freeform 906"/>
              <p:cNvSpPr>
                <a:spLocks/>
              </p:cNvSpPr>
              <p:nvPr/>
            </p:nvSpPr>
            <p:spPr bwMode="auto">
              <a:xfrm>
                <a:off x="4407" y="2346"/>
                <a:ext cx="18" cy="88"/>
              </a:xfrm>
              <a:custGeom>
                <a:avLst/>
                <a:gdLst>
                  <a:gd name="T0" fmla="*/ 11 w 18"/>
                  <a:gd name="T1" fmla="*/ 0 h 88"/>
                  <a:gd name="T2" fmla="*/ 12 w 18"/>
                  <a:gd name="T3" fmla="*/ 3 h 88"/>
                  <a:gd name="T4" fmla="*/ 13 w 18"/>
                  <a:gd name="T5" fmla="*/ 6 h 88"/>
                  <a:gd name="T6" fmla="*/ 13 w 18"/>
                  <a:gd name="T7" fmla="*/ 9 h 88"/>
                  <a:gd name="T8" fmla="*/ 13 w 18"/>
                  <a:gd name="T9" fmla="*/ 12 h 88"/>
                  <a:gd name="T10" fmla="*/ 14 w 18"/>
                  <a:gd name="T11" fmla="*/ 14 h 88"/>
                  <a:gd name="T12" fmla="*/ 14 w 18"/>
                  <a:gd name="T13" fmla="*/ 18 h 88"/>
                  <a:gd name="T14" fmla="*/ 15 w 18"/>
                  <a:gd name="T15" fmla="*/ 23 h 88"/>
                  <a:gd name="T16" fmla="*/ 15 w 18"/>
                  <a:gd name="T17" fmla="*/ 31 h 88"/>
                  <a:gd name="T18" fmla="*/ 15 w 18"/>
                  <a:gd name="T19" fmla="*/ 40 h 88"/>
                  <a:gd name="T20" fmla="*/ 16 w 18"/>
                  <a:gd name="T21" fmla="*/ 48 h 88"/>
                  <a:gd name="T22" fmla="*/ 17 w 18"/>
                  <a:gd name="T23" fmla="*/ 56 h 88"/>
                  <a:gd name="T24" fmla="*/ 17 w 18"/>
                  <a:gd name="T25" fmla="*/ 64 h 88"/>
                  <a:gd name="T26" fmla="*/ 18 w 18"/>
                  <a:gd name="T27" fmla="*/ 73 h 88"/>
                  <a:gd name="T28" fmla="*/ 18 w 18"/>
                  <a:gd name="T29" fmla="*/ 81 h 88"/>
                  <a:gd name="T30" fmla="*/ 16 w 18"/>
                  <a:gd name="T31" fmla="*/ 85 h 88"/>
                  <a:gd name="T32" fmla="*/ 15 w 18"/>
                  <a:gd name="T33" fmla="*/ 87 h 88"/>
                  <a:gd name="T34" fmla="*/ 14 w 18"/>
                  <a:gd name="T35" fmla="*/ 88 h 88"/>
                  <a:gd name="T36" fmla="*/ 9 w 18"/>
                  <a:gd name="T37" fmla="*/ 83 h 88"/>
                  <a:gd name="T38" fmla="*/ 7 w 18"/>
                  <a:gd name="T39" fmla="*/ 77 h 88"/>
                  <a:gd name="T40" fmla="*/ 5 w 18"/>
                  <a:gd name="T41" fmla="*/ 70 h 88"/>
                  <a:gd name="T42" fmla="*/ 4 w 18"/>
                  <a:gd name="T43" fmla="*/ 63 h 88"/>
                  <a:gd name="T44" fmla="*/ 4 w 18"/>
                  <a:gd name="T45" fmla="*/ 55 h 88"/>
                  <a:gd name="T46" fmla="*/ 4 w 18"/>
                  <a:gd name="T47" fmla="*/ 47 h 88"/>
                  <a:gd name="T48" fmla="*/ 4 w 18"/>
                  <a:gd name="T49" fmla="*/ 39 h 88"/>
                  <a:gd name="T50" fmla="*/ 3 w 18"/>
                  <a:gd name="T51" fmla="*/ 32 h 88"/>
                  <a:gd name="T52" fmla="*/ 3 w 18"/>
                  <a:gd name="T53" fmla="*/ 28 h 88"/>
                  <a:gd name="T54" fmla="*/ 2 w 18"/>
                  <a:gd name="T55" fmla="*/ 23 h 88"/>
                  <a:gd name="T56" fmla="*/ 1 w 18"/>
                  <a:gd name="T57" fmla="*/ 18 h 88"/>
                  <a:gd name="T58" fmla="*/ 0 w 18"/>
                  <a:gd name="T59" fmla="*/ 13 h 88"/>
                  <a:gd name="T60" fmla="*/ 0 w 18"/>
                  <a:gd name="T61" fmla="*/ 8 h 88"/>
                  <a:gd name="T62" fmla="*/ 2 w 18"/>
                  <a:gd name="T63" fmla="*/ 4 h 88"/>
                  <a:gd name="T64" fmla="*/ 4 w 18"/>
                  <a:gd name="T65" fmla="*/ 1 h 88"/>
                  <a:gd name="T66" fmla="*/ 10 w 18"/>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 h="88">
                    <a:moveTo>
                      <a:pt x="10" y="0"/>
                    </a:moveTo>
                    <a:lnTo>
                      <a:pt x="11" y="0"/>
                    </a:lnTo>
                    <a:lnTo>
                      <a:pt x="12" y="2"/>
                    </a:lnTo>
                    <a:lnTo>
                      <a:pt x="12" y="3"/>
                    </a:lnTo>
                    <a:lnTo>
                      <a:pt x="13" y="4"/>
                    </a:lnTo>
                    <a:lnTo>
                      <a:pt x="13" y="6"/>
                    </a:lnTo>
                    <a:lnTo>
                      <a:pt x="13" y="7"/>
                    </a:lnTo>
                    <a:lnTo>
                      <a:pt x="13" y="9"/>
                    </a:lnTo>
                    <a:lnTo>
                      <a:pt x="13" y="10"/>
                    </a:lnTo>
                    <a:lnTo>
                      <a:pt x="13" y="12"/>
                    </a:lnTo>
                    <a:lnTo>
                      <a:pt x="14" y="13"/>
                    </a:lnTo>
                    <a:lnTo>
                      <a:pt x="14" y="14"/>
                    </a:lnTo>
                    <a:lnTo>
                      <a:pt x="14" y="17"/>
                    </a:lnTo>
                    <a:lnTo>
                      <a:pt x="14" y="18"/>
                    </a:lnTo>
                    <a:lnTo>
                      <a:pt x="15" y="19"/>
                    </a:lnTo>
                    <a:lnTo>
                      <a:pt x="15" y="23"/>
                    </a:lnTo>
                    <a:lnTo>
                      <a:pt x="15" y="28"/>
                    </a:lnTo>
                    <a:lnTo>
                      <a:pt x="15" y="31"/>
                    </a:lnTo>
                    <a:lnTo>
                      <a:pt x="15" y="36"/>
                    </a:lnTo>
                    <a:lnTo>
                      <a:pt x="15" y="40"/>
                    </a:lnTo>
                    <a:lnTo>
                      <a:pt x="16" y="44"/>
                    </a:lnTo>
                    <a:lnTo>
                      <a:pt x="16" y="48"/>
                    </a:lnTo>
                    <a:lnTo>
                      <a:pt x="17" y="52"/>
                    </a:lnTo>
                    <a:lnTo>
                      <a:pt x="17" y="56"/>
                    </a:lnTo>
                    <a:lnTo>
                      <a:pt x="17" y="60"/>
                    </a:lnTo>
                    <a:lnTo>
                      <a:pt x="17" y="64"/>
                    </a:lnTo>
                    <a:lnTo>
                      <a:pt x="18" y="69"/>
                    </a:lnTo>
                    <a:lnTo>
                      <a:pt x="18" y="73"/>
                    </a:lnTo>
                    <a:lnTo>
                      <a:pt x="18" y="77"/>
                    </a:lnTo>
                    <a:lnTo>
                      <a:pt x="18" y="81"/>
                    </a:lnTo>
                    <a:lnTo>
                      <a:pt x="18" y="85"/>
                    </a:lnTo>
                    <a:lnTo>
                      <a:pt x="16" y="85"/>
                    </a:lnTo>
                    <a:lnTo>
                      <a:pt x="15" y="85"/>
                    </a:lnTo>
                    <a:lnTo>
                      <a:pt x="15" y="87"/>
                    </a:lnTo>
                    <a:lnTo>
                      <a:pt x="15" y="88"/>
                    </a:lnTo>
                    <a:lnTo>
                      <a:pt x="14" y="88"/>
                    </a:lnTo>
                    <a:lnTo>
                      <a:pt x="11" y="86"/>
                    </a:lnTo>
                    <a:lnTo>
                      <a:pt x="9" y="83"/>
                    </a:lnTo>
                    <a:lnTo>
                      <a:pt x="8" y="80"/>
                    </a:lnTo>
                    <a:lnTo>
                      <a:pt x="7" y="77"/>
                    </a:lnTo>
                    <a:lnTo>
                      <a:pt x="5" y="73"/>
                    </a:lnTo>
                    <a:lnTo>
                      <a:pt x="5" y="70"/>
                    </a:lnTo>
                    <a:lnTo>
                      <a:pt x="4" y="66"/>
                    </a:lnTo>
                    <a:lnTo>
                      <a:pt x="4" y="63"/>
                    </a:lnTo>
                    <a:lnTo>
                      <a:pt x="4" y="59"/>
                    </a:lnTo>
                    <a:lnTo>
                      <a:pt x="4" y="55"/>
                    </a:lnTo>
                    <a:lnTo>
                      <a:pt x="4" y="51"/>
                    </a:lnTo>
                    <a:lnTo>
                      <a:pt x="4" y="47"/>
                    </a:lnTo>
                    <a:lnTo>
                      <a:pt x="4" y="43"/>
                    </a:lnTo>
                    <a:lnTo>
                      <a:pt x="4" y="39"/>
                    </a:lnTo>
                    <a:lnTo>
                      <a:pt x="4" y="36"/>
                    </a:lnTo>
                    <a:lnTo>
                      <a:pt x="3" y="32"/>
                    </a:lnTo>
                    <a:lnTo>
                      <a:pt x="3" y="30"/>
                    </a:lnTo>
                    <a:lnTo>
                      <a:pt x="3" y="28"/>
                    </a:lnTo>
                    <a:lnTo>
                      <a:pt x="2" y="25"/>
                    </a:lnTo>
                    <a:lnTo>
                      <a:pt x="2" y="23"/>
                    </a:lnTo>
                    <a:lnTo>
                      <a:pt x="1" y="20"/>
                    </a:lnTo>
                    <a:lnTo>
                      <a:pt x="1" y="18"/>
                    </a:lnTo>
                    <a:lnTo>
                      <a:pt x="0" y="15"/>
                    </a:lnTo>
                    <a:lnTo>
                      <a:pt x="0" y="13"/>
                    </a:lnTo>
                    <a:lnTo>
                      <a:pt x="0" y="10"/>
                    </a:lnTo>
                    <a:lnTo>
                      <a:pt x="0" y="8"/>
                    </a:lnTo>
                    <a:lnTo>
                      <a:pt x="1" y="5"/>
                    </a:lnTo>
                    <a:lnTo>
                      <a:pt x="2" y="4"/>
                    </a:lnTo>
                    <a:lnTo>
                      <a:pt x="3" y="2"/>
                    </a:lnTo>
                    <a:lnTo>
                      <a:pt x="4" y="1"/>
                    </a:lnTo>
                    <a:lnTo>
                      <a:pt x="7" y="0"/>
                    </a:lnTo>
                    <a:lnTo>
                      <a:pt x="10"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6" name="Freeform 907"/>
              <p:cNvSpPr>
                <a:spLocks/>
              </p:cNvSpPr>
              <p:nvPr/>
            </p:nvSpPr>
            <p:spPr bwMode="auto">
              <a:xfrm>
                <a:off x="4388" y="2346"/>
                <a:ext cx="8" cy="16"/>
              </a:xfrm>
              <a:custGeom>
                <a:avLst/>
                <a:gdLst>
                  <a:gd name="T0" fmla="*/ 1 w 8"/>
                  <a:gd name="T1" fmla="*/ 0 h 16"/>
                  <a:gd name="T2" fmla="*/ 2 w 8"/>
                  <a:gd name="T3" fmla="*/ 0 h 16"/>
                  <a:gd name="T4" fmla="*/ 4 w 8"/>
                  <a:gd name="T5" fmla="*/ 1 h 16"/>
                  <a:gd name="T6" fmla="*/ 5 w 8"/>
                  <a:gd name="T7" fmla="*/ 2 h 16"/>
                  <a:gd name="T8" fmla="*/ 6 w 8"/>
                  <a:gd name="T9" fmla="*/ 3 h 16"/>
                  <a:gd name="T10" fmla="*/ 7 w 8"/>
                  <a:gd name="T11" fmla="*/ 5 h 16"/>
                  <a:gd name="T12" fmla="*/ 7 w 8"/>
                  <a:gd name="T13" fmla="*/ 7 h 16"/>
                  <a:gd name="T14" fmla="*/ 7 w 8"/>
                  <a:gd name="T15" fmla="*/ 9 h 16"/>
                  <a:gd name="T16" fmla="*/ 8 w 8"/>
                  <a:gd name="T17" fmla="*/ 11 h 16"/>
                  <a:gd name="T18" fmla="*/ 8 w 8"/>
                  <a:gd name="T19" fmla="*/ 13 h 16"/>
                  <a:gd name="T20" fmla="*/ 8 w 8"/>
                  <a:gd name="T21" fmla="*/ 16 h 16"/>
                  <a:gd name="T22" fmla="*/ 6 w 8"/>
                  <a:gd name="T23" fmla="*/ 14 h 16"/>
                  <a:gd name="T24" fmla="*/ 4 w 8"/>
                  <a:gd name="T25" fmla="*/ 13 h 16"/>
                  <a:gd name="T26" fmla="*/ 2 w 8"/>
                  <a:gd name="T27" fmla="*/ 11 h 16"/>
                  <a:gd name="T28" fmla="*/ 2 w 8"/>
                  <a:gd name="T29" fmla="*/ 9 h 16"/>
                  <a:gd name="T30" fmla="*/ 1 w 8"/>
                  <a:gd name="T31" fmla="*/ 7 h 16"/>
                  <a:gd name="T32" fmla="*/ 1 w 8"/>
                  <a:gd name="T33" fmla="*/ 4 h 16"/>
                  <a:gd name="T34" fmla="*/ 0 w 8"/>
                  <a:gd name="T35" fmla="*/ 2 h 16"/>
                  <a:gd name="T36" fmla="*/ 1 w 8"/>
                  <a:gd name="T37" fmla="*/ 0 h 16"/>
                  <a:gd name="T38" fmla="*/ 1 w 8"/>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16">
                    <a:moveTo>
                      <a:pt x="1" y="0"/>
                    </a:moveTo>
                    <a:lnTo>
                      <a:pt x="2" y="0"/>
                    </a:lnTo>
                    <a:lnTo>
                      <a:pt x="4" y="1"/>
                    </a:lnTo>
                    <a:lnTo>
                      <a:pt x="5" y="2"/>
                    </a:lnTo>
                    <a:lnTo>
                      <a:pt x="6" y="3"/>
                    </a:lnTo>
                    <a:lnTo>
                      <a:pt x="7" y="5"/>
                    </a:lnTo>
                    <a:lnTo>
                      <a:pt x="7" y="7"/>
                    </a:lnTo>
                    <a:lnTo>
                      <a:pt x="7" y="9"/>
                    </a:lnTo>
                    <a:lnTo>
                      <a:pt x="8" y="11"/>
                    </a:lnTo>
                    <a:lnTo>
                      <a:pt x="8" y="13"/>
                    </a:lnTo>
                    <a:lnTo>
                      <a:pt x="8" y="16"/>
                    </a:lnTo>
                    <a:lnTo>
                      <a:pt x="6" y="14"/>
                    </a:lnTo>
                    <a:lnTo>
                      <a:pt x="4" y="13"/>
                    </a:lnTo>
                    <a:lnTo>
                      <a:pt x="2" y="11"/>
                    </a:lnTo>
                    <a:lnTo>
                      <a:pt x="2" y="9"/>
                    </a:lnTo>
                    <a:lnTo>
                      <a:pt x="1" y="7"/>
                    </a:lnTo>
                    <a:lnTo>
                      <a:pt x="1" y="4"/>
                    </a:lnTo>
                    <a:lnTo>
                      <a:pt x="0" y="2"/>
                    </a:lnTo>
                    <a:lnTo>
                      <a:pt x="1"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7" name="Freeform 908"/>
              <p:cNvSpPr>
                <a:spLocks/>
              </p:cNvSpPr>
              <p:nvPr/>
            </p:nvSpPr>
            <p:spPr bwMode="auto">
              <a:xfrm>
                <a:off x="4846" y="2348"/>
                <a:ext cx="150" cy="60"/>
              </a:xfrm>
              <a:custGeom>
                <a:avLst/>
                <a:gdLst>
                  <a:gd name="T0" fmla="*/ 72 w 150"/>
                  <a:gd name="T1" fmla="*/ 1 h 60"/>
                  <a:gd name="T2" fmla="*/ 77 w 150"/>
                  <a:gd name="T3" fmla="*/ 3 h 60"/>
                  <a:gd name="T4" fmla="*/ 86 w 150"/>
                  <a:gd name="T5" fmla="*/ 6 h 60"/>
                  <a:gd name="T6" fmla="*/ 96 w 150"/>
                  <a:gd name="T7" fmla="*/ 10 h 60"/>
                  <a:gd name="T8" fmla="*/ 106 w 150"/>
                  <a:gd name="T9" fmla="*/ 14 h 60"/>
                  <a:gd name="T10" fmla="*/ 116 w 150"/>
                  <a:gd name="T11" fmla="*/ 18 h 60"/>
                  <a:gd name="T12" fmla="*/ 126 w 150"/>
                  <a:gd name="T13" fmla="*/ 22 h 60"/>
                  <a:gd name="T14" fmla="*/ 135 w 150"/>
                  <a:gd name="T15" fmla="*/ 27 h 60"/>
                  <a:gd name="T16" fmla="*/ 145 w 150"/>
                  <a:gd name="T17" fmla="*/ 31 h 60"/>
                  <a:gd name="T18" fmla="*/ 149 w 150"/>
                  <a:gd name="T19" fmla="*/ 35 h 60"/>
                  <a:gd name="T20" fmla="*/ 146 w 150"/>
                  <a:gd name="T21" fmla="*/ 38 h 60"/>
                  <a:gd name="T22" fmla="*/ 143 w 150"/>
                  <a:gd name="T23" fmla="*/ 41 h 60"/>
                  <a:gd name="T24" fmla="*/ 139 w 150"/>
                  <a:gd name="T25" fmla="*/ 43 h 60"/>
                  <a:gd name="T26" fmla="*/ 134 w 150"/>
                  <a:gd name="T27" fmla="*/ 45 h 60"/>
                  <a:gd name="T28" fmla="*/ 130 w 150"/>
                  <a:gd name="T29" fmla="*/ 46 h 60"/>
                  <a:gd name="T30" fmla="*/ 125 w 150"/>
                  <a:gd name="T31" fmla="*/ 48 h 60"/>
                  <a:gd name="T32" fmla="*/ 121 w 150"/>
                  <a:gd name="T33" fmla="*/ 50 h 60"/>
                  <a:gd name="T34" fmla="*/ 117 w 150"/>
                  <a:gd name="T35" fmla="*/ 52 h 60"/>
                  <a:gd name="T36" fmla="*/ 111 w 150"/>
                  <a:gd name="T37" fmla="*/ 54 h 60"/>
                  <a:gd name="T38" fmla="*/ 107 w 150"/>
                  <a:gd name="T39" fmla="*/ 57 h 60"/>
                  <a:gd name="T40" fmla="*/ 102 w 150"/>
                  <a:gd name="T41" fmla="*/ 59 h 60"/>
                  <a:gd name="T42" fmla="*/ 98 w 150"/>
                  <a:gd name="T43" fmla="*/ 60 h 60"/>
                  <a:gd name="T44" fmla="*/ 93 w 150"/>
                  <a:gd name="T45" fmla="*/ 60 h 60"/>
                  <a:gd name="T46" fmla="*/ 88 w 150"/>
                  <a:gd name="T47" fmla="*/ 59 h 60"/>
                  <a:gd name="T48" fmla="*/ 84 w 150"/>
                  <a:gd name="T49" fmla="*/ 56 h 60"/>
                  <a:gd name="T50" fmla="*/ 76 w 150"/>
                  <a:gd name="T51" fmla="*/ 52 h 60"/>
                  <a:gd name="T52" fmla="*/ 66 w 150"/>
                  <a:gd name="T53" fmla="*/ 47 h 60"/>
                  <a:gd name="T54" fmla="*/ 56 w 150"/>
                  <a:gd name="T55" fmla="*/ 43 h 60"/>
                  <a:gd name="T56" fmla="*/ 45 w 150"/>
                  <a:gd name="T57" fmla="*/ 38 h 60"/>
                  <a:gd name="T58" fmla="*/ 35 w 150"/>
                  <a:gd name="T59" fmla="*/ 34 h 60"/>
                  <a:gd name="T60" fmla="*/ 25 w 150"/>
                  <a:gd name="T61" fmla="*/ 30 h 60"/>
                  <a:gd name="T62" fmla="*/ 15 w 150"/>
                  <a:gd name="T63" fmla="*/ 25 h 60"/>
                  <a:gd name="T64" fmla="*/ 5 w 150"/>
                  <a:gd name="T65" fmla="*/ 21 h 60"/>
                  <a:gd name="T66" fmla="*/ 3 w 150"/>
                  <a:gd name="T67" fmla="*/ 18 h 60"/>
                  <a:gd name="T68" fmla="*/ 9 w 150"/>
                  <a:gd name="T69" fmla="*/ 16 h 60"/>
                  <a:gd name="T70" fmla="*/ 15 w 150"/>
                  <a:gd name="T71" fmla="*/ 15 h 60"/>
                  <a:gd name="T72" fmla="*/ 22 w 150"/>
                  <a:gd name="T73" fmla="*/ 15 h 60"/>
                  <a:gd name="T74" fmla="*/ 28 w 150"/>
                  <a:gd name="T75" fmla="*/ 15 h 60"/>
                  <a:gd name="T76" fmla="*/ 35 w 150"/>
                  <a:gd name="T77" fmla="*/ 14 h 60"/>
                  <a:gd name="T78" fmla="*/ 42 w 150"/>
                  <a:gd name="T79" fmla="*/ 13 h 60"/>
                  <a:gd name="T80" fmla="*/ 48 w 150"/>
                  <a:gd name="T81" fmla="*/ 11 h 60"/>
                  <a:gd name="T82" fmla="*/ 54 w 150"/>
                  <a:gd name="T83" fmla="*/ 9 h 60"/>
                  <a:gd name="T84" fmla="*/ 59 w 150"/>
                  <a:gd name="T85" fmla="*/ 7 h 60"/>
                  <a:gd name="T86" fmla="*/ 64 w 150"/>
                  <a:gd name="T87" fmla="*/ 4 h 60"/>
                  <a:gd name="T88" fmla="*/ 68 w 150"/>
                  <a:gd name="T89" fmla="*/ 1 h 60"/>
                  <a:gd name="T90" fmla="*/ 71 w 150"/>
                  <a:gd name="T91" fmla="*/ 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0" h="60">
                    <a:moveTo>
                      <a:pt x="71" y="0"/>
                    </a:moveTo>
                    <a:lnTo>
                      <a:pt x="72" y="1"/>
                    </a:lnTo>
                    <a:lnTo>
                      <a:pt x="72" y="2"/>
                    </a:lnTo>
                    <a:lnTo>
                      <a:pt x="77" y="3"/>
                    </a:lnTo>
                    <a:lnTo>
                      <a:pt x="81" y="5"/>
                    </a:lnTo>
                    <a:lnTo>
                      <a:pt x="86" y="6"/>
                    </a:lnTo>
                    <a:lnTo>
                      <a:pt x="91" y="8"/>
                    </a:lnTo>
                    <a:lnTo>
                      <a:pt x="96" y="10"/>
                    </a:lnTo>
                    <a:lnTo>
                      <a:pt x="101" y="11"/>
                    </a:lnTo>
                    <a:lnTo>
                      <a:pt x="106" y="14"/>
                    </a:lnTo>
                    <a:lnTo>
                      <a:pt x="111" y="16"/>
                    </a:lnTo>
                    <a:lnTo>
                      <a:pt x="116" y="18"/>
                    </a:lnTo>
                    <a:lnTo>
                      <a:pt x="121" y="20"/>
                    </a:lnTo>
                    <a:lnTo>
                      <a:pt x="126" y="22"/>
                    </a:lnTo>
                    <a:lnTo>
                      <a:pt x="131" y="24"/>
                    </a:lnTo>
                    <a:lnTo>
                      <a:pt x="135" y="27"/>
                    </a:lnTo>
                    <a:lnTo>
                      <a:pt x="140" y="29"/>
                    </a:lnTo>
                    <a:lnTo>
                      <a:pt x="145" y="31"/>
                    </a:lnTo>
                    <a:lnTo>
                      <a:pt x="150" y="33"/>
                    </a:lnTo>
                    <a:lnTo>
                      <a:pt x="149" y="35"/>
                    </a:lnTo>
                    <a:lnTo>
                      <a:pt x="148" y="37"/>
                    </a:lnTo>
                    <a:lnTo>
                      <a:pt x="146" y="38"/>
                    </a:lnTo>
                    <a:lnTo>
                      <a:pt x="145" y="40"/>
                    </a:lnTo>
                    <a:lnTo>
                      <a:pt x="143" y="41"/>
                    </a:lnTo>
                    <a:lnTo>
                      <a:pt x="141" y="42"/>
                    </a:lnTo>
                    <a:lnTo>
                      <a:pt x="139" y="43"/>
                    </a:lnTo>
                    <a:lnTo>
                      <a:pt x="137" y="44"/>
                    </a:lnTo>
                    <a:lnTo>
                      <a:pt x="134" y="45"/>
                    </a:lnTo>
                    <a:lnTo>
                      <a:pt x="132" y="46"/>
                    </a:lnTo>
                    <a:lnTo>
                      <a:pt x="130" y="46"/>
                    </a:lnTo>
                    <a:lnTo>
                      <a:pt x="128" y="47"/>
                    </a:lnTo>
                    <a:lnTo>
                      <a:pt x="125" y="48"/>
                    </a:lnTo>
                    <a:lnTo>
                      <a:pt x="123" y="49"/>
                    </a:lnTo>
                    <a:lnTo>
                      <a:pt x="121" y="50"/>
                    </a:lnTo>
                    <a:lnTo>
                      <a:pt x="119" y="51"/>
                    </a:lnTo>
                    <a:lnTo>
                      <a:pt x="117" y="52"/>
                    </a:lnTo>
                    <a:lnTo>
                      <a:pt x="114" y="53"/>
                    </a:lnTo>
                    <a:lnTo>
                      <a:pt x="111" y="54"/>
                    </a:lnTo>
                    <a:lnTo>
                      <a:pt x="109" y="56"/>
                    </a:lnTo>
                    <a:lnTo>
                      <a:pt x="107" y="57"/>
                    </a:lnTo>
                    <a:lnTo>
                      <a:pt x="105" y="58"/>
                    </a:lnTo>
                    <a:lnTo>
                      <a:pt x="102" y="59"/>
                    </a:lnTo>
                    <a:lnTo>
                      <a:pt x="100" y="59"/>
                    </a:lnTo>
                    <a:lnTo>
                      <a:pt x="98" y="60"/>
                    </a:lnTo>
                    <a:lnTo>
                      <a:pt x="95" y="60"/>
                    </a:lnTo>
                    <a:lnTo>
                      <a:pt x="93" y="60"/>
                    </a:lnTo>
                    <a:lnTo>
                      <a:pt x="91" y="60"/>
                    </a:lnTo>
                    <a:lnTo>
                      <a:pt x="88" y="59"/>
                    </a:lnTo>
                    <a:lnTo>
                      <a:pt x="86" y="58"/>
                    </a:lnTo>
                    <a:lnTo>
                      <a:pt x="84" y="56"/>
                    </a:lnTo>
                    <a:lnTo>
                      <a:pt x="82" y="54"/>
                    </a:lnTo>
                    <a:lnTo>
                      <a:pt x="76" y="52"/>
                    </a:lnTo>
                    <a:lnTo>
                      <a:pt x="71" y="50"/>
                    </a:lnTo>
                    <a:lnTo>
                      <a:pt x="66" y="47"/>
                    </a:lnTo>
                    <a:lnTo>
                      <a:pt x="61" y="45"/>
                    </a:lnTo>
                    <a:lnTo>
                      <a:pt x="56" y="43"/>
                    </a:lnTo>
                    <a:lnTo>
                      <a:pt x="51" y="41"/>
                    </a:lnTo>
                    <a:lnTo>
                      <a:pt x="45" y="38"/>
                    </a:lnTo>
                    <a:lnTo>
                      <a:pt x="40" y="36"/>
                    </a:lnTo>
                    <a:lnTo>
                      <a:pt x="35" y="34"/>
                    </a:lnTo>
                    <a:lnTo>
                      <a:pt x="30" y="32"/>
                    </a:lnTo>
                    <a:lnTo>
                      <a:pt x="25" y="30"/>
                    </a:lnTo>
                    <a:lnTo>
                      <a:pt x="20" y="28"/>
                    </a:lnTo>
                    <a:lnTo>
                      <a:pt x="15" y="25"/>
                    </a:lnTo>
                    <a:lnTo>
                      <a:pt x="10" y="23"/>
                    </a:lnTo>
                    <a:lnTo>
                      <a:pt x="5" y="21"/>
                    </a:lnTo>
                    <a:lnTo>
                      <a:pt x="0" y="19"/>
                    </a:lnTo>
                    <a:lnTo>
                      <a:pt x="3" y="18"/>
                    </a:lnTo>
                    <a:lnTo>
                      <a:pt x="6" y="17"/>
                    </a:lnTo>
                    <a:lnTo>
                      <a:pt x="9" y="16"/>
                    </a:lnTo>
                    <a:lnTo>
                      <a:pt x="12" y="16"/>
                    </a:lnTo>
                    <a:lnTo>
                      <a:pt x="15" y="15"/>
                    </a:lnTo>
                    <a:lnTo>
                      <a:pt x="18" y="15"/>
                    </a:lnTo>
                    <a:lnTo>
                      <a:pt x="22" y="15"/>
                    </a:lnTo>
                    <a:lnTo>
                      <a:pt x="25" y="15"/>
                    </a:lnTo>
                    <a:lnTo>
                      <a:pt x="28" y="15"/>
                    </a:lnTo>
                    <a:lnTo>
                      <a:pt x="32" y="15"/>
                    </a:lnTo>
                    <a:lnTo>
                      <a:pt x="35" y="14"/>
                    </a:lnTo>
                    <a:lnTo>
                      <a:pt x="39" y="14"/>
                    </a:lnTo>
                    <a:lnTo>
                      <a:pt x="42" y="13"/>
                    </a:lnTo>
                    <a:lnTo>
                      <a:pt x="45" y="12"/>
                    </a:lnTo>
                    <a:lnTo>
                      <a:pt x="48" y="11"/>
                    </a:lnTo>
                    <a:lnTo>
                      <a:pt x="51" y="10"/>
                    </a:lnTo>
                    <a:lnTo>
                      <a:pt x="54" y="9"/>
                    </a:lnTo>
                    <a:lnTo>
                      <a:pt x="57" y="8"/>
                    </a:lnTo>
                    <a:lnTo>
                      <a:pt x="59" y="7"/>
                    </a:lnTo>
                    <a:lnTo>
                      <a:pt x="62" y="6"/>
                    </a:lnTo>
                    <a:lnTo>
                      <a:pt x="64" y="4"/>
                    </a:lnTo>
                    <a:lnTo>
                      <a:pt x="66" y="2"/>
                    </a:lnTo>
                    <a:lnTo>
                      <a:pt x="68" y="1"/>
                    </a:lnTo>
                    <a:lnTo>
                      <a:pt x="71"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8" name="Freeform 909"/>
              <p:cNvSpPr>
                <a:spLocks/>
              </p:cNvSpPr>
              <p:nvPr/>
            </p:nvSpPr>
            <p:spPr bwMode="auto">
              <a:xfrm>
                <a:off x="4601" y="2352"/>
                <a:ext cx="208" cy="131"/>
              </a:xfrm>
              <a:custGeom>
                <a:avLst/>
                <a:gdLst>
                  <a:gd name="T0" fmla="*/ 30 w 208"/>
                  <a:gd name="T1" fmla="*/ 4 h 131"/>
                  <a:gd name="T2" fmla="*/ 19 w 208"/>
                  <a:gd name="T3" fmla="*/ 10 h 131"/>
                  <a:gd name="T4" fmla="*/ 34 w 208"/>
                  <a:gd name="T5" fmla="*/ 23 h 131"/>
                  <a:gd name="T6" fmla="*/ 56 w 208"/>
                  <a:gd name="T7" fmla="*/ 38 h 131"/>
                  <a:gd name="T8" fmla="*/ 74 w 208"/>
                  <a:gd name="T9" fmla="*/ 51 h 131"/>
                  <a:gd name="T10" fmla="*/ 78 w 208"/>
                  <a:gd name="T11" fmla="*/ 59 h 131"/>
                  <a:gd name="T12" fmla="*/ 88 w 208"/>
                  <a:gd name="T13" fmla="*/ 59 h 131"/>
                  <a:gd name="T14" fmla="*/ 84 w 208"/>
                  <a:gd name="T15" fmla="*/ 60 h 131"/>
                  <a:gd name="T16" fmla="*/ 84 w 208"/>
                  <a:gd name="T17" fmla="*/ 62 h 131"/>
                  <a:gd name="T18" fmla="*/ 94 w 208"/>
                  <a:gd name="T19" fmla="*/ 63 h 131"/>
                  <a:gd name="T20" fmla="*/ 105 w 208"/>
                  <a:gd name="T21" fmla="*/ 63 h 131"/>
                  <a:gd name="T22" fmla="*/ 97 w 208"/>
                  <a:gd name="T23" fmla="*/ 66 h 131"/>
                  <a:gd name="T24" fmla="*/ 88 w 208"/>
                  <a:gd name="T25" fmla="*/ 68 h 131"/>
                  <a:gd name="T26" fmla="*/ 88 w 208"/>
                  <a:gd name="T27" fmla="*/ 70 h 131"/>
                  <a:gd name="T28" fmla="*/ 98 w 208"/>
                  <a:gd name="T29" fmla="*/ 70 h 131"/>
                  <a:gd name="T30" fmla="*/ 108 w 208"/>
                  <a:gd name="T31" fmla="*/ 70 h 131"/>
                  <a:gd name="T32" fmla="*/ 100 w 208"/>
                  <a:gd name="T33" fmla="*/ 74 h 131"/>
                  <a:gd name="T34" fmla="*/ 99 w 208"/>
                  <a:gd name="T35" fmla="*/ 75 h 131"/>
                  <a:gd name="T36" fmla="*/ 112 w 208"/>
                  <a:gd name="T37" fmla="*/ 75 h 131"/>
                  <a:gd name="T38" fmla="*/ 125 w 208"/>
                  <a:gd name="T39" fmla="*/ 76 h 131"/>
                  <a:gd name="T40" fmla="*/ 117 w 208"/>
                  <a:gd name="T41" fmla="*/ 81 h 131"/>
                  <a:gd name="T42" fmla="*/ 123 w 208"/>
                  <a:gd name="T43" fmla="*/ 83 h 131"/>
                  <a:gd name="T44" fmla="*/ 134 w 208"/>
                  <a:gd name="T45" fmla="*/ 83 h 131"/>
                  <a:gd name="T46" fmla="*/ 133 w 208"/>
                  <a:gd name="T47" fmla="*/ 86 h 131"/>
                  <a:gd name="T48" fmla="*/ 125 w 208"/>
                  <a:gd name="T49" fmla="*/ 88 h 131"/>
                  <a:gd name="T50" fmla="*/ 135 w 208"/>
                  <a:gd name="T51" fmla="*/ 89 h 131"/>
                  <a:gd name="T52" fmla="*/ 146 w 208"/>
                  <a:gd name="T53" fmla="*/ 89 h 131"/>
                  <a:gd name="T54" fmla="*/ 148 w 208"/>
                  <a:gd name="T55" fmla="*/ 93 h 131"/>
                  <a:gd name="T56" fmla="*/ 139 w 208"/>
                  <a:gd name="T57" fmla="*/ 94 h 131"/>
                  <a:gd name="T58" fmla="*/ 146 w 208"/>
                  <a:gd name="T59" fmla="*/ 96 h 131"/>
                  <a:gd name="T60" fmla="*/ 155 w 208"/>
                  <a:gd name="T61" fmla="*/ 95 h 131"/>
                  <a:gd name="T62" fmla="*/ 156 w 208"/>
                  <a:gd name="T63" fmla="*/ 99 h 131"/>
                  <a:gd name="T64" fmla="*/ 148 w 208"/>
                  <a:gd name="T65" fmla="*/ 100 h 131"/>
                  <a:gd name="T66" fmla="*/ 157 w 208"/>
                  <a:gd name="T67" fmla="*/ 101 h 131"/>
                  <a:gd name="T68" fmla="*/ 167 w 208"/>
                  <a:gd name="T69" fmla="*/ 101 h 131"/>
                  <a:gd name="T70" fmla="*/ 167 w 208"/>
                  <a:gd name="T71" fmla="*/ 105 h 131"/>
                  <a:gd name="T72" fmla="*/ 157 w 208"/>
                  <a:gd name="T73" fmla="*/ 107 h 131"/>
                  <a:gd name="T74" fmla="*/ 167 w 208"/>
                  <a:gd name="T75" fmla="*/ 109 h 131"/>
                  <a:gd name="T76" fmla="*/ 177 w 208"/>
                  <a:gd name="T77" fmla="*/ 109 h 131"/>
                  <a:gd name="T78" fmla="*/ 180 w 208"/>
                  <a:gd name="T79" fmla="*/ 113 h 131"/>
                  <a:gd name="T80" fmla="*/ 172 w 208"/>
                  <a:gd name="T81" fmla="*/ 115 h 131"/>
                  <a:gd name="T82" fmla="*/ 181 w 208"/>
                  <a:gd name="T83" fmla="*/ 116 h 131"/>
                  <a:gd name="T84" fmla="*/ 191 w 208"/>
                  <a:gd name="T85" fmla="*/ 115 h 131"/>
                  <a:gd name="T86" fmla="*/ 190 w 208"/>
                  <a:gd name="T87" fmla="*/ 118 h 131"/>
                  <a:gd name="T88" fmla="*/ 182 w 208"/>
                  <a:gd name="T89" fmla="*/ 121 h 131"/>
                  <a:gd name="T90" fmla="*/ 192 w 208"/>
                  <a:gd name="T91" fmla="*/ 121 h 131"/>
                  <a:gd name="T92" fmla="*/ 203 w 208"/>
                  <a:gd name="T93" fmla="*/ 121 h 131"/>
                  <a:gd name="T94" fmla="*/ 204 w 208"/>
                  <a:gd name="T95" fmla="*/ 125 h 131"/>
                  <a:gd name="T96" fmla="*/ 194 w 208"/>
                  <a:gd name="T97" fmla="*/ 128 h 131"/>
                  <a:gd name="T98" fmla="*/ 185 w 208"/>
                  <a:gd name="T99" fmla="*/ 130 h 131"/>
                  <a:gd name="T100" fmla="*/ 146 w 208"/>
                  <a:gd name="T101" fmla="*/ 112 h 131"/>
                  <a:gd name="T102" fmla="*/ 100 w 208"/>
                  <a:gd name="T103" fmla="*/ 86 h 131"/>
                  <a:gd name="T104" fmla="*/ 63 w 208"/>
                  <a:gd name="T105" fmla="*/ 63 h 131"/>
                  <a:gd name="T106" fmla="*/ 60 w 208"/>
                  <a:gd name="T107" fmla="*/ 54 h 131"/>
                  <a:gd name="T108" fmla="*/ 60 w 208"/>
                  <a:gd name="T109" fmla="*/ 46 h 131"/>
                  <a:gd name="T110" fmla="*/ 36 w 208"/>
                  <a:gd name="T111" fmla="*/ 30 h 131"/>
                  <a:gd name="T112" fmla="*/ 11 w 208"/>
                  <a:gd name="T113" fmla="*/ 14 h 131"/>
                  <a:gd name="T114" fmla="*/ 3 w 208"/>
                  <a:gd name="T115" fmla="*/ 2 h 131"/>
                  <a:gd name="T116" fmla="*/ 13 w 208"/>
                  <a:gd name="T117" fmla="*/ 1 h 131"/>
                  <a:gd name="T118" fmla="*/ 24 w 208"/>
                  <a:gd name="T119" fmla="*/ 0 h 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8" h="131">
                    <a:moveTo>
                      <a:pt x="26" y="0"/>
                    </a:moveTo>
                    <a:lnTo>
                      <a:pt x="28" y="0"/>
                    </a:lnTo>
                    <a:lnTo>
                      <a:pt x="30" y="0"/>
                    </a:lnTo>
                    <a:lnTo>
                      <a:pt x="30" y="2"/>
                    </a:lnTo>
                    <a:lnTo>
                      <a:pt x="30" y="3"/>
                    </a:lnTo>
                    <a:lnTo>
                      <a:pt x="30" y="4"/>
                    </a:lnTo>
                    <a:lnTo>
                      <a:pt x="30" y="5"/>
                    </a:lnTo>
                    <a:lnTo>
                      <a:pt x="29" y="7"/>
                    </a:lnTo>
                    <a:lnTo>
                      <a:pt x="27" y="8"/>
                    </a:lnTo>
                    <a:lnTo>
                      <a:pt x="24" y="9"/>
                    </a:lnTo>
                    <a:lnTo>
                      <a:pt x="22" y="10"/>
                    </a:lnTo>
                    <a:lnTo>
                      <a:pt x="19" y="10"/>
                    </a:lnTo>
                    <a:lnTo>
                      <a:pt x="17" y="10"/>
                    </a:lnTo>
                    <a:lnTo>
                      <a:pt x="20" y="13"/>
                    </a:lnTo>
                    <a:lnTo>
                      <a:pt x="24" y="15"/>
                    </a:lnTo>
                    <a:lnTo>
                      <a:pt x="28" y="17"/>
                    </a:lnTo>
                    <a:lnTo>
                      <a:pt x="31" y="20"/>
                    </a:lnTo>
                    <a:lnTo>
                      <a:pt x="34" y="23"/>
                    </a:lnTo>
                    <a:lnTo>
                      <a:pt x="38" y="25"/>
                    </a:lnTo>
                    <a:lnTo>
                      <a:pt x="42" y="28"/>
                    </a:lnTo>
                    <a:lnTo>
                      <a:pt x="45" y="30"/>
                    </a:lnTo>
                    <a:lnTo>
                      <a:pt x="49" y="33"/>
                    </a:lnTo>
                    <a:lnTo>
                      <a:pt x="52" y="35"/>
                    </a:lnTo>
                    <a:lnTo>
                      <a:pt x="56" y="38"/>
                    </a:lnTo>
                    <a:lnTo>
                      <a:pt x="59" y="41"/>
                    </a:lnTo>
                    <a:lnTo>
                      <a:pt x="63" y="43"/>
                    </a:lnTo>
                    <a:lnTo>
                      <a:pt x="66" y="45"/>
                    </a:lnTo>
                    <a:lnTo>
                      <a:pt x="70" y="47"/>
                    </a:lnTo>
                    <a:lnTo>
                      <a:pt x="74" y="50"/>
                    </a:lnTo>
                    <a:lnTo>
                      <a:pt x="74" y="51"/>
                    </a:lnTo>
                    <a:lnTo>
                      <a:pt x="74" y="53"/>
                    </a:lnTo>
                    <a:lnTo>
                      <a:pt x="74" y="55"/>
                    </a:lnTo>
                    <a:lnTo>
                      <a:pt x="75" y="57"/>
                    </a:lnTo>
                    <a:lnTo>
                      <a:pt x="76" y="58"/>
                    </a:lnTo>
                    <a:lnTo>
                      <a:pt x="77" y="59"/>
                    </a:lnTo>
                    <a:lnTo>
                      <a:pt x="78" y="59"/>
                    </a:lnTo>
                    <a:lnTo>
                      <a:pt x="80" y="59"/>
                    </a:lnTo>
                    <a:lnTo>
                      <a:pt x="81" y="59"/>
                    </a:lnTo>
                    <a:lnTo>
                      <a:pt x="83" y="59"/>
                    </a:lnTo>
                    <a:lnTo>
                      <a:pt x="84" y="59"/>
                    </a:lnTo>
                    <a:lnTo>
                      <a:pt x="86" y="59"/>
                    </a:lnTo>
                    <a:lnTo>
                      <a:pt x="88" y="59"/>
                    </a:lnTo>
                    <a:lnTo>
                      <a:pt x="90" y="59"/>
                    </a:lnTo>
                    <a:lnTo>
                      <a:pt x="89" y="59"/>
                    </a:lnTo>
                    <a:lnTo>
                      <a:pt x="88" y="60"/>
                    </a:lnTo>
                    <a:lnTo>
                      <a:pt x="86" y="60"/>
                    </a:lnTo>
                    <a:lnTo>
                      <a:pt x="85" y="60"/>
                    </a:lnTo>
                    <a:lnTo>
                      <a:pt x="84" y="60"/>
                    </a:lnTo>
                    <a:lnTo>
                      <a:pt x="82" y="61"/>
                    </a:lnTo>
                    <a:lnTo>
                      <a:pt x="81" y="61"/>
                    </a:lnTo>
                    <a:lnTo>
                      <a:pt x="80" y="62"/>
                    </a:lnTo>
                    <a:lnTo>
                      <a:pt x="81" y="62"/>
                    </a:lnTo>
                    <a:lnTo>
                      <a:pt x="83" y="62"/>
                    </a:lnTo>
                    <a:lnTo>
                      <a:pt x="84" y="62"/>
                    </a:lnTo>
                    <a:lnTo>
                      <a:pt x="86" y="62"/>
                    </a:lnTo>
                    <a:lnTo>
                      <a:pt x="87" y="62"/>
                    </a:lnTo>
                    <a:lnTo>
                      <a:pt x="89" y="63"/>
                    </a:lnTo>
                    <a:lnTo>
                      <a:pt x="91" y="63"/>
                    </a:lnTo>
                    <a:lnTo>
                      <a:pt x="93" y="63"/>
                    </a:lnTo>
                    <a:lnTo>
                      <a:pt x="94" y="63"/>
                    </a:lnTo>
                    <a:lnTo>
                      <a:pt x="96" y="63"/>
                    </a:lnTo>
                    <a:lnTo>
                      <a:pt x="98" y="63"/>
                    </a:lnTo>
                    <a:lnTo>
                      <a:pt x="99" y="63"/>
                    </a:lnTo>
                    <a:lnTo>
                      <a:pt x="101" y="63"/>
                    </a:lnTo>
                    <a:lnTo>
                      <a:pt x="103" y="63"/>
                    </a:lnTo>
                    <a:lnTo>
                      <a:pt x="105" y="63"/>
                    </a:lnTo>
                    <a:lnTo>
                      <a:pt x="106" y="64"/>
                    </a:lnTo>
                    <a:lnTo>
                      <a:pt x="104" y="65"/>
                    </a:lnTo>
                    <a:lnTo>
                      <a:pt x="102" y="66"/>
                    </a:lnTo>
                    <a:lnTo>
                      <a:pt x="100" y="66"/>
                    </a:lnTo>
                    <a:lnTo>
                      <a:pt x="99" y="66"/>
                    </a:lnTo>
                    <a:lnTo>
                      <a:pt x="97" y="66"/>
                    </a:lnTo>
                    <a:lnTo>
                      <a:pt x="96" y="67"/>
                    </a:lnTo>
                    <a:lnTo>
                      <a:pt x="94" y="67"/>
                    </a:lnTo>
                    <a:lnTo>
                      <a:pt x="93" y="67"/>
                    </a:lnTo>
                    <a:lnTo>
                      <a:pt x="91" y="67"/>
                    </a:lnTo>
                    <a:lnTo>
                      <a:pt x="90" y="68"/>
                    </a:lnTo>
                    <a:lnTo>
                      <a:pt x="88" y="68"/>
                    </a:lnTo>
                    <a:lnTo>
                      <a:pt x="87" y="68"/>
                    </a:lnTo>
                    <a:lnTo>
                      <a:pt x="85" y="68"/>
                    </a:lnTo>
                    <a:lnTo>
                      <a:pt x="84" y="69"/>
                    </a:lnTo>
                    <a:lnTo>
                      <a:pt x="85" y="69"/>
                    </a:lnTo>
                    <a:lnTo>
                      <a:pt x="87" y="70"/>
                    </a:lnTo>
                    <a:lnTo>
                      <a:pt x="88" y="70"/>
                    </a:lnTo>
                    <a:lnTo>
                      <a:pt x="90" y="70"/>
                    </a:lnTo>
                    <a:lnTo>
                      <a:pt x="92" y="70"/>
                    </a:lnTo>
                    <a:lnTo>
                      <a:pt x="93" y="70"/>
                    </a:lnTo>
                    <a:lnTo>
                      <a:pt x="95" y="70"/>
                    </a:lnTo>
                    <a:lnTo>
                      <a:pt x="97" y="70"/>
                    </a:lnTo>
                    <a:lnTo>
                      <a:pt x="98" y="70"/>
                    </a:lnTo>
                    <a:lnTo>
                      <a:pt x="100" y="70"/>
                    </a:lnTo>
                    <a:lnTo>
                      <a:pt x="102" y="69"/>
                    </a:lnTo>
                    <a:lnTo>
                      <a:pt x="103" y="69"/>
                    </a:lnTo>
                    <a:lnTo>
                      <a:pt x="105" y="69"/>
                    </a:lnTo>
                    <a:lnTo>
                      <a:pt x="107" y="69"/>
                    </a:lnTo>
                    <a:lnTo>
                      <a:pt x="108" y="70"/>
                    </a:lnTo>
                    <a:lnTo>
                      <a:pt x="110" y="70"/>
                    </a:lnTo>
                    <a:lnTo>
                      <a:pt x="108" y="71"/>
                    </a:lnTo>
                    <a:lnTo>
                      <a:pt x="106" y="73"/>
                    </a:lnTo>
                    <a:lnTo>
                      <a:pt x="104" y="73"/>
                    </a:lnTo>
                    <a:lnTo>
                      <a:pt x="102" y="74"/>
                    </a:lnTo>
                    <a:lnTo>
                      <a:pt x="100" y="74"/>
                    </a:lnTo>
                    <a:lnTo>
                      <a:pt x="97" y="74"/>
                    </a:lnTo>
                    <a:lnTo>
                      <a:pt x="95" y="74"/>
                    </a:lnTo>
                    <a:lnTo>
                      <a:pt x="93" y="74"/>
                    </a:lnTo>
                    <a:lnTo>
                      <a:pt x="95" y="74"/>
                    </a:lnTo>
                    <a:lnTo>
                      <a:pt x="97" y="74"/>
                    </a:lnTo>
                    <a:lnTo>
                      <a:pt x="99" y="75"/>
                    </a:lnTo>
                    <a:lnTo>
                      <a:pt x="101" y="75"/>
                    </a:lnTo>
                    <a:lnTo>
                      <a:pt x="103" y="75"/>
                    </a:lnTo>
                    <a:lnTo>
                      <a:pt x="105" y="75"/>
                    </a:lnTo>
                    <a:lnTo>
                      <a:pt x="107" y="75"/>
                    </a:lnTo>
                    <a:lnTo>
                      <a:pt x="110" y="76"/>
                    </a:lnTo>
                    <a:lnTo>
                      <a:pt x="112" y="75"/>
                    </a:lnTo>
                    <a:lnTo>
                      <a:pt x="114" y="75"/>
                    </a:lnTo>
                    <a:lnTo>
                      <a:pt x="116" y="75"/>
                    </a:lnTo>
                    <a:lnTo>
                      <a:pt x="118" y="75"/>
                    </a:lnTo>
                    <a:lnTo>
                      <a:pt x="120" y="75"/>
                    </a:lnTo>
                    <a:lnTo>
                      <a:pt x="122" y="76"/>
                    </a:lnTo>
                    <a:lnTo>
                      <a:pt x="125" y="76"/>
                    </a:lnTo>
                    <a:lnTo>
                      <a:pt x="127" y="76"/>
                    </a:lnTo>
                    <a:lnTo>
                      <a:pt x="124" y="78"/>
                    </a:lnTo>
                    <a:lnTo>
                      <a:pt x="121" y="80"/>
                    </a:lnTo>
                    <a:lnTo>
                      <a:pt x="120" y="80"/>
                    </a:lnTo>
                    <a:lnTo>
                      <a:pt x="118" y="81"/>
                    </a:lnTo>
                    <a:lnTo>
                      <a:pt x="117" y="81"/>
                    </a:lnTo>
                    <a:lnTo>
                      <a:pt x="115" y="82"/>
                    </a:lnTo>
                    <a:lnTo>
                      <a:pt x="117" y="83"/>
                    </a:lnTo>
                    <a:lnTo>
                      <a:pt x="119" y="83"/>
                    </a:lnTo>
                    <a:lnTo>
                      <a:pt x="120" y="83"/>
                    </a:lnTo>
                    <a:lnTo>
                      <a:pt x="122" y="83"/>
                    </a:lnTo>
                    <a:lnTo>
                      <a:pt x="123" y="83"/>
                    </a:lnTo>
                    <a:lnTo>
                      <a:pt x="125" y="83"/>
                    </a:lnTo>
                    <a:lnTo>
                      <a:pt x="127" y="83"/>
                    </a:lnTo>
                    <a:lnTo>
                      <a:pt x="129" y="83"/>
                    </a:lnTo>
                    <a:lnTo>
                      <a:pt x="130" y="83"/>
                    </a:lnTo>
                    <a:lnTo>
                      <a:pt x="132" y="83"/>
                    </a:lnTo>
                    <a:lnTo>
                      <a:pt x="134" y="83"/>
                    </a:lnTo>
                    <a:lnTo>
                      <a:pt x="135" y="83"/>
                    </a:lnTo>
                    <a:lnTo>
                      <a:pt x="137" y="83"/>
                    </a:lnTo>
                    <a:lnTo>
                      <a:pt x="138" y="84"/>
                    </a:lnTo>
                    <a:lnTo>
                      <a:pt x="137" y="85"/>
                    </a:lnTo>
                    <a:lnTo>
                      <a:pt x="135" y="86"/>
                    </a:lnTo>
                    <a:lnTo>
                      <a:pt x="133" y="86"/>
                    </a:lnTo>
                    <a:lnTo>
                      <a:pt x="131" y="87"/>
                    </a:lnTo>
                    <a:lnTo>
                      <a:pt x="129" y="87"/>
                    </a:lnTo>
                    <a:lnTo>
                      <a:pt x="127" y="87"/>
                    </a:lnTo>
                    <a:lnTo>
                      <a:pt x="125" y="87"/>
                    </a:lnTo>
                    <a:lnTo>
                      <a:pt x="123" y="88"/>
                    </a:lnTo>
                    <a:lnTo>
                      <a:pt x="125" y="88"/>
                    </a:lnTo>
                    <a:lnTo>
                      <a:pt x="126" y="89"/>
                    </a:lnTo>
                    <a:lnTo>
                      <a:pt x="128" y="89"/>
                    </a:lnTo>
                    <a:lnTo>
                      <a:pt x="130" y="89"/>
                    </a:lnTo>
                    <a:lnTo>
                      <a:pt x="132" y="89"/>
                    </a:lnTo>
                    <a:lnTo>
                      <a:pt x="134" y="89"/>
                    </a:lnTo>
                    <a:lnTo>
                      <a:pt x="135" y="89"/>
                    </a:lnTo>
                    <a:lnTo>
                      <a:pt x="137" y="89"/>
                    </a:lnTo>
                    <a:lnTo>
                      <a:pt x="139" y="89"/>
                    </a:lnTo>
                    <a:lnTo>
                      <a:pt x="141" y="89"/>
                    </a:lnTo>
                    <a:lnTo>
                      <a:pt x="142" y="89"/>
                    </a:lnTo>
                    <a:lnTo>
                      <a:pt x="144" y="89"/>
                    </a:lnTo>
                    <a:lnTo>
                      <a:pt x="146" y="89"/>
                    </a:lnTo>
                    <a:lnTo>
                      <a:pt x="148" y="89"/>
                    </a:lnTo>
                    <a:lnTo>
                      <a:pt x="150" y="90"/>
                    </a:lnTo>
                    <a:lnTo>
                      <a:pt x="152" y="90"/>
                    </a:lnTo>
                    <a:lnTo>
                      <a:pt x="151" y="92"/>
                    </a:lnTo>
                    <a:lnTo>
                      <a:pt x="149" y="93"/>
                    </a:lnTo>
                    <a:lnTo>
                      <a:pt x="148" y="93"/>
                    </a:lnTo>
                    <a:lnTo>
                      <a:pt x="146" y="94"/>
                    </a:lnTo>
                    <a:lnTo>
                      <a:pt x="144" y="94"/>
                    </a:lnTo>
                    <a:lnTo>
                      <a:pt x="143" y="94"/>
                    </a:lnTo>
                    <a:lnTo>
                      <a:pt x="141" y="94"/>
                    </a:lnTo>
                    <a:lnTo>
                      <a:pt x="139" y="94"/>
                    </a:lnTo>
                    <a:lnTo>
                      <a:pt x="139" y="95"/>
                    </a:lnTo>
                    <a:lnTo>
                      <a:pt x="140" y="96"/>
                    </a:lnTo>
                    <a:lnTo>
                      <a:pt x="141" y="96"/>
                    </a:lnTo>
                    <a:lnTo>
                      <a:pt x="143" y="96"/>
                    </a:lnTo>
                    <a:lnTo>
                      <a:pt x="144" y="96"/>
                    </a:lnTo>
                    <a:lnTo>
                      <a:pt x="146" y="96"/>
                    </a:lnTo>
                    <a:lnTo>
                      <a:pt x="147" y="96"/>
                    </a:lnTo>
                    <a:lnTo>
                      <a:pt x="149" y="96"/>
                    </a:lnTo>
                    <a:lnTo>
                      <a:pt x="151" y="96"/>
                    </a:lnTo>
                    <a:lnTo>
                      <a:pt x="152" y="95"/>
                    </a:lnTo>
                    <a:lnTo>
                      <a:pt x="153" y="95"/>
                    </a:lnTo>
                    <a:lnTo>
                      <a:pt x="155" y="95"/>
                    </a:lnTo>
                    <a:lnTo>
                      <a:pt x="156" y="96"/>
                    </a:lnTo>
                    <a:lnTo>
                      <a:pt x="159" y="96"/>
                    </a:lnTo>
                    <a:lnTo>
                      <a:pt x="161" y="98"/>
                    </a:lnTo>
                    <a:lnTo>
                      <a:pt x="159" y="99"/>
                    </a:lnTo>
                    <a:lnTo>
                      <a:pt x="158" y="99"/>
                    </a:lnTo>
                    <a:lnTo>
                      <a:pt x="156" y="99"/>
                    </a:lnTo>
                    <a:lnTo>
                      <a:pt x="154" y="99"/>
                    </a:lnTo>
                    <a:lnTo>
                      <a:pt x="152" y="99"/>
                    </a:lnTo>
                    <a:lnTo>
                      <a:pt x="150" y="99"/>
                    </a:lnTo>
                    <a:lnTo>
                      <a:pt x="148" y="100"/>
                    </a:lnTo>
                    <a:lnTo>
                      <a:pt x="146" y="100"/>
                    </a:lnTo>
                    <a:lnTo>
                      <a:pt x="148" y="100"/>
                    </a:lnTo>
                    <a:lnTo>
                      <a:pt x="149" y="101"/>
                    </a:lnTo>
                    <a:lnTo>
                      <a:pt x="151" y="101"/>
                    </a:lnTo>
                    <a:lnTo>
                      <a:pt x="152" y="101"/>
                    </a:lnTo>
                    <a:lnTo>
                      <a:pt x="154" y="101"/>
                    </a:lnTo>
                    <a:lnTo>
                      <a:pt x="156" y="101"/>
                    </a:lnTo>
                    <a:lnTo>
                      <a:pt x="157" y="101"/>
                    </a:lnTo>
                    <a:lnTo>
                      <a:pt x="159" y="101"/>
                    </a:lnTo>
                    <a:lnTo>
                      <a:pt x="161" y="101"/>
                    </a:lnTo>
                    <a:lnTo>
                      <a:pt x="162" y="101"/>
                    </a:lnTo>
                    <a:lnTo>
                      <a:pt x="164" y="101"/>
                    </a:lnTo>
                    <a:lnTo>
                      <a:pt x="166" y="101"/>
                    </a:lnTo>
                    <a:lnTo>
                      <a:pt x="167" y="101"/>
                    </a:lnTo>
                    <a:lnTo>
                      <a:pt x="169" y="101"/>
                    </a:lnTo>
                    <a:lnTo>
                      <a:pt x="170" y="101"/>
                    </a:lnTo>
                    <a:lnTo>
                      <a:pt x="172" y="102"/>
                    </a:lnTo>
                    <a:lnTo>
                      <a:pt x="171" y="104"/>
                    </a:lnTo>
                    <a:lnTo>
                      <a:pt x="170" y="105"/>
                    </a:lnTo>
                    <a:lnTo>
                      <a:pt x="167" y="105"/>
                    </a:lnTo>
                    <a:lnTo>
                      <a:pt x="165" y="106"/>
                    </a:lnTo>
                    <a:lnTo>
                      <a:pt x="162" y="106"/>
                    </a:lnTo>
                    <a:lnTo>
                      <a:pt x="160" y="106"/>
                    </a:lnTo>
                    <a:lnTo>
                      <a:pt x="157" y="106"/>
                    </a:lnTo>
                    <a:lnTo>
                      <a:pt x="156" y="107"/>
                    </a:lnTo>
                    <a:lnTo>
                      <a:pt x="157" y="107"/>
                    </a:lnTo>
                    <a:lnTo>
                      <a:pt x="158" y="108"/>
                    </a:lnTo>
                    <a:lnTo>
                      <a:pt x="160" y="108"/>
                    </a:lnTo>
                    <a:lnTo>
                      <a:pt x="161" y="109"/>
                    </a:lnTo>
                    <a:lnTo>
                      <a:pt x="163" y="109"/>
                    </a:lnTo>
                    <a:lnTo>
                      <a:pt x="165" y="109"/>
                    </a:lnTo>
                    <a:lnTo>
                      <a:pt x="167" y="109"/>
                    </a:lnTo>
                    <a:lnTo>
                      <a:pt x="169" y="109"/>
                    </a:lnTo>
                    <a:lnTo>
                      <a:pt x="170" y="109"/>
                    </a:lnTo>
                    <a:lnTo>
                      <a:pt x="172" y="109"/>
                    </a:lnTo>
                    <a:lnTo>
                      <a:pt x="174" y="109"/>
                    </a:lnTo>
                    <a:lnTo>
                      <a:pt x="175" y="109"/>
                    </a:lnTo>
                    <a:lnTo>
                      <a:pt x="177" y="109"/>
                    </a:lnTo>
                    <a:lnTo>
                      <a:pt x="179" y="109"/>
                    </a:lnTo>
                    <a:lnTo>
                      <a:pt x="181" y="109"/>
                    </a:lnTo>
                    <a:lnTo>
                      <a:pt x="183" y="110"/>
                    </a:lnTo>
                    <a:lnTo>
                      <a:pt x="182" y="111"/>
                    </a:lnTo>
                    <a:lnTo>
                      <a:pt x="181" y="113"/>
                    </a:lnTo>
                    <a:lnTo>
                      <a:pt x="180" y="113"/>
                    </a:lnTo>
                    <a:lnTo>
                      <a:pt x="178" y="114"/>
                    </a:lnTo>
                    <a:lnTo>
                      <a:pt x="176" y="114"/>
                    </a:lnTo>
                    <a:lnTo>
                      <a:pt x="174" y="114"/>
                    </a:lnTo>
                    <a:lnTo>
                      <a:pt x="172" y="114"/>
                    </a:lnTo>
                    <a:lnTo>
                      <a:pt x="170" y="115"/>
                    </a:lnTo>
                    <a:lnTo>
                      <a:pt x="172" y="115"/>
                    </a:lnTo>
                    <a:lnTo>
                      <a:pt x="173" y="115"/>
                    </a:lnTo>
                    <a:lnTo>
                      <a:pt x="174" y="115"/>
                    </a:lnTo>
                    <a:lnTo>
                      <a:pt x="176" y="116"/>
                    </a:lnTo>
                    <a:lnTo>
                      <a:pt x="178" y="116"/>
                    </a:lnTo>
                    <a:lnTo>
                      <a:pt x="179" y="116"/>
                    </a:lnTo>
                    <a:lnTo>
                      <a:pt x="181" y="116"/>
                    </a:lnTo>
                    <a:lnTo>
                      <a:pt x="183" y="116"/>
                    </a:lnTo>
                    <a:lnTo>
                      <a:pt x="184" y="115"/>
                    </a:lnTo>
                    <a:lnTo>
                      <a:pt x="186" y="115"/>
                    </a:lnTo>
                    <a:lnTo>
                      <a:pt x="187" y="115"/>
                    </a:lnTo>
                    <a:lnTo>
                      <a:pt x="189" y="115"/>
                    </a:lnTo>
                    <a:lnTo>
                      <a:pt x="191" y="115"/>
                    </a:lnTo>
                    <a:lnTo>
                      <a:pt x="192" y="115"/>
                    </a:lnTo>
                    <a:lnTo>
                      <a:pt x="194" y="115"/>
                    </a:lnTo>
                    <a:lnTo>
                      <a:pt x="195" y="116"/>
                    </a:lnTo>
                    <a:lnTo>
                      <a:pt x="194" y="117"/>
                    </a:lnTo>
                    <a:lnTo>
                      <a:pt x="192" y="118"/>
                    </a:lnTo>
                    <a:lnTo>
                      <a:pt x="190" y="118"/>
                    </a:lnTo>
                    <a:lnTo>
                      <a:pt x="189" y="119"/>
                    </a:lnTo>
                    <a:lnTo>
                      <a:pt x="186" y="119"/>
                    </a:lnTo>
                    <a:lnTo>
                      <a:pt x="184" y="119"/>
                    </a:lnTo>
                    <a:lnTo>
                      <a:pt x="182" y="120"/>
                    </a:lnTo>
                    <a:lnTo>
                      <a:pt x="181" y="121"/>
                    </a:lnTo>
                    <a:lnTo>
                      <a:pt x="182" y="121"/>
                    </a:lnTo>
                    <a:lnTo>
                      <a:pt x="184" y="121"/>
                    </a:lnTo>
                    <a:lnTo>
                      <a:pt x="185" y="121"/>
                    </a:lnTo>
                    <a:lnTo>
                      <a:pt x="187" y="121"/>
                    </a:lnTo>
                    <a:lnTo>
                      <a:pt x="189" y="121"/>
                    </a:lnTo>
                    <a:lnTo>
                      <a:pt x="191" y="121"/>
                    </a:lnTo>
                    <a:lnTo>
                      <a:pt x="192" y="121"/>
                    </a:lnTo>
                    <a:lnTo>
                      <a:pt x="194" y="122"/>
                    </a:lnTo>
                    <a:lnTo>
                      <a:pt x="196" y="121"/>
                    </a:lnTo>
                    <a:lnTo>
                      <a:pt x="198" y="121"/>
                    </a:lnTo>
                    <a:lnTo>
                      <a:pt x="199" y="121"/>
                    </a:lnTo>
                    <a:lnTo>
                      <a:pt x="201" y="121"/>
                    </a:lnTo>
                    <a:lnTo>
                      <a:pt x="203" y="121"/>
                    </a:lnTo>
                    <a:lnTo>
                      <a:pt x="205" y="121"/>
                    </a:lnTo>
                    <a:lnTo>
                      <a:pt x="206" y="122"/>
                    </a:lnTo>
                    <a:lnTo>
                      <a:pt x="208" y="122"/>
                    </a:lnTo>
                    <a:lnTo>
                      <a:pt x="207" y="123"/>
                    </a:lnTo>
                    <a:lnTo>
                      <a:pt x="206" y="124"/>
                    </a:lnTo>
                    <a:lnTo>
                      <a:pt x="204" y="125"/>
                    </a:lnTo>
                    <a:lnTo>
                      <a:pt x="203" y="125"/>
                    </a:lnTo>
                    <a:lnTo>
                      <a:pt x="201" y="126"/>
                    </a:lnTo>
                    <a:lnTo>
                      <a:pt x="200" y="127"/>
                    </a:lnTo>
                    <a:lnTo>
                      <a:pt x="198" y="127"/>
                    </a:lnTo>
                    <a:lnTo>
                      <a:pt x="196" y="128"/>
                    </a:lnTo>
                    <a:lnTo>
                      <a:pt x="194" y="128"/>
                    </a:lnTo>
                    <a:lnTo>
                      <a:pt x="193" y="129"/>
                    </a:lnTo>
                    <a:lnTo>
                      <a:pt x="191" y="129"/>
                    </a:lnTo>
                    <a:lnTo>
                      <a:pt x="190" y="130"/>
                    </a:lnTo>
                    <a:lnTo>
                      <a:pt x="188" y="130"/>
                    </a:lnTo>
                    <a:lnTo>
                      <a:pt x="186" y="130"/>
                    </a:lnTo>
                    <a:lnTo>
                      <a:pt x="185" y="130"/>
                    </a:lnTo>
                    <a:lnTo>
                      <a:pt x="183" y="131"/>
                    </a:lnTo>
                    <a:lnTo>
                      <a:pt x="176" y="127"/>
                    </a:lnTo>
                    <a:lnTo>
                      <a:pt x="168" y="123"/>
                    </a:lnTo>
                    <a:lnTo>
                      <a:pt x="161" y="119"/>
                    </a:lnTo>
                    <a:lnTo>
                      <a:pt x="153" y="116"/>
                    </a:lnTo>
                    <a:lnTo>
                      <a:pt x="146" y="112"/>
                    </a:lnTo>
                    <a:lnTo>
                      <a:pt x="138" y="108"/>
                    </a:lnTo>
                    <a:lnTo>
                      <a:pt x="131" y="104"/>
                    </a:lnTo>
                    <a:lnTo>
                      <a:pt x="123" y="99"/>
                    </a:lnTo>
                    <a:lnTo>
                      <a:pt x="115" y="95"/>
                    </a:lnTo>
                    <a:lnTo>
                      <a:pt x="108" y="90"/>
                    </a:lnTo>
                    <a:lnTo>
                      <a:pt x="100" y="86"/>
                    </a:lnTo>
                    <a:lnTo>
                      <a:pt x="93" y="82"/>
                    </a:lnTo>
                    <a:lnTo>
                      <a:pt x="86" y="77"/>
                    </a:lnTo>
                    <a:lnTo>
                      <a:pt x="79" y="73"/>
                    </a:lnTo>
                    <a:lnTo>
                      <a:pt x="71" y="69"/>
                    </a:lnTo>
                    <a:lnTo>
                      <a:pt x="64" y="64"/>
                    </a:lnTo>
                    <a:lnTo>
                      <a:pt x="63" y="63"/>
                    </a:lnTo>
                    <a:lnTo>
                      <a:pt x="63" y="61"/>
                    </a:lnTo>
                    <a:lnTo>
                      <a:pt x="62" y="59"/>
                    </a:lnTo>
                    <a:lnTo>
                      <a:pt x="62" y="58"/>
                    </a:lnTo>
                    <a:lnTo>
                      <a:pt x="61" y="56"/>
                    </a:lnTo>
                    <a:lnTo>
                      <a:pt x="61" y="55"/>
                    </a:lnTo>
                    <a:lnTo>
                      <a:pt x="60" y="54"/>
                    </a:lnTo>
                    <a:lnTo>
                      <a:pt x="58" y="53"/>
                    </a:lnTo>
                    <a:lnTo>
                      <a:pt x="59" y="51"/>
                    </a:lnTo>
                    <a:lnTo>
                      <a:pt x="59" y="50"/>
                    </a:lnTo>
                    <a:lnTo>
                      <a:pt x="61" y="49"/>
                    </a:lnTo>
                    <a:lnTo>
                      <a:pt x="64" y="50"/>
                    </a:lnTo>
                    <a:lnTo>
                      <a:pt x="60" y="46"/>
                    </a:lnTo>
                    <a:lnTo>
                      <a:pt x="57" y="43"/>
                    </a:lnTo>
                    <a:lnTo>
                      <a:pt x="53" y="40"/>
                    </a:lnTo>
                    <a:lnTo>
                      <a:pt x="49" y="38"/>
                    </a:lnTo>
                    <a:lnTo>
                      <a:pt x="44" y="35"/>
                    </a:lnTo>
                    <a:lnTo>
                      <a:pt x="40" y="33"/>
                    </a:lnTo>
                    <a:lnTo>
                      <a:pt x="36" y="30"/>
                    </a:lnTo>
                    <a:lnTo>
                      <a:pt x="32" y="28"/>
                    </a:lnTo>
                    <a:lnTo>
                      <a:pt x="27" y="25"/>
                    </a:lnTo>
                    <a:lnTo>
                      <a:pt x="23" y="23"/>
                    </a:lnTo>
                    <a:lnTo>
                      <a:pt x="19" y="20"/>
                    </a:lnTo>
                    <a:lnTo>
                      <a:pt x="15" y="17"/>
                    </a:lnTo>
                    <a:lnTo>
                      <a:pt x="11" y="14"/>
                    </a:lnTo>
                    <a:lnTo>
                      <a:pt x="7" y="11"/>
                    </a:lnTo>
                    <a:lnTo>
                      <a:pt x="3" y="7"/>
                    </a:lnTo>
                    <a:lnTo>
                      <a:pt x="0" y="4"/>
                    </a:lnTo>
                    <a:lnTo>
                      <a:pt x="1" y="3"/>
                    </a:lnTo>
                    <a:lnTo>
                      <a:pt x="2" y="2"/>
                    </a:lnTo>
                    <a:lnTo>
                      <a:pt x="3" y="2"/>
                    </a:lnTo>
                    <a:lnTo>
                      <a:pt x="5" y="1"/>
                    </a:lnTo>
                    <a:lnTo>
                      <a:pt x="6" y="1"/>
                    </a:lnTo>
                    <a:lnTo>
                      <a:pt x="8" y="1"/>
                    </a:lnTo>
                    <a:lnTo>
                      <a:pt x="10" y="1"/>
                    </a:lnTo>
                    <a:lnTo>
                      <a:pt x="12" y="1"/>
                    </a:lnTo>
                    <a:lnTo>
                      <a:pt x="13" y="1"/>
                    </a:lnTo>
                    <a:lnTo>
                      <a:pt x="15" y="1"/>
                    </a:lnTo>
                    <a:lnTo>
                      <a:pt x="17" y="1"/>
                    </a:lnTo>
                    <a:lnTo>
                      <a:pt x="19" y="1"/>
                    </a:lnTo>
                    <a:lnTo>
                      <a:pt x="21" y="0"/>
                    </a:lnTo>
                    <a:lnTo>
                      <a:pt x="22" y="0"/>
                    </a:lnTo>
                    <a:lnTo>
                      <a:pt x="24" y="0"/>
                    </a:lnTo>
                    <a:lnTo>
                      <a:pt x="26"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9" name="Freeform 910"/>
              <p:cNvSpPr>
                <a:spLocks/>
              </p:cNvSpPr>
              <p:nvPr/>
            </p:nvSpPr>
            <p:spPr bwMode="auto">
              <a:xfrm>
                <a:off x="4373" y="2352"/>
                <a:ext cx="6" cy="15"/>
              </a:xfrm>
              <a:custGeom>
                <a:avLst/>
                <a:gdLst>
                  <a:gd name="T0" fmla="*/ 1 w 6"/>
                  <a:gd name="T1" fmla="*/ 0 h 15"/>
                  <a:gd name="T2" fmla="*/ 3 w 6"/>
                  <a:gd name="T3" fmla="*/ 1 h 15"/>
                  <a:gd name="T4" fmla="*/ 4 w 6"/>
                  <a:gd name="T5" fmla="*/ 3 h 15"/>
                  <a:gd name="T6" fmla="*/ 5 w 6"/>
                  <a:gd name="T7" fmla="*/ 5 h 15"/>
                  <a:gd name="T8" fmla="*/ 6 w 6"/>
                  <a:gd name="T9" fmla="*/ 7 h 15"/>
                  <a:gd name="T10" fmla="*/ 6 w 6"/>
                  <a:gd name="T11" fmla="*/ 9 h 15"/>
                  <a:gd name="T12" fmla="*/ 6 w 6"/>
                  <a:gd name="T13" fmla="*/ 11 h 15"/>
                  <a:gd name="T14" fmla="*/ 6 w 6"/>
                  <a:gd name="T15" fmla="*/ 13 h 15"/>
                  <a:gd name="T16" fmla="*/ 6 w 6"/>
                  <a:gd name="T17" fmla="*/ 15 h 15"/>
                  <a:gd name="T18" fmla="*/ 4 w 6"/>
                  <a:gd name="T19" fmla="*/ 14 h 15"/>
                  <a:gd name="T20" fmla="*/ 3 w 6"/>
                  <a:gd name="T21" fmla="*/ 12 h 15"/>
                  <a:gd name="T22" fmla="*/ 2 w 6"/>
                  <a:gd name="T23" fmla="*/ 11 h 15"/>
                  <a:gd name="T24" fmla="*/ 1 w 6"/>
                  <a:gd name="T25" fmla="*/ 8 h 15"/>
                  <a:gd name="T26" fmla="*/ 0 w 6"/>
                  <a:gd name="T27" fmla="*/ 6 h 15"/>
                  <a:gd name="T28" fmla="*/ 0 w 6"/>
                  <a:gd name="T29" fmla="*/ 5 h 15"/>
                  <a:gd name="T30" fmla="*/ 0 w 6"/>
                  <a:gd name="T31" fmla="*/ 2 h 15"/>
                  <a:gd name="T32" fmla="*/ 1 w 6"/>
                  <a:gd name="T33" fmla="*/ 0 h 15"/>
                  <a:gd name="T34" fmla="*/ 1 w 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15">
                    <a:moveTo>
                      <a:pt x="1" y="0"/>
                    </a:moveTo>
                    <a:lnTo>
                      <a:pt x="3" y="1"/>
                    </a:lnTo>
                    <a:lnTo>
                      <a:pt x="4" y="3"/>
                    </a:lnTo>
                    <a:lnTo>
                      <a:pt x="5" y="5"/>
                    </a:lnTo>
                    <a:lnTo>
                      <a:pt x="6" y="7"/>
                    </a:lnTo>
                    <a:lnTo>
                      <a:pt x="6" y="9"/>
                    </a:lnTo>
                    <a:lnTo>
                      <a:pt x="6" y="11"/>
                    </a:lnTo>
                    <a:lnTo>
                      <a:pt x="6" y="13"/>
                    </a:lnTo>
                    <a:lnTo>
                      <a:pt x="6" y="15"/>
                    </a:lnTo>
                    <a:lnTo>
                      <a:pt x="4" y="14"/>
                    </a:lnTo>
                    <a:lnTo>
                      <a:pt x="3" y="12"/>
                    </a:lnTo>
                    <a:lnTo>
                      <a:pt x="2" y="11"/>
                    </a:lnTo>
                    <a:lnTo>
                      <a:pt x="1" y="8"/>
                    </a:lnTo>
                    <a:lnTo>
                      <a:pt x="0" y="6"/>
                    </a:lnTo>
                    <a:lnTo>
                      <a:pt x="0" y="5"/>
                    </a:lnTo>
                    <a:lnTo>
                      <a:pt x="0" y="2"/>
                    </a:lnTo>
                    <a:lnTo>
                      <a:pt x="1"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0" name="Freeform 911"/>
              <p:cNvSpPr>
                <a:spLocks/>
              </p:cNvSpPr>
              <p:nvPr/>
            </p:nvSpPr>
            <p:spPr bwMode="auto">
              <a:xfrm>
                <a:off x="4899" y="2354"/>
                <a:ext cx="24" cy="11"/>
              </a:xfrm>
              <a:custGeom>
                <a:avLst/>
                <a:gdLst>
                  <a:gd name="T0" fmla="*/ 18 w 24"/>
                  <a:gd name="T1" fmla="*/ 0 h 11"/>
                  <a:gd name="T2" fmla="*/ 18 w 24"/>
                  <a:gd name="T3" fmla="*/ 2 h 11"/>
                  <a:gd name="T4" fmla="*/ 18 w 24"/>
                  <a:gd name="T5" fmla="*/ 3 h 11"/>
                  <a:gd name="T6" fmla="*/ 19 w 24"/>
                  <a:gd name="T7" fmla="*/ 4 h 11"/>
                  <a:gd name="T8" fmla="*/ 20 w 24"/>
                  <a:gd name="T9" fmla="*/ 5 h 11"/>
                  <a:gd name="T10" fmla="*/ 21 w 24"/>
                  <a:gd name="T11" fmla="*/ 5 h 11"/>
                  <a:gd name="T12" fmla="*/ 22 w 24"/>
                  <a:gd name="T13" fmla="*/ 6 h 11"/>
                  <a:gd name="T14" fmla="*/ 23 w 24"/>
                  <a:gd name="T15" fmla="*/ 7 h 11"/>
                  <a:gd name="T16" fmla="*/ 24 w 24"/>
                  <a:gd name="T17" fmla="*/ 8 h 11"/>
                  <a:gd name="T18" fmla="*/ 23 w 24"/>
                  <a:gd name="T19" fmla="*/ 9 h 11"/>
                  <a:gd name="T20" fmla="*/ 21 w 24"/>
                  <a:gd name="T21" fmla="*/ 10 h 11"/>
                  <a:gd name="T22" fmla="*/ 19 w 24"/>
                  <a:gd name="T23" fmla="*/ 10 h 11"/>
                  <a:gd name="T24" fmla="*/ 18 w 24"/>
                  <a:gd name="T25" fmla="*/ 10 h 11"/>
                  <a:gd name="T26" fmla="*/ 15 w 24"/>
                  <a:gd name="T27" fmla="*/ 10 h 11"/>
                  <a:gd name="T28" fmla="*/ 13 w 24"/>
                  <a:gd name="T29" fmla="*/ 11 h 11"/>
                  <a:gd name="T30" fmla="*/ 11 w 24"/>
                  <a:gd name="T31" fmla="*/ 11 h 11"/>
                  <a:gd name="T32" fmla="*/ 9 w 24"/>
                  <a:gd name="T33" fmla="*/ 11 h 11"/>
                  <a:gd name="T34" fmla="*/ 6 w 24"/>
                  <a:gd name="T35" fmla="*/ 11 h 11"/>
                  <a:gd name="T36" fmla="*/ 4 w 24"/>
                  <a:gd name="T37" fmla="*/ 11 h 11"/>
                  <a:gd name="T38" fmla="*/ 2 w 24"/>
                  <a:gd name="T39" fmla="*/ 11 h 11"/>
                  <a:gd name="T40" fmla="*/ 0 w 24"/>
                  <a:gd name="T41" fmla="*/ 11 h 11"/>
                  <a:gd name="T42" fmla="*/ 1 w 24"/>
                  <a:gd name="T43" fmla="*/ 10 h 11"/>
                  <a:gd name="T44" fmla="*/ 3 w 24"/>
                  <a:gd name="T45" fmla="*/ 9 h 11"/>
                  <a:gd name="T46" fmla="*/ 4 w 24"/>
                  <a:gd name="T47" fmla="*/ 8 h 11"/>
                  <a:gd name="T48" fmla="*/ 6 w 24"/>
                  <a:gd name="T49" fmla="*/ 8 h 11"/>
                  <a:gd name="T50" fmla="*/ 7 w 24"/>
                  <a:gd name="T51" fmla="*/ 6 h 11"/>
                  <a:gd name="T52" fmla="*/ 8 w 24"/>
                  <a:gd name="T53" fmla="*/ 6 h 11"/>
                  <a:gd name="T54" fmla="*/ 10 w 24"/>
                  <a:gd name="T55" fmla="*/ 5 h 11"/>
                  <a:gd name="T56" fmla="*/ 11 w 24"/>
                  <a:gd name="T57" fmla="*/ 5 h 11"/>
                  <a:gd name="T58" fmla="*/ 13 w 24"/>
                  <a:gd name="T59" fmla="*/ 4 h 11"/>
                  <a:gd name="T60" fmla="*/ 14 w 24"/>
                  <a:gd name="T61" fmla="*/ 3 h 11"/>
                  <a:gd name="T62" fmla="*/ 16 w 24"/>
                  <a:gd name="T63" fmla="*/ 1 h 11"/>
                  <a:gd name="T64" fmla="*/ 18 w 24"/>
                  <a:gd name="T65" fmla="*/ 0 h 11"/>
                  <a:gd name="T66" fmla="*/ 18 w 24"/>
                  <a:gd name="T67" fmla="*/ 0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 h="11">
                    <a:moveTo>
                      <a:pt x="18" y="0"/>
                    </a:moveTo>
                    <a:lnTo>
                      <a:pt x="18" y="2"/>
                    </a:lnTo>
                    <a:lnTo>
                      <a:pt x="18" y="3"/>
                    </a:lnTo>
                    <a:lnTo>
                      <a:pt x="19" y="4"/>
                    </a:lnTo>
                    <a:lnTo>
                      <a:pt x="20" y="5"/>
                    </a:lnTo>
                    <a:lnTo>
                      <a:pt x="21" y="5"/>
                    </a:lnTo>
                    <a:lnTo>
                      <a:pt x="22" y="6"/>
                    </a:lnTo>
                    <a:lnTo>
                      <a:pt x="23" y="7"/>
                    </a:lnTo>
                    <a:lnTo>
                      <a:pt x="24" y="8"/>
                    </a:lnTo>
                    <a:lnTo>
                      <a:pt x="23" y="9"/>
                    </a:lnTo>
                    <a:lnTo>
                      <a:pt x="21" y="10"/>
                    </a:lnTo>
                    <a:lnTo>
                      <a:pt x="19" y="10"/>
                    </a:lnTo>
                    <a:lnTo>
                      <a:pt x="18" y="10"/>
                    </a:lnTo>
                    <a:lnTo>
                      <a:pt x="15" y="10"/>
                    </a:lnTo>
                    <a:lnTo>
                      <a:pt x="13" y="11"/>
                    </a:lnTo>
                    <a:lnTo>
                      <a:pt x="11" y="11"/>
                    </a:lnTo>
                    <a:lnTo>
                      <a:pt x="9" y="11"/>
                    </a:lnTo>
                    <a:lnTo>
                      <a:pt x="6" y="11"/>
                    </a:lnTo>
                    <a:lnTo>
                      <a:pt x="4" y="11"/>
                    </a:lnTo>
                    <a:lnTo>
                      <a:pt x="2" y="11"/>
                    </a:lnTo>
                    <a:lnTo>
                      <a:pt x="0" y="11"/>
                    </a:lnTo>
                    <a:lnTo>
                      <a:pt x="1" y="10"/>
                    </a:lnTo>
                    <a:lnTo>
                      <a:pt x="3" y="9"/>
                    </a:lnTo>
                    <a:lnTo>
                      <a:pt x="4" y="8"/>
                    </a:lnTo>
                    <a:lnTo>
                      <a:pt x="6" y="8"/>
                    </a:lnTo>
                    <a:lnTo>
                      <a:pt x="7" y="6"/>
                    </a:lnTo>
                    <a:lnTo>
                      <a:pt x="8" y="6"/>
                    </a:lnTo>
                    <a:lnTo>
                      <a:pt x="10" y="5"/>
                    </a:lnTo>
                    <a:lnTo>
                      <a:pt x="11" y="5"/>
                    </a:lnTo>
                    <a:lnTo>
                      <a:pt x="13" y="4"/>
                    </a:lnTo>
                    <a:lnTo>
                      <a:pt x="14" y="3"/>
                    </a:lnTo>
                    <a:lnTo>
                      <a:pt x="16"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1" name="Freeform 912"/>
              <p:cNvSpPr>
                <a:spLocks/>
              </p:cNvSpPr>
              <p:nvPr/>
            </p:nvSpPr>
            <p:spPr bwMode="auto">
              <a:xfrm>
                <a:off x="4793" y="2356"/>
                <a:ext cx="14" cy="25"/>
              </a:xfrm>
              <a:custGeom>
                <a:avLst/>
                <a:gdLst>
                  <a:gd name="T0" fmla="*/ 2 w 14"/>
                  <a:gd name="T1" fmla="*/ 0 h 25"/>
                  <a:gd name="T2" fmla="*/ 3 w 14"/>
                  <a:gd name="T3" fmla="*/ 0 h 25"/>
                  <a:gd name="T4" fmla="*/ 5 w 14"/>
                  <a:gd name="T5" fmla="*/ 0 h 25"/>
                  <a:gd name="T6" fmla="*/ 7 w 14"/>
                  <a:gd name="T7" fmla="*/ 1 h 25"/>
                  <a:gd name="T8" fmla="*/ 8 w 14"/>
                  <a:gd name="T9" fmla="*/ 2 h 25"/>
                  <a:gd name="T10" fmla="*/ 9 w 14"/>
                  <a:gd name="T11" fmla="*/ 2 h 25"/>
                  <a:gd name="T12" fmla="*/ 11 w 14"/>
                  <a:gd name="T13" fmla="*/ 3 h 25"/>
                  <a:gd name="T14" fmla="*/ 12 w 14"/>
                  <a:gd name="T15" fmla="*/ 4 h 25"/>
                  <a:gd name="T16" fmla="*/ 14 w 14"/>
                  <a:gd name="T17" fmla="*/ 4 h 25"/>
                  <a:gd name="T18" fmla="*/ 14 w 14"/>
                  <a:gd name="T19" fmla="*/ 7 h 25"/>
                  <a:gd name="T20" fmla="*/ 14 w 14"/>
                  <a:gd name="T21" fmla="*/ 10 h 25"/>
                  <a:gd name="T22" fmla="*/ 14 w 14"/>
                  <a:gd name="T23" fmla="*/ 12 h 25"/>
                  <a:gd name="T24" fmla="*/ 14 w 14"/>
                  <a:gd name="T25" fmla="*/ 15 h 25"/>
                  <a:gd name="T26" fmla="*/ 14 w 14"/>
                  <a:gd name="T27" fmla="*/ 17 h 25"/>
                  <a:gd name="T28" fmla="*/ 14 w 14"/>
                  <a:gd name="T29" fmla="*/ 20 h 25"/>
                  <a:gd name="T30" fmla="*/ 14 w 14"/>
                  <a:gd name="T31" fmla="*/ 22 h 25"/>
                  <a:gd name="T32" fmla="*/ 14 w 14"/>
                  <a:gd name="T33" fmla="*/ 25 h 25"/>
                  <a:gd name="T34" fmla="*/ 12 w 14"/>
                  <a:gd name="T35" fmla="*/ 24 h 25"/>
                  <a:gd name="T36" fmla="*/ 11 w 14"/>
                  <a:gd name="T37" fmla="*/ 23 h 25"/>
                  <a:gd name="T38" fmla="*/ 9 w 14"/>
                  <a:gd name="T39" fmla="*/ 23 h 25"/>
                  <a:gd name="T40" fmla="*/ 8 w 14"/>
                  <a:gd name="T41" fmla="*/ 22 h 25"/>
                  <a:gd name="T42" fmla="*/ 5 w 14"/>
                  <a:gd name="T43" fmla="*/ 20 h 25"/>
                  <a:gd name="T44" fmla="*/ 3 w 14"/>
                  <a:gd name="T45" fmla="*/ 17 h 25"/>
                  <a:gd name="T46" fmla="*/ 2 w 14"/>
                  <a:gd name="T47" fmla="*/ 15 h 25"/>
                  <a:gd name="T48" fmla="*/ 1 w 14"/>
                  <a:gd name="T49" fmla="*/ 13 h 25"/>
                  <a:gd name="T50" fmla="*/ 0 w 14"/>
                  <a:gd name="T51" fmla="*/ 11 h 25"/>
                  <a:gd name="T52" fmla="*/ 0 w 14"/>
                  <a:gd name="T53" fmla="*/ 9 h 25"/>
                  <a:gd name="T54" fmla="*/ 0 w 14"/>
                  <a:gd name="T55" fmla="*/ 7 h 25"/>
                  <a:gd name="T56" fmla="*/ 0 w 14"/>
                  <a:gd name="T57" fmla="*/ 4 h 25"/>
                  <a:gd name="T58" fmla="*/ 1 w 14"/>
                  <a:gd name="T59" fmla="*/ 2 h 25"/>
                  <a:gd name="T60" fmla="*/ 2 w 14"/>
                  <a:gd name="T61" fmla="*/ 0 h 25"/>
                  <a:gd name="T62" fmla="*/ 2 w 14"/>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25">
                    <a:moveTo>
                      <a:pt x="2" y="0"/>
                    </a:moveTo>
                    <a:lnTo>
                      <a:pt x="3" y="0"/>
                    </a:lnTo>
                    <a:lnTo>
                      <a:pt x="5" y="0"/>
                    </a:lnTo>
                    <a:lnTo>
                      <a:pt x="7" y="1"/>
                    </a:lnTo>
                    <a:lnTo>
                      <a:pt x="8" y="2"/>
                    </a:lnTo>
                    <a:lnTo>
                      <a:pt x="9" y="2"/>
                    </a:lnTo>
                    <a:lnTo>
                      <a:pt x="11" y="3"/>
                    </a:lnTo>
                    <a:lnTo>
                      <a:pt x="12" y="4"/>
                    </a:lnTo>
                    <a:lnTo>
                      <a:pt x="14" y="4"/>
                    </a:lnTo>
                    <a:lnTo>
                      <a:pt x="14" y="7"/>
                    </a:lnTo>
                    <a:lnTo>
                      <a:pt x="14" y="10"/>
                    </a:lnTo>
                    <a:lnTo>
                      <a:pt x="14" y="12"/>
                    </a:lnTo>
                    <a:lnTo>
                      <a:pt x="14" y="15"/>
                    </a:lnTo>
                    <a:lnTo>
                      <a:pt x="14" y="17"/>
                    </a:lnTo>
                    <a:lnTo>
                      <a:pt x="14" y="20"/>
                    </a:lnTo>
                    <a:lnTo>
                      <a:pt x="14" y="22"/>
                    </a:lnTo>
                    <a:lnTo>
                      <a:pt x="14" y="25"/>
                    </a:lnTo>
                    <a:lnTo>
                      <a:pt x="12" y="24"/>
                    </a:lnTo>
                    <a:lnTo>
                      <a:pt x="11" y="23"/>
                    </a:lnTo>
                    <a:lnTo>
                      <a:pt x="9" y="23"/>
                    </a:lnTo>
                    <a:lnTo>
                      <a:pt x="8" y="22"/>
                    </a:lnTo>
                    <a:lnTo>
                      <a:pt x="5" y="20"/>
                    </a:lnTo>
                    <a:lnTo>
                      <a:pt x="3" y="17"/>
                    </a:lnTo>
                    <a:lnTo>
                      <a:pt x="2" y="15"/>
                    </a:lnTo>
                    <a:lnTo>
                      <a:pt x="1" y="13"/>
                    </a:lnTo>
                    <a:lnTo>
                      <a:pt x="0" y="11"/>
                    </a:lnTo>
                    <a:lnTo>
                      <a:pt x="0" y="9"/>
                    </a:lnTo>
                    <a:lnTo>
                      <a:pt x="0" y="7"/>
                    </a:lnTo>
                    <a:lnTo>
                      <a:pt x="0" y="4"/>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2" name="Freeform 913"/>
              <p:cNvSpPr>
                <a:spLocks/>
              </p:cNvSpPr>
              <p:nvPr/>
            </p:nvSpPr>
            <p:spPr bwMode="auto">
              <a:xfrm>
                <a:off x="4459" y="2359"/>
                <a:ext cx="10" cy="4"/>
              </a:xfrm>
              <a:custGeom>
                <a:avLst/>
                <a:gdLst>
                  <a:gd name="T0" fmla="*/ 5 w 10"/>
                  <a:gd name="T1" fmla="*/ 0 h 4"/>
                  <a:gd name="T2" fmla="*/ 6 w 10"/>
                  <a:gd name="T3" fmla="*/ 0 h 4"/>
                  <a:gd name="T4" fmla="*/ 7 w 10"/>
                  <a:gd name="T5" fmla="*/ 1 h 4"/>
                  <a:gd name="T6" fmla="*/ 9 w 10"/>
                  <a:gd name="T7" fmla="*/ 1 h 4"/>
                  <a:gd name="T8" fmla="*/ 10 w 10"/>
                  <a:gd name="T9" fmla="*/ 2 h 4"/>
                  <a:gd name="T10" fmla="*/ 9 w 10"/>
                  <a:gd name="T11" fmla="*/ 3 h 4"/>
                  <a:gd name="T12" fmla="*/ 8 w 10"/>
                  <a:gd name="T13" fmla="*/ 4 h 4"/>
                  <a:gd name="T14" fmla="*/ 6 w 10"/>
                  <a:gd name="T15" fmla="*/ 3 h 4"/>
                  <a:gd name="T16" fmla="*/ 5 w 10"/>
                  <a:gd name="T17" fmla="*/ 3 h 4"/>
                  <a:gd name="T18" fmla="*/ 3 w 10"/>
                  <a:gd name="T19" fmla="*/ 3 h 4"/>
                  <a:gd name="T20" fmla="*/ 2 w 10"/>
                  <a:gd name="T21" fmla="*/ 2 h 4"/>
                  <a:gd name="T22" fmla="*/ 1 w 10"/>
                  <a:gd name="T23" fmla="*/ 1 h 4"/>
                  <a:gd name="T24" fmla="*/ 0 w 10"/>
                  <a:gd name="T25" fmla="*/ 1 h 4"/>
                  <a:gd name="T26" fmla="*/ 0 w 10"/>
                  <a:gd name="T27" fmla="*/ 1 h 4"/>
                  <a:gd name="T28" fmla="*/ 0 w 10"/>
                  <a:gd name="T29" fmla="*/ 1 h 4"/>
                  <a:gd name="T30" fmla="*/ 1 w 10"/>
                  <a:gd name="T31" fmla="*/ 0 h 4"/>
                  <a:gd name="T32" fmla="*/ 2 w 10"/>
                  <a:gd name="T33" fmla="*/ 1 h 4"/>
                  <a:gd name="T34" fmla="*/ 3 w 10"/>
                  <a:gd name="T35" fmla="*/ 0 h 4"/>
                  <a:gd name="T36" fmla="*/ 5 w 10"/>
                  <a:gd name="T37" fmla="*/ 0 h 4"/>
                  <a:gd name="T38" fmla="*/ 5 w 10"/>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4">
                    <a:moveTo>
                      <a:pt x="5" y="0"/>
                    </a:moveTo>
                    <a:lnTo>
                      <a:pt x="6" y="0"/>
                    </a:lnTo>
                    <a:lnTo>
                      <a:pt x="7" y="1"/>
                    </a:lnTo>
                    <a:lnTo>
                      <a:pt x="9" y="1"/>
                    </a:lnTo>
                    <a:lnTo>
                      <a:pt x="10" y="2"/>
                    </a:lnTo>
                    <a:lnTo>
                      <a:pt x="9" y="3"/>
                    </a:lnTo>
                    <a:lnTo>
                      <a:pt x="8" y="4"/>
                    </a:lnTo>
                    <a:lnTo>
                      <a:pt x="6" y="3"/>
                    </a:lnTo>
                    <a:lnTo>
                      <a:pt x="5" y="3"/>
                    </a:lnTo>
                    <a:lnTo>
                      <a:pt x="3" y="3"/>
                    </a:lnTo>
                    <a:lnTo>
                      <a:pt x="2" y="2"/>
                    </a:lnTo>
                    <a:lnTo>
                      <a:pt x="1" y="1"/>
                    </a:lnTo>
                    <a:lnTo>
                      <a:pt x="0" y="1"/>
                    </a:lnTo>
                    <a:lnTo>
                      <a:pt x="1" y="0"/>
                    </a:lnTo>
                    <a:lnTo>
                      <a:pt x="2" y="1"/>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3" name="Freeform 914"/>
              <p:cNvSpPr>
                <a:spLocks/>
              </p:cNvSpPr>
              <p:nvPr/>
            </p:nvSpPr>
            <p:spPr bwMode="auto">
              <a:xfrm>
                <a:off x="4362" y="2362"/>
                <a:ext cx="4" cy="9"/>
              </a:xfrm>
              <a:custGeom>
                <a:avLst/>
                <a:gdLst>
                  <a:gd name="T0" fmla="*/ 1 w 4"/>
                  <a:gd name="T1" fmla="*/ 0 h 9"/>
                  <a:gd name="T2" fmla="*/ 3 w 4"/>
                  <a:gd name="T3" fmla="*/ 2 h 9"/>
                  <a:gd name="T4" fmla="*/ 4 w 4"/>
                  <a:gd name="T5" fmla="*/ 4 h 9"/>
                  <a:gd name="T6" fmla="*/ 4 w 4"/>
                  <a:gd name="T7" fmla="*/ 5 h 9"/>
                  <a:gd name="T8" fmla="*/ 4 w 4"/>
                  <a:gd name="T9" fmla="*/ 7 h 9"/>
                  <a:gd name="T10" fmla="*/ 4 w 4"/>
                  <a:gd name="T11" fmla="*/ 8 h 9"/>
                  <a:gd name="T12" fmla="*/ 4 w 4"/>
                  <a:gd name="T13" fmla="*/ 9 h 9"/>
                  <a:gd name="T14" fmla="*/ 2 w 4"/>
                  <a:gd name="T15" fmla="*/ 9 h 9"/>
                  <a:gd name="T16" fmla="*/ 1 w 4"/>
                  <a:gd name="T17" fmla="*/ 8 h 9"/>
                  <a:gd name="T18" fmla="*/ 1 w 4"/>
                  <a:gd name="T19" fmla="*/ 6 h 9"/>
                  <a:gd name="T20" fmla="*/ 1 w 4"/>
                  <a:gd name="T21" fmla="*/ 5 h 9"/>
                  <a:gd name="T22" fmla="*/ 0 w 4"/>
                  <a:gd name="T23" fmla="*/ 2 h 9"/>
                  <a:gd name="T24" fmla="*/ 1 w 4"/>
                  <a:gd name="T25" fmla="*/ 0 h 9"/>
                  <a:gd name="T26" fmla="*/ 1 w 4"/>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9">
                    <a:moveTo>
                      <a:pt x="1" y="0"/>
                    </a:moveTo>
                    <a:lnTo>
                      <a:pt x="3" y="2"/>
                    </a:lnTo>
                    <a:lnTo>
                      <a:pt x="4" y="4"/>
                    </a:lnTo>
                    <a:lnTo>
                      <a:pt x="4" y="5"/>
                    </a:lnTo>
                    <a:lnTo>
                      <a:pt x="4" y="7"/>
                    </a:lnTo>
                    <a:lnTo>
                      <a:pt x="4" y="8"/>
                    </a:lnTo>
                    <a:lnTo>
                      <a:pt x="4" y="9"/>
                    </a:lnTo>
                    <a:lnTo>
                      <a:pt x="2" y="9"/>
                    </a:lnTo>
                    <a:lnTo>
                      <a:pt x="1" y="8"/>
                    </a:lnTo>
                    <a:lnTo>
                      <a:pt x="1" y="6"/>
                    </a:lnTo>
                    <a:lnTo>
                      <a:pt x="1" y="5"/>
                    </a:lnTo>
                    <a:lnTo>
                      <a:pt x="0" y="2"/>
                    </a:lnTo>
                    <a:lnTo>
                      <a:pt x="1"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4" name="Freeform 915"/>
              <p:cNvSpPr>
                <a:spLocks/>
              </p:cNvSpPr>
              <p:nvPr/>
            </p:nvSpPr>
            <p:spPr bwMode="auto">
              <a:xfrm>
                <a:off x="4574" y="2367"/>
                <a:ext cx="26" cy="7"/>
              </a:xfrm>
              <a:custGeom>
                <a:avLst/>
                <a:gdLst>
                  <a:gd name="T0" fmla="*/ 12 w 26"/>
                  <a:gd name="T1" fmla="*/ 0 h 7"/>
                  <a:gd name="T2" fmla="*/ 14 w 26"/>
                  <a:gd name="T3" fmla="*/ 0 h 7"/>
                  <a:gd name="T4" fmla="*/ 15 w 26"/>
                  <a:gd name="T5" fmla="*/ 1 h 7"/>
                  <a:gd name="T6" fmla="*/ 17 w 26"/>
                  <a:gd name="T7" fmla="*/ 1 h 7"/>
                  <a:gd name="T8" fmla="*/ 19 w 26"/>
                  <a:gd name="T9" fmla="*/ 3 h 7"/>
                  <a:gd name="T10" fmla="*/ 20 w 26"/>
                  <a:gd name="T11" fmla="*/ 4 h 7"/>
                  <a:gd name="T12" fmla="*/ 22 w 26"/>
                  <a:gd name="T13" fmla="*/ 5 h 7"/>
                  <a:gd name="T14" fmla="*/ 24 w 26"/>
                  <a:gd name="T15" fmla="*/ 6 h 7"/>
                  <a:gd name="T16" fmla="*/ 26 w 26"/>
                  <a:gd name="T17" fmla="*/ 7 h 7"/>
                  <a:gd name="T18" fmla="*/ 24 w 26"/>
                  <a:gd name="T19" fmla="*/ 7 h 7"/>
                  <a:gd name="T20" fmla="*/ 22 w 26"/>
                  <a:gd name="T21" fmla="*/ 7 h 7"/>
                  <a:gd name="T22" fmla="*/ 20 w 26"/>
                  <a:gd name="T23" fmla="*/ 7 h 7"/>
                  <a:gd name="T24" fmla="*/ 18 w 26"/>
                  <a:gd name="T25" fmla="*/ 7 h 7"/>
                  <a:gd name="T26" fmla="*/ 16 w 26"/>
                  <a:gd name="T27" fmla="*/ 6 h 7"/>
                  <a:gd name="T28" fmla="*/ 15 w 26"/>
                  <a:gd name="T29" fmla="*/ 6 h 7"/>
                  <a:gd name="T30" fmla="*/ 13 w 26"/>
                  <a:gd name="T31" fmla="*/ 5 h 7"/>
                  <a:gd name="T32" fmla="*/ 11 w 26"/>
                  <a:gd name="T33" fmla="*/ 5 h 7"/>
                  <a:gd name="T34" fmla="*/ 10 w 26"/>
                  <a:gd name="T35" fmla="*/ 4 h 7"/>
                  <a:gd name="T36" fmla="*/ 8 w 26"/>
                  <a:gd name="T37" fmla="*/ 4 h 7"/>
                  <a:gd name="T38" fmla="*/ 7 w 26"/>
                  <a:gd name="T39" fmla="*/ 3 h 7"/>
                  <a:gd name="T40" fmla="*/ 5 w 26"/>
                  <a:gd name="T41" fmla="*/ 3 h 7"/>
                  <a:gd name="T42" fmla="*/ 4 w 26"/>
                  <a:gd name="T43" fmla="*/ 3 h 7"/>
                  <a:gd name="T44" fmla="*/ 2 w 26"/>
                  <a:gd name="T45" fmla="*/ 2 h 7"/>
                  <a:gd name="T46" fmla="*/ 1 w 26"/>
                  <a:gd name="T47" fmla="*/ 2 h 7"/>
                  <a:gd name="T48" fmla="*/ 0 w 26"/>
                  <a:gd name="T49" fmla="*/ 2 h 7"/>
                  <a:gd name="T50" fmla="*/ 0 w 26"/>
                  <a:gd name="T51" fmla="*/ 1 h 7"/>
                  <a:gd name="T52" fmla="*/ 2 w 26"/>
                  <a:gd name="T53" fmla="*/ 0 h 7"/>
                  <a:gd name="T54" fmla="*/ 3 w 26"/>
                  <a:gd name="T55" fmla="*/ 0 h 7"/>
                  <a:gd name="T56" fmla="*/ 5 w 26"/>
                  <a:gd name="T57" fmla="*/ 0 h 7"/>
                  <a:gd name="T58" fmla="*/ 7 w 26"/>
                  <a:gd name="T59" fmla="*/ 0 h 7"/>
                  <a:gd name="T60" fmla="*/ 8 w 26"/>
                  <a:gd name="T61" fmla="*/ 0 h 7"/>
                  <a:gd name="T62" fmla="*/ 10 w 26"/>
                  <a:gd name="T63" fmla="*/ 0 h 7"/>
                  <a:gd name="T64" fmla="*/ 12 w 26"/>
                  <a:gd name="T65" fmla="*/ 0 h 7"/>
                  <a:gd name="T66" fmla="*/ 12 w 26"/>
                  <a:gd name="T67" fmla="*/ 0 h 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 h="7">
                    <a:moveTo>
                      <a:pt x="12" y="0"/>
                    </a:moveTo>
                    <a:lnTo>
                      <a:pt x="14" y="0"/>
                    </a:lnTo>
                    <a:lnTo>
                      <a:pt x="15" y="1"/>
                    </a:lnTo>
                    <a:lnTo>
                      <a:pt x="17" y="1"/>
                    </a:lnTo>
                    <a:lnTo>
                      <a:pt x="19" y="3"/>
                    </a:lnTo>
                    <a:lnTo>
                      <a:pt x="20" y="4"/>
                    </a:lnTo>
                    <a:lnTo>
                      <a:pt x="22" y="5"/>
                    </a:lnTo>
                    <a:lnTo>
                      <a:pt x="24" y="6"/>
                    </a:lnTo>
                    <a:lnTo>
                      <a:pt x="26" y="7"/>
                    </a:lnTo>
                    <a:lnTo>
                      <a:pt x="24" y="7"/>
                    </a:lnTo>
                    <a:lnTo>
                      <a:pt x="22" y="7"/>
                    </a:lnTo>
                    <a:lnTo>
                      <a:pt x="20" y="7"/>
                    </a:lnTo>
                    <a:lnTo>
                      <a:pt x="18" y="7"/>
                    </a:lnTo>
                    <a:lnTo>
                      <a:pt x="16" y="6"/>
                    </a:lnTo>
                    <a:lnTo>
                      <a:pt x="15" y="6"/>
                    </a:lnTo>
                    <a:lnTo>
                      <a:pt x="13" y="5"/>
                    </a:lnTo>
                    <a:lnTo>
                      <a:pt x="11" y="5"/>
                    </a:lnTo>
                    <a:lnTo>
                      <a:pt x="10" y="4"/>
                    </a:lnTo>
                    <a:lnTo>
                      <a:pt x="8" y="4"/>
                    </a:lnTo>
                    <a:lnTo>
                      <a:pt x="7" y="3"/>
                    </a:lnTo>
                    <a:lnTo>
                      <a:pt x="5" y="3"/>
                    </a:lnTo>
                    <a:lnTo>
                      <a:pt x="4" y="3"/>
                    </a:lnTo>
                    <a:lnTo>
                      <a:pt x="2" y="2"/>
                    </a:lnTo>
                    <a:lnTo>
                      <a:pt x="1" y="2"/>
                    </a:lnTo>
                    <a:lnTo>
                      <a:pt x="0" y="2"/>
                    </a:lnTo>
                    <a:lnTo>
                      <a:pt x="0" y="1"/>
                    </a:lnTo>
                    <a:lnTo>
                      <a:pt x="2" y="0"/>
                    </a:lnTo>
                    <a:lnTo>
                      <a:pt x="3" y="0"/>
                    </a:lnTo>
                    <a:lnTo>
                      <a:pt x="5" y="0"/>
                    </a:lnTo>
                    <a:lnTo>
                      <a:pt x="7" y="0"/>
                    </a:lnTo>
                    <a:lnTo>
                      <a:pt x="8" y="0"/>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5" name="Freeform 916"/>
              <p:cNvSpPr>
                <a:spLocks/>
              </p:cNvSpPr>
              <p:nvPr/>
            </p:nvSpPr>
            <p:spPr bwMode="auto">
              <a:xfrm>
                <a:off x="4389" y="2368"/>
                <a:ext cx="8" cy="12"/>
              </a:xfrm>
              <a:custGeom>
                <a:avLst/>
                <a:gdLst>
                  <a:gd name="T0" fmla="*/ 1 w 8"/>
                  <a:gd name="T1" fmla="*/ 0 h 12"/>
                  <a:gd name="T2" fmla="*/ 3 w 8"/>
                  <a:gd name="T3" fmla="*/ 2 h 12"/>
                  <a:gd name="T4" fmla="*/ 5 w 8"/>
                  <a:gd name="T5" fmla="*/ 3 h 12"/>
                  <a:gd name="T6" fmla="*/ 6 w 8"/>
                  <a:gd name="T7" fmla="*/ 5 h 12"/>
                  <a:gd name="T8" fmla="*/ 8 w 8"/>
                  <a:gd name="T9" fmla="*/ 7 h 12"/>
                  <a:gd name="T10" fmla="*/ 8 w 8"/>
                  <a:gd name="T11" fmla="*/ 8 h 12"/>
                  <a:gd name="T12" fmla="*/ 8 w 8"/>
                  <a:gd name="T13" fmla="*/ 9 h 12"/>
                  <a:gd name="T14" fmla="*/ 8 w 8"/>
                  <a:gd name="T15" fmla="*/ 10 h 12"/>
                  <a:gd name="T16" fmla="*/ 8 w 8"/>
                  <a:gd name="T17" fmla="*/ 12 h 12"/>
                  <a:gd name="T18" fmla="*/ 6 w 8"/>
                  <a:gd name="T19" fmla="*/ 11 h 12"/>
                  <a:gd name="T20" fmla="*/ 5 w 8"/>
                  <a:gd name="T21" fmla="*/ 10 h 12"/>
                  <a:gd name="T22" fmla="*/ 4 w 8"/>
                  <a:gd name="T23" fmla="*/ 9 h 12"/>
                  <a:gd name="T24" fmla="*/ 3 w 8"/>
                  <a:gd name="T25" fmla="*/ 9 h 12"/>
                  <a:gd name="T26" fmla="*/ 1 w 8"/>
                  <a:gd name="T27" fmla="*/ 7 h 12"/>
                  <a:gd name="T28" fmla="*/ 0 w 8"/>
                  <a:gd name="T29" fmla="*/ 4 h 12"/>
                  <a:gd name="T30" fmla="*/ 0 w 8"/>
                  <a:gd name="T31" fmla="*/ 2 h 12"/>
                  <a:gd name="T32" fmla="*/ 1 w 8"/>
                  <a:gd name="T33" fmla="*/ 0 h 12"/>
                  <a:gd name="T34" fmla="*/ 1 w 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2">
                    <a:moveTo>
                      <a:pt x="1" y="0"/>
                    </a:moveTo>
                    <a:lnTo>
                      <a:pt x="3" y="2"/>
                    </a:lnTo>
                    <a:lnTo>
                      <a:pt x="5" y="3"/>
                    </a:lnTo>
                    <a:lnTo>
                      <a:pt x="6" y="5"/>
                    </a:lnTo>
                    <a:lnTo>
                      <a:pt x="8" y="7"/>
                    </a:lnTo>
                    <a:lnTo>
                      <a:pt x="8" y="8"/>
                    </a:lnTo>
                    <a:lnTo>
                      <a:pt x="8" y="9"/>
                    </a:lnTo>
                    <a:lnTo>
                      <a:pt x="8" y="10"/>
                    </a:lnTo>
                    <a:lnTo>
                      <a:pt x="8" y="12"/>
                    </a:lnTo>
                    <a:lnTo>
                      <a:pt x="6" y="11"/>
                    </a:lnTo>
                    <a:lnTo>
                      <a:pt x="5" y="10"/>
                    </a:lnTo>
                    <a:lnTo>
                      <a:pt x="4" y="9"/>
                    </a:lnTo>
                    <a:lnTo>
                      <a:pt x="3" y="9"/>
                    </a:lnTo>
                    <a:lnTo>
                      <a:pt x="1" y="7"/>
                    </a:lnTo>
                    <a:lnTo>
                      <a:pt x="0" y="4"/>
                    </a:lnTo>
                    <a:lnTo>
                      <a:pt x="0" y="2"/>
                    </a:lnTo>
                    <a:lnTo>
                      <a:pt x="1"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6" name="Freeform 917"/>
              <p:cNvSpPr>
                <a:spLocks/>
              </p:cNvSpPr>
              <p:nvPr/>
            </p:nvSpPr>
            <p:spPr bwMode="auto">
              <a:xfrm>
                <a:off x="4871" y="2368"/>
                <a:ext cx="17" cy="5"/>
              </a:xfrm>
              <a:custGeom>
                <a:avLst/>
                <a:gdLst>
                  <a:gd name="T0" fmla="*/ 11 w 17"/>
                  <a:gd name="T1" fmla="*/ 0 h 5"/>
                  <a:gd name="T2" fmla="*/ 11 w 17"/>
                  <a:gd name="T3" fmla="*/ 1 h 5"/>
                  <a:gd name="T4" fmla="*/ 12 w 17"/>
                  <a:gd name="T5" fmla="*/ 0 h 5"/>
                  <a:gd name="T6" fmla="*/ 13 w 17"/>
                  <a:gd name="T7" fmla="*/ 2 h 5"/>
                  <a:gd name="T8" fmla="*/ 15 w 17"/>
                  <a:gd name="T9" fmla="*/ 2 h 5"/>
                  <a:gd name="T10" fmla="*/ 16 w 17"/>
                  <a:gd name="T11" fmla="*/ 2 h 5"/>
                  <a:gd name="T12" fmla="*/ 17 w 17"/>
                  <a:gd name="T13" fmla="*/ 3 h 5"/>
                  <a:gd name="T14" fmla="*/ 17 w 17"/>
                  <a:gd name="T15" fmla="*/ 4 h 5"/>
                  <a:gd name="T16" fmla="*/ 17 w 17"/>
                  <a:gd name="T17" fmla="*/ 5 h 5"/>
                  <a:gd name="T18" fmla="*/ 14 w 17"/>
                  <a:gd name="T19" fmla="*/ 5 h 5"/>
                  <a:gd name="T20" fmla="*/ 12 w 17"/>
                  <a:gd name="T21" fmla="*/ 5 h 5"/>
                  <a:gd name="T22" fmla="*/ 9 w 17"/>
                  <a:gd name="T23" fmla="*/ 5 h 5"/>
                  <a:gd name="T24" fmla="*/ 7 w 17"/>
                  <a:gd name="T25" fmla="*/ 5 h 5"/>
                  <a:gd name="T26" fmla="*/ 5 w 17"/>
                  <a:gd name="T27" fmla="*/ 4 h 5"/>
                  <a:gd name="T28" fmla="*/ 3 w 17"/>
                  <a:gd name="T29" fmla="*/ 4 h 5"/>
                  <a:gd name="T30" fmla="*/ 1 w 17"/>
                  <a:gd name="T31" fmla="*/ 3 h 5"/>
                  <a:gd name="T32" fmla="*/ 0 w 17"/>
                  <a:gd name="T33" fmla="*/ 3 h 5"/>
                  <a:gd name="T34" fmla="*/ 0 w 17"/>
                  <a:gd name="T35" fmla="*/ 3 h 5"/>
                  <a:gd name="T36" fmla="*/ 0 w 17"/>
                  <a:gd name="T37" fmla="*/ 2 h 5"/>
                  <a:gd name="T38" fmla="*/ 2 w 17"/>
                  <a:gd name="T39" fmla="*/ 1 h 5"/>
                  <a:gd name="T40" fmla="*/ 5 w 17"/>
                  <a:gd name="T41" fmla="*/ 2 h 5"/>
                  <a:gd name="T42" fmla="*/ 6 w 17"/>
                  <a:gd name="T43" fmla="*/ 1 h 5"/>
                  <a:gd name="T44" fmla="*/ 7 w 17"/>
                  <a:gd name="T45" fmla="*/ 1 h 5"/>
                  <a:gd name="T46" fmla="*/ 9 w 17"/>
                  <a:gd name="T47" fmla="*/ 1 h 5"/>
                  <a:gd name="T48" fmla="*/ 11 w 17"/>
                  <a:gd name="T49" fmla="*/ 0 h 5"/>
                  <a:gd name="T50" fmla="*/ 11 w 17"/>
                  <a:gd name="T51" fmla="*/ 0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5">
                    <a:moveTo>
                      <a:pt x="11" y="0"/>
                    </a:moveTo>
                    <a:lnTo>
                      <a:pt x="11" y="1"/>
                    </a:lnTo>
                    <a:lnTo>
                      <a:pt x="12" y="0"/>
                    </a:lnTo>
                    <a:lnTo>
                      <a:pt x="13" y="2"/>
                    </a:lnTo>
                    <a:lnTo>
                      <a:pt x="15" y="2"/>
                    </a:lnTo>
                    <a:lnTo>
                      <a:pt x="16" y="2"/>
                    </a:lnTo>
                    <a:lnTo>
                      <a:pt x="17" y="3"/>
                    </a:lnTo>
                    <a:lnTo>
                      <a:pt x="17" y="4"/>
                    </a:lnTo>
                    <a:lnTo>
                      <a:pt x="17" y="5"/>
                    </a:lnTo>
                    <a:lnTo>
                      <a:pt x="14" y="5"/>
                    </a:lnTo>
                    <a:lnTo>
                      <a:pt x="12" y="5"/>
                    </a:lnTo>
                    <a:lnTo>
                      <a:pt x="9" y="5"/>
                    </a:lnTo>
                    <a:lnTo>
                      <a:pt x="7" y="5"/>
                    </a:lnTo>
                    <a:lnTo>
                      <a:pt x="5" y="4"/>
                    </a:lnTo>
                    <a:lnTo>
                      <a:pt x="3" y="4"/>
                    </a:lnTo>
                    <a:lnTo>
                      <a:pt x="1" y="3"/>
                    </a:lnTo>
                    <a:lnTo>
                      <a:pt x="0" y="3"/>
                    </a:lnTo>
                    <a:lnTo>
                      <a:pt x="0" y="2"/>
                    </a:lnTo>
                    <a:lnTo>
                      <a:pt x="2" y="1"/>
                    </a:lnTo>
                    <a:lnTo>
                      <a:pt x="5" y="2"/>
                    </a:lnTo>
                    <a:lnTo>
                      <a:pt x="6" y="1"/>
                    </a:lnTo>
                    <a:lnTo>
                      <a:pt x="7" y="1"/>
                    </a:lnTo>
                    <a:lnTo>
                      <a:pt x="9" y="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7" name="Freeform 918"/>
              <p:cNvSpPr>
                <a:spLocks/>
              </p:cNvSpPr>
              <p:nvPr/>
            </p:nvSpPr>
            <p:spPr bwMode="auto">
              <a:xfrm>
                <a:off x="4533" y="2369"/>
                <a:ext cx="37" cy="5"/>
              </a:xfrm>
              <a:custGeom>
                <a:avLst/>
                <a:gdLst>
                  <a:gd name="T0" fmla="*/ 6 w 37"/>
                  <a:gd name="T1" fmla="*/ 0 h 5"/>
                  <a:gd name="T2" fmla="*/ 8 w 37"/>
                  <a:gd name="T3" fmla="*/ 0 h 5"/>
                  <a:gd name="T4" fmla="*/ 10 w 37"/>
                  <a:gd name="T5" fmla="*/ 0 h 5"/>
                  <a:gd name="T6" fmla="*/ 13 w 37"/>
                  <a:gd name="T7" fmla="*/ 0 h 5"/>
                  <a:gd name="T8" fmla="*/ 15 w 37"/>
                  <a:gd name="T9" fmla="*/ 1 h 5"/>
                  <a:gd name="T10" fmla="*/ 17 w 37"/>
                  <a:gd name="T11" fmla="*/ 1 h 5"/>
                  <a:gd name="T12" fmla="*/ 19 w 37"/>
                  <a:gd name="T13" fmla="*/ 1 h 5"/>
                  <a:gd name="T14" fmla="*/ 21 w 37"/>
                  <a:gd name="T15" fmla="*/ 2 h 5"/>
                  <a:gd name="T16" fmla="*/ 24 w 37"/>
                  <a:gd name="T17" fmla="*/ 2 h 5"/>
                  <a:gd name="T18" fmla="*/ 25 w 37"/>
                  <a:gd name="T19" fmla="*/ 2 h 5"/>
                  <a:gd name="T20" fmla="*/ 27 w 37"/>
                  <a:gd name="T21" fmla="*/ 3 h 5"/>
                  <a:gd name="T22" fmla="*/ 28 w 37"/>
                  <a:gd name="T23" fmla="*/ 3 h 5"/>
                  <a:gd name="T24" fmla="*/ 30 w 37"/>
                  <a:gd name="T25" fmla="*/ 3 h 5"/>
                  <a:gd name="T26" fmla="*/ 32 w 37"/>
                  <a:gd name="T27" fmla="*/ 3 h 5"/>
                  <a:gd name="T28" fmla="*/ 34 w 37"/>
                  <a:gd name="T29" fmla="*/ 4 h 5"/>
                  <a:gd name="T30" fmla="*/ 35 w 37"/>
                  <a:gd name="T31" fmla="*/ 4 h 5"/>
                  <a:gd name="T32" fmla="*/ 37 w 37"/>
                  <a:gd name="T33" fmla="*/ 5 h 5"/>
                  <a:gd name="T34" fmla="*/ 35 w 37"/>
                  <a:gd name="T35" fmla="*/ 5 h 5"/>
                  <a:gd name="T36" fmla="*/ 34 w 37"/>
                  <a:gd name="T37" fmla="*/ 5 h 5"/>
                  <a:gd name="T38" fmla="*/ 32 w 37"/>
                  <a:gd name="T39" fmla="*/ 5 h 5"/>
                  <a:gd name="T40" fmla="*/ 30 w 37"/>
                  <a:gd name="T41" fmla="*/ 5 h 5"/>
                  <a:gd name="T42" fmla="*/ 28 w 37"/>
                  <a:gd name="T43" fmla="*/ 5 h 5"/>
                  <a:gd name="T44" fmla="*/ 26 w 37"/>
                  <a:gd name="T45" fmla="*/ 5 h 5"/>
                  <a:gd name="T46" fmla="*/ 24 w 37"/>
                  <a:gd name="T47" fmla="*/ 4 h 5"/>
                  <a:gd name="T48" fmla="*/ 22 w 37"/>
                  <a:gd name="T49" fmla="*/ 4 h 5"/>
                  <a:gd name="T50" fmla="*/ 21 w 37"/>
                  <a:gd name="T51" fmla="*/ 4 h 5"/>
                  <a:gd name="T52" fmla="*/ 19 w 37"/>
                  <a:gd name="T53" fmla="*/ 4 h 5"/>
                  <a:gd name="T54" fmla="*/ 18 w 37"/>
                  <a:gd name="T55" fmla="*/ 3 h 5"/>
                  <a:gd name="T56" fmla="*/ 16 w 37"/>
                  <a:gd name="T57" fmla="*/ 3 h 5"/>
                  <a:gd name="T58" fmla="*/ 15 w 37"/>
                  <a:gd name="T59" fmla="*/ 3 h 5"/>
                  <a:gd name="T60" fmla="*/ 14 w 37"/>
                  <a:gd name="T61" fmla="*/ 3 h 5"/>
                  <a:gd name="T62" fmla="*/ 12 w 37"/>
                  <a:gd name="T63" fmla="*/ 3 h 5"/>
                  <a:gd name="T64" fmla="*/ 11 w 37"/>
                  <a:gd name="T65" fmla="*/ 3 h 5"/>
                  <a:gd name="T66" fmla="*/ 9 w 37"/>
                  <a:gd name="T67" fmla="*/ 3 h 5"/>
                  <a:gd name="T68" fmla="*/ 8 w 37"/>
                  <a:gd name="T69" fmla="*/ 2 h 5"/>
                  <a:gd name="T70" fmla="*/ 6 w 37"/>
                  <a:gd name="T71" fmla="*/ 2 h 5"/>
                  <a:gd name="T72" fmla="*/ 5 w 37"/>
                  <a:gd name="T73" fmla="*/ 2 h 5"/>
                  <a:gd name="T74" fmla="*/ 2 w 37"/>
                  <a:gd name="T75" fmla="*/ 2 h 5"/>
                  <a:gd name="T76" fmla="*/ 0 w 37"/>
                  <a:gd name="T77" fmla="*/ 2 h 5"/>
                  <a:gd name="T78" fmla="*/ 0 w 37"/>
                  <a:gd name="T79" fmla="*/ 2 h 5"/>
                  <a:gd name="T80" fmla="*/ 0 w 37"/>
                  <a:gd name="T81" fmla="*/ 1 h 5"/>
                  <a:gd name="T82" fmla="*/ 1 w 37"/>
                  <a:gd name="T83" fmla="*/ 1 h 5"/>
                  <a:gd name="T84" fmla="*/ 3 w 37"/>
                  <a:gd name="T85" fmla="*/ 1 h 5"/>
                  <a:gd name="T86" fmla="*/ 4 w 37"/>
                  <a:gd name="T87" fmla="*/ 1 h 5"/>
                  <a:gd name="T88" fmla="*/ 6 w 37"/>
                  <a:gd name="T89" fmla="*/ 0 h 5"/>
                  <a:gd name="T90" fmla="*/ 6 w 37"/>
                  <a:gd name="T91" fmla="*/ 0 h 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 h="5">
                    <a:moveTo>
                      <a:pt x="6" y="0"/>
                    </a:moveTo>
                    <a:lnTo>
                      <a:pt x="8" y="0"/>
                    </a:lnTo>
                    <a:lnTo>
                      <a:pt x="10" y="0"/>
                    </a:lnTo>
                    <a:lnTo>
                      <a:pt x="13" y="0"/>
                    </a:lnTo>
                    <a:lnTo>
                      <a:pt x="15" y="1"/>
                    </a:lnTo>
                    <a:lnTo>
                      <a:pt x="17" y="1"/>
                    </a:lnTo>
                    <a:lnTo>
                      <a:pt x="19" y="1"/>
                    </a:lnTo>
                    <a:lnTo>
                      <a:pt x="21" y="2"/>
                    </a:lnTo>
                    <a:lnTo>
                      <a:pt x="24" y="2"/>
                    </a:lnTo>
                    <a:lnTo>
                      <a:pt x="25" y="2"/>
                    </a:lnTo>
                    <a:lnTo>
                      <a:pt x="27" y="3"/>
                    </a:lnTo>
                    <a:lnTo>
                      <a:pt x="28" y="3"/>
                    </a:lnTo>
                    <a:lnTo>
                      <a:pt x="30" y="3"/>
                    </a:lnTo>
                    <a:lnTo>
                      <a:pt x="32" y="3"/>
                    </a:lnTo>
                    <a:lnTo>
                      <a:pt x="34" y="4"/>
                    </a:lnTo>
                    <a:lnTo>
                      <a:pt x="35" y="4"/>
                    </a:lnTo>
                    <a:lnTo>
                      <a:pt x="37" y="5"/>
                    </a:lnTo>
                    <a:lnTo>
                      <a:pt x="35" y="5"/>
                    </a:lnTo>
                    <a:lnTo>
                      <a:pt x="34" y="5"/>
                    </a:lnTo>
                    <a:lnTo>
                      <a:pt x="32" y="5"/>
                    </a:lnTo>
                    <a:lnTo>
                      <a:pt x="30" y="5"/>
                    </a:lnTo>
                    <a:lnTo>
                      <a:pt x="28" y="5"/>
                    </a:lnTo>
                    <a:lnTo>
                      <a:pt x="26" y="5"/>
                    </a:lnTo>
                    <a:lnTo>
                      <a:pt x="24" y="4"/>
                    </a:lnTo>
                    <a:lnTo>
                      <a:pt x="22" y="4"/>
                    </a:lnTo>
                    <a:lnTo>
                      <a:pt x="21" y="4"/>
                    </a:lnTo>
                    <a:lnTo>
                      <a:pt x="19" y="4"/>
                    </a:lnTo>
                    <a:lnTo>
                      <a:pt x="18" y="3"/>
                    </a:lnTo>
                    <a:lnTo>
                      <a:pt x="16" y="3"/>
                    </a:lnTo>
                    <a:lnTo>
                      <a:pt x="15" y="3"/>
                    </a:lnTo>
                    <a:lnTo>
                      <a:pt x="14" y="3"/>
                    </a:lnTo>
                    <a:lnTo>
                      <a:pt x="12" y="3"/>
                    </a:lnTo>
                    <a:lnTo>
                      <a:pt x="11" y="3"/>
                    </a:lnTo>
                    <a:lnTo>
                      <a:pt x="9" y="3"/>
                    </a:lnTo>
                    <a:lnTo>
                      <a:pt x="8" y="2"/>
                    </a:lnTo>
                    <a:lnTo>
                      <a:pt x="6" y="2"/>
                    </a:lnTo>
                    <a:lnTo>
                      <a:pt x="5" y="2"/>
                    </a:lnTo>
                    <a:lnTo>
                      <a:pt x="2" y="2"/>
                    </a:lnTo>
                    <a:lnTo>
                      <a:pt x="0" y="2"/>
                    </a:lnTo>
                    <a:lnTo>
                      <a:pt x="0" y="1"/>
                    </a:lnTo>
                    <a:lnTo>
                      <a:pt x="1" y="1"/>
                    </a:lnTo>
                    <a:lnTo>
                      <a:pt x="3" y="1"/>
                    </a:lnTo>
                    <a:lnTo>
                      <a:pt x="4"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8" name="Freeform 919"/>
              <p:cNvSpPr>
                <a:spLocks/>
              </p:cNvSpPr>
              <p:nvPr/>
            </p:nvSpPr>
            <p:spPr bwMode="auto">
              <a:xfrm>
                <a:off x="4498" y="2370"/>
                <a:ext cx="26" cy="6"/>
              </a:xfrm>
              <a:custGeom>
                <a:avLst/>
                <a:gdLst>
                  <a:gd name="T0" fmla="*/ 9 w 26"/>
                  <a:gd name="T1" fmla="*/ 0 h 6"/>
                  <a:gd name="T2" fmla="*/ 10 w 26"/>
                  <a:gd name="T3" fmla="*/ 0 h 6"/>
                  <a:gd name="T4" fmla="*/ 12 w 26"/>
                  <a:gd name="T5" fmla="*/ 0 h 6"/>
                  <a:gd name="T6" fmla="*/ 13 w 26"/>
                  <a:gd name="T7" fmla="*/ 1 h 6"/>
                  <a:gd name="T8" fmla="*/ 15 w 26"/>
                  <a:gd name="T9" fmla="*/ 1 h 6"/>
                  <a:gd name="T10" fmla="*/ 14 w 26"/>
                  <a:gd name="T11" fmla="*/ 3 h 6"/>
                  <a:gd name="T12" fmla="*/ 15 w 26"/>
                  <a:gd name="T13" fmla="*/ 4 h 6"/>
                  <a:gd name="T14" fmla="*/ 16 w 26"/>
                  <a:gd name="T15" fmla="*/ 4 h 6"/>
                  <a:gd name="T16" fmla="*/ 18 w 26"/>
                  <a:gd name="T17" fmla="*/ 4 h 6"/>
                  <a:gd name="T18" fmla="*/ 20 w 26"/>
                  <a:gd name="T19" fmla="*/ 4 h 6"/>
                  <a:gd name="T20" fmla="*/ 23 w 26"/>
                  <a:gd name="T21" fmla="*/ 4 h 6"/>
                  <a:gd name="T22" fmla="*/ 25 w 26"/>
                  <a:gd name="T23" fmla="*/ 4 h 6"/>
                  <a:gd name="T24" fmla="*/ 26 w 26"/>
                  <a:gd name="T25" fmla="*/ 5 h 6"/>
                  <a:gd name="T26" fmla="*/ 25 w 26"/>
                  <a:gd name="T27" fmla="*/ 5 h 6"/>
                  <a:gd name="T28" fmla="*/ 23 w 26"/>
                  <a:gd name="T29" fmla="*/ 5 h 6"/>
                  <a:gd name="T30" fmla="*/ 22 w 26"/>
                  <a:gd name="T31" fmla="*/ 5 h 6"/>
                  <a:gd name="T32" fmla="*/ 20 w 26"/>
                  <a:gd name="T33" fmla="*/ 6 h 6"/>
                  <a:gd name="T34" fmla="*/ 18 w 26"/>
                  <a:gd name="T35" fmla="*/ 5 h 6"/>
                  <a:gd name="T36" fmla="*/ 17 w 26"/>
                  <a:gd name="T37" fmla="*/ 5 h 6"/>
                  <a:gd name="T38" fmla="*/ 15 w 26"/>
                  <a:gd name="T39" fmla="*/ 5 h 6"/>
                  <a:gd name="T40" fmla="*/ 14 w 26"/>
                  <a:gd name="T41" fmla="*/ 5 h 6"/>
                  <a:gd name="T42" fmla="*/ 12 w 26"/>
                  <a:gd name="T43" fmla="*/ 5 h 6"/>
                  <a:gd name="T44" fmla="*/ 10 w 26"/>
                  <a:gd name="T45" fmla="*/ 5 h 6"/>
                  <a:gd name="T46" fmla="*/ 8 w 26"/>
                  <a:gd name="T47" fmla="*/ 5 h 6"/>
                  <a:gd name="T48" fmla="*/ 7 w 26"/>
                  <a:gd name="T49" fmla="*/ 5 h 6"/>
                  <a:gd name="T50" fmla="*/ 5 w 26"/>
                  <a:gd name="T51" fmla="*/ 4 h 6"/>
                  <a:gd name="T52" fmla="*/ 3 w 26"/>
                  <a:gd name="T53" fmla="*/ 4 h 6"/>
                  <a:gd name="T54" fmla="*/ 2 w 26"/>
                  <a:gd name="T55" fmla="*/ 4 h 6"/>
                  <a:gd name="T56" fmla="*/ 0 w 26"/>
                  <a:gd name="T57" fmla="*/ 5 h 6"/>
                  <a:gd name="T58" fmla="*/ 1 w 26"/>
                  <a:gd name="T59" fmla="*/ 2 h 6"/>
                  <a:gd name="T60" fmla="*/ 3 w 26"/>
                  <a:gd name="T61" fmla="*/ 1 h 6"/>
                  <a:gd name="T62" fmla="*/ 4 w 26"/>
                  <a:gd name="T63" fmla="*/ 1 h 6"/>
                  <a:gd name="T64" fmla="*/ 6 w 26"/>
                  <a:gd name="T65" fmla="*/ 1 h 6"/>
                  <a:gd name="T66" fmla="*/ 7 w 26"/>
                  <a:gd name="T67" fmla="*/ 1 h 6"/>
                  <a:gd name="T68" fmla="*/ 9 w 26"/>
                  <a:gd name="T69" fmla="*/ 0 h 6"/>
                  <a:gd name="T70" fmla="*/ 9 w 26"/>
                  <a:gd name="T71" fmla="*/ 0 h 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6">
                    <a:moveTo>
                      <a:pt x="9" y="0"/>
                    </a:moveTo>
                    <a:lnTo>
                      <a:pt x="10" y="0"/>
                    </a:lnTo>
                    <a:lnTo>
                      <a:pt x="12" y="0"/>
                    </a:lnTo>
                    <a:lnTo>
                      <a:pt x="13" y="1"/>
                    </a:lnTo>
                    <a:lnTo>
                      <a:pt x="15" y="1"/>
                    </a:lnTo>
                    <a:lnTo>
                      <a:pt x="14" y="3"/>
                    </a:lnTo>
                    <a:lnTo>
                      <a:pt x="15" y="4"/>
                    </a:lnTo>
                    <a:lnTo>
                      <a:pt x="16" y="4"/>
                    </a:lnTo>
                    <a:lnTo>
                      <a:pt x="18" y="4"/>
                    </a:lnTo>
                    <a:lnTo>
                      <a:pt x="20" y="4"/>
                    </a:lnTo>
                    <a:lnTo>
                      <a:pt x="23" y="4"/>
                    </a:lnTo>
                    <a:lnTo>
                      <a:pt x="25" y="4"/>
                    </a:lnTo>
                    <a:lnTo>
                      <a:pt x="26" y="5"/>
                    </a:lnTo>
                    <a:lnTo>
                      <a:pt x="25" y="5"/>
                    </a:lnTo>
                    <a:lnTo>
                      <a:pt x="23" y="5"/>
                    </a:lnTo>
                    <a:lnTo>
                      <a:pt x="22" y="5"/>
                    </a:lnTo>
                    <a:lnTo>
                      <a:pt x="20" y="6"/>
                    </a:lnTo>
                    <a:lnTo>
                      <a:pt x="18" y="5"/>
                    </a:lnTo>
                    <a:lnTo>
                      <a:pt x="17" y="5"/>
                    </a:lnTo>
                    <a:lnTo>
                      <a:pt x="15" y="5"/>
                    </a:lnTo>
                    <a:lnTo>
                      <a:pt x="14" y="5"/>
                    </a:lnTo>
                    <a:lnTo>
                      <a:pt x="12" y="5"/>
                    </a:lnTo>
                    <a:lnTo>
                      <a:pt x="10" y="5"/>
                    </a:lnTo>
                    <a:lnTo>
                      <a:pt x="8" y="5"/>
                    </a:lnTo>
                    <a:lnTo>
                      <a:pt x="7" y="5"/>
                    </a:lnTo>
                    <a:lnTo>
                      <a:pt x="5" y="4"/>
                    </a:lnTo>
                    <a:lnTo>
                      <a:pt x="3" y="4"/>
                    </a:lnTo>
                    <a:lnTo>
                      <a:pt x="2" y="4"/>
                    </a:lnTo>
                    <a:lnTo>
                      <a:pt x="0" y="5"/>
                    </a:lnTo>
                    <a:lnTo>
                      <a:pt x="1" y="2"/>
                    </a:lnTo>
                    <a:lnTo>
                      <a:pt x="3" y="1"/>
                    </a:lnTo>
                    <a:lnTo>
                      <a:pt x="4" y="1"/>
                    </a:lnTo>
                    <a:lnTo>
                      <a:pt x="6" y="1"/>
                    </a:lnTo>
                    <a:lnTo>
                      <a:pt x="7"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9" name="Freeform 920"/>
              <p:cNvSpPr>
                <a:spLocks/>
              </p:cNvSpPr>
              <p:nvPr/>
            </p:nvSpPr>
            <p:spPr bwMode="auto">
              <a:xfrm>
                <a:off x="4752" y="2370"/>
                <a:ext cx="12" cy="21"/>
              </a:xfrm>
              <a:custGeom>
                <a:avLst/>
                <a:gdLst>
                  <a:gd name="T0" fmla="*/ 1 w 12"/>
                  <a:gd name="T1" fmla="*/ 0 h 21"/>
                  <a:gd name="T2" fmla="*/ 3 w 12"/>
                  <a:gd name="T3" fmla="*/ 0 h 21"/>
                  <a:gd name="T4" fmla="*/ 5 w 12"/>
                  <a:gd name="T5" fmla="*/ 1 h 21"/>
                  <a:gd name="T6" fmla="*/ 6 w 12"/>
                  <a:gd name="T7" fmla="*/ 1 h 21"/>
                  <a:gd name="T8" fmla="*/ 7 w 12"/>
                  <a:gd name="T9" fmla="*/ 2 h 21"/>
                  <a:gd name="T10" fmla="*/ 9 w 12"/>
                  <a:gd name="T11" fmla="*/ 3 h 21"/>
                  <a:gd name="T12" fmla="*/ 11 w 12"/>
                  <a:gd name="T13" fmla="*/ 5 h 21"/>
                  <a:gd name="T14" fmla="*/ 11 w 12"/>
                  <a:gd name="T15" fmla="*/ 7 h 21"/>
                  <a:gd name="T16" fmla="*/ 12 w 12"/>
                  <a:gd name="T17" fmla="*/ 8 h 21"/>
                  <a:gd name="T18" fmla="*/ 12 w 12"/>
                  <a:gd name="T19" fmla="*/ 10 h 21"/>
                  <a:gd name="T20" fmla="*/ 12 w 12"/>
                  <a:gd name="T21" fmla="*/ 12 h 21"/>
                  <a:gd name="T22" fmla="*/ 12 w 12"/>
                  <a:gd name="T23" fmla="*/ 14 h 21"/>
                  <a:gd name="T24" fmla="*/ 12 w 12"/>
                  <a:gd name="T25" fmla="*/ 17 h 21"/>
                  <a:gd name="T26" fmla="*/ 12 w 12"/>
                  <a:gd name="T27" fmla="*/ 19 h 21"/>
                  <a:gd name="T28" fmla="*/ 12 w 12"/>
                  <a:gd name="T29" fmla="*/ 21 h 21"/>
                  <a:gd name="T30" fmla="*/ 10 w 12"/>
                  <a:gd name="T31" fmla="*/ 21 h 21"/>
                  <a:gd name="T32" fmla="*/ 8 w 12"/>
                  <a:gd name="T33" fmla="*/ 21 h 21"/>
                  <a:gd name="T34" fmla="*/ 7 w 12"/>
                  <a:gd name="T35" fmla="*/ 20 h 21"/>
                  <a:gd name="T36" fmla="*/ 5 w 12"/>
                  <a:gd name="T37" fmla="*/ 20 h 21"/>
                  <a:gd name="T38" fmla="*/ 3 w 12"/>
                  <a:gd name="T39" fmla="*/ 18 h 21"/>
                  <a:gd name="T40" fmla="*/ 2 w 12"/>
                  <a:gd name="T41" fmla="*/ 16 h 21"/>
                  <a:gd name="T42" fmla="*/ 1 w 12"/>
                  <a:gd name="T43" fmla="*/ 14 h 21"/>
                  <a:gd name="T44" fmla="*/ 0 w 12"/>
                  <a:gd name="T45" fmla="*/ 12 h 21"/>
                  <a:gd name="T46" fmla="*/ 0 w 12"/>
                  <a:gd name="T47" fmla="*/ 10 h 21"/>
                  <a:gd name="T48" fmla="*/ 0 w 12"/>
                  <a:gd name="T49" fmla="*/ 9 h 21"/>
                  <a:gd name="T50" fmla="*/ 0 w 12"/>
                  <a:gd name="T51" fmla="*/ 6 h 21"/>
                  <a:gd name="T52" fmla="*/ 0 w 12"/>
                  <a:gd name="T53" fmla="*/ 4 h 21"/>
                  <a:gd name="T54" fmla="*/ 1 w 12"/>
                  <a:gd name="T55" fmla="*/ 2 h 21"/>
                  <a:gd name="T56" fmla="*/ 1 w 12"/>
                  <a:gd name="T57" fmla="*/ 0 h 21"/>
                  <a:gd name="T58" fmla="*/ 1 w 12"/>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 h="21">
                    <a:moveTo>
                      <a:pt x="1" y="0"/>
                    </a:moveTo>
                    <a:lnTo>
                      <a:pt x="3" y="0"/>
                    </a:lnTo>
                    <a:lnTo>
                      <a:pt x="5" y="1"/>
                    </a:lnTo>
                    <a:lnTo>
                      <a:pt x="6" y="1"/>
                    </a:lnTo>
                    <a:lnTo>
                      <a:pt x="7" y="2"/>
                    </a:lnTo>
                    <a:lnTo>
                      <a:pt x="9" y="3"/>
                    </a:lnTo>
                    <a:lnTo>
                      <a:pt x="11" y="5"/>
                    </a:lnTo>
                    <a:lnTo>
                      <a:pt x="11" y="7"/>
                    </a:lnTo>
                    <a:lnTo>
                      <a:pt x="12" y="8"/>
                    </a:lnTo>
                    <a:lnTo>
                      <a:pt x="12" y="10"/>
                    </a:lnTo>
                    <a:lnTo>
                      <a:pt x="12" y="12"/>
                    </a:lnTo>
                    <a:lnTo>
                      <a:pt x="12" y="14"/>
                    </a:lnTo>
                    <a:lnTo>
                      <a:pt x="12" y="17"/>
                    </a:lnTo>
                    <a:lnTo>
                      <a:pt x="12" y="19"/>
                    </a:lnTo>
                    <a:lnTo>
                      <a:pt x="12" y="21"/>
                    </a:lnTo>
                    <a:lnTo>
                      <a:pt x="10" y="21"/>
                    </a:lnTo>
                    <a:lnTo>
                      <a:pt x="8" y="21"/>
                    </a:lnTo>
                    <a:lnTo>
                      <a:pt x="7" y="20"/>
                    </a:lnTo>
                    <a:lnTo>
                      <a:pt x="5" y="20"/>
                    </a:lnTo>
                    <a:lnTo>
                      <a:pt x="3" y="18"/>
                    </a:lnTo>
                    <a:lnTo>
                      <a:pt x="2" y="16"/>
                    </a:lnTo>
                    <a:lnTo>
                      <a:pt x="1" y="14"/>
                    </a:lnTo>
                    <a:lnTo>
                      <a:pt x="0" y="12"/>
                    </a:lnTo>
                    <a:lnTo>
                      <a:pt x="0" y="10"/>
                    </a:lnTo>
                    <a:lnTo>
                      <a:pt x="0" y="9"/>
                    </a:lnTo>
                    <a:lnTo>
                      <a:pt x="0" y="6"/>
                    </a:lnTo>
                    <a:lnTo>
                      <a:pt x="0" y="4"/>
                    </a:lnTo>
                    <a:lnTo>
                      <a:pt x="1"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0" name="Freeform 921"/>
              <p:cNvSpPr>
                <a:spLocks/>
              </p:cNvSpPr>
              <p:nvPr/>
            </p:nvSpPr>
            <p:spPr bwMode="auto">
              <a:xfrm>
                <a:off x="4915" y="2370"/>
                <a:ext cx="11" cy="3"/>
              </a:xfrm>
              <a:custGeom>
                <a:avLst/>
                <a:gdLst>
                  <a:gd name="T0" fmla="*/ 0 w 11"/>
                  <a:gd name="T1" fmla="*/ 0 h 3"/>
                  <a:gd name="T2" fmla="*/ 2 w 11"/>
                  <a:gd name="T3" fmla="*/ 0 h 3"/>
                  <a:gd name="T4" fmla="*/ 4 w 11"/>
                  <a:gd name="T5" fmla="*/ 0 h 3"/>
                  <a:gd name="T6" fmla="*/ 5 w 11"/>
                  <a:gd name="T7" fmla="*/ 0 h 3"/>
                  <a:gd name="T8" fmla="*/ 6 w 11"/>
                  <a:gd name="T9" fmla="*/ 1 h 3"/>
                  <a:gd name="T10" fmla="*/ 8 w 11"/>
                  <a:gd name="T11" fmla="*/ 1 h 3"/>
                  <a:gd name="T12" fmla="*/ 9 w 11"/>
                  <a:gd name="T13" fmla="*/ 2 h 3"/>
                  <a:gd name="T14" fmla="*/ 10 w 11"/>
                  <a:gd name="T15" fmla="*/ 2 h 3"/>
                  <a:gd name="T16" fmla="*/ 11 w 11"/>
                  <a:gd name="T17" fmla="*/ 3 h 3"/>
                  <a:gd name="T18" fmla="*/ 11 w 11"/>
                  <a:gd name="T19" fmla="*/ 3 h 3"/>
                  <a:gd name="T20" fmla="*/ 10 w 11"/>
                  <a:gd name="T21" fmla="*/ 3 h 3"/>
                  <a:gd name="T22" fmla="*/ 9 w 11"/>
                  <a:gd name="T23" fmla="*/ 3 h 3"/>
                  <a:gd name="T24" fmla="*/ 8 w 11"/>
                  <a:gd name="T25" fmla="*/ 2 h 3"/>
                  <a:gd name="T26" fmla="*/ 6 w 11"/>
                  <a:gd name="T27" fmla="*/ 2 h 3"/>
                  <a:gd name="T28" fmla="*/ 5 w 11"/>
                  <a:gd name="T29" fmla="*/ 1 h 3"/>
                  <a:gd name="T30" fmla="*/ 3 w 11"/>
                  <a:gd name="T31" fmla="*/ 1 h 3"/>
                  <a:gd name="T32" fmla="*/ 2 w 11"/>
                  <a:gd name="T33" fmla="*/ 0 h 3"/>
                  <a:gd name="T34" fmla="*/ 0 w 11"/>
                  <a:gd name="T35" fmla="*/ 1 h 3"/>
                  <a:gd name="T36" fmla="*/ 0 w 11"/>
                  <a:gd name="T37" fmla="*/ 0 h 3"/>
                  <a:gd name="T38" fmla="*/ 0 w 11"/>
                  <a:gd name="T39" fmla="*/ 0 h 3"/>
                  <a:gd name="T40" fmla="*/ 0 w 11"/>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3">
                    <a:moveTo>
                      <a:pt x="0" y="0"/>
                    </a:moveTo>
                    <a:lnTo>
                      <a:pt x="2" y="0"/>
                    </a:lnTo>
                    <a:lnTo>
                      <a:pt x="4" y="0"/>
                    </a:lnTo>
                    <a:lnTo>
                      <a:pt x="5" y="0"/>
                    </a:lnTo>
                    <a:lnTo>
                      <a:pt x="6" y="1"/>
                    </a:lnTo>
                    <a:lnTo>
                      <a:pt x="8" y="1"/>
                    </a:lnTo>
                    <a:lnTo>
                      <a:pt x="9" y="2"/>
                    </a:lnTo>
                    <a:lnTo>
                      <a:pt x="10" y="2"/>
                    </a:lnTo>
                    <a:lnTo>
                      <a:pt x="11" y="3"/>
                    </a:lnTo>
                    <a:lnTo>
                      <a:pt x="10" y="3"/>
                    </a:lnTo>
                    <a:lnTo>
                      <a:pt x="9" y="3"/>
                    </a:lnTo>
                    <a:lnTo>
                      <a:pt x="8" y="2"/>
                    </a:lnTo>
                    <a:lnTo>
                      <a:pt x="6" y="2"/>
                    </a:lnTo>
                    <a:lnTo>
                      <a:pt x="5" y="1"/>
                    </a:lnTo>
                    <a:lnTo>
                      <a:pt x="3" y="1"/>
                    </a:lnTo>
                    <a:lnTo>
                      <a:pt x="2" y="0"/>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1" name="Freeform 922"/>
              <p:cNvSpPr>
                <a:spLocks/>
              </p:cNvSpPr>
              <p:nvPr/>
            </p:nvSpPr>
            <p:spPr bwMode="auto">
              <a:xfrm>
                <a:off x="4897" y="2372"/>
                <a:ext cx="41" cy="23"/>
              </a:xfrm>
              <a:custGeom>
                <a:avLst/>
                <a:gdLst>
                  <a:gd name="T0" fmla="*/ 0 w 41"/>
                  <a:gd name="T1" fmla="*/ 0 h 23"/>
                  <a:gd name="T2" fmla="*/ 3 w 41"/>
                  <a:gd name="T3" fmla="*/ 0 h 23"/>
                  <a:gd name="T4" fmla="*/ 6 w 41"/>
                  <a:gd name="T5" fmla="*/ 1 h 23"/>
                  <a:gd name="T6" fmla="*/ 7 w 41"/>
                  <a:gd name="T7" fmla="*/ 1 h 23"/>
                  <a:gd name="T8" fmla="*/ 8 w 41"/>
                  <a:gd name="T9" fmla="*/ 2 h 23"/>
                  <a:gd name="T10" fmla="*/ 10 w 41"/>
                  <a:gd name="T11" fmla="*/ 2 h 23"/>
                  <a:gd name="T12" fmla="*/ 11 w 41"/>
                  <a:gd name="T13" fmla="*/ 2 h 23"/>
                  <a:gd name="T14" fmla="*/ 13 w 41"/>
                  <a:gd name="T15" fmla="*/ 3 h 23"/>
                  <a:gd name="T16" fmla="*/ 14 w 41"/>
                  <a:gd name="T17" fmla="*/ 3 h 23"/>
                  <a:gd name="T18" fmla="*/ 15 w 41"/>
                  <a:gd name="T19" fmla="*/ 3 h 23"/>
                  <a:gd name="T20" fmla="*/ 17 w 41"/>
                  <a:gd name="T21" fmla="*/ 4 h 23"/>
                  <a:gd name="T22" fmla="*/ 18 w 41"/>
                  <a:gd name="T23" fmla="*/ 5 h 23"/>
                  <a:gd name="T24" fmla="*/ 20 w 41"/>
                  <a:gd name="T25" fmla="*/ 5 h 23"/>
                  <a:gd name="T26" fmla="*/ 21 w 41"/>
                  <a:gd name="T27" fmla="*/ 6 h 23"/>
                  <a:gd name="T28" fmla="*/ 23 w 41"/>
                  <a:gd name="T29" fmla="*/ 6 h 23"/>
                  <a:gd name="T30" fmla="*/ 25 w 41"/>
                  <a:gd name="T31" fmla="*/ 8 h 23"/>
                  <a:gd name="T32" fmla="*/ 28 w 41"/>
                  <a:gd name="T33" fmla="*/ 9 h 23"/>
                  <a:gd name="T34" fmla="*/ 30 w 41"/>
                  <a:gd name="T35" fmla="*/ 11 h 23"/>
                  <a:gd name="T36" fmla="*/ 33 w 41"/>
                  <a:gd name="T37" fmla="*/ 14 h 23"/>
                  <a:gd name="T38" fmla="*/ 35 w 41"/>
                  <a:gd name="T39" fmla="*/ 15 h 23"/>
                  <a:gd name="T40" fmla="*/ 37 w 41"/>
                  <a:gd name="T41" fmla="*/ 18 h 23"/>
                  <a:gd name="T42" fmla="*/ 38 w 41"/>
                  <a:gd name="T43" fmla="*/ 19 h 23"/>
                  <a:gd name="T44" fmla="*/ 39 w 41"/>
                  <a:gd name="T45" fmla="*/ 20 h 23"/>
                  <a:gd name="T46" fmla="*/ 40 w 41"/>
                  <a:gd name="T47" fmla="*/ 22 h 23"/>
                  <a:gd name="T48" fmla="*/ 41 w 41"/>
                  <a:gd name="T49" fmla="*/ 23 h 23"/>
                  <a:gd name="T50" fmla="*/ 39 w 41"/>
                  <a:gd name="T51" fmla="*/ 22 h 23"/>
                  <a:gd name="T52" fmla="*/ 38 w 41"/>
                  <a:gd name="T53" fmla="*/ 22 h 23"/>
                  <a:gd name="T54" fmla="*/ 36 w 41"/>
                  <a:gd name="T55" fmla="*/ 21 h 23"/>
                  <a:gd name="T56" fmla="*/ 35 w 41"/>
                  <a:gd name="T57" fmla="*/ 21 h 23"/>
                  <a:gd name="T58" fmla="*/ 33 w 41"/>
                  <a:gd name="T59" fmla="*/ 21 h 23"/>
                  <a:gd name="T60" fmla="*/ 32 w 41"/>
                  <a:gd name="T61" fmla="*/ 20 h 23"/>
                  <a:gd name="T62" fmla="*/ 30 w 41"/>
                  <a:gd name="T63" fmla="*/ 19 h 23"/>
                  <a:gd name="T64" fmla="*/ 29 w 41"/>
                  <a:gd name="T65" fmla="*/ 19 h 23"/>
                  <a:gd name="T66" fmla="*/ 26 w 41"/>
                  <a:gd name="T67" fmla="*/ 18 h 23"/>
                  <a:gd name="T68" fmla="*/ 25 w 41"/>
                  <a:gd name="T69" fmla="*/ 16 h 23"/>
                  <a:gd name="T70" fmla="*/ 23 w 41"/>
                  <a:gd name="T71" fmla="*/ 15 h 23"/>
                  <a:gd name="T72" fmla="*/ 23 w 41"/>
                  <a:gd name="T73" fmla="*/ 13 h 23"/>
                  <a:gd name="T74" fmla="*/ 21 w 41"/>
                  <a:gd name="T75" fmla="*/ 11 h 23"/>
                  <a:gd name="T76" fmla="*/ 20 w 41"/>
                  <a:gd name="T77" fmla="*/ 10 h 23"/>
                  <a:gd name="T78" fmla="*/ 18 w 41"/>
                  <a:gd name="T79" fmla="*/ 9 h 23"/>
                  <a:gd name="T80" fmla="*/ 17 w 41"/>
                  <a:gd name="T81" fmla="*/ 9 h 23"/>
                  <a:gd name="T82" fmla="*/ 14 w 41"/>
                  <a:gd name="T83" fmla="*/ 7 h 23"/>
                  <a:gd name="T84" fmla="*/ 12 w 41"/>
                  <a:gd name="T85" fmla="*/ 6 h 23"/>
                  <a:gd name="T86" fmla="*/ 10 w 41"/>
                  <a:gd name="T87" fmla="*/ 5 h 23"/>
                  <a:gd name="T88" fmla="*/ 8 w 41"/>
                  <a:gd name="T89" fmla="*/ 4 h 23"/>
                  <a:gd name="T90" fmla="*/ 7 w 41"/>
                  <a:gd name="T91" fmla="*/ 4 h 23"/>
                  <a:gd name="T92" fmla="*/ 6 w 41"/>
                  <a:gd name="T93" fmla="*/ 3 h 23"/>
                  <a:gd name="T94" fmla="*/ 3 w 41"/>
                  <a:gd name="T95" fmla="*/ 2 h 23"/>
                  <a:gd name="T96" fmla="*/ 0 w 41"/>
                  <a:gd name="T97" fmla="*/ 1 h 23"/>
                  <a:gd name="T98" fmla="*/ 0 w 41"/>
                  <a:gd name="T99" fmla="*/ 0 h 23"/>
                  <a:gd name="T100" fmla="*/ 0 w 41"/>
                  <a:gd name="T101" fmla="*/ 0 h 23"/>
                  <a:gd name="T102" fmla="*/ 0 w 41"/>
                  <a:gd name="T103" fmla="*/ 0 h 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 h="23">
                    <a:moveTo>
                      <a:pt x="0" y="0"/>
                    </a:moveTo>
                    <a:lnTo>
                      <a:pt x="3" y="0"/>
                    </a:lnTo>
                    <a:lnTo>
                      <a:pt x="6" y="1"/>
                    </a:lnTo>
                    <a:lnTo>
                      <a:pt x="7" y="1"/>
                    </a:lnTo>
                    <a:lnTo>
                      <a:pt x="8" y="2"/>
                    </a:lnTo>
                    <a:lnTo>
                      <a:pt x="10" y="2"/>
                    </a:lnTo>
                    <a:lnTo>
                      <a:pt x="11" y="2"/>
                    </a:lnTo>
                    <a:lnTo>
                      <a:pt x="13" y="3"/>
                    </a:lnTo>
                    <a:lnTo>
                      <a:pt x="14" y="3"/>
                    </a:lnTo>
                    <a:lnTo>
                      <a:pt x="15" y="3"/>
                    </a:lnTo>
                    <a:lnTo>
                      <a:pt x="17" y="4"/>
                    </a:lnTo>
                    <a:lnTo>
                      <a:pt x="18" y="5"/>
                    </a:lnTo>
                    <a:lnTo>
                      <a:pt x="20" y="5"/>
                    </a:lnTo>
                    <a:lnTo>
                      <a:pt x="21" y="6"/>
                    </a:lnTo>
                    <a:lnTo>
                      <a:pt x="23" y="6"/>
                    </a:lnTo>
                    <a:lnTo>
                      <a:pt x="25" y="8"/>
                    </a:lnTo>
                    <a:lnTo>
                      <a:pt x="28" y="9"/>
                    </a:lnTo>
                    <a:lnTo>
                      <a:pt x="30" y="11"/>
                    </a:lnTo>
                    <a:lnTo>
                      <a:pt x="33" y="14"/>
                    </a:lnTo>
                    <a:lnTo>
                      <a:pt x="35" y="15"/>
                    </a:lnTo>
                    <a:lnTo>
                      <a:pt x="37" y="18"/>
                    </a:lnTo>
                    <a:lnTo>
                      <a:pt x="38" y="19"/>
                    </a:lnTo>
                    <a:lnTo>
                      <a:pt x="39" y="20"/>
                    </a:lnTo>
                    <a:lnTo>
                      <a:pt x="40" y="22"/>
                    </a:lnTo>
                    <a:lnTo>
                      <a:pt x="41" y="23"/>
                    </a:lnTo>
                    <a:lnTo>
                      <a:pt x="39" y="22"/>
                    </a:lnTo>
                    <a:lnTo>
                      <a:pt x="38" y="22"/>
                    </a:lnTo>
                    <a:lnTo>
                      <a:pt x="36" y="21"/>
                    </a:lnTo>
                    <a:lnTo>
                      <a:pt x="35" y="21"/>
                    </a:lnTo>
                    <a:lnTo>
                      <a:pt x="33" y="21"/>
                    </a:lnTo>
                    <a:lnTo>
                      <a:pt x="32" y="20"/>
                    </a:lnTo>
                    <a:lnTo>
                      <a:pt x="30" y="19"/>
                    </a:lnTo>
                    <a:lnTo>
                      <a:pt x="29" y="19"/>
                    </a:lnTo>
                    <a:lnTo>
                      <a:pt x="26" y="18"/>
                    </a:lnTo>
                    <a:lnTo>
                      <a:pt x="25" y="16"/>
                    </a:lnTo>
                    <a:lnTo>
                      <a:pt x="23" y="15"/>
                    </a:lnTo>
                    <a:lnTo>
                      <a:pt x="23" y="13"/>
                    </a:lnTo>
                    <a:lnTo>
                      <a:pt x="21" y="11"/>
                    </a:lnTo>
                    <a:lnTo>
                      <a:pt x="20" y="10"/>
                    </a:lnTo>
                    <a:lnTo>
                      <a:pt x="18" y="9"/>
                    </a:lnTo>
                    <a:lnTo>
                      <a:pt x="17" y="9"/>
                    </a:lnTo>
                    <a:lnTo>
                      <a:pt x="14" y="7"/>
                    </a:lnTo>
                    <a:lnTo>
                      <a:pt x="12" y="6"/>
                    </a:lnTo>
                    <a:lnTo>
                      <a:pt x="10" y="5"/>
                    </a:lnTo>
                    <a:lnTo>
                      <a:pt x="8" y="4"/>
                    </a:lnTo>
                    <a:lnTo>
                      <a:pt x="7" y="4"/>
                    </a:lnTo>
                    <a:lnTo>
                      <a:pt x="6" y="3"/>
                    </a:lnTo>
                    <a:lnTo>
                      <a:pt x="3" y="2"/>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2" name="Freeform 923"/>
              <p:cNvSpPr>
                <a:spLocks/>
              </p:cNvSpPr>
              <p:nvPr/>
            </p:nvSpPr>
            <p:spPr bwMode="auto">
              <a:xfrm>
                <a:off x="4475" y="2373"/>
                <a:ext cx="5" cy="5"/>
              </a:xfrm>
              <a:custGeom>
                <a:avLst/>
                <a:gdLst>
                  <a:gd name="T0" fmla="*/ 3 w 5"/>
                  <a:gd name="T1" fmla="*/ 0 h 5"/>
                  <a:gd name="T2" fmla="*/ 4 w 5"/>
                  <a:gd name="T3" fmla="*/ 1 h 5"/>
                  <a:gd name="T4" fmla="*/ 5 w 5"/>
                  <a:gd name="T5" fmla="*/ 1 h 5"/>
                  <a:gd name="T6" fmla="*/ 5 w 5"/>
                  <a:gd name="T7" fmla="*/ 2 h 5"/>
                  <a:gd name="T8" fmla="*/ 5 w 5"/>
                  <a:gd name="T9" fmla="*/ 3 h 5"/>
                  <a:gd name="T10" fmla="*/ 4 w 5"/>
                  <a:gd name="T11" fmla="*/ 4 h 5"/>
                  <a:gd name="T12" fmla="*/ 3 w 5"/>
                  <a:gd name="T13" fmla="*/ 5 h 5"/>
                  <a:gd name="T14" fmla="*/ 1 w 5"/>
                  <a:gd name="T15" fmla="*/ 4 h 5"/>
                  <a:gd name="T16" fmla="*/ 0 w 5"/>
                  <a:gd name="T17" fmla="*/ 4 h 5"/>
                  <a:gd name="T18" fmla="*/ 0 w 5"/>
                  <a:gd name="T19" fmla="*/ 3 h 5"/>
                  <a:gd name="T20" fmla="*/ 1 w 5"/>
                  <a:gd name="T21" fmla="*/ 2 h 5"/>
                  <a:gd name="T22" fmla="*/ 1 w 5"/>
                  <a:gd name="T23" fmla="*/ 1 h 5"/>
                  <a:gd name="T24" fmla="*/ 3 w 5"/>
                  <a:gd name="T25" fmla="*/ 0 h 5"/>
                  <a:gd name="T26" fmla="*/ 3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3" y="0"/>
                    </a:moveTo>
                    <a:lnTo>
                      <a:pt x="4" y="1"/>
                    </a:lnTo>
                    <a:lnTo>
                      <a:pt x="5" y="1"/>
                    </a:lnTo>
                    <a:lnTo>
                      <a:pt x="5" y="2"/>
                    </a:lnTo>
                    <a:lnTo>
                      <a:pt x="5" y="3"/>
                    </a:lnTo>
                    <a:lnTo>
                      <a:pt x="4" y="4"/>
                    </a:lnTo>
                    <a:lnTo>
                      <a:pt x="3" y="5"/>
                    </a:lnTo>
                    <a:lnTo>
                      <a:pt x="1" y="4"/>
                    </a:lnTo>
                    <a:lnTo>
                      <a:pt x="0" y="4"/>
                    </a:lnTo>
                    <a:lnTo>
                      <a:pt x="0" y="3"/>
                    </a:lnTo>
                    <a:lnTo>
                      <a:pt x="1" y="2"/>
                    </a:lnTo>
                    <a:lnTo>
                      <a:pt x="1"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3" name="Freeform 924"/>
              <p:cNvSpPr>
                <a:spLocks/>
              </p:cNvSpPr>
              <p:nvPr/>
            </p:nvSpPr>
            <p:spPr bwMode="auto">
              <a:xfrm>
                <a:off x="4937" y="2375"/>
                <a:ext cx="44" cy="21"/>
              </a:xfrm>
              <a:custGeom>
                <a:avLst/>
                <a:gdLst>
                  <a:gd name="T0" fmla="*/ 8 w 44"/>
                  <a:gd name="T1" fmla="*/ 0 h 21"/>
                  <a:gd name="T2" fmla="*/ 11 w 44"/>
                  <a:gd name="T3" fmla="*/ 1 h 21"/>
                  <a:gd name="T4" fmla="*/ 15 w 44"/>
                  <a:gd name="T5" fmla="*/ 2 h 21"/>
                  <a:gd name="T6" fmla="*/ 19 w 44"/>
                  <a:gd name="T7" fmla="*/ 4 h 21"/>
                  <a:gd name="T8" fmla="*/ 22 w 44"/>
                  <a:gd name="T9" fmla="*/ 5 h 21"/>
                  <a:gd name="T10" fmla="*/ 26 w 44"/>
                  <a:gd name="T11" fmla="*/ 6 h 21"/>
                  <a:gd name="T12" fmla="*/ 30 w 44"/>
                  <a:gd name="T13" fmla="*/ 7 h 21"/>
                  <a:gd name="T14" fmla="*/ 31 w 44"/>
                  <a:gd name="T15" fmla="*/ 5 h 21"/>
                  <a:gd name="T16" fmla="*/ 26 w 44"/>
                  <a:gd name="T17" fmla="*/ 2 h 21"/>
                  <a:gd name="T18" fmla="*/ 26 w 44"/>
                  <a:gd name="T19" fmla="*/ 0 h 21"/>
                  <a:gd name="T20" fmla="*/ 31 w 44"/>
                  <a:gd name="T21" fmla="*/ 0 h 21"/>
                  <a:gd name="T22" fmla="*/ 37 w 44"/>
                  <a:gd name="T23" fmla="*/ 2 h 21"/>
                  <a:gd name="T24" fmla="*/ 42 w 44"/>
                  <a:gd name="T25" fmla="*/ 5 h 21"/>
                  <a:gd name="T26" fmla="*/ 42 w 44"/>
                  <a:gd name="T27" fmla="*/ 7 h 21"/>
                  <a:gd name="T28" fmla="*/ 39 w 44"/>
                  <a:gd name="T29" fmla="*/ 9 h 21"/>
                  <a:gd name="T30" fmla="*/ 35 w 44"/>
                  <a:gd name="T31" fmla="*/ 11 h 21"/>
                  <a:gd name="T32" fmla="*/ 31 w 44"/>
                  <a:gd name="T33" fmla="*/ 13 h 21"/>
                  <a:gd name="T34" fmla="*/ 26 w 44"/>
                  <a:gd name="T35" fmla="*/ 15 h 21"/>
                  <a:gd name="T36" fmla="*/ 21 w 44"/>
                  <a:gd name="T37" fmla="*/ 17 h 21"/>
                  <a:gd name="T38" fmla="*/ 17 w 44"/>
                  <a:gd name="T39" fmla="*/ 19 h 21"/>
                  <a:gd name="T40" fmla="*/ 13 w 44"/>
                  <a:gd name="T41" fmla="*/ 20 h 21"/>
                  <a:gd name="T42" fmla="*/ 10 w 44"/>
                  <a:gd name="T43" fmla="*/ 19 h 21"/>
                  <a:gd name="T44" fmla="*/ 7 w 44"/>
                  <a:gd name="T45" fmla="*/ 15 h 21"/>
                  <a:gd name="T46" fmla="*/ 4 w 44"/>
                  <a:gd name="T47" fmla="*/ 12 h 21"/>
                  <a:gd name="T48" fmla="*/ 1 w 44"/>
                  <a:gd name="T49" fmla="*/ 9 h 21"/>
                  <a:gd name="T50" fmla="*/ 1 w 44"/>
                  <a:gd name="T51" fmla="*/ 6 h 21"/>
                  <a:gd name="T52" fmla="*/ 3 w 44"/>
                  <a:gd name="T53" fmla="*/ 7 h 21"/>
                  <a:gd name="T54" fmla="*/ 6 w 44"/>
                  <a:gd name="T55" fmla="*/ 8 h 21"/>
                  <a:gd name="T56" fmla="*/ 9 w 44"/>
                  <a:gd name="T57" fmla="*/ 9 h 21"/>
                  <a:gd name="T58" fmla="*/ 13 w 44"/>
                  <a:gd name="T59" fmla="*/ 12 h 21"/>
                  <a:gd name="T60" fmla="*/ 17 w 44"/>
                  <a:gd name="T61" fmla="*/ 12 h 21"/>
                  <a:gd name="T62" fmla="*/ 16 w 44"/>
                  <a:gd name="T63" fmla="*/ 9 h 21"/>
                  <a:gd name="T64" fmla="*/ 13 w 44"/>
                  <a:gd name="T65" fmla="*/ 6 h 21"/>
                  <a:gd name="T66" fmla="*/ 9 w 44"/>
                  <a:gd name="T67" fmla="*/ 3 h 21"/>
                  <a:gd name="T68" fmla="*/ 7 w 44"/>
                  <a:gd name="T69" fmla="*/ 1 h 21"/>
                  <a:gd name="T70" fmla="*/ 7 w 44"/>
                  <a:gd name="T71" fmla="*/ 0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 h="21">
                    <a:moveTo>
                      <a:pt x="7" y="0"/>
                    </a:moveTo>
                    <a:lnTo>
                      <a:pt x="8" y="0"/>
                    </a:lnTo>
                    <a:lnTo>
                      <a:pt x="10" y="0"/>
                    </a:lnTo>
                    <a:lnTo>
                      <a:pt x="11" y="1"/>
                    </a:lnTo>
                    <a:lnTo>
                      <a:pt x="13" y="1"/>
                    </a:lnTo>
                    <a:lnTo>
                      <a:pt x="15" y="2"/>
                    </a:lnTo>
                    <a:lnTo>
                      <a:pt x="18" y="3"/>
                    </a:lnTo>
                    <a:lnTo>
                      <a:pt x="19" y="4"/>
                    </a:lnTo>
                    <a:lnTo>
                      <a:pt x="21" y="5"/>
                    </a:lnTo>
                    <a:lnTo>
                      <a:pt x="22" y="5"/>
                    </a:lnTo>
                    <a:lnTo>
                      <a:pt x="25" y="6"/>
                    </a:lnTo>
                    <a:lnTo>
                      <a:pt x="26" y="6"/>
                    </a:lnTo>
                    <a:lnTo>
                      <a:pt x="28" y="7"/>
                    </a:lnTo>
                    <a:lnTo>
                      <a:pt x="30" y="7"/>
                    </a:lnTo>
                    <a:lnTo>
                      <a:pt x="32" y="8"/>
                    </a:lnTo>
                    <a:lnTo>
                      <a:pt x="31" y="5"/>
                    </a:lnTo>
                    <a:lnTo>
                      <a:pt x="28" y="4"/>
                    </a:lnTo>
                    <a:lnTo>
                      <a:pt x="26" y="2"/>
                    </a:lnTo>
                    <a:lnTo>
                      <a:pt x="23" y="0"/>
                    </a:lnTo>
                    <a:lnTo>
                      <a:pt x="26" y="0"/>
                    </a:lnTo>
                    <a:lnTo>
                      <a:pt x="29" y="0"/>
                    </a:lnTo>
                    <a:lnTo>
                      <a:pt x="31" y="0"/>
                    </a:lnTo>
                    <a:lnTo>
                      <a:pt x="34" y="1"/>
                    </a:lnTo>
                    <a:lnTo>
                      <a:pt x="37" y="2"/>
                    </a:lnTo>
                    <a:lnTo>
                      <a:pt x="39" y="4"/>
                    </a:lnTo>
                    <a:lnTo>
                      <a:pt x="42" y="5"/>
                    </a:lnTo>
                    <a:lnTo>
                      <a:pt x="44" y="6"/>
                    </a:lnTo>
                    <a:lnTo>
                      <a:pt x="42" y="7"/>
                    </a:lnTo>
                    <a:lnTo>
                      <a:pt x="41" y="8"/>
                    </a:lnTo>
                    <a:lnTo>
                      <a:pt x="39" y="9"/>
                    </a:lnTo>
                    <a:lnTo>
                      <a:pt x="37" y="10"/>
                    </a:lnTo>
                    <a:lnTo>
                      <a:pt x="35" y="11"/>
                    </a:lnTo>
                    <a:lnTo>
                      <a:pt x="33" y="12"/>
                    </a:lnTo>
                    <a:lnTo>
                      <a:pt x="31" y="13"/>
                    </a:lnTo>
                    <a:lnTo>
                      <a:pt x="29" y="15"/>
                    </a:lnTo>
                    <a:lnTo>
                      <a:pt x="26" y="15"/>
                    </a:lnTo>
                    <a:lnTo>
                      <a:pt x="24" y="16"/>
                    </a:lnTo>
                    <a:lnTo>
                      <a:pt x="21" y="17"/>
                    </a:lnTo>
                    <a:lnTo>
                      <a:pt x="19" y="18"/>
                    </a:lnTo>
                    <a:lnTo>
                      <a:pt x="17" y="19"/>
                    </a:lnTo>
                    <a:lnTo>
                      <a:pt x="15" y="20"/>
                    </a:lnTo>
                    <a:lnTo>
                      <a:pt x="13" y="20"/>
                    </a:lnTo>
                    <a:lnTo>
                      <a:pt x="12" y="21"/>
                    </a:lnTo>
                    <a:lnTo>
                      <a:pt x="10" y="19"/>
                    </a:lnTo>
                    <a:lnTo>
                      <a:pt x="9" y="17"/>
                    </a:lnTo>
                    <a:lnTo>
                      <a:pt x="7" y="15"/>
                    </a:lnTo>
                    <a:lnTo>
                      <a:pt x="6" y="14"/>
                    </a:lnTo>
                    <a:lnTo>
                      <a:pt x="4" y="12"/>
                    </a:lnTo>
                    <a:lnTo>
                      <a:pt x="3" y="11"/>
                    </a:lnTo>
                    <a:lnTo>
                      <a:pt x="1" y="9"/>
                    </a:lnTo>
                    <a:lnTo>
                      <a:pt x="0" y="7"/>
                    </a:lnTo>
                    <a:lnTo>
                      <a:pt x="1" y="6"/>
                    </a:lnTo>
                    <a:lnTo>
                      <a:pt x="2" y="7"/>
                    </a:lnTo>
                    <a:lnTo>
                      <a:pt x="3" y="7"/>
                    </a:lnTo>
                    <a:lnTo>
                      <a:pt x="5" y="7"/>
                    </a:lnTo>
                    <a:lnTo>
                      <a:pt x="6" y="8"/>
                    </a:lnTo>
                    <a:lnTo>
                      <a:pt x="8" y="9"/>
                    </a:lnTo>
                    <a:lnTo>
                      <a:pt x="9" y="9"/>
                    </a:lnTo>
                    <a:lnTo>
                      <a:pt x="10" y="10"/>
                    </a:lnTo>
                    <a:lnTo>
                      <a:pt x="13" y="12"/>
                    </a:lnTo>
                    <a:lnTo>
                      <a:pt x="16" y="12"/>
                    </a:lnTo>
                    <a:lnTo>
                      <a:pt x="17" y="12"/>
                    </a:lnTo>
                    <a:lnTo>
                      <a:pt x="18" y="10"/>
                    </a:lnTo>
                    <a:lnTo>
                      <a:pt x="16" y="9"/>
                    </a:lnTo>
                    <a:lnTo>
                      <a:pt x="15" y="7"/>
                    </a:lnTo>
                    <a:lnTo>
                      <a:pt x="13" y="6"/>
                    </a:lnTo>
                    <a:lnTo>
                      <a:pt x="11" y="5"/>
                    </a:lnTo>
                    <a:lnTo>
                      <a:pt x="9" y="3"/>
                    </a:lnTo>
                    <a:lnTo>
                      <a:pt x="8" y="2"/>
                    </a:lnTo>
                    <a:lnTo>
                      <a:pt x="7"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4" name="Freeform 925"/>
              <p:cNvSpPr>
                <a:spLocks/>
              </p:cNvSpPr>
              <p:nvPr/>
            </p:nvSpPr>
            <p:spPr bwMode="auto">
              <a:xfrm>
                <a:off x="4374" y="2375"/>
                <a:ext cx="8" cy="14"/>
              </a:xfrm>
              <a:custGeom>
                <a:avLst/>
                <a:gdLst>
                  <a:gd name="T0" fmla="*/ 0 w 8"/>
                  <a:gd name="T1" fmla="*/ 0 h 14"/>
                  <a:gd name="T2" fmla="*/ 3 w 8"/>
                  <a:gd name="T3" fmla="*/ 1 h 14"/>
                  <a:gd name="T4" fmla="*/ 4 w 8"/>
                  <a:gd name="T5" fmla="*/ 2 h 14"/>
                  <a:gd name="T6" fmla="*/ 5 w 8"/>
                  <a:gd name="T7" fmla="*/ 4 h 14"/>
                  <a:gd name="T8" fmla="*/ 7 w 8"/>
                  <a:gd name="T9" fmla="*/ 6 h 14"/>
                  <a:gd name="T10" fmla="*/ 7 w 8"/>
                  <a:gd name="T11" fmla="*/ 7 h 14"/>
                  <a:gd name="T12" fmla="*/ 8 w 8"/>
                  <a:gd name="T13" fmla="*/ 9 h 14"/>
                  <a:gd name="T14" fmla="*/ 7 w 8"/>
                  <a:gd name="T15" fmla="*/ 11 h 14"/>
                  <a:gd name="T16" fmla="*/ 7 w 8"/>
                  <a:gd name="T17" fmla="*/ 12 h 14"/>
                  <a:gd name="T18" fmla="*/ 5 w 8"/>
                  <a:gd name="T19" fmla="*/ 13 h 14"/>
                  <a:gd name="T20" fmla="*/ 4 w 8"/>
                  <a:gd name="T21" fmla="*/ 14 h 14"/>
                  <a:gd name="T22" fmla="*/ 3 w 8"/>
                  <a:gd name="T23" fmla="*/ 13 h 14"/>
                  <a:gd name="T24" fmla="*/ 2 w 8"/>
                  <a:gd name="T25" fmla="*/ 12 h 14"/>
                  <a:gd name="T26" fmla="*/ 1 w 8"/>
                  <a:gd name="T27" fmla="*/ 11 h 14"/>
                  <a:gd name="T28" fmla="*/ 0 w 8"/>
                  <a:gd name="T29" fmla="*/ 9 h 14"/>
                  <a:gd name="T30" fmla="*/ 0 w 8"/>
                  <a:gd name="T31" fmla="*/ 7 h 14"/>
                  <a:gd name="T32" fmla="*/ 0 w 8"/>
                  <a:gd name="T33" fmla="*/ 4 h 14"/>
                  <a:gd name="T34" fmla="*/ 0 w 8"/>
                  <a:gd name="T35" fmla="*/ 2 h 14"/>
                  <a:gd name="T36" fmla="*/ 0 w 8"/>
                  <a:gd name="T37" fmla="*/ 0 h 14"/>
                  <a:gd name="T38" fmla="*/ 0 w 8"/>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14">
                    <a:moveTo>
                      <a:pt x="0" y="0"/>
                    </a:moveTo>
                    <a:lnTo>
                      <a:pt x="3" y="1"/>
                    </a:lnTo>
                    <a:lnTo>
                      <a:pt x="4" y="2"/>
                    </a:lnTo>
                    <a:lnTo>
                      <a:pt x="5" y="4"/>
                    </a:lnTo>
                    <a:lnTo>
                      <a:pt x="7" y="6"/>
                    </a:lnTo>
                    <a:lnTo>
                      <a:pt x="7" y="7"/>
                    </a:lnTo>
                    <a:lnTo>
                      <a:pt x="8" y="9"/>
                    </a:lnTo>
                    <a:lnTo>
                      <a:pt x="7" y="11"/>
                    </a:lnTo>
                    <a:lnTo>
                      <a:pt x="7" y="12"/>
                    </a:lnTo>
                    <a:lnTo>
                      <a:pt x="5" y="13"/>
                    </a:lnTo>
                    <a:lnTo>
                      <a:pt x="4" y="14"/>
                    </a:lnTo>
                    <a:lnTo>
                      <a:pt x="3" y="13"/>
                    </a:lnTo>
                    <a:lnTo>
                      <a:pt x="2" y="12"/>
                    </a:lnTo>
                    <a:lnTo>
                      <a:pt x="1" y="11"/>
                    </a:lnTo>
                    <a:lnTo>
                      <a:pt x="0" y="9"/>
                    </a:lnTo>
                    <a:lnTo>
                      <a:pt x="0" y="7"/>
                    </a:lnTo>
                    <a:lnTo>
                      <a:pt x="0" y="4"/>
                    </a:lnTo>
                    <a:lnTo>
                      <a:pt x="0" y="2"/>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5" name="Freeform 926"/>
              <p:cNvSpPr>
                <a:spLocks/>
              </p:cNvSpPr>
              <p:nvPr/>
            </p:nvSpPr>
            <p:spPr bwMode="auto">
              <a:xfrm>
                <a:off x="4434" y="2375"/>
                <a:ext cx="10" cy="21"/>
              </a:xfrm>
              <a:custGeom>
                <a:avLst/>
                <a:gdLst>
                  <a:gd name="T0" fmla="*/ 2 w 10"/>
                  <a:gd name="T1" fmla="*/ 0 h 21"/>
                  <a:gd name="T2" fmla="*/ 3 w 10"/>
                  <a:gd name="T3" fmla="*/ 1 h 21"/>
                  <a:gd name="T4" fmla="*/ 4 w 10"/>
                  <a:gd name="T5" fmla="*/ 2 h 21"/>
                  <a:gd name="T6" fmla="*/ 5 w 10"/>
                  <a:gd name="T7" fmla="*/ 2 h 21"/>
                  <a:gd name="T8" fmla="*/ 7 w 10"/>
                  <a:gd name="T9" fmla="*/ 3 h 21"/>
                  <a:gd name="T10" fmla="*/ 8 w 10"/>
                  <a:gd name="T11" fmla="*/ 5 h 21"/>
                  <a:gd name="T12" fmla="*/ 9 w 10"/>
                  <a:gd name="T13" fmla="*/ 7 h 21"/>
                  <a:gd name="T14" fmla="*/ 9 w 10"/>
                  <a:gd name="T15" fmla="*/ 9 h 21"/>
                  <a:gd name="T16" fmla="*/ 10 w 10"/>
                  <a:gd name="T17" fmla="*/ 10 h 21"/>
                  <a:gd name="T18" fmla="*/ 10 w 10"/>
                  <a:gd name="T19" fmla="*/ 12 h 21"/>
                  <a:gd name="T20" fmla="*/ 10 w 10"/>
                  <a:gd name="T21" fmla="*/ 14 h 21"/>
                  <a:gd name="T22" fmla="*/ 10 w 10"/>
                  <a:gd name="T23" fmla="*/ 15 h 21"/>
                  <a:gd name="T24" fmla="*/ 10 w 10"/>
                  <a:gd name="T25" fmla="*/ 18 h 21"/>
                  <a:gd name="T26" fmla="*/ 10 w 10"/>
                  <a:gd name="T27" fmla="*/ 19 h 21"/>
                  <a:gd name="T28" fmla="*/ 10 w 10"/>
                  <a:gd name="T29" fmla="*/ 21 h 21"/>
                  <a:gd name="T30" fmla="*/ 9 w 10"/>
                  <a:gd name="T31" fmla="*/ 20 h 21"/>
                  <a:gd name="T32" fmla="*/ 7 w 10"/>
                  <a:gd name="T33" fmla="*/ 19 h 21"/>
                  <a:gd name="T34" fmla="*/ 6 w 10"/>
                  <a:gd name="T35" fmla="*/ 18 h 21"/>
                  <a:gd name="T36" fmla="*/ 4 w 10"/>
                  <a:gd name="T37" fmla="*/ 16 h 21"/>
                  <a:gd name="T38" fmla="*/ 3 w 10"/>
                  <a:gd name="T39" fmla="*/ 15 h 21"/>
                  <a:gd name="T40" fmla="*/ 2 w 10"/>
                  <a:gd name="T41" fmla="*/ 13 h 21"/>
                  <a:gd name="T42" fmla="*/ 1 w 10"/>
                  <a:gd name="T43" fmla="*/ 11 h 21"/>
                  <a:gd name="T44" fmla="*/ 1 w 10"/>
                  <a:gd name="T45" fmla="*/ 10 h 21"/>
                  <a:gd name="T46" fmla="*/ 0 w 10"/>
                  <a:gd name="T47" fmla="*/ 7 h 21"/>
                  <a:gd name="T48" fmla="*/ 0 w 10"/>
                  <a:gd name="T49" fmla="*/ 5 h 21"/>
                  <a:gd name="T50" fmla="*/ 1 w 10"/>
                  <a:gd name="T51" fmla="*/ 3 h 21"/>
                  <a:gd name="T52" fmla="*/ 2 w 10"/>
                  <a:gd name="T53" fmla="*/ 0 h 21"/>
                  <a:gd name="T54" fmla="*/ 2 w 10"/>
                  <a:gd name="T55" fmla="*/ 0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21">
                    <a:moveTo>
                      <a:pt x="2" y="0"/>
                    </a:moveTo>
                    <a:lnTo>
                      <a:pt x="3" y="1"/>
                    </a:lnTo>
                    <a:lnTo>
                      <a:pt x="4" y="2"/>
                    </a:lnTo>
                    <a:lnTo>
                      <a:pt x="5" y="2"/>
                    </a:lnTo>
                    <a:lnTo>
                      <a:pt x="7" y="3"/>
                    </a:lnTo>
                    <a:lnTo>
                      <a:pt x="8" y="5"/>
                    </a:lnTo>
                    <a:lnTo>
                      <a:pt x="9" y="7"/>
                    </a:lnTo>
                    <a:lnTo>
                      <a:pt x="9" y="9"/>
                    </a:lnTo>
                    <a:lnTo>
                      <a:pt x="10" y="10"/>
                    </a:lnTo>
                    <a:lnTo>
                      <a:pt x="10" y="12"/>
                    </a:lnTo>
                    <a:lnTo>
                      <a:pt x="10" y="14"/>
                    </a:lnTo>
                    <a:lnTo>
                      <a:pt x="10" y="15"/>
                    </a:lnTo>
                    <a:lnTo>
                      <a:pt x="10" y="18"/>
                    </a:lnTo>
                    <a:lnTo>
                      <a:pt x="10" y="19"/>
                    </a:lnTo>
                    <a:lnTo>
                      <a:pt x="10" y="21"/>
                    </a:lnTo>
                    <a:lnTo>
                      <a:pt x="9" y="20"/>
                    </a:lnTo>
                    <a:lnTo>
                      <a:pt x="7" y="19"/>
                    </a:lnTo>
                    <a:lnTo>
                      <a:pt x="6" y="18"/>
                    </a:lnTo>
                    <a:lnTo>
                      <a:pt x="4" y="16"/>
                    </a:lnTo>
                    <a:lnTo>
                      <a:pt x="3" y="15"/>
                    </a:lnTo>
                    <a:lnTo>
                      <a:pt x="2" y="13"/>
                    </a:lnTo>
                    <a:lnTo>
                      <a:pt x="1" y="11"/>
                    </a:lnTo>
                    <a:lnTo>
                      <a:pt x="1" y="10"/>
                    </a:lnTo>
                    <a:lnTo>
                      <a:pt x="0" y="7"/>
                    </a:lnTo>
                    <a:lnTo>
                      <a:pt x="0" y="5"/>
                    </a:lnTo>
                    <a:lnTo>
                      <a:pt x="1" y="3"/>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6" name="Freeform 927"/>
              <p:cNvSpPr>
                <a:spLocks/>
              </p:cNvSpPr>
              <p:nvPr/>
            </p:nvSpPr>
            <p:spPr bwMode="auto">
              <a:xfrm>
                <a:off x="4841" y="2377"/>
                <a:ext cx="99" cy="136"/>
              </a:xfrm>
              <a:custGeom>
                <a:avLst/>
                <a:gdLst>
                  <a:gd name="T0" fmla="*/ 10 w 99"/>
                  <a:gd name="T1" fmla="*/ 1 h 136"/>
                  <a:gd name="T2" fmla="*/ 22 w 99"/>
                  <a:gd name="T3" fmla="*/ 4 h 136"/>
                  <a:gd name="T4" fmla="*/ 34 w 99"/>
                  <a:gd name="T5" fmla="*/ 9 h 136"/>
                  <a:gd name="T6" fmla="*/ 46 w 99"/>
                  <a:gd name="T7" fmla="*/ 13 h 136"/>
                  <a:gd name="T8" fmla="*/ 57 w 99"/>
                  <a:gd name="T9" fmla="*/ 19 h 136"/>
                  <a:gd name="T10" fmla="*/ 68 w 99"/>
                  <a:gd name="T11" fmla="*/ 24 h 136"/>
                  <a:gd name="T12" fmla="*/ 79 w 99"/>
                  <a:gd name="T13" fmla="*/ 30 h 136"/>
                  <a:gd name="T14" fmla="*/ 90 w 99"/>
                  <a:gd name="T15" fmla="*/ 36 h 136"/>
                  <a:gd name="T16" fmla="*/ 96 w 99"/>
                  <a:gd name="T17" fmla="*/ 45 h 136"/>
                  <a:gd name="T18" fmla="*/ 97 w 99"/>
                  <a:gd name="T19" fmla="*/ 57 h 136"/>
                  <a:gd name="T20" fmla="*/ 98 w 99"/>
                  <a:gd name="T21" fmla="*/ 69 h 136"/>
                  <a:gd name="T22" fmla="*/ 98 w 99"/>
                  <a:gd name="T23" fmla="*/ 81 h 136"/>
                  <a:gd name="T24" fmla="*/ 98 w 99"/>
                  <a:gd name="T25" fmla="*/ 93 h 136"/>
                  <a:gd name="T26" fmla="*/ 98 w 99"/>
                  <a:gd name="T27" fmla="*/ 105 h 136"/>
                  <a:gd name="T28" fmla="*/ 98 w 99"/>
                  <a:gd name="T29" fmla="*/ 117 h 136"/>
                  <a:gd name="T30" fmla="*/ 99 w 99"/>
                  <a:gd name="T31" fmla="*/ 129 h 136"/>
                  <a:gd name="T32" fmla="*/ 97 w 99"/>
                  <a:gd name="T33" fmla="*/ 136 h 136"/>
                  <a:gd name="T34" fmla="*/ 92 w 99"/>
                  <a:gd name="T35" fmla="*/ 136 h 136"/>
                  <a:gd name="T36" fmla="*/ 88 w 99"/>
                  <a:gd name="T37" fmla="*/ 135 h 136"/>
                  <a:gd name="T38" fmla="*/ 82 w 99"/>
                  <a:gd name="T39" fmla="*/ 133 h 136"/>
                  <a:gd name="T40" fmla="*/ 77 w 99"/>
                  <a:gd name="T41" fmla="*/ 131 h 136"/>
                  <a:gd name="T42" fmla="*/ 72 w 99"/>
                  <a:gd name="T43" fmla="*/ 128 h 136"/>
                  <a:gd name="T44" fmla="*/ 67 w 99"/>
                  <a:gd name="T45" fmla="*/ 125 h 136"/>
                  <a:gd name="T46" fmla="*/ 62 w 99"/>
                  <a:gd name="T47" fmla="*/ 124 h 136"/>
                  <a:gd name="T48" fmla="*/ 56 w 99"/>
                  <a:gd name="T49" fmla="*/ 122 h 136"/>
                  <a:gd name="T50" fmla="*/ 48 w 99"/>
                  <a:gd name="T51" fmla="*/ 119 h 136"/>
                  <a:gd name="T52" fmla="*/ 41 w 99"/>
                  <a:gd name="T53" fmla="*/ 115 h 136"/>
                  <a:gd name="T54" fmla="*/ 33 w 99"/>
                  <a:gd name="T55" fmla="*/ 112 h 136"/>
                  <a:gd name="T56" fmla="*/ 26 w 99"/>
                  <a:gd name="T57" fmla="*/ 108 h 136"/>
                  <a:gd name="T58" fmla="*/ 18 w 99"/>
                  <a:gd name="T59" fmla="*/ 105 h 136"/>
                  <a:gd name="T60" fmla="*/ 11 w 99"/>
                  <a:gd name="T61" fmla="*/ 101 h 136"/>
                  <a:gd name="T62" fmla="*/ 4 w 99"/>
                  <a:gd name="T63" fmla="*/ 97 h 136"/>
                  <a:gd name="T64" fmla="*/ 0 w 99"/>
                  <a:gd name="T65" fmla="*/ 92 h 136"/>
                  <a:gd name="T66" fmla="*/ 1 w 99"/>
                  <a:gd name="T67" fmla="*/ 84 h 136"/>
                  <a:gd name="T68" fmla="*/ 2 w 99"/>
                  <a:gd name="T69" fmla="*/ 76 h 136"/>
                  <a:gd name="T70" fmla="*/ 2 w 99"/>
                  <a:gd name="T71" fmla="*/ 68 h 136"/>
                  <a:gd name="T72" fmla="*/ 2 w 99"/>
                  <a:gd name="T73" fmla="*/ 60 h 136"/>
                  <a:gd name="T74" fmla="*/ 1 w 99"/>
                  <a:gd name="T75" fmla="*/ 51 h 136"/>
                  <a:gd name="T76" fmla="*/ 1 w 99"/>
                  <a:gd name="T77" fmla="*/ 43 h 136"/>
                  <a:gd name="T78" fmla="*/ 2 w 99"/>
                  <a:gd name="T79" fmla="*/ 35 h 136"/>
                  <a:gd name="T80" fmla="*/ 2 w 99"/>
                  <a:gd name="T81" fmla="*/ 29 h 136"/>
                  <a:gd name="T82" fmla="*/ 2 w 99"/>
                  <a:gd name="T83" fmla="*/ 25 h 136"/>
                  <a:gd name="T84" fmla="*/ 2 w 99"/>
                  <a:gd name="T85" fmla="*/ 21 h 136"/>
                  <a:gd name="T86" fmla="*/ 3 w 99"/>
                  <a:gd name="T87" fmla="*/ 17 h 136"/>
                  <a:gd name="T88" fmla="*/ 3 w 99"/>
                  <a:gd name="T89" fmla="*/ 13 h 136"/>
                  <a:gd name="T90" fmla="*/ 4 w 99"/>
                  <a:gd name="T91" fmla="*/ 9 h 136"/>
                  <a:gd name="T92" fmla="*/ 4 w 99"/>
                  <a:gd name="T93" fmla="*/ 5 h 136"/>
                  <a:gd name="T94" fmla="*/ 4 w 99"/>
                  <a:gd name="T95" fmla="*/ 1 h 136"/>
                  <a:gd name="T96" fmla="*/ 5 w 99"/>
                  <a:gd name="T97" fmla="*/ 0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9" h="136">
                    <a:moveTo>
                      <a:pt x="5" y="0"/>
                    </a:moveTo>
                    <a:lnTo>
                      <a:pt x="10" y="1"/>
                    </a:lnTo>
                    <a:lnTo>
                      <a:pt x="17" y="2"/>
                    </a:lnTo>
                    <a:lnTo>
                      <a:pt x="22" y="4"/>
                    </a:lnTo>
                    <a:lnTo>
                      <a:pt x="28" y="6"/>
                    </a:lnTo>
                    <a:lnTo>
                      <a:pt x="34" y="9"/>
                    </a:lnTo>
                    <a:lnTo>
                      <a:pt x="40" y="11"/>
                    </a:lnTo>
                    <a:lnTo>
                      <a:pt x="46" y="13"/>
                    </a:lnTo>
                    <a:lnTo>
                      <a:pt x="52" y="16"/>
                    </a:lnTo>
                    <a:lnTo>
                      <a:pt x="57" y="19"/>
                    </a:lnTo>
                    <a:lnTo>
                      <a:pt x="63" y="22"/>
                    </a:lnTo>
                    <a:lnTo>
                      <a:pt x="68" y="24"/>
                    </a:lnTo>
                    <a:lnTo>
                      <a:pt x="74" y="28"/>
                    </a:lnTo>
                    <a:lnTo>
                      <a:pt x="79" y="30"/>
                    </a:lnTo>
                    <a:lnTo>
                      <a:pt x="85" y="33"/>
                    </a:lnTo>
                    <a:lnTo>
                      <a:pt x="90" y="36"/>
                    </a:lnTo>
                    <a:lnTo>
                      <a:pt x="96" y="39"/>
                    </a:lnTo>
                    <a:lnTo>
                      <a:pt x="96" y="45"/>
                    </a:lnTo>
                    <a:lnTo>
                      <a:pt x="97" y="51"/>
                    </a:lnTo>
                    <a:lnTo>
                      <a:pt x="97" y="57"/>
                    </a:lnTo>
                    <a:lnTo>
                      <a:pt x="98" y="63"/>
                    </a:lnTo>
                    <a:lnTo>
                      <a:pt x="98" y="69"/>
                    </a:lnTo>
                    <a:lnTo>
                      <a:pt x="98" y="75"/>
                    </a:lnTo>
                    <a:lnTo>
                      <a:pt x="98" y="81"/>
                    </a:lnTo>
                    <a:lnTo>
                      <a:pt x="98" y="88"/>
                    </a:lnTo>
                    <a:lnTo>
                      <a:pt x="98" y="93"/>
                    </a:lnTo>
                    <a:lnTo>
                      <a:pt x="98" y="99"/>
                    </a:lnTo>
                    <a:lnTo>
                      <a:pt x="98" y="105"/>
                    </a:lnTo>
                    <a:lnTo>
                      <a:pt x="98" y="111"/>
                    </a:lnTo>
                    <a:lnTo>
                      <a:pt x="98" y="117"/>
                    </a:lnTo>
                    <a:lnTo>
                      <a:pt x="99" y="123"/>
                    </a:lnTo>
                    <a:lnTo>
                      <a:pt x="99" y="129"/>
                    </a:lnTo>
                    <a:lnTo>
                      <a:pt x="99" y="135"/>
                    </a:lnTo>
                    <a:lnTo>
                      <a:pt x="97" y="136"/>
                    </a:lnTo>
                    <a:lnTo>
                      <a:pt x="94" y="136"/>
                    </a:lnTo>
                    <a:lnTo>
                      <a:pt x="92" y="136"/>
                    </a:lnTo>
                    <a:lnTo>
                      <a:pt x="90" y="136"/>
                    </a:lnTo>
                    <a:lnTo>
                      <a:pt x="88" y="135"/>
                    </a:lnTo>
                    <a:lnTo>
                      <a:pt x="85" y="134"/>
                    </a:lnTo>
                    <a:lnTo>
                      <a:pt x="82" y="133"/>
                    </a:lnTo>
                    <a:lnTo>
                      <a:pt x="80" y="132"/>
                    </a:lnTo>
                    <a:lnTo>
                      <a:pt x="77" y="131"/>
                    </a:lnTo>
                    <a:lnTo>
                      <a:pt x="75" y="130"/>
                    </a:lnTo>
                    <a:lnTo>
                      <a:pt x="72" y="128"/>
                    </a:lnTo>
                    <a:lnTo>
                      <a:pt x="70" y="127"/>
                    </a:lnTo>
                    <a:lnTo>
                      <a:pt x="67" y="125"/>
                    </a:lnTo>
                    <a:lnTo>
                      <a:pt x="64" y="124"/>
                    </a:lnTo>
                    <a:lnTo>
                      <a:pt x="62" y="124"/>
                    </a:lnTo>
                    <a:lnTo>
                      <a:pt x="60" y="123"/>
                    </a:lnTo>
                    <a:lnTo>
                      <a:pt x="56" y="122"/>
                    </a:lnTo>
                    <a:lnTo>
                      <a:pt x="52" y="120"/>
                    </a:lnTo>
                    <a:lnTo>
                      <a:pt x="48" y="119"/>
                    </a:lnTo>
                    <a:lnTo>
                      <a:pt x="45" y="117"/>
                    </a:lnTo>
                    <a:lnTo>
                      <a:pt x="41" y="115"/>
                    </a:lnTo>
                    <a:lnTo>
                      <a:pt x="37" y="114"/>
                    </a:lnTo>
                    <a:lnTo>
                      <a:pt x="33" y="112"/>
                    </a:lnTo>
                    <a:lnTo>
                      <a:pt x="30" y="110"/>
                    </a:lnTo>
                    <a:lnTo>
                      <a:pt x="26" y="108"/>
                    </a:lnTo>
                    <a:lnTo>
                      <a:pt x="22" y="107"/>
                    </a:lnTo>
                    <a:lnTo>
                      <a:pt x="18" y="105"/>
                    </a:lnTo>
                    <a:lnTo>
                      <a:pt x="15" y="103"/>
                    </a:lnTo>
                    <a:lnTo>
                      <a:pt x="11" y="101"/>
                    </a:lnTo>
                    <a:lnTo>
                      <a:pt x="7" y="100"/>
                    </a:lnTo>
                    <a:lnTo>
                      <a:pt x="4" y="97"/>
                    </a:lnTo>
                    <a:lnTo>
                      <a:pt x="0" y="96"/>
                    </a:lnTo>
                    <a:lnTo>
                      <a:pt x="0" y="92"/>
                    </a:lnTo>
                    <a:lnTo>
                      <a:pt x="1" y="88"/>
                    </a:lnTo>
                    <a:lnTo>
                      <a:pt x="1" y="84"/>
                    </a:lnTo>
                    <a:lnTo>
                      <a:pt x="2" y="80"/>
                    </a:lnTo>
                    <a:lnTo>
                      <a:pt x="2" y="76"/>
                    </a:lnTo>
                    <a:lnTo>
                      <a:pt x="2" y="72"/>
                    </a:lnTo>
                    <a:lnTo>
                      <a:pt x="2" y="68"/>
                    </a:lnTo>
                    <a:lnTo>
                      <a:pt x="2" y="64"/>
                    </a:lnTo>
                    <a:lnTo>
                      <a:pt x="2" y="60"/>
                    </a:lnTo>
                    <a:lnTo>
                      <a:pt x="1" y="55"/>
                    </a:lnTo>
                    <a:lnTo>
                      <a:pt x="1" y="51"/>
                    </a:lnTo>
                    <a:lnTo>
                      <a:pt x="1" y="47"/>
                    </a:lnTo>
                    <a:lnTo>
                      <a:pt x="1" y="43"/>
                    </a:lnTo>
                    <a:lnTo>
                      <a:pt x="1" y="39"/>
                    </a:lnTo>
                    <a:lnTo>
                      <a:pt x="2" y="35"/>
                    </a:lnTo>
                    <a:lnTo>
                      <a:pt x="2" y="31"/>
                    </a:lnTo>
                    <a:lnTo>
                      <a:pt x="2" y="29"/>
                    </a:lnTo>
                    <a:lnTo>
                      <a:pt x="2" y="27"/>
                    </a:lnTo>
                    <a:lnTo>
                      <a:pt x="2" y="25"/>
                    </a:lnTo>
                    <a:lnTo>
                      <a:pt x="2" y="23"/>
                    </a:lnTo>
                    <a:lnTo>
                      <a:pt x="2" y="21"/>
                    </a:lnTo>
                    <a:lnTo>
                      <a:pt x="3" y="19"/>
                    </a:lnTo>
                    <a:lnTo>
                      <a:pt x="3" y="17"/>
                    </a:lnTo>
                    <a:lnTo>
                      <a:pt x="3" y="15"/>
                    </a:lnTo>
                    <a:lnTo>
                      <a:pt x="3" y="13"/>
                    </a:lnTo>
                    <a:lnTo>
                      <a:pt x="4" y="11"/>
                    </a:lnTo>
                    <a:lnTo>
                      <a:pt x="4" y="9"/>
                    </a:lnTo>
                    <a:lnTo>
                      <a:pt x="4" y="7"/>
                    </a:lnTo>
                    <a:lnTo>
                      <a:pt x="4" y="5"/>
                    </a:lnTo>
                    <a:lnTo>
                      <a:pt x="4" y="3"/>
                    </a:lnTo>
                    <a:lnTo>
                      <a:pt x="4" y="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7" name="Freeform 928"/>
              <p:cNvSpPr>
                <a:spLocks/>
              </p:cNvSpPr>
              <p:nvPr/>
            </p:nvSpPr>
            <p:spPr bwMode="auto">
              <a:xfrm>
                <a:off x="4484" y="2378"/>
                <a:ext cx="26" cy="10"/>
              </a:xfrm>
              <a:custGeom>
                <a:avLst/>
                <a:gdLst>
                  <a:gd name="T0" fmla="*/ 8 w 26"/>
                  <a:gd name="T1" fmla="*/ 0 h 10"/>
                  <a:gd name="T2" fmla="*/ 10 w 26"/>
                  <a:gd name="T3" fmla="*/ 1 h 10"/>
                  <a:gd name="T4" fmla="*/ 13 w 26"/>
                  <a:gd name="T5" fmla="*/ 1 h 10"/>
                  <a:gd name="T6" fmla="*/ 16 w 26"/>
                  <a:gd name="T7" fmla="*/ 1 h 10"/>
                  <a:gd name="T8" fmla="*/ 18 w 26"/>
                  <a:gd name="T9" fmla="*/ 1 h 10"/>
                  <a:gd name="T10" fmla="*/ 20 w 26"/>
                  <a:gd name="T11" fmla="*/ 1 h 10"/>
                  <a:gd name="T12" fmla="*/ 22 w 26"/>
                  <a:gd name="T13" fmla="*/ 1 h 10"/>
                  <a:gd name="T14" fmla="*/ 24 w 26"/>
                  <a:gd name="T15" fmla="*/ 2 h 10"/>
                  <a:gd name="T16" fmla="*/ 26 w 26"/>
                  <a:gd name="T17" fmla="*/ 4 h 10"/>
                  <a:gd name="T18" fmla="*/ 23 w 26"/>
                  <a:gd name="T19" fmla="*/ 4 h 10"/>
                  <a:gd name="T20" fmla="*/ 22 w 26"/>
                  <a:gd name="T21" fmla="*/ 4 h 10"/>
                  <a:gd name="T22" fmla="*/ 20 w 26"/>
                  <a:gd name="T23" fmla="*/ 5 h 10"/>
                  <a:gd name="T24" fmla="*/ 18 w 26"/>
                  <a:gd name="T25" fmla="*/ 6 h 10"/>
                  <a:gd name="T26" fmla="*/ 16 w 26"/>
                  <a:gd name="T27" fmla="*/ 7 h 10"/>
                  <a:gd name="T28" fmla="*/ 14 w 26"/>
                  <a:gd name="T29" fmla="*/ 8 h 10"/>
                  <a:gd name="T30" fmla="*/ 11 w 26"/>
                  <a:gd name="T31" fmla="*/ 8 h 10"/>
                  <a:gd name="T32" fmla="*/ 9 w 26"/>
                  <a:gd name="T33" fmla="*/ 9 h 10"/>
                  <a:gd name="T34" fmla="*/ 7 w 26"/>
                  <a:gd name="T35" fmla="*/ 9 h 10"/>
                  <a:gd name="T36" fmla="*/ 6 w 26"/>
                  <a:gd name="T37" fmla="*/ 10 h 10"/>
                  <a:gd name="T38" fmla="*/ 4 w 26"/>
                  <a:gd name="T39" fmla="*/ 9 h 10"/>
                  <a:gd name="T40" fmla="*/ 3 w 26"/>
                  <a:gd name="T41" fmla="*/ 9 h 10"/>
                  <a:gd name="T42" fmla="*/ 1 w 26"/>
                  <a:gd name="T43" fmla="*/ 8 h 10"/>
                  <a:gd name="T44" fmla="*/ 1 w 26"/>
                  <a:gd name="T45" fmla="*/ 7 h 10"/>
                  <a:gd name="T46" fmla="*/ 0 w 26"/>
                  <a:gd name="T47" fmla="*/ 6 h 10"/>
                  <a:gd name="T48" fmla="*/ 0 w 26"/>
                  <a:gd name="T49" fmla="*/ 3 h 10"/>
                  <a:gd name="T50" fmla="*/ 1 w 26"/>
                  <a:gd name="T51" fmla="*/ 3 h 10"/>
                  <a:gd name="T52" fmla="*/ 4 w 26"/>
                  <a:gd name="T53" fmla="*/ 3 h 10"/>
                  <a:gd name="T54" fmla="*/ 6 w 26"/>
                  <a:gd name="T55" fmla="*/ 2 h 10"/>
                  <a:gd name="T56" fmla="*/ 8 w 26"/>
                  <a:gd name="T57" fmla="*/ 0 h 10"/>
                  <a:gd name="T58" fmla="*/ 8 w 26"/>
                  <a:gd name="T59" fmla="*/ 0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 h="10">
                    <a:moveTo>
                      <a:pt x="8" y="0"/>
                    </a:moveTo>
                    <a:lnTo>
                      <a:pt x="10" y="1"/>
                    </a:lnTo>
                    <a:lnTo>
                      <a:pt x="13" y="1"/>
                    </a:lnTo>
                    <a:lnTo>
                      <a:pt x="16" y="1"/>
                    </a:lnTo>
                    <a:lnTo>
                      <a:pt x="18" y="1"/>
                    </a:lnTo>
                    <a:lnTo>
                      <a:pt x="20" y="1"/>
                    </a:lnTo>
                    <a:lnTo>
                      <a:pt x="22" y="1"/>
                    </a:lnTo>
                    <a:lnTo>
                      <a:pt x="24" y="2"/>
                    </a:lnTo>
                    <a:lnTo>
                      <a:pt x="26" y="4"/>
                    </a:lnTo>
                    <a:lnTo>
                      <a:pt x="23" y="4"/>
                    </a:lnTo>
                    <a:lnTo>
                      <a:pt x="22" y="4"/>
                    </a:lnTo>
                    <a:lnTo>
                      <a:pt x="20" y="5"/>
                    </a:lnTo>
                    <a:lnTo>
                      <a:pt x="18" y="6"/>
                    </a:lnTo>
                    <a:lnTo>
                      <a:pt x="16" y="7"/>
                    </a:lnTo>
                    <a:lnTo>
                      <a:pt x="14" y="8"/>
                    </a:lnTo>
                    <a:lnTo>
                      <a:pt x="11" y="8"/>
                    </a:lnTo>
                    <a:lnTo>
                      <a:pt x="9" y="9"/>
                    </a:lnTo>
                    <a:lnTo>
                      <a:pt x="7" y="9"/>
                    </a:lnTo>
                    <a:lnTo>
                      <a:pt x="6" y="10"/>
                    </a:lnTo>
                    <a:lnTo>
                      <a:pt x="4" y="9"/>
                    </a:lnTo>
                    <a:lnTo>
                      <a:pt x="3" y="9"/>
                    </a:lnTo>
                    <a:lnTo>
                      <a:pt x="1" y="8"/>
                    </a:lnTo>
                    <a:lnTo>
                      <a:pt x="1" y="7"/>
                    </a:lnTo>
                    <a:lnTo>
                      <a:pt x="0" y="6"/>
                    </a:lnTo>
                    <a:lnTo>
                      <a:pt x="0" y="3"/>
                    </a:lnTo>
                    <a:lnTo>
                      <a:pt x="1" y="3"/>
                    </a:lnTo>
                    <a:lnTo>
                      <a:pt x="4" y="3"/>
                    </a:lnTo>
                    <a:lnTo>
                      <a:pt x="6"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8" name="Freeform 929"/>
              <p:cNvSpPr>
                <a:spLocks/>
              </p:cNvSpPr>
              <p:nvPr/>
            </p:nvSpPr>
            <p:spPr bwMode="auto">
              <a:xfrm>
                <a:off x="4540" y="2378"/>
                <a:ext cx="38" cy="8"/>
              </a:xfrm>
              <a:custGeom>
                <a:avLst/>
                <a:gdLst>
                  <a:gd name="T0" fmla="*/ 0 w 38"/>
                  <a:gd name="T1" fmla="*/ 0 h 8"/>
                  <a:gd name="T2" fmla="*/ 3 w 38"/>
                  <a:gd name="T3" fmla="*/ 1 h 8"/>
                  <a:gd name="T4" fmla="*/ 5 w 38"/>
                  <a:gd name="T5" fmla="*/ 1 h 8"/>
                  <a:gd name="T6" fmla="*/ 7 w 38"/>
                  <a:gd name="T7" fmla="*/ 1 h 8"/>
                  <a:gd name="T8" fmla="*/ 8 w 38"/>
                  <a:gd name="T9" fmla="*/ 1 h 8"/>
                  <a:gd name="T10" fmla="*/ 10 w 38"/>
                  <a:gd name="T11" fmla="*/ 1 h 8"/>
                  <a:gd name="T12" fmla="*/ 11 w 38"/>
                  <a:gd name="T13" fmla="*/ 2 h 8"/>
                  <a:gd name="T14" fmla="*/ 14 w 38"/>
                  <a:gd name="T15" fmla="*/ 2 h 8"/>
                  <a:gd name="T16" fmla="*/ 17 w 38"/>
                  <a:gd name="T17" fmla="*/ 2 h 8"/>
                  <a:gd name="T18" fmla="*/ 18 w 38"/>
                  <a:gd name="T19" fmla="*/ 2 h 8"/>
                  <a:gd name="T20" fmla="*/ 19 w 38"/>
                  <a:gd name="T21" fmla="*/ 2 h 8"/>
                  <a:gd name="T22" fmla="*/ 21 w 38"/>
                  <a:gd name="T23" fmla="*/ 2 h 8"/>
                  <a:gd name="T24" fmla="*/ 22 w 38"/>
                  <a:gd name="T25" fmla="*/ 3 h 8"/>
                  <a:gd name="T26" fmla="*/ 24 w 38"/>
                  <a:gd name="T27" fmla="*/ 3 h 8"/>
                  <a:gd name="T28" fmla="*/ 26 w 38"/>
                  <a:gd name="T29" fmla="*/ 4 h 8"/>
                  <a:gd name="T30" fmla="*/ 28 w 38"/>
                  <a:gd name="T31" fmla="*/ 4 h 8"/>
                  <a:gd name="T32" fmla="*/ 29 w 38"/>
                  <a:gd name="T33" fmla="*/ 5 h 8"/>
                  <a:gd name="T34" fmla="*/ 31 w 38"/>
                  <a:gd name="T35" fmla="*/ 5 h 8"/>
                  <a:gd name="T36" fmla="*/ 33 w 38"/>
                  <a:gd name="T37" fmla="*/ 6 h 8"/>
                  <a:gd name="T38" fmla="*/ 34 w 38"/>
                  <a:gd name="T39" fmla="*/ 7 h 8"/>
                  <a:gd name="T40" fmla="*/ 36 w 38"/>
                  <a:gd name="T41" fmla="*/ 8 h 8"/>
                  <a:gd name="T42" fmla="*/ 37 w 38"/>
                  <a:gd name="T43" fmla="*/ 8 h 8"/>
                  <a:gd name="T44" fmla="*/ 38 w 38"/>
                  <a:gd name="T45" fmla="*/ 8 h 8"/>
                  <a:gd name="T46" fmla="*/ 37 w 38"/>
                  <a:gd name="T47" fmla="*/ 8 h 8"/>
                  <a:gd name="T48" fmla="*/ 35 w 38"/>
                  <a:gd name="T49" fmla="*/ 8 h 8"/>
                  <a:gd name="T50" fmla="*/ 33 w 38"/>
                  <a:gd name="T51" fmla="*/ 8 h 8"/>
                  <a:gd name="T52" fmla="*/ 31 w 38"/>
                  <a:gd name="T53" fmla="*/ 8 h 8"/>
                  <a:gd name="T54" fmla="*/ 29 w 38"/>
                  <a:gd name="T55" fmla="*/ 8 h 8"/>
                  <a:gd name="T56" fmla="*/ 28 w 38"/>
                  <a:gd name="T57" fmla="*/ 8 h 8"/>
                  <a:gd name="T58" fmla="*/ 26 w 38"/>
                  <a:gd name="T59" fmla="*/ 8 h 8"/>
                  <a:gd name="T60" fmla="*/ 24 w 38"/>
                  <a:gd name="T61" fmla="*/ 7 h 8"/>
                  <a:gd name="T62" fmla="*/ 21 w 38"/>
                  <a:gd name="T63" fmla="*/ 6 h 8"/>
                  <a:gd name="T64" fmla="*/ 19 w 38"/>
                  <a:gd name="T65" fmla="*/ 6 h 8"/>
                  <a:gd name="T66" fmla="*/ 16 w 38"/>
                  <a:gd name="T67" fmla="*/ 4 h 8"/>
                  <a:gd name="T68" fmla="*/ 14 w 38"/>
                  <a:gd name="T69" fmla="*/ 4 h 8"/>
                  <a:gd name="T70" fmla="*/ 11 w 38"/>
                  <a:gd name="T71" fmla="*/ 3 h 8"/>
                  <a:gd name="T72" fmla="*/ 9 w 38"/>
                  <a:gd name="T73" fmla="*/ 2 h 8"/>
                  <a:gd name="T74" fmla="*/ 6 w 38"/>
                  <a:gd name="T75" fmla="*/ 2 h 8"/>
                  <a:gd name="T76" fmla="*/ 4 w 38"/>
                  <a:gd name="T77" fmla="*/ 2 h 8"/>
                  <a:gd name="T78" fmla="*/ 2 w 38"/>
                  <a:gd name="T79" fmla="*/ 1 h 8"/>
                  <a:gd name="T80" fmla="*/ 0 w 38"/>
                  <a:gd name="T81" fmla="*/ 1 h 8"/>
                  <a:gd name="T82" fmla="*/ 0 w 38"/>
                  <a:gd name="T83" fmla="*/ 1 h 8"/>
                  <a:gd name="T84" fmla="*/ 0 w 38"/>
                  <a:gd name="T85" fmla="*/ 0 h 8"/>
                  <a:gd name="T86" fmla="*/ 0 w 38"/>
                  <a:gd name="T87" fmla="*/ 0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 h="8">
                    <a:moveTo>
                      <a:pt x="0" y="0"/>
                    </a:moveTo>
                    <a:lnTo>
                      <a:pt x="3" y="1"/>
                    </a:lnTo>
                    <a:lnTo>
                      <a:pt x="5" y="1"/>
                    </a:lnTo>
                    <a:lnTo>
                      <a:pt x="7" y="1"/>
                    </a:lnTo>
                    <a:lnTo>
                      <a:pt x="8" y="1"/>
                    </a:lnTo>
                    <a:lnTo>
                      <a:pt x="10" y="1"/>
                    </a:lnTo>
                    <a:lnTo>
                      <a:pt x="11" y="2"/>
                    </a:lnTo>
                    <a:lnTo>
                      <a:pt x="14" y="2"/>
                    </a:lnTo>
                    <a:lnTo>
                      <a:pt x="17" y="2"/>
                    </a:lnTo>
                    <a:lnTo>
                      <a:pt x="18" y="2"/>
                    </a:lnTo>
                    <a:lnTo>
                      <a:pt x="19" y="2"/>
                    </a:lnTo>
                    <a:lnTo>
                      <a:pt x="21" y="2"/>
                    </a:lnTo>
                    <a:lnTo>
                      <a:pt x="22" y="3"/>
                    </a:lnTo>
                    <a:lnTo>
                      <a:pt x="24" y="3"/>
                    </a:lnTo>
                    <a:lnTo>
                      <a:pt x="26" y="4"/>
                    </a:lnTo>
                    <a:lnTo>
                      <a:pt x="28" y="4"/>
                    </a:lnTo>
                    <a:lnTo>
                      <a:pt x="29" y="5"/>
                    </a:lnTo>
                    <a:lnTo>
                      <a:pt x="31" y="5"/>
                    </a:lnTo>
                    <a:lnTo>
                      <a:pt x="33" y="6"/>
                    </a:lnTo>
                    <a:lnTo>
                      <a:pt x="34" y="7"/>
                    </a:lnTo>
                    <a:lnTo>
                      <a:pt x="36" y="8"/>
                    </a:lnTo>
                    <a:lnTo>
                      <a:pt x="37" y="8"/>
                    </a:lnTo>
                    <a:lnTo>
                      <a:pt x="38" y="8"/>
                    </a:lnTo>
                    <a:lnTo>
                      <a:pt x="37" y="8"/>
                    </a:lnTo>
                    <a:lnTo>
                      <a:pt x="35" y="8"/>
                    </a:lnTo>
                    <a:lnTo>
                      <a:pt x="33" y="8"/>
                    </a:lnTo>
                    <a:lnTo>
                      <a:pt x="31" y="8"/>
                    </a:lnTo>
                    <a:lnTo>
                      <a:pt x="29" y="8"/>
                    </a:lnTo>
                    <a:lnTo>
                      <a:pt x="28" y="8"/>
                    </a:lnTo>
                    <a:lnTo>
                      <a:pt x="26" y="8"/>
                    </a:lnTo>
                    <a:lnTo>
                      <a:pt x="24" y="7"/>
                    </a:lnTo>
                    <a:lnTo>
                      <a:pt x="21" y="6"/>
                    </a:lnTo>
                    <a:lnTo>
                      <a:pt x="19" y="6"/>
                    </a:lnTo>
                    <a:lnTo>
                      <a:pt x="16" y="4"/>
                    </a:lnTo>
                    <a:lnTo>
                      <a:pt x="14" y="4"/>
                    </a:lnTo>
                    <a:lnTo>
                      <a:pt x="11" y="3"/>
                    </a:lnTo>
                    <a:lnTo>
                      <a:pt x="9" y="2"/>
                    </a:lnTo>
                    <a:lnTo>
                      <a:pt x="6" y="2"/>
                    </a:lnTo>
                    <a:lnTo>
                      <a:pt x="4" y="2"/>
                    </a:lnTo>
                    <a:lnTo>
                      <a:pt x="2" y="1"/>
                    </a:lnTo>
                    <a:lnTo>
                      <a:pt x="0"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9" name="Freeform 930"/>
              <p:cNvSpPr>
                <a:spLocks/>
              </p:cNvSpPr>
              <p:nvPr/>
            </p:nvSpPr>
            <p:spPr bwMode="auto">
              <a:xfrm>
                <a:off x="4772" y="2378"/>
                <a:ext cx="14" cy="24"/>
              </a:xfrm>
              <a:custGeom>
                <a:avLst/>
                <a:gdLst>
                  <a:gd name="T0" fmla="*/ 2 w 14"/>
                  <a:gd name="T1" fmla="*/ 0 h 24"/>
                  <a:gd name="T2" fmla="*/ 4 w 14"/>
                  <a:gd name="T3" fmla="*/ 1 h 24"/>
                  <a:gd name="T4" fmla="*/ 6 w 14"/>
                  <a:gd name="T5" fmla="*/ 2 h 24"/>
                  <a:gd name="T6" fmla="*/ 8 w 14"/>
                  <a:gd name="T7" fmla="*/ 2 h 24"/>
                  <a:gd name="T8" fmla="*/ 10 w 14"/>
                  <a:gd name="T9" fmla="*/ 3 h 24"/>
                  <a:gd name="T10" fmla="*/ 11 w 14"/>
                  <a:gd name="T11" fmla="*/ 4 h 24"/>
                  <a:gd name="T12" fmla="*/ 12 w 14"/>
                  <a:gd name="T13" fmla="*/ 6 h 24"/>
                  <a:gd name="T14" fmla="*/ 13 w 14"/>
                  <a:gd name="T15" fmla="*/ 7 h 24"/>
                  <a:gd name="T16" fmla="*/ 14 w 14"/>
                  <a:gd name="T17" fmla="*/ 9 h 24"/>
                  <a:gd name="T18" fmla="*/ 14 w 14"/>
                  <a:gd name="T19" fmla="*/ 11 h 24"/>
                  <a:gd name="T20" fmla="*/ 14 w 14"/>
                  <a:gd name="T21" fmla="*/ 13 h 24"/>
                  <a:gd name="T22" fmla="*/ 14 w 14"/>
                  <a:gd name="T23" fmla="*/ 16 h 24"/>
                  <a:gd name="T24" fmla="*/ 14 w 14"/>
                  <a:gd name="T25" fmla="*/ 18 h 24"/>
                  <a:gd name="T26" fmla="*/ 14 w 14"/>
                  <a:gd name="T27" fmla="*/ 20 h 24"/>
                  <a:gd name="T28" fmla="*/ 14 w 14"/>
                  <a:gd name="T29" fmla="*/ 22 h 24"/>
                  <a:gd name="T30" fmla="*/ 14 w 14"/>
                  <a:gd name="T31" fmla="*/ 23 h 24"/>
                  <a:gd name="T32" fmla="*/ 14 w 14"/>
                  <a:gd name="T33" fmla="*/ 24 h 24"/>
                  <a:gd name="T34" fmla="*/ 12 w 14"/>
                  <a:gd name="T35" fmla="*/ 24 h 24"/>
                  <a:gd name="T36" fmla="*/ 10 w 14"/>
                  <a:gd name="T37" fmla="*/ 24 h 24"/>
                  <a:gd name="T38" fmla="*/ 9 w 14"/>
                  <a:gd name="T39" fmla="*/ 23 h 24"/>
                  <a:gd name="T40" fmla="*/ 8 w 14"/>
                  <a:gd name="T41" fmla="*/ 23 h 24"/>
                  <a:gd name="T42" fmla="*/ 5 w 14"/>
                  <a:gd name="T43" fmla="*/ 21 h 24"/>
                  <a:gd name="T44" fmla="*/ 4 w 14"/>
                  <a:gd name="T45" fmla="*/ 19 h 24"/>
                  <a:gd name="T46" fmla="*/ 2 w 14"/>
                  <a:gd name="T47" fmla="*/ 17 h 24"/>
                  <a:gd name="T48" fmla="*/ 1 w 14"/>
                  <a:gd name="T49" fmla="*/ 15 h 24"/>
                  <a:gd name="T50" fmla="*/ 0 w 14"/>
                  <a:gd name="T51" fmla="*/ 13 h 24"/>
                  <a:gd name="T52" fmla="*/ 0 w 14"/>
                  <a:gd name="T53" fmla="*/ 11 h 24"/>
                  <a:gd name="T54" fmla="*/ 0 w 14"/>
                  <a:gd name="T55" fmla="*/ 9 h 24"/>
                  <a:gd name="T56" fmla="*/ 0 w 14"/>
                  <a:gd name="T57" fmla="*/ 7 h 24"/>
                  <a:gd name="T58" fmla="*/ 0 w 14"/>
                  <a:gd name="T59" fmla="*/ 4 h 24"/>
                  <a:gd name="T60" fmla="*/ 1 w 14"/>
                  <a:gd name="T61" fmla="*/ 2 h 24"/>
                  <a:gd name="T62" fmla="*/ 1 w 14"/>
                  <a:gd name="T63" fmla="*/ 1 h 24"/>
                  <a:gd name="T64" fmla="*/ 2 w 14"/>
                  <a:gd name="T65" fmla="*/ 0 h 24"/>
                  <a:gd name="T66" fmla="*/ 2 w 14"/>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 h="24">
                    <a:moveTo>
                      <a:pt x="2" y="0"/>
                    </a:moveTo>
                    <a:lnTo>
                      <a:pt x="4" y="1"/>
                    </a:lnTo>
                    <a:lnTo>
                      <a:pt x="6" y="2"/>
                    </a:lnTo>
                    <a:lnTo>
                      <a:pt x="8" y="2"/>
                    </a:lnTo>
                    <a:lnTo>
                      <a:pt x="10" y="3"/>
                    </a:lnTo>
                    <a:lnTo>
                      <a:pt x="11" y="4"/>
                    </a:lnTo>
                    <a:lnTo>
                      <a:pt x="12" y="6"/>
                    </a:lnTo>
                    <a:lnTo>
                      <a:pt x="13" y="7"/>
                    </a:lnTo>
                    <a:lnTo>
                      <a:pt x="14" y="9"/>
                    </a:lnTo>
                    <a:lnTo>
                      <a:pt x="14" y="11"/>
                    </a:lnTo>
                    <a:lnTo>
                      <a:pt x="14" y="13"/>
                    </a:lnTo>
                    <a:lnTo>
                      <a:pt x="14" y="16"/>
                    </a:lnTo>
                    <a:lnTo>
                      <a:pt x="14" y="18"/>
                    </a:lnTo>
                    <a:lnTo>
                      <a:pt x="14" y="20"/>
                    </a:lnTo>
                    <a:lnTo>
                      <a:pt x="14" y="22"/>
                    </a:lnTo>
                    <a:lnTo>
                      <a:pt x="14" y="23"/>
                    </a:lnTo>
                    <a:lnTo>
                      <a:pt x="14" y="24"/>
                    </a:lnTo>
                    <a:lnTo>
                      <a:pt x="12" y="24"/>
                    </a:lnTo>
                    <a:lnTo>
                      <a:pt x="10" y="24"/>
                    </a:lnTo>
                    <a:lnTo>
                      <a:pt x="9" y="23"/>
                    </a:lnTo>
                    <a:lnTo>
                      <a:pt x="8" y="23"/>
                    </a:lnTo>
                    <a:lnTo>
                      <a:pt x="5" y="21"/>
                    </a:lnTo>
                    <a:lnTo>
                      <a:pt x="4" y="19"/>
                    </a:lnTo>
                    <a:lnTo>
                      <a:pt x="2" y="17"/>
                    </a:lnTo>
                    <a:lnTo>
                      <a:pt x="1" y="15"/>
                    </a:lnTo>
                    <a:lnTo>
                      <a:pt x="0" y="13"/>
                    </a:lnTo>
                    <a:lnTo>
                      <a:pt x="0" y="11"/>
                    </a:lnTo>
                    <a:lnTo>
                      <a:pt x="0" y="9"/>
                    </a:lnTo>
                    <a:lnTo>
                      <a:pt x="0" y="7"/>
                    </a:lnTo>
                    <a:lnTo>
                      <a:pt x="0" y="4"/>
                    </a:lnTo>
                    <a:lnTo>
                      <a:pt x="1" y="2"/>
                    </a:lnTo>
                    <a:lnTo>
                      <a:pt x="1"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0" name="Freeform 931"/>
              <p:cNvSpPr>
                <a:spLocks/>
              </p:cNvSpPr>
              <p:nvPr/>
            </p:nvSpPr>
            <p:spPr bwMode="auto">
              <a:xfrm>
                <a:off x="4851" y="2385"/>
                <a:ext cx="82" cy="51"/>
              </a:xfrm>
              <a:custGeom>
                <a:avLst/>
                <a:gdLst>
                  <a:gd name="T0" fmla="*/ 1 w 82"/>
                  <a:gd name="T1" fmla="*/ 0 h 51"/>
                  <a:gd name="T2" fmla="*/ 6 w 82"/>
                  <a:gd name="T3" fmla="*/ 2 h 51"/>
                  <a:gd name="T4" fmla="*/ 11 w 82"/>
                  <a:gd name="T5" fmla="*/ 4 h 51"/>
                  <a:gd name="T6" fmla="*/ 16 w 82"/>
                  <a:gd name="T7" fmla="*/ 6 h 51"/>
                  <a:gd name="T8" fmla="*/ 21 w 82"/>
                  <a:gd name="T9" fmla="*/ 9 h 51"/>
                  <a:gd name="T10" fmla="*/ 26 w 82"/>
                  <a:gd name="T11" fmla="*/ 11 h 51"/>
                  <a:gd name="T12" fmla="*/ 31 w 82"/>
                  <a:gd name="T13" fmla="*/ 13 h 51"/>
                  <a:gd name="T14" fmla="*/ 36 w 82"/>
                  <a:gd name="T15" fmla="*/ 15 h 51"/>
                  <a:gd name="T16" fmla="*/ 42 w 82"/>
                  <a:gd name="T17" fmla="*/ 17 h 51"/>
                  <a:gd name="T18" fmla="*/ 47 w 82"/>
                  <a:gd name="T19" fmla="*/ 20 h 51"/>
                  <a:gd name="T20" fmla="*/ 52 w 82"/>
                  <a:gd name="T21" fmla="*/ 22 h 51"/>
                  <a:gd name="T22" fmla="*/ 57 w 82"/>
                  <a:gd name="T23" fmla="*/ 24 h 51"/>
                  <a:gd name="T24" fmla="*/ 62 w 82"/>
                  <a:gd name="T25" fmla="*/ 27 h 51"/>
                  <a:gd name="T26" fmla="*/ 67 w 82"/>
                  <a:gd name="T27" fmla="*/ 30 h 51"/>
                  <a:gd name="T28" fmla="*/ 71 w 82"/>
                  <a:gd name="T29" fmla="*/ 33 h 51"/>
                  <a:gd name="T30" fmla="*/ 76 w 82"/>
                  <a:gd name="T31" fmla="*/ 35 h 51"/>
                  <a:gd name="T32" fmla="*/ 81 w 82"/>
                  <a:gd name="T33" fmla="*/ 39 h 51"/>
                  <a:gd name="T34" fmla="*/ 81 w 82"/>
                  <a:gd name="T35" fmla="*/ 40 h 51"/>
                  <a:gd name="T36" fmla="*/ 81 w 82"/>
                  <a:gd name="T37" fmla="*/ 41 h 51"/>
                  <a:gd name="T38" fmla="*/ 81 w 82"/>
                  <a:gd name="T39" fmla="*/ 43 h 51"/>
                  <a:gd name="T40" fmla="*/ 81 w 82"/>
                  <a:gd name="T41" fmla="*/ 44 h 51"/>
                  <a:gd name="T42" fmla="*/ 81 w 82"/>
                  <a:gd name="T43" fmla="*/ 46 h 51"/>
                  <a:gd name="T44" fmla="*/ 81 w 82"/>
                  <a:gd name="T45" fmla="*/ 48 h 51"/>
                  <a:gd name="T46" fmla="*/ 81 w 82"/>
                  <a:gd name="T47" fmla="*/ 49 h 51"/>
                  <a:gd name="T48" fmla="*/ 82 w 82"/>
                  <a:gd name="T49" fmla="*/ 51 h 51"/>
                  <a:gd name="T50" fmla="*/ 76 w 82"/>
                  <a:gd name="T51" fmla="*/ 48 h 51"/>
                  <a:gd name="T52" fmla="*/ 71 w 82"/>
                  <a:gd name="T53" fmla="*/ 45 h 51"/>
                  <a:gd name="T54" fmla="*/ 66 w 82"/>
                  <a:gd name="T55" fmla="*/ 42 h 51"/>
                  <a:gd name="T56" fmla="*/ 61 w 82"/>
                  <a:gd name="T57" fmla="*/ 40 h 51"/>
                  <a:gd name="T58" fmla="*/ 56 w 82"/>
                  <a:gd name="T59" fmla="*/ 37 h 51"/>
                  <a:gd name="T60" fmla="*/ 51 w 82"/>
                  <a:gd name="T61" fmla="*/ 34 h 51"/>
                  <a:gd name="T62" fmla="*/ 46 w 82"/>
                  <a:gd name="T63" fmla="*/ 32 h 51"/>
                  <a:gd name="T64" fmla="*/ 41 w 82"/>
                  <a:gd name="T65" fmla="*/ 30 h 51"/>
                  <a:gd name="T66" fmla="*/ 36 w 82"/>
                  <a:gd name="T67" fmla="*/ 27 h 51"/>
                  <a:gd name="T68" fmla="*/ 30 w 82"/>
                  <a:gd name="T69" fmla="*/ 25 h 51"/>
                  <a:gd name="T70" fmla="*/ 25 w 82"/>
                  <a:gd name="T71" fmla="*/ 22 h 51"/>
                  <a:gd name="T72" fmla="*/ 20 w 82"/>
                  <a:gd name="T73" fmla="*/ 20 h 51"/>
                  <a:gd name="T74" fmla="*/ 15 w 82"/>
                  <a:gd name="T75" fmla="*/ 18 h 51"/>
                  <a:gd name="T76" fmla="*/ 10 w 82"/>
                  <a:gd name="T77" fmla="*/ 15 h 51"/>
                  <a:gd name="T78" fmla="*/ 5 w 82"/>
                  <a:gd name="T79" fmla="*/ 13 h 51"/>
                  <a:gd name="T80" fmla="*/ 0 w 82"/>
                  <a:gd name="T81" fmla="*/ 11 h 51"/>
                  <a:gd name="T82" fmla="*/ 0 w 82"/>
                  <a:gd name="T83" fmla="*/ 9 h 51"/>
                  <a:gd name="T84" fmla="*/ 0 w 82"/>
                  <a:gd name="T85" fmla="*/ 8 h 51"/>
                  <a:gd name="T86" fmla="*/ 0 w 82"/>
                  <a:gd name="T87" fmla="*/ 6 h 51"/>
                  <a:gd name="T88" fmla="*/ 0 w 82"/>
                  <a:gd name="T89" fmla="*/ 5 h 51"/>
                  <a:gd name="T90" fmla="*/ 0 w 82"/>
                  <a:gd name="T91" fmla="*/ 2 h 51"/>
                  <a:gd name="T92" fmla="*/ 1 w 82"/>
                  <a:gd name="T93" fmla="*/ 0 h 51"/>
                  <a:gd name="T94" fmla="*/ 1 w 82"/>
                  <a:gd name="T95" fmla="*/ 0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51">
                    <a:moveTo>
                      <a:pt x="1" y="0"/>
                    </a:moveTo>
                    <a:lnTo>
                      <a:pt x="6" y="2"/>
                    </a:lnTo>
                    <a:lnTo>
                      <a:pt x="11" y="4"/>
                    </a:lnTo>
                    <a:lnTo>
                      <a:pt x="16" y="6"/>
                    </a:lnTo>
                    <a:lnTo>
                      <a:pt x="21" y="9"/>
                    </a:lnTo>
                    <a:lnTo>
                      <a:pt x="26" y="11"/>
                    </a:lnTo>
                    <a:lnTo>
                      <a:pt x="31" y="13"/>
                    </a:lnTo>
                    <a:lnTo>
                      <a:pt x="36" y="15"/>
                    </a:lnTo>
                    <a:lnTo>
                      <a:pt x="42" y="17"/>
                    </a:lnTo>
                    <a:lnTo>
                      <a:pt x="47" y="20"/>
                    </a:lnTo>
                    <a:lnTo>
                      <a:pt x="52" y="22"/>
                    </a:lnTo>
                    <a:lnTo>
                      <a:pt x="57" y="24"/>
                    </a:lnTo>
                    <a:lnTo>
                      <a:pt x="62" y="27"/>
                    </a:lnTo>
                    <a:lnTo>
                      <a:pt x="67" y="30"/>
                    </a:lnTo>
                    <a:lnTo>
                      <a:pt x="71" y="33"/>
                    </a:lnTo>
                    <a:lnTo>
                      <a:pt x="76" y="35"/>
                    </a:lnTo>
                    <a:lnTo>
                      <a:pt x="81" y="39"/>
                    </a:lnTo>
                    <a:lnTo>
                      <a:pt x="81" y="40"/>
                    </a:lnTo>
                    <a:lnTo>
                      <a:pt x="81" y="41"/>
                    </a:lnTo>
                    <a:lnTo>
                      <a:pt x="81" y="43"/>
                    </a:lnTo>
                    <a:lnTo>
                      <a:pt x="81" y="44"/>
                    </a:lnTo>
                    <a:lnTo>
                      <a:pt x="81" y="46"/>
                    </a:lnTo>
                    <a:lnTo>
                      <a:pt x="81" y="48"/>
                    </a:lnTo>
                    <a:lnTo>
                      <a:pt x="81" y="49"/>
                    </a:lnTo>
                    <a:lnTo>
                      <a:pt x="82" y="51"/>
                    </a:lnTo>
                    <a:lnTo>
                      <a:pt x="76" y="48"/>
                    </a:lnTo>
                    <a:lnTo>
                      <a:pt x="71" y="45"/>
                    </a:lnTo>
                    <a:lnTo>
                      <a:pt x="66" y="42"/>
                    </a:lnTo>
                    <a:lnTo>
                      <a:pt x="61" y="40"/>
                    </a:lnTo>
                    <a:lnTo>
                      <a:pt x="56" y="37"/>
                    </a:lnTo>
                    <a:lnTo>
                      <a:pt x="51" y="34"/>
                    </a:lnTo>
                    <a:lnTo>
                      <a:pt x="46" y="32"/>
                    </a:lnTo>
                    <a:lnTo>
                      <a:pt x="41" y="30"/>
                    </a:lnTo>
                    <a:lnTo>
                      <a:pt x="36" y="27"/>
                    </a:lnTo>
                    <a:lnTo>
                      <a:pt x="30" y="25"/>
                    </a:lnTo>
                    <a:lnTo>
                      <a:pt x="25" y="22"/>
                    </a:lnTo>
                    <a:lnTo>
                      <a:pt x="20" y="20"/>
                    </a:lnTo>
                    <a:lnTo>
                      <a:pt x="15" y="18"/>
                    </a:lnTo>
                    <a:lnTo>
                      <a:pt x="10" y="15"/>
                    </a:lnTo>
                    <a:lnTo>
                      <a:pt x="5" y="13"/>
                    </a:lnTo>
                    <a:lnTo>
                      <a:pt x="0" y="11"/>
                    </a:lnTo>
                    <a:lnTo>
                      <a:pt x="0" y="9"/>
                    </a:lnTo>
                    <a:lnTo>
                      <a:pt x="0" y="8"/>
                    </a:lnTo>
                    <a:lnTo>
                      <a:pt x="0" y="6"/>
                    </a:lnTo>
                    <a:lnTo>
                      <a:pt x="0" y="5"/>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1" name="Freeform 932"/>
              <p:cNvSpPr>
                <a:spLocks/>
              </p:cNvSpPr>
              <p:nvPr/>
            </p:nvSpPr>
            <p:spPr bwMode="auto">
              <a:xfrm>
                <a:off x="4587" y="2386"/>
                <a:ext cx="41" cy="5"/>
              </a:xfrm>
              <a:custGeom>
                <a:avLst/>
                <a:gdLst>
                  <a:gd name="T0" fmla="*/ 3 w 41"/>
                  <a:gd name="T1" fmla="*/ 0 h 5"/>
                  <a:gd name="T2" fmla="*/ 4 w 41"/>
                  <a:gd name="T3" fmla="*/ 0 h 5"/>
                  <a:gd name="T4" fmla="*/ 5 w 41"/>
                  <a:gd name="T5" fmla="*/ 0 h 5"/>
                  <a:gd name="T6" fmla="*/ 7 w 41"/>
                  <a:gd name="T7" fmla="*/ 0 h 5"/>
                  <a:gd name="T8" fmla="*/ 9 w 41"/>
                  <a:gd name="T9" fmla="*/ 0 h 5"/>
                  <a:gd name="T10" fmla="*/ 10 w 41"/>
                  <a:gd name="T11" fmla="*/ 0 h 5"/>
                  <a:gd name="T12" fmla="*/ 12 w 41"/>
                  <a:gd name="T13" fmla="*/ 0 h 5"/>
                  <a:gd name="T14" fmla="*/ 13 w 41"/>
                  <a:gd name="T15" fmla="*/ 0 h 5"/>
                  <a:gd name="T16" fmla="*/ 15 w 41"/>
                  <a:gd name="T17" fmla="*/ 0 h 5"/>
                  <a:gd name="T18" fmla="*/ 16 w 41"/>
                  <a:gd name="T19" fmla="*/ 0 h 5"/>
                  <a:gd name="T20" fmla="*/ 18 w 41"/>
                  <a:gd name="T21" fmla="*/ 0 h 5"/>
                  <a:gd name="T22" fmla="*/ 20 w 41"/>
                  <a:gd name="T23" fmla="*/ 0 h 5"/>
                  <a:gd name="T24" fmla="*/ 21 w 41"/>
                  <a:gd name="T25" fmla="*/ 0 h 5"/>
                  <a:gd name="T26" fmla="*/ 23 w 41"/>
                  <a:gd name="T27" fmla="*/ 0 h 5"/>
                  <a:gd name="T28" fmla="*/ 24 w 41"/>
                  <a:gd name="T29" fmla="*/ 0 h 5"/>
                  <a:gd name="T30" fmla="*/ 26 w 41"/>
                  <a:gd name="T31" fmla="*/ 0 h 5"/>
                  <a:gd name="T32" fmla="*/ 28 w 41"/>
                  <a:gd name="T33" fmla="*/ 0 h 5"/>
                  <a:gd name="T34" fmla="*/ 30 w 41"/>
                  <a:gd name="T35" fmla="*/ 0 h 5"/>
                  <a:gd name="T36" fmla="*/ 31 w 41"/>
                  <a:gd name="T37" fmla="*/ 1 h 5"/>
                  <a:gd name="T38" fmla="*/ 33 w 41"/>
                  <a:gd name="T39" fmla="*/ 1 h 5"/>
                  <a:gd name="T40" fmla="*/ 35 w 41"/>
                  <a:gd name="T41" fmla="*/ 2 h 5"/>
                  <a:gd name="T42" fmla="*/ 36 w 41"/>
                  <a:gd name="T43" fmla="*/ 2 h 5"/>
                  <a:gd name="T44" fmla="*/ 38 w 41"/>
                  <a:gd name="T45" fmla="*/ 3 h 5"/>
                  <a:gd name="T46" fmla="*/ 39 w 41"/>
                  <a:gd name="T47" fmla="*/ 4 h 5"/>
                  <a:gd name="T48" fmla="*/ 41 w 41"/>
                  <a:gd name="T49" fmla="*/ 5 h 5"/>
                  <a:gd name="T50" fmla="*/ 38 w 41"/>
                  <a:gd name="T51" fmla="*/ 5 h 5"/>
                  <a:gd name="T52" fmla="*/ 36 w 41"/>
                  <a:gd name="T53" fmla="*/ 5 h 5"/>
                  <a:gd name="T54" fmla="*/ 33 w 41"/>
                  <a:gd name="T55" fmla="*/ 5 h 5"/>
                  <a:gd name="T56" fmla="*/ 31 w 41"/>
                  <a:gd name="T57" fmla="*/ 5 h 5"/>
                  <a:gd name="T58" fmla="*/ 28 w 41"/>
                  <a:gd name="T59" fmla="*/ 4 h 5"/>
                  <a:gd name="T60" fmla="*/ 26 w 41"/>
                  <a:gd name="T61" fmla="*/ 4 h 5"/>
                  <a:gd name="T62" fmla="*/ 23 w 41"/>
                  <a:gd name="T63" fmla="*/ 4 h 5"/>
                  <a:gd name="T64" fmla="*/ 20 w 41"/>
                  <a:gd name="T65" fmla="*/ 4 h 5"/>
                  <a:gd name="T66" fmla="*/ 17 w 41"/>
                  <a:gd name="T67" fmla="*/ 3 h 5"/>
                  <a:gd name="T68" fmla="*/ 15 w 41"/>
                  <a:gd name="T69" fmla="*/ 3 h 5"/>
                  <a:gd name="T70" fmla="*/ 12 w 41"/>
                  <a:gd name="T71" fmla="*/ 3 h 5"/>
                  <a:gd name="T72" fmla="*/ 10 w 41"/>
                  <a:gd name="T73" fmla="*/ 2 h 5"/>
                  <a:gd name="T74" fmla="*/ 7 w 41"/>
                  <a:gd name="T75" fmla="*/ 2 h 5"/>
                  <a:gd name="T76" fmla="*/ 5 w 41"/>
                  <a:gd name="T77" fmla="*/ 2 h 5"/>
                  <a:gd name="T78" fmla="*/ 2 w 41"/>
                  <a:gd name="T79" fmla="*/ 2 h 5"/>
                  <a:gd name="T80" fmla="*/ 0 w 41"/>
                  <a:gd name="T81" fmla="*/ 2 h 5"/>
                  <a:gd name="T82" fmla="*/ 1 w 41"/>
                  <a:gd name="T83" fmla="*/ 1 h 5"/>
                  <a:gd name="T84" fmla="*/ 3 w 41"/>
                  <a:gd name="T85" fmla="*/ 0 h 5"/>
                  <a:gd name="T86" fmla="*/ 3 w 41"/>
                  <a:gd name="T87" fmla="*/ 0 h 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 h="5">
                    <a:moveTo>
                      <a:pt x="3" y="0"/>
                    </a:moveTo>
                    <a:lnTo>
                      <a:pt x="4" y="0"/>
                    </a:lnTo>
                    <a:lnTo>
                      <a:pt x="5" y="0"/>
                    </a:lnTo>
                    <a:lnTo>
                      <a:pt x="7" y="0"/>
                    </a:lnTo>
                    <a:lnTo>
                      <a:pt x="9" y="0"/>
                    </a:lnTo>
                    <a:lnTo>
                      <a:pt x="10" y="0"/>
                    </a:lnTo>
                    <a:lnTo>
                      <a:pt x="12" y="0"/>
                    </a:lnTo>
                    <a:lnTo>
                      <a:pt x="13" y="0"/>
                    </a:lnTo>
                    <a:lnTo>
                      <a:pt x="15" y="0"/>
                    </a:lnTo>
                    <a:lnTo>
                      <a:pt x="16" y="0"/>
                    </a:lnTo>
                    <a:lnTo>
                      <a:pt x="18" y="0"/>
                    </a:lnTo>
                    <a:lnTo>
                      <a:pt x="20" y="0"/>
                    </a:lnTo>
                    <a:lnTo>
                      <a:pt x="21" y="0"/>
                    </a:lnTo>
                    <a:lnTo>
                      <a:pt x="23" y="0"/>
                    </a:lnTo>
                    <a:lnTo>
                      <a:pt x="24" y="0"/>
                    </a:lnTo>
                    <a:lnTo>
                      <a:pt x="26" y="0"/>
                    </a:lnTo>
                    <a:lnTo>
                      <a:pt x="28" y="0"/>
                    </a:lnTo>
                    <a:lnTo>
                      <a:pt x="30" y="0"/>
                    </a:lnTo>
                    <a:lnTo>
                      <a:pt x="31" y="1"/>
                    </a:lnTo>
                    <a:lnTo>
                      <a:pt x="33" y="1"/>
                    </a:lnTo>
                    <a:lnTo>
                      <a:pt x="35" y="2"/>
                    </a:lnTo>
                    <a:lnTo>
                      <a:pt x="36" y="2"/>
                    </a:lnTo>
                    <a:lnTo>
                      <a:pt x="38" y="3"/>
                    </a:lnTo>
                    <a:lnTo>
                      <a:pt x="39" y="4"/>
                    </a:lnTo>
                    <a:lnTo>
                      <a:pt x="41" y="5"/>
                    </a:lnTo>
                    <a:lnTo>
                      <a:pt x="38" y="5"/>
                    </a:lnTo>
                    <a:lnTo>
                      <a:pt x="36" y="5"/>
                    </a:lnTo>
                    <a:lnTo>
                      <a:pt x="33" y="5"/>
                    </a:lnTo>
                    <a:lnTo>
                      <a:pt x="31" y="5"/>
                    </a:lnTo>
                    <a:lnTo>
                      <a:pt x="28" y="4"/>
                    </a:lnTo>
                    <a:lnTo>
                      <a:pt x="26" y="4"/>
                    </a:lnTo>
                    <a:lnTo>
                      <a:pt x="23" y="4"/>
                    </a:lnTo>
                    <a:lnTo>
                      <a:pt x="20" y="4"/>
                    </a:lnTo>
                    <a:lnTo>
                      <a:pt x="17" y="3"/>
                    </a:lnTo>
                    <a:lnTo>
                      <a:pt x="15" y="3"/>
                    </a:lnTo>
                    <a:lnTo>
                      <a:pt x="12" y="3"/>
                    </a:lnTo>
                    <a:lnTo>
                      <a:pt x="10" y="2"/>
                    </a:lnTo>
                    <a:lnTo>
                      <a:pt x="7" y="2"/>
                    </a:lnTo>
                    <a:lnTo>
                      <a:pt x="5" y="2"/>
                    </a:lnTo>
                    <a:lnTo>
                      <a:pt x="2" y="2"/>
                    </a:lnTo>
                    <a:lnTo>
                      <a:pt x="0" y="2"/>
                    </a:lnTo>
                    <a:lnTo>
                      <a:pt x="1"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2" name="Freeform 933"/>
              <p:cNvSpPr>
                <a:spLocks/>
              </p:cNvSpPr>
              <p:nvPr/>
            </p:nvSpPr>
            <p:spPr bwMode="auto">
              <a:xfrm>
                <a:off x="4391" y="2388"/>
                <a:ext cx="6" cy="20"/>
              </a:xfrm>
              <a:custGeom>
                <a:avLst/>
                <a:gdLst>
                  <a:gd name="T0" fmla="*/ 0 w 6"/>
                  <a:gd name="T1" fmla="*/ 0 h 20"/>
                  <a:gd name="T2" fmla="*/ 2 w 6"/>
                  <a:gd name="T3" fmla="*/ 1 h 20"/>
                  <a:gd name="T4" fmla="*/ 4 w 6"/>
                  <a:gd name="T5" fmla="*/ 3 h 20"/>
                  <a:gd name="T6" fmla="*/ 5 w 6"/>
                  <a:gd name="T7" fmla="*/ 5 h 20"/>
                  <a:gd name="T8" fmla="*/ 6 w 6"/>
                  <a:gd name="T9" fmla="*/ 7 h 20"/>
                  <a:gd name="T10" fmla="*/ 6 w 6"/>
                  <a:gd name="T11" fmla="*/ 8 h 20"/>
                  <a:gd name="T12" fmla="*/ 6 w 6"/>
                  <a:gd name="T13" fmla="*/ 10 h 20"/>
                  <a:gd name="T14" fmla="*/ 6 w 6"/>
                  <a:gd name="T15" fmla="*/ 11 h 20"/>
                  <a:gd name="T16" fmla="*/ 6 w 6"/>
                  <a:gd name="T17" fmla="*/ 13 h 20"/>
                  <a:gd name="T18" fmla="*/ 6 w 6"/>
                  <a:gd name="T19" fmla="*/ 15 h 20"/>
                  <a:gd name="T20" fmla="*/ 6 w 6"/>
                  <a:gd name="T21" fmla="*/ 16 h 20"/>
                  <a:gd name="T22" fmla="*/ 6 w 6"/>
                  <a:gd name="T23" fmla="*/ 18 h 20"/>
                  <a:gd name="T24" fmla="*/ 6 w 6"/>
                  <a:gd name="T25" fmla="*/ 20 h 20"/>
                  <a:gd name="T26" fmla="*/ 4 w 6"/>
                  <a:gd name="T27" fmla="*/ 17 h 20"/>
                  <a:gd name="T28" fmla="*/ 2 w 6"/>
                  <a:gd name="T29" fmla="*/ 14 h 20"/>
                  <a:gd name="T30" fmla="*/ 1 w 6"/>
                  <a:gd name="T31" fmla="*/ 12 h 20"/>
                  <a:gd name="T32" fmla="*/ 0 w 6"/>
                  <a:gd name="T33" fmla="*/ 9 h 20"/>
                  <a:gd name="T34" fmla="*/ 0 w 6"/>
                  <a:gd name="T35" fmla="*/ 7 h 20"/>
                  <a:gd name="T36" fmla="*/ 0 w 6"/>
                  <a:gd name="T37" fmla="*/ 4 h 20"/>
                  <a:gd name="T38" fmla="*/ 0 w 6"/>
                  <a:gd name="T39" fmla="*/ 2 h 20"/>
                  <a:gd name="T40" fmla="*/ 0 w 6"/>
                  <a:gd name="T41" fmla="*/ 0 h 20"/>
                  <a:gd name="T42" fmla="*/ 0 w 6"/>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20">
                    <a:moveTo>
                      <a:pt x="0" y="0"/>
                    </a:moveTo>
                    <a:lnTo>
                      <a:pt x="2" y="1"/>
                    </a:lnTo>
                    <a:lnTo>
                      <a:pt x="4" y="3"/>
                    </a:lnTo>
                    <a:lnTo>
                      <a:pt x="5" y="5"/>
                    </a:lnTo>
                    <a:lnTo>
                      <a:pt x="6" y="7"/>
                    </a:lnTo>
                    <a:lnTo>
                      <a:pt x="6" y="8"/>
                    </a:lnTo>
                    <a:lnTo>
                      <a:pt x="6" y="10"/>
                    </a:lnTo>
                    <a:lnTo>
                      <a:pt x="6" y="11"/>
                    </a:lnTo>
                    <a:lnTo>
                      <a:pt x="6" y="13"/>
                    </a:lnTo>
                    <a:lnTo>
                      <a:pt x="6" y="15"/>
                    </a:lnTo>
                    <a:lnTo>
                      <a:pt x="6" y="16"/>
                    </a:lnTo>
                    <a:lnTo>
                      <a:pt x="6" y="18"/>
                    </a:lnTo>
                    <a:lnTo>
                      <a:pt x="6" y="20"/>
                    </a:lnTo>
                    <a:lnTo>
                      <a:pt x="4" y="17"/>
                    </a:lnTo>
                    <a:lnTo>
                      <a:pt x="2" y="14"/>
                    </a:lnTo>
                    <a:lnTo>
                      <a:pt x="1" y="12"/>
                    </a:lnTo>
                    <a:lnTo>
                      <a:pt x="0" y="9"/>
                    </a:lnTo>
                    <a:lnTo>
                      <a:pt x="0" y="7"/>
                    </a:lnTo>
                    <a:lnTo>
                      <a:pt x="0" y="4"/>
                    </a:lnTo>
                    <a:lnTo>
                      <a:pt x="0" y="2"/>
                    </a:lnTo>
                    <a:lnTo>
                      <a:pt x="0"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3" name="Freeform 934"/>
              <p:cNvSpPr>
                <a:spLocks/>
              </p:cNvSpPr>
              <p:nvPr/>
            </p:nvSpPr>
            <p:spPr bwMode="auto">
              <a:xfrm>
                <a:off x="4793" y="2388"/>
                <a:ext cx="14" cy="26"/>
              </a:xfrm>
              <a:custGeom>
                <a:avLst/>
                <a:gdLst>
                  <a:gd name="T0" fmla="*/ 1 w 14"/>
                  <a:gd name="T1" fmla="*/ 0 h 26"/>
                  <a:gd name="T2" fmla="*/ 3 w 14"/>
                  <a:gd name="T3" fmla="*/ 1 h 26"/>
                  <a:gd name="T4" fmla="*/ 4 w 14"/>
                  <a:gd name="T5" fmla="*/ 2 h 26"/>
                  <a:gd name="T6" fmla="*/ 6 w 14"/>
                  <a:gd name="T7" fmla="*/ 2 h 26"/>
                  <a:gd name="T8" fmla="*/ 8 w 14"/>
                  <a:gd name="T9" fmla="*/ 4 h 26"/>
                  <a:gd name="T10" fmla="*/ 9 w 14"/>
                  <a:gd name="T11" fmla="*/ 4 h 26"/>
                  <a:gd name="T12" fmla="*/ 10 w 14"/>
                  <a:gd name="T13" fmla="*/ 5 h 26"/>
                  <a:gd name="T14" fmla="*/ 12 w 14"/>
                  <a:gd name="T15" fmla="*/ 5 h 26"/>
                  <a:gd name="T16" fmla="*/ 14 w 14"/>
                  <a:gd name="T17" fmla="*/ 5 h 26"/>
                  <a:gd name="T18" fmla="*/ 14 w 14"/>
                  <a:gd name="T19" fmla="*/ 7 h 26"/>
                  <a:gd name="T20" fmla="*/ 14 w 14"/>
                  <a:gd name="T21" fmla="*/ 10 h 26"/>
                  <a:gd name="T22" fmla="*/ 14 w 14"/>
                  <a:gd name="T23" fmla="*/ 12 h 26"/>
                  <a:gd name="T24" fmla="*/ 14 w 14"/>
                  <a:gd name="T25" fmla="*/ 15 h 26"/>
                  <a:gd name="T26" fmla="*/ 14 w 14"/>
                  <a:gd name="T27" fmla="*/ 18 h 26"/>
                  <a:gd name="T28" fmla="*/ 14 w 14"/>
                  <a:gd name="T29" fmla="*/ 20 h 26"/>
                  <a:gd name="T30" fmla="*/ 14 w 14"/>
                  <a:gd name="T31" fmla="*/ 23 h 26"/>
                  <a:gd name="T32" fmla="*/ 14 w 14"/>
                  <a:gd name="T33" fmla="*/ 26 h 26"/>
                  <a:gd name="T34" fmla="*/ 12 w 14"/>
                  <a:gd name="T35" fmla="*/ 25 h 26"/>
                  <a:gd name="T36" fmla="*/ 10 w 14"/>
                  <a:gd name="T37" fmla="*/ 24 h 26"/>
                  <a:gd name="T38" fmla="*/ 8 w 14"/>
                  <a:gd name="T39" fmla="*/ 22 h 26"/>
                  <a:gd name="T40" fmla="*/ 6 w 14"/>
                  <a:gd name="T41" fmla="*/ 21 h 26"/>
                  <a:gd name="T42" fmla="*/ 4 w 14"/>
                  <a:gd name="T43" fmla="*/ 19 h 26"/>
                  <a:gd name="T44" fmla="*/ 3 w 14"/>
                  <a:gd name="T45" fmla="*/ 18 h 26"/>
                  <a:gd name="T46" fmla="*/ 1 w 14"/>
                  <a:gd name="T47" fmla="*/ 15 h 26"/>
                  <a:gd name="T48" fmla="*/ 1 w 14"/>
                  <a:gd name="T49" fmla="*/ 13 h 26"/>
                  <a:gd name="T50" fmla="*/ 0 w 14"/>
                  <a:gd name="T51" fmla="*/ 11 h 26"/>
                  <a:gd name="T52" fmla="*/ 0 w 14"/>
                  <a:gd name="T53" fmla="*/ 8 h 26"/>
                  <a:gd name="T54" fmla="*/ 0 w 14"/>
                  <a:gd name="T55" fmla="*/ 7 h 26"/>
                  <a:gd name="T56" fmla="*/ 0 w 14"/>
                  <a:gd name="T57" fmla="*/ 5 h 26"/>
                  <a:gd name="T58" fmla="*/ 0 w 14"/>
                  <a:gd name="T59" fmla="*/ 3 h 26"/>
                  <a:gd name="T60" fmla="*/ 1 w 14"/>
                  <a:gd name="T61" fmla="*/ 2 h 26"/>
                  <a:gd name="T62" fmla="*/ 1 w 14"/>
                  <a:gd name="T63" fmla="*/ 1 h 26"/>
                  <a:gd name="T64" fmla="*/ 1 w 14"/>
                  <a:gd name="T65" fmla="*/ 0 h 26"/>
                  <a:gd name="T66" fmla="*/ 1 w 14"/>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 h="26">
                    <a:moveTo>
                      <a:pt x="1" y="0"/>
                    </a:moveTo>
                    <a:lnTo>
                      <a:pt x="3" y="1"/>
                    </a:lnTo>
                    <a:lnTo>
                      <a:pt x="4" y="2"/>
                    </a:lnTo>
                    <a:lnTo>
                      <a:pt x="6" y="2"/>
                    </a:lnTo>
                    <a:lnTo>
                      <a:pt x="8" y="4"/>
                    </a:lnTo>
                    <a:lnTo>
                      <a:pt x="9" y="4"/>
                    </a:lnTo>
                    <a:lnTo>
                      <a:pt x="10" y="5"/>
                    </a:lnTo>
                    <a:lnTo>
                      <a:pt x="12" y="5"/>
                    </a:lnTo>
                    <a:lnTo>
                      <a:pt x="14" y="5"/>
                    </a:lnTo>
                    <a:lnTo>
                      <a:pt x="14" y="7"/>
                    </a:lnTo>
                    <a:lnTo>
                      <a:pt x="14" y="10"/>
                    </a:lnTo>
                    <a:lnTo>
                      <a:pt x="14" y="12"/>
                    </a:lnTo>
                    <a:lnTo>
                      <a:pt x="14" y="15"/>
                    </a:lnTo>
                    <a:lnTo>
                      <a:pt x="14" y="18"/>
                    </a:lnTo>
                    <a:lnTo>
                      <a:pt x="14" y="20"/>
                    </a:lnTo>
                    <a:lnTo>
                      <a:pt x="14" y="23"/>
                    </a:lnTo>
                    <a:lnTo>
                      <a:pt x="14" y="26"/>
                    </a:lnTo>
                    <a:lnTo>
                      <a:pt x="12" y="25"/>
                    </a:lnTo>
                    <a:lnTo>
                      <a:pt x="10" y="24"/>
                    </a:lnTo>
                    <a:lnTo>
                      <a:pt x="8" y="22"/>
                    </a:lnTo>
                    <a:lnTo>
                      <a:pt x="6" y="21"/>
                    </a:lnTo>
                    <a:lnTo>
                      <a:pt x="4" y="19"/>
                    </a:lnTo>
                    <a:lnTo>
                      <a:pt x="3" y="18"/>
                    </a:lnTo>
                    <a:lnTo>
                      <a:pt x="1" y="15"/>
                    </a:lnTo>
                    <a:lnTo>
                      <a:pt x="1" y="13"/>
                    </a:lnTo>
                    <a:lnTo>
                      <a:pt x="0" y="11"/>
                    </a:lnTo>
                    <a:lnTo>
                      <a:pt x="0" y="8"/>
                    </a:lnTo>
                    <a:lnTo>
                      <a:pt x="0" y="7"/>
                    </a:lnTo>
                    <a:lnTo>
                      <a:pt x="0" y="5"/>
                    </a:lnTo>
                    <a:lnTo>
                      <a:pt x="0" y="3"/>
                    </a:lnTo>
                    <a:lnTo>
                      <a:pt x="1" y="2"/>
                    </a:lnTo>
                    <a:lnTo>
                      <a:pt x="1"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4" name="Freeform 935"/>
              <p:cNvSpPr>
                <a:spLocks/>
              </p:cNvSpPr>
              <p:nvPr/>
            </p:nvSpPr>
            <p:spPr bwMode="auto">
              <a:xfrm>
                <a:off x="4453" y="2389"/>
                <a:ext cx="10" cy="22"/>
              </a:xfrm>
              <a:custGeom>
                <a:avLst/>
                <a:gdLst>
                  <a:gd name="T0" fmla="*/ 3 w 10"/>
                  <a:gd name="T1" fmla="*/ 0 h 22"/>
                  <a:gd name="T2" fmla="*/ 5 w 10"/>
                  <a:gd name="T3" fmla="*/ 1 h 22"/>
                  <a:gd name="T4" fmla="*/ 7 w 10"/>
                  <a:gd name="T5" fmla="*/ 4 h 22"/>
                  <a:gd name="T6" fmla="*/ 7 w 10"/>
                  <a:gd name="T7" fmla="*/ 4 h 22"/>
                  <a:gd name="T8" fmla="*/ 8 w 10"/>
                  <a:gd name="T9" fmla="*/ 6 h 22"/>
                  <a:gd name="T10" fmla="*/ 8 w 10"/>
                  <a:gd name="T11" fmla="*/ 7 h 22"/>
                  <a:gd name="T12" fmla="*/ 9 w 10"/>
                  <a:gd name="T13" fmla="*/ 9 h 22"/>
                  <a:gd name="T14" fmla="*/ 9 w 10"/>
                  <a:gd name="T15" fmla="*/ 10 h 22"/>
                  <a:gd name="T16" fmla="*/ 9 w 10"/>
                  <a:gd name="T17" fmla="*/ 11 h 22"/>
                  <a:gd name="T18" fmla="*/ 9 w 10"/>
                  <a:gd name="T19" fmla="*/ 13 h 22"/>
                  <a:gd name="T20" fmla="*/ 10 w 10"/>
                  <a:gd name="T21" fmla="*/ 15 h 22"/>
                  <a:gd name="T22" fmla="*/ 9 w 10"/>
                  <a:gd name="T23" fmla="*/ 16 h 22"/>
                  <a:gd name="T24" fmla="*/ 9 w 10"/>
                  <a:gd name="T25" fmla="*/ 18 h 22"/>
                  <a:gd name="T26" fmla="*/ 9 w 10"/>
                  <a:gd name="T27" fmla="*/ 20 h 22"/>
                  <a:gd name="T28" fmla="*/ 9 w 10"/>
                  <a:gd name="T29" fmla="*/ 22 h 22"/>
                  <a:gd name="T30" fmla="*/ 8 w 10"/>
                  <a:gd name="T31" fmla="*/ 21 h 22"/>
                  <a:gd name="T32" fmla="*/ 6 w 10"/>
                  <a:gd name="T33" fmla="*/ 20 h 22"/>
                  <a:gd name="T34" fmla="*/ 5 w 10"/>
                  <a:gd name="T35" fmla="*/ 19 h 22"/>
                  <a:gd name="T36" fmla="*/ 4 w 10"/>
                  <a:gd name="T37" fmla="*/ 18 h 22"/>
                  <a:gd name="T38" fmla="*/ 3 w 10"/>
                  <a:gd name="T39" fmla="*/ 17 h 22"/>
                  <a:gd name="T40" fmla="*/ 3 w 10"/>
                  <a:gd name="T41" fmla="*/ 15 h 22"/>
                  <a:gd name="T42" fmla="*/ 2 w 10"/>
                  <a:gd name="T43" fmla="*/ 14 h 22"/>
                  <a:gd name="T44" fmla="*/ 1 w 10"/>
                  <a:gd name="T45" fmla="*/ 12 h 22"/>
                  <a:gd name="T46" fmla="*/ 1 w 10"/>
                  <a:gd name="T47" fmla="*/ 11 h 22"/>
                  <a:gd name="T48" fmla="*/ 0 w 10"/>
                  <a:gd name="T49" fmla="*/ 9 h 22"/>
                  <a:gd name="T50" fmla="*/ 0 w 10"/>
                  <a:gd name="T51" fmla="*/ 7 h 22"/>
                  <a:gd name="T52" fmla="*/ 0 w 10"/>
                  <a:gd name="T53" fmla="*/ 6 h 22"/>
                  <a:gd name="T54" fmla="*/ 0 w 10"/>
                  <a:gd name="T55" fmla="*/ 4 h 22"/>
                  <a:gd name="T56" fmla="*/ 1 w 10"/>
                  <a:gd name="T57" fmla="*/ 3 h 22"/>
                  <a:gd name="T58" fmla="*/ 1 w 10"/>
                  <a:gd name="T59" fmla="*/ 1 h 22"/>
                  <a:gd name="T60" fmla="*/ 3 w 10"/>
                  <a:gd name="T61" fmla="*/ 0 h 22"/>
                  <a:gd name="T62" fmla="*/ 3 w 10"/>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 h="22">
                    <a:moveTo>
                      <a:pt x="3" y="0"/>
                    </a:moveTo>
                    <a:lnTo>
                      <a:pt x="5" y="1"/>
                    </a:lnTo>
                    <a:lnTo>
                      <a:pt x="7" y="4"/>
                    </a:lnTo>
                    <a:lnTo>
                      <a:pt x="8" y="6"/>
                    </a:lnTo>
                    <a:lnTo>
                      <a:pt x="8" y="7"/>
                    </a:lnTo>
                    <a:lnTo>
                      <a:pt x="9" y="9"/>
                    </a:lnTo>
                    <a:lnTo>
                      <a:pt x="9" y="10"/>
                    </a:lnTo>
                    <a:lnTo>
                      <a:pt x="9" y="11"/>
                    </a:lnTo>
                    <a:lnTo>
                      <a:pt x="9" y="13"/>
                    </a:lnTo>
                    <a:lnTo>
                      <a:pt x="10" y="15"/>
                    </a:lnTo>
                    <a:lnTo>
                      <a:pt x="9" y="16"/>
                    </a:lnTo>
                    <a:lnTo>
                      <a:pt x="9" y="18"/>
                    </a:lnTo>
                    <a:lnTo>
                      <a:pt x="9" y="20"/>
                    </a:lnTo>
                    <a:lnTo>
                      <a:pt x="9" y="22"/>
                    </a:lnTo>
                    <a:lnTo>
                      <a:pt x="8" y="21"/>
                    </a:lnTo>
                    <a:lnTo>
                      <a:pt x="6" y="20"/>
                    </a:lnTo>
                    <a:lnTo>
                      <a:pt x="5" y="19"/>
                    </a:lnTo>
                    <a:lnTo>
                      <a:pt x="4" y="18"/>
                    </a:lnTo>
                    <a:lnTo>
                      <a:pt x="3" y="17"/>
                    </a:lnTo>
                    <a:lnTo>
                      <a:pt x="3" y="15"/>
                    </a:lnTo>
                    <a:lnTo>
                      <a:pt x="2" y="14"/>
                    </a:lnTo>
                    <a:lnTo>
                      <a:pt x="1" y="12"/>
                    </a:lnTo>
                    <a:lnTo>
                      <a:pt x="1" y="11"/>
                    </a:lnTo>
                    <a:lnTo>
                      <a:pt x="0" y="9"/>
                    </a:lnTo>
                    <a:lnTo>
                      <a:pt x="0" y="7"/>
                    </a:lnTo>
                    <a:lnTo>
                      <a:pt x="0" y="6"/>
                    </a:lnTo>
                    <a:lnTo>
                      <a:pt x="0" y="4"/>
                    </a:lnTo>
                    <a:lnTo>
                      <a:pt x="1" y="3"/>
                    </a:lnTo>
                    <a:lnTo>
                      <a:pt x="1" y="1"/>
                    </a:lnTo>
                    <a:lnTo>
                      <a:pt x="3"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5" name="Freeform 936"/>
              <p:cNvSpPr>
                <a:spLocks/>
              </p:cNvSpPr>
              <p:nvPr/>
            </p:nvSpPr>
            <p:spPr bwMode="auto">
              <a:xfrm>
                <a:off x="4497" y="2390"/>
                <a:ext cx="66" cy="14"/>
              </a:xfrm>
              <a:custGeom>
                <a:avLst/>
                <a:gdLst>
                  <a:gd name="T0" fmla="*/ 10 w 66"/>
                  <a:gd name="T1" fmla="*/ 0 h 14"/>
                  <a:gd name="T2" fmla="*/ 14 w 66"/>
                  <a:gd name="T3" fmla="*/ 1 h 14"/>
                  <a:gd name="T4" fmla="*/ 18 w 66"/>
                  <a:gd name="T5" fmla="*/ 0 h 14"/>
                  <a:gd name="T6" fmla="*/ 22 w 66"/>
                  <a:gd name="T7" fmla="*/ 0 h 14"/>
                  <a:gd name="T8" fmla="*/ 23 w 66"/>
                  <a:gd name="T9" fmla="*/ 1 h 14"/>
                  <a:gd name="T10" fmla="*/ 19 w 66"/>
                  <a:gd name="T11" fmla="*/ 3 h 14"/>
                  <a:gd name="T12" fmla="*/ 15 w 66"/>
                  <a:gd name="T13" fmla="*/ 5 h 14"/>
                  <a:gd name="T14" fmla="*/ 13 w 66"/>
                  <a:gd name="T15" fmla="*/ 7 h 14"/>
                  <a:gd name="T16" fmla="*/ 15 w 66"/>
                  <a:gd name="T17" fmla="*/ 9 h 14"/>
                  <a:gd name="T18" fmla="*/ 20 w 66"/>
                  <a:gd name="T19" fmla="*/ 8 h 14"/>
                  <a:gd name="T20" fmla="*/ 26 w 66"/>
                  <a:gd name="T21" fmla="*/ 7 h 14"/>
                  <a:gd name="T22" fmla="*/ 31 w 66"/>
                  <a:gd name="T23" fmla="*/ 5 h 14"/>
                  <a:gd name="T24" fmla="*/ 36 w 66"/>
                  <a:gd name="T25" fmla="*/ 4 h 14"/>
                  <a:gd name="T26" fmla="*/ 42 w 66"/>
                  <a:gd name="T27" fmla="*/ 3 h 14"/>
                  <a:gd name="T28" fmla="*/ 47 w 66"/>
                  <a:gd name="T29" fmla="*/ 1 h 14"/>
                  <a:gd name="T30" fmla="*/ 53 w 66"/>
                  <a:gd name="T31" fmla="*/ 1 h 14"/>
                  <a:gd name="T32" fmla="*/ 59 w 66"/>
                  <a:gd name="T33" fmla="*/ 1 h 14"/>
                  <a:gd name="T34" fmla="*/ 62 w 66"/>
                  <a:gd name="T35" fmla="*/ 1 h 14"/>
                  <a:gd name="T36" fmla="*/ 64 w 66"/>
                  <a:gd name="T37" fmla="*/ 1 h 14"/>
                  <a:gd name="T38" fmla="*/ 66 w 66"/>
                  <a:gd name="T39" fmla="*/ 2 h 14"/>
                  <a:gd name="T40" fmla="*/ 61 w 66"/>
                  <a:gd name="T41" fmla="*/ 2 h 14"/>
                  <a:gd name="T42" fmla="*/ 57 w 66"/>
                  <a:gd name="T43" fmla="*/ 3 h 14"/>
                  <a:gd name="T44" fmla="*/ 53 w 66"/>
                  <a:gd name="T45" fmla="*/ 4 h 14"/>
                  <a:gd name="T46" fmla="*/ 49 w 66"/>
                  <a:gd name="T47" fmla="*/ 5 h 14"/>
                  <a:gd name="T48" fmla="*/ 44 w 66"/>
                  <a:gd name="T49" fmla="*/ 6 h 14"/>
                  <a:gd name="T50" fmla="*/ 40 w 66"/>
                  <a:gd name="T51" fmla="*/ 7 h 14"/>
                  <a:gd name="T52" fmla="*/ 36 w 66"/>
                  <a:gd name="T53" fmla="*/ 9 h 14"/>
                  <a:gd name="T54" fmla="*/ 32 w 66"/>
                  <a:gd name="T55" fmla="*/ 10 h 14"/>
                  <a:gd name="T56" fmla="*/ 28 w 66"/>
                  <a:gd name="T57" fmla="*/ 11 h 14"/>
                  <a:gd name="T58" fmla="*/ 24 w 66"/>
                  <a:gd name="T59" fmla="*/ 12 h 14"/>
                  <a:gd name="T60" fmla="*/ 20 w 66"/>
                  <a:gd name="T61" fmla="*/ 13 h 14"/>
                  <a:gd name="T62" fmla="*/ 16 w 66"/>
                  <a:gd name="T63" fmla="*/ 14 h 14"/>
                  <a:gd name="T64" fmla="*/ 13 w 66"/>
                  <a:gd name="T65" fmla="*/ 12 h 14"/>
                  <a:gd name="T66" fmla="*/ 10 w 66"/>
                  <a:gd name="T67" fmla="*/ 10 h 14"/>
                  <a:gd name="T68" fmla="*/ 8 w 66"/>
                  <a:gd name="T69" fmla="*/ 9 h 14"/>
                  <a:gd name="T70" fmla="*/ 5 w 66"/>
                  <a:gd name="T71" fmla="*/ 7 h 14"/>
                  <a:gd name="T72" fmla="*/ 1 w 66"/>
                  <a:gd name="T73" fmla="*/ 4 h 14"/>
                  <a:gd name="T74" fmla="*/ 1 w 66"/>
                  <a:gd name="T75" fmla="*/ 1 h 14"/>
                  <a:gd name="T76" fmla="*/ 3 w 66"/>
                  <a:gd name="T77" fmla="*/ 1 h 14"/>
                  <a:gd name="T78" fmla="*/ 6 w 66"/>
                  <a:gd name="T79" fmla="*/ 1 h 14"/>
                  <a:gd name="T80" fmla="*/ 8 w 66"/>
                  <a:gd name="T81" fmla="*/ 0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 h="14">
                    <a:moveTo>
                      <a:pt x="8" y="0"/>
                    </a:moveTo>
                    <a:lnTo>
                      <a:pt x="10" y="0"/>
                    </a:lnTo>
                    <a:lnTo>
                      <a:pt x="12" y="1"/>
                    </a:lnTo>
                    <a:lnTo>
                      <a:pt x="14" y="1"/>
                    </a:lnTo>
                    <a:lnTo>
                      <a:pt x="16" y="1"/>
                    </a:lnTo>
                    <a:lnTo>
                      <a:pt x="18" y="0"/>
                    </a:lnTo>
                    <a:lnTo>
                      <a:pt x="20" y="0"/>
                    </a:lnTo>
                    <a:lnTo>
                      <a:pt x="22" y="0"/>
                    </a:lnTo>
                    <a:lnTo>
                      <a:pt x="24" y="0"/>
                    </a:lnTo>
                    <a:lnTo>
                      <a:pt x="23" y="1"/>
                    </a:lnTo>
                    <a:lnTo>
                      <a:pt x="21" y="2"/>
                    </a:lnTo>
                    <a:lnTo>
                      <a:pt x="19" y="3"/>
                    </a:lnTo>
                    <a:lnTo>
                      <a:pt x="17" y="4"/>
                    </a:lnTo>
                    <a:lnTo>
                      <a:pt x="15" y="5"/>
                    </a:lnTo>
                    <a:lnTo>
                      <a:pt x="14" y="6"/>
                    </a:lnTo>
                    <a:lnTo>
                      <a:pt x="13" y="7"/>
                    </a:lnTo>
                    <a:lnTo>
                      <a:pt x="13" y="9"/>
                    </a:lnTo>
                    <a:lnTo>
                      <a:pt x="15" y="9"/>
                    </a:lnTo>
                    <a:lnTo>
                      <a:pt x="18" y="8"/>
                    </a:lnTo>
                    <a:lnTo>
                      <a:pt x="20" y="8"/>
                    </a:lnTo>
                    <a:lnTo>
                      <a:pt x="23" y="7"/>
                    </a:lnTo>
                    <a:lnTo>
                      <a:pt x="26" y="7"/>
                    </a:lnTo>
                    <a:lnTo>
                      <a:pt x="28" y="6"/>
                    </a:lnTo>
                    <a:lnTo>
                      <a:pt x="31" y="5"/>
                    </a:lnTo>
                    <a:lnTo>
                      <a:pt x="34" y="5"/>
                    </a:lnTo>
                    <a:lnTo>
                      <a:pt x="36" y="4"/>
                    </a:lnTo>
                    <a:lnTo>
                      <a:pt x="39" y="3"/>
                    </a:lnTo>
                    <a:lnTo>
                      <a:pt x="42" y="3"/>
                    </a:lnTo>
                    <a:lnTo>
                      <a:pt x="45" y="2"/>
                    </a:lnTo>
                    <a:lnTo>
                      <a:pt x="47" y="1"/>
                    </a:lnTo>
                    <a:lnTo>
                      <a:pt x="50" y="1"/>
                    </a:lnTo>
                    <a:lnTo>
                      <a:pt x="53" y="1"/>
                    </a:lnTo>
                    <a:lnTo>
                      <a:pt x="57" y="1"/>
                    </a:lnTo>
                    <a:lnTo>
                      <a:pt x="59" y="1"/>
                    </a:lnTo>
                    <a:lnTo>
                      <a:pt x="61" y="1"/>
                    </a:lnTo>
                    <a:lnTo>
                      <a:pt x="62" y="1"/>
                    </a:lnTo>
                    <a:lnTo>
                      <a:pt x="63" y="1"/>
                    </a:lnTo>
                    <a:lnTo>
                      <a:pt x="64" y="1"/>
                    </a:lnTo>
                    <a:lnTo>
                      <a:pt x="66" y="1"/>
                    </a:lnTo>
                    <a:lnTo>
                      <a:pt x="66" y="2"/>
                    </a:lnTo>
                    <a:lnTo>
                      <a:pt x="64" y="2"/>
                    </a:lnTo>
                    <a:lnTo>
                      <a:pt x="61" y="2"/>
                    </a:lnTo>
                    <a:lnTo>
                      <a:pt x="59" y="2"/>
                    </a:lnTo>
                    <a:lnTo>
                      <a:pt x="57" y="3"/>
                    </a:lnTo>
                    <a:lnTo>
                      <a:pt x="55" y="3"/>
                    </a:lnTo>
                    <a:lnTo>
                      <a:pt x="53" y="4"/>
                    </a:lnTo>
                    <a:lnTo>
                      <a:pt x="51" y="4"/>
                    </a:lnTo>
                    <a:lnTo>
                      <a:pt x="49" y="5"/>
                    </a:lnTo>
                    <a:lnTo>
                      <a:pt x="46" y="5"/>
                    </a:lnTo>
                    <a:lnTo>
                      <a:pt x="44" y="6"/>
                    </a:lnTo>
                    <a:lnTo>
                      <a:pt x="42" y="6"/>
                    </a:lnTo>
                    <a:lnTo>
                      <a:pt x="40" y="7"/>
                    </a:lnTo>
                    <a:lnTo>
                      <a:pt x="38" y="8"/>
                    </a:lnTo>
                    <a:lnTo>
                      <a:pt x="36" y="9"/>
                    </a:lnTo>
                    <a:lnTo>
                      <a:pt x="34" y="9"/>
                    </a:lnTo>
                    <a:lnTo>
                      <a:pt x="32" y="10"/>
                    </a:lnTo>
                    <a:lnTo>
                      <a:pt x="30" y="10"/>
                    </a:lnTo>
                    <a:lnTo>
                      <a:pt x="28" y="11"/>
                    </a:lnTo>
                    <a:lnTo>
                      <a:pt x="26" y="11"/>
                    </a:lnTo>
                    <a:lnTo>
                      <a:pt x="24" y="12"/>
                    </a:lnTo>
                    <a:lnTo>
                      <a:pt x="22" y="12"/>
                    </a:lnTo>
                    <a:lnTo>
                      <a:pt x="20" y="13"/>
                    </a:lnTo>
                    <a:lnTo>
                      <a:pt x="18" y="13"/>
                    </a:lnTo>
                    <a:lnTo>
                      <a:pt x="16" y="14"/>
                    </a:lnTo>
                    <a:lnTo>
                      <a:pt x="14" y="13"/>
                    </a:lnTo>
                    <a:lnTo>
                      <a:pt x="13" y="12"/>
                    </a:lnTo>
                    <a:lnTo>
                      <a:pt x="12" y="11"/>
                    </a:lnTo>
                    <a:lnTo>
                      <a:pt x="10" y="10"/>
                    </a:lnTo>
                    <a:lnTo>
                      <a:pt x="9" y="9"/>
                    </a:lnTo>
                    <a:lnTo>
                      <a:pt x="8" y="9"/>
                    </a:lnTo>
                    <a:lnTo>
                      <a:pt x="6" y="8"/>
                    </a:lnTo>
                    <a:lnTo>
                      <a:pt x="5" y="7"/>
                    </a:lnTo>
                    <a:lnTo>
                      <a:pt x="2" y="5"/>
                    </a:lnTo>
                    <a:lnTo>
                      <a:pt x="1" y="4"/>
                    </a:lnTo>
                    <a:lnTo>
                      <a:pt x="0" y="2"/>
                    </a:lnTo>
                    <a:lnTo>
                      <a:pt x="1" y="1"/>
                    </a:lnTo>
                    <a:lnTo>
                      <a:pt x="2" y="1"/>
                    </a:lnTo>
                    <a:lnTo>
                      <a:pt x="3" y="1"/>
                    </a:lnTo>
                    <a:lnTo>
                      <a:pt x="4" y="1"/>
                    </a:lnTo>
                    <a:lnTo>
                      <a:pt x="6" y="1"/>
                    </a:lnTo>
                    <a:lnTo>
                      <a:pt x="7"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6" name="Freeform 937"/>
              <p:cNvSpPr>
                <a:spLocks/>
              </p:cNvSpPr>
              <p:nvPr/>
            </p:nvSpPr>
            <p:spPr bwMode="auto">
              <a:xfrm>
                <a:off x="4946" y="2393"/>
                <a:ext cx="49" cy="110"/>
              </a:xfrm>
              <a:custGeom>
                <a:avLst/>
                <a:gdLst>
                  <a:gd name="T0" fmla="*/ 48 w 49"/>
                  <a:gd name="T1" fmla="*/ 23 h 110"/>
                  <a:gd name="T2" fmla="*/ 48 w 49"/>
                  <a:gd name="T3" fmla="*/ 52 h 110"/>
                  <a:gd name="T4" fmla="*/ 46 w 49"/>
                  <a:gd name="T5" fmla="*/ 81 h 110"/>
                  <a:gd name="T6" fmla="*/ 38 w 49"/>
                  <a:gd name="T7" fmla="*/ 95 h 110"/>
                  <a:gd name="T8" fmla="*/ 26 w 49"/>
                  <a:gd name="T9" fmla="*/ 101 h 110"/>
                  <a:gd name="T10" fmla="*/ 12 w 49"/>
                  <a:gd name="T11" fmla="*/ 107 h 110"/>
                  <a:gd name="T12" fmla="*/ 7 w 49"/>
                  <a:gd name="T13" fmla="*/ 106 h 110"/>
                  <a:gd name="T14" fmla="*/ 17 w 49"/>
                  <a:gd name="T15" fmla="*/ 98 h 110"/>
                  <a:gd name="T16" fmla="*/ 28 w 49"/>
                  <a:gd name="T17" fmla="*/ 93 h 110"/>
                  <a:gd name="T18" fmla="*/ 37 w 49"/>
                  <a:gd name="T19" fmla="*/ 85 h 110"/>
                  <a:gd name="T20" fmla="*/ 32 w 49"/>
                  <a:gd name="T21" fmla="*/ 86 h 110"/>
                  <a:gd name="T22" fmla="*/ 23 w 49"/>
                  <a:gd name="T23" fmla="*/ 90 h 110"/>
                  <a:gd name="T24" fmla="*/ 13 w 49"/>
                  <a:gd name="T25" fmla="*/ 93 h 110"/>
                  <a:gd name="T26" fmla="*/ 10 w 49"/>
                  <a:gd name="T27" fmla="*/ 91 h 110"/>
                  <a:gd name="T28" fmla="*/ 20 w 49"/>
                  <a:gd name="T29" fmla="*/ 86 h 110"/>
                  <a:gd name="T30" fmla="*/ 30 w 49"/>
                  <a:gd name="T31" fmla="*/ 82 h 110"/>
                  <a:gd name="T32" fmla="*/ 38 w 49"/>
                  <a:gd name="T33" fmla="*/ 77 h 110"/>
                  <a:gd name="T34" fmla="*/ 37 w 49"/>
                  <a:gd name="T35" fmla="*/ 73 h 110"/>
                  <a:gd name="T36" fmla="*/ 27 w 49"/>
                  <a:gd name="T37" fmla="*/ 77 h 110"/>
                  <a:gd name="T38" fmla="*/ 17 w 49"/>
                  <a:gd name="T39" fmla="*/ 81 h 110"/>
                  <a:gd name="T40" fmla="*/ 10 w 49"/>
                  <a:gd name="T41" fmla="*/ 81 h 110"/>
                  <a:gd name="T42" fmla="*/ 20 w 49"/>
                  <a:gd name="T43" fmla="*/ 75 h 110"/>
                  <a:gd name="T44" fmla="*/ 29 w 49"/>
                  <a:gd name="T45" fmla="*/ 67 h 110"/>
                  <a:gd name="T46" fmla="*/ 40 w 49"/>
                  <a:gd name="T47" fmla="*/ 60 h 110"/>
                  <a:gd name="T48" fmla="*/ 27 w 49"/>
                  <a:gd name="T49" fmla="*/ 64 h 110"/>
                  <a:gd name="T50" fmla="*/ 15 w 49"/>
                  <a:gd name="T51" fmla="*/ 68 h 110"/>
                  <a:gd name="T52" fmla="*/ 2 w 49"/>
                  <a:gd name="T53" fmla="*/ 74 h 110"/>
                  <a:gd name="T54" fmla="*/ 8 w 49"/>
                  <a:gd name="T55" fmla="*/ 68 h 110"/>
                  <a:gd name="T56" fmla="*/ 20 w 49"/>
                  <a:gd name="T57" fmla="*/ 62 h 110"/>
                  <a:gd name="T58" fmla="*/ 33 w 49"/>
                  <a:gd name="T59" fmla="*/ 56 h 110"/>
                  <a:gd name="T60" fmla="*/ 39 w 49"/>
                  <a:gd name="T61" fmla="*/ 51 h 110"/>
                  <a:gd name="T62" fmla="*/ 33 w 49"/>
                  <a:gd name="T63" fmla="*/ 51 h 110"/>
                  <a:gd name="T64" fmla="*/ 24 w 49"/>
                  <a:gd name="T65" fmla="*/ 55 h 110"/>
                  <a:gd name="T66" fmla="*/ 13 w 49"/>
                  <a:gd name="T67" fmla="*/ 57 h 110"/>
                  <a:gd name="T68" fmla="*/ 11 w 49"/>
                  <a:gd name="T69" fmla="*/ 56 h 110"/>
                  <a:gd name="T70" fmla="*/ 22 w 49"/>
                  <a:gd name="T71" fmla="*/ 50 h 110"/>
                  <a:gd name="T72" fmla="*/ 33 w 49"/>
                  <a:gd name="T73" fmla="*/ 45 h 110"/>
                  <a:gd name="T74" fmla="*/ 40 w 49"/>
                  <a:gd name="T75" fmla="*/ 39 h 110"/>
                  <a:gd name="T76" fmla="*/ 29 w 49"/>
                  <a:gd name="T77" fmla="*/ 41 h 110"/>
                  <a:gd name="T78" fmla="*/ 17 w 49"/>
                  <a:gd name="T79" fmla="*/ 46 h 110"/>
                  <a:gd name="T80" fmla="*/ 5 w 49"/>
                  <a:gd name="T81" fmla="*/ 49 h 110"/>
                  <a:gd name="T82" fmla="*/ 17 w 49"/>
                  <a:gd name="T83" fmla="*/ 42 h 110"/>
                  <a:gd name="T84" fmla="*/ 29 w 49"/>
                  <a:gd name="T85" fmla="*/ 35 h 110"/>
                  <a:gd name="T86" fmla="*/ 42 w 49"/>
                  <a:gd name="T87" fmla="*/ 29 h 110"/>
                  <a:gd name="T88" fmla="*/ 37 w 49"/>
                  <a:gd name="T89" fmla="*/ 27 h 110"/>
                  <a:gd name="T90" fmla="*/ 25 w 49"/>
                  <a:gd name="T91" fmla="*/ 32 h 110"/>
                  <a:gd name="T92" fmla="*/ 12 w 49"/>
                  <a:gd name="T93" fmla="*/ 36 h 110"/>
                  <a:gd name="T94" fmla="*/ 8 w 49"/>
                  <a:gd name="T95" fmla="*/ 34 h 110"/>
                  <a:gd name="T96" fmla="*/ 17 w 49"/>
                  <a:gd name="T97" fmla="*/ 28 h 110"/>
                  <a:gd name="T98" fmla="*/ 26 w 49"/>
                  <a:gd name="T99" fmla="*/ 22 h 110"/>
                  <a:gd name="T100" fmla="*/ 31 w 49"/>
                  <a:gd name="T101" fmla="*/ 17 h 110"/>
                  <a:gd name="T102" fmla="*/ 21 w 49"/>
                  <a:gd name="T103" fmla="*/ 20 h 110"/>
                  <a:gd name="T104" fmla="*/ 10 w 49"/>
                  <a:gd name="T105" fmla="*/ 23 h 110"/>
                  <a:gd name="T106" fmla="*/ 0 w 49"/>
                  <a:gd name="T107" fmla="*/ 26 h 110"/>
                  <a:gd name="T108" fmla="*/ 15 w 49"/>
                  <a:gd name="T109" fmla="*/ 17 h 110"/>
                  <a:gd name="T110" fmla="*/ 30 w 49"/>
                  <a:gd name="T111" fmla="*/ 10 h 110"/>
                  <a:gd name="T112" fmla="*/ 45 w 49"/>
                  <a:gd name="T113" fmla="*/ 2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 h="110">
                    <a:moveTo>
                      <a:pt x="49" y="0"/>
                    </a:moveTo>
                    <a:lnTo>
                      <a:pt x="48" y="6"/>
                    </a:lnTo>
                    <a:lnTo>
                      <a:pt x="48" y="12"/>
                    </a:lnTo>
                    <a:lnTo>
                      <a:pt x="48" y="17"/>
                    </a:lnTo>
                    <a:lnTo>
                      <a:pt x="48" y="23"/>
                    </a:lnTo>
                    <a:lnTo>
                      <a:pt x="48" y="29"/>
                    </a:lnTo>
                    <a:lnTo>
                      <a:pt x="48" y="35"/>
                    </a:lnTo>
                    <a:lnTo>
                      <a:pt x="48" y="41"/>
                    </a:lnTo>
                    <a:lnTo>
                      <a:pt x="48" y="46"/>
                    </a:lnTo>
                    <a:lnTo>
                      <a:pt x="48" y="52"/>
                    </a:lnTo>
                    <a:lnTo>
                      <a:pt x="48" y="58"/>
                    </a:lnTo>
                    <a:lnTo>
                      <a:pt x="47" y="64"/>
                    </a:lnTo>
                    <a:lnTo>
                      <a:pt x="47" y="69"/>
                    </a:lnTo>
                    <a:lnTo>
                      <a:pt x="46" y="75"/>
                    </a:lnTo>
                    <a:lnTo>
                      <a:pt x="46" y="81"/>
                    </a:lnTo>
                    <a:lnTo>
                      <a:pt x="46" y="86"/>
                    </a:lnTo>
                    <a:lnTo>
                      <a:pt x="45" y="92"/>
                    </a:lnTo>
                    <a:lnTo>
                      <a:pt x="43" y="93"/>
                    </a:lnTo>
                    <a:lnTo>
                      <a:pt x="40" y="94"/>
                    </a:lnTo>
                    <a:lnTo>
                      <a:pt x="38" y="95"/>
                    </a:lnTo>
                    <a:lnTo>
                      <a:pt x="35" y="97"/>
                    </a:lnTo>
                    <a:lnTo>
                      <a:pt x="33" y="98"/>
                    </a:lnTo>
                    <a:lnTo>
                      <a:pt x="30" y="99"/>
                    </a:lnTo>
                    <a:lnTo>
                      <a:pt x="28" y="100"/>
                    </a:lnTo>
                    <a:lnTo>
                      <a:pt x="26" y="101"/>
                    </a:lnTo>
                    <a:lnTo>
                      <a:pt x="23" y="103"/>
                    </a:lnTo>
                    <a:lnTo>
                      <a:pt x="20" y="104"/>
                    </a:lnTo>
                    <a:lnTo>
                      <a:pt x="18" y="105"/>
                    </a:lnTo>
                    <a:lnTo>
                      <a:pt x="15" y="106"/>
                    </a:lnTo>
                    <a:lnTo>
                      <a:pt x="12" y="107"/>
                    </a:lnTo>
                    <a:lnTo>
                      <a:pt x="10" y="108"/>
                    </a:lnTo>
                    <a:lnTo>
                      <a:pt x="7" y="109"/>
                    </a:lnTo>
                    <a:lnTo>
                      <a:pt x="5" y="110"/>
                    </a:lnTo>
                    <a:lnTo>
                      <a:pt x="5" y="107"/>
                    </a:lnTo>
                    <a:lnTo>
                      <a:pt x="7" y="106"/>
                    </a:lnTo>
                    <a:lnTo>
                      <a:pt x="8" y="104"/>
                    </a:lnTo>
                    <a:lnTo>
                      <a:pt x="10" y="103"/>
                    </a:lnTo>
                    <a:lnTo>
                      <a:pt x="12" y="101"/>
                    </a:lnTo>
                    <a:lnTo>
                      <a:pt x="14" y="100"/>
                    </a:lnTo>
                    <a:lnTo>
                      <a:pt x="17" y="98"/>
                    </a:lnTo>
                    <a:lnTo>
                      <a:pt x="19" y="98"/>
                    </a:lnTo>
                    <a:lnTo>
                      <a:pt x="21" y="96"/>
                    </a:lnTo>
                    <a:lnTo>
                      <a:pt x="24" y="95"/>
                    </a:lnTo>
                    <a:lnTo>
                      <a:pt x="26" y="94"/>
                    </a:lnTo>
                    <a:lnTo>
                      <a:pt x="28" y="93"/>
                    </a:lnTo>
                    <a:lnTo>
                      <a:pt x="30" y="91"/>
                    </a:lnTo>
                    <a:lnTo>
                      <a:pt x="32" y="90"/>
                    </a:lnTo>
                    <a:lnTo>
                      <a:pt x="34" y="88"/>
                    </a:lnTo>
                    <a:lnTo>
                      <a:pt x="36" y="87"/>
                    </a:lnTo>
                    <a:lnTo>
                      <a:pt x="37" y="85"/>
                    </a:lnTo>
                    <a:lnTo>
                      <a:pt x="39" y="84"/>
                    </a:lnTo>
                    <a:lnTo>
                      <a:pt x="36" y="84"/>
                    </a:lnTo>
                    <a:lnTo>
                      <a:pt x="34" y="85"/>
                    </a:lnTo>
                    <a:lnTo>
                      <a:pt x="32" y="86"/>
                    </a:lnTo>
                    <a:lnTo>
                      <a:pt x="31" y="87"/>
                    </a:lnTo>
                    <a:lnTo>
                      <a:pt x="29" y="87"/>
                    </a:lnTo>
                    <a:lnTo>
                      <a:pt x="27" y="88"/>
                    </a:lnTo>
                    <a:lnTo>
                      <a:pt x="25" y="89"/>
                    </a:lnTo>
                    <a:lnTo>
                      <a:pt x="23" y="90"/>
                    </a:lnTo>
                    <a:lnTo>
                      <a:pt x="21" y="90"/>
                    </a:lnTo>
                    <a:lnTo>
                      <a:pt x="19" y="91"/>
                    </a:lnTo>
                    <a:lnTo>
                      <a:pt x="17" y="92"/>
                    </a:lnTo>
                    <a:lnTo>
                      <a:pt x="15" y="93"/>
                    </a:lnTo>
                    <a:lnTo>
                      <a:pt x="13" y="93"/>
                    </a:lnTo>
                    <a:lnTo>
                      <a:pt x="11" y="93"/>
                    </a:lnTo>
                    <a:lnTo>
                      <a:pt x="9" y="94"/>
                    </a:lnTo>
                    <a:lnTo>
                      <a:pt x="7" y="94"/>
                    </a:lnTo>
                    <a:lnTo>
                      <a:pt x="9" y="93"/>
                    </a:lnTo>
                    <a:lnTo>
                      <a:pt x="10" y="91"/>
                    </a:lnTo>
                    <a:lnTo>
                      <a:pt x="12" y="90"/>
                    </a:lnTo>
                    <a:lnTo>
                      <a:pt x="14" y="89"/>
                    </a:lnTo>
                    <a:lnTo>
                      <a:pt x="16" y="88"/>
                    </a:lnTo>
                    <a:lnTo>
                      <a:pt x="18" y="87"/>
                    </a:lnTo>
                    <a:lnTo>
                      <a:pt x="20" y="86"/>
                    </a:lnTo>
                    <a:lnTo>
                      <a:pt x="22" y="85"/>
                    </a:lnTo>
                    <a:lnTo>
                      <a:pt x="24" y="84"/>
                    </a:lnTo>
                    <a:lnTo>
                      <a:pt x="26" y="83"/>
                    </a:lnTo>
                    <a:lnTo>
                      <a:pt x="28" y="83"/>
                    </a:lnTo>
                    <a:lnTo>
                      <a:pt x="30" y="82"/>
                    </a:lnTo>
                    <a:lnTo>
                      <a:pt x="31" y="81"/>
                    </a:lnTo>
                    <a:lnTo>
                      <a:pt x="33" y="80"/>
                    </a:lnTo>
                    <a:lnTo>
                      <a:pt x="35" y="79"/>
                    </a:lnTo>
                    <a:lnTo>
                      <a:pt x="38" y="79"/>
                    </a:lnTo>
                    <a:lnTo>
                      <a:pt x="38" y="77"/>
                    </a:lnTo>
                    <a:lnTo>
                      <a:pt x="39" y="76"/>
                    </a:lnTo>
                    <a:lnTo>
                      <a:pt x="40" y="75"/>
                    </a:lnTo>
                    <a:lnTo>
                      <a:pt x="41" y="73"/>
                    </a:lnTo>
                    <a:lnTo>
                      <a:pt x="39" y="73"/>
                    </a:lnTo>
                    <a:lnTo>
                      <a:pt x="37" y="73"/>
                    </a:lnTo>
                    <a:lnTo>
                      <a:pt x="34" y="74"/>
                    </a:lnTo>
                    <a:lnTo>
                      <a:pt x="33" y="75"/>
                    </a:lnTo>
                    <a:lnTo>
                      <a:pt x="31" y="75"/>
                    </a:lnTo>
                    <a:lnTo>
                      <a:pt x="29" y="76"/>
                    </a:lnTo>
                    <a:lnTo>
                      <a:pt x="27" y="77"/>
                    </a:lnTo>
                    <a:lnTo>
                      <a:pt x="25" y="78"/>
                    </a:lnTo>
                    <a:lnTo>
                      <a:pt x="23" y="79"/>
                    </a:lnTo>
                    <a:lnTo>
                      <a:pt x="21" y="80"/>
                    </a:lnTo>
                    <a:lnTo>
                      <a:pt x="19" y="80"/>
                    </a:lnTo>
                    <a:lnTo>
                      <a:pt x="17" y="81"/>
                    </a:lnTo>
                    <a:lnTo>
                      <a:pt x="15" y="82"/>
                    </a:lnTo>
                    <a:lnTo>
                      <a:pt x="12" y="83"/>
                    </a:lnTo>
                    <a:lnTo>
                      <a:pt x="10" y="83"/>
                    </a:lnTo>
                    <a:lnTo>
                      <a:pt x="8" y="83"/>
                    </a:lnTo>
                    <a:lnTo>
                      <a:pt x="10" y="81"/>
                    </a:lnTo>
                    <a:lnTo>
                      <a:pt x="11" y="80"/>
                    </a:lnTo>
                    <a:lnTo>
                      <a:pt x="13" y="79"/>
                    </a:lnTo>
                    <a:lnTo>
                      <a:pt x="16" y="77"/>
                    </a:lnTo>
                    <a:lnTo>
                      <a:pt x="18" y="76"/>
                    </a:lnTo>
                    <a:lnTo>
                      <a:pt x="20" y="75"/>
                    </a:lnTo>
                    <a:lnTo>
                      <a:pt x="21" y="73"/>
                    </a:lnTo>
                    <a:lnTo>
                      <a:pt x="23" y="72"/>
                    </a:lnTo>
                    <a:lnTo>
                      <a:pt x="25" y="71"/>
                    </a:lnTo>
                    <a:lnTo>
                      <a:pt x="27" y="69"/>
                    </a:lnTo>
                    <a:lnTo>
                      <a:pt x="29" y="67"/>
                    </a:lnTo>
                    <a:lnTo>
                      <a:pt x="32" y="66"/>
                    </a:lnTo>
                    <a:lnTo>
                      <a:pt x="33" y="65"/>
                    </a:lnTo>
                    <a:lnTo>
                      <a:pt x="35" y="63"/>
                    </a:lnTo>
                    <a:lnTo>
                      <a:pt x="38" y="62"/>
                    </a:lnTo>
                    <a:lnTo>
                      <a:pt x="40" y="60"/>
                    </a:lnTo>
                    <a:lnTo>
                      <a:pt x="37" y="61"/>
                    </a:lnTo>
                    <a:lnTo>
                      <a:pt x="35" y="61"/>
                    </a:lnTo>
                    <a:lnTo>
                      <a:pt x="32" y="62"/>
                    </a:lnTo>
                    <a:lnTo>
                      <a:pt x="30" y="63"/>
                    </a:lnTo>
                    <a:lnTo>
                      <a:pt x="27" y="64"/>
                    </a:lnTo>
                    <a:lnTo>
                      <a:pt x="25" y="64"/>
                    </a:lnTo>
                    <a:lnTo>
                      <a:pt x="22" y="65"/>
                    </a:lnTo>
                    <a:lnTo>
                      <a:pt x="20" y="66"/>
                    </a:lnTo>
                    <a:lnTo>
                      <a:pt x="17" y="67"/>
                    </a:lnTo>
                    <a:lnTo>
                      <a:pt x="15" y="68"/>
                    </a:lnTo>
                    <a:lnTo>
                      <a:pt x="12" y="69"/>
                    </a:lnTo>
                    <a:lnTo>
                      <a:pt x="9" y="71"/>
                    </a:lnTo>
                    <a:lnTo>
                      <a:pt x="7" y="72"/>
                    </a:lnTo>
                    <a:lnTo>
                      <a:pt x="4" y="73"/>
                    </a:lnTo>
                    <a:lnTo>
                      <a:pt x="2" y="74"/>
                    </a:lnTo>
                    <a:lnTo>
                      <a:pt x="0" y="76"/>
                    </a:lnTo>
                    <a:lnTo>
                      <a:pt x="1" y="73"/>
                    </a:lnTo>
                    <a:lnTo>
                      <a:pt x="3" y="72"/>
                    </a:lnTo>
                    <a:lnTo>
                      <a:pt x="5" y="70"/>
                    </a:lnTo>
                    <a:lnTo>
                      <a:pt x="8" y="68"/>
                    </a:lnTo>
                    <a:lnTo>
                      <a:pt x="10" y="67"/>
                    </a:lnTo>
                    <a:lnTo>
                      <a:pt x="12" y="65"/>
                    </a:lnTo>
                    <a:lnTo>
                      <a:pt x="15" y="64"/>
                    </a:lnTo>
                    <a:lnTo>
                      <a:pt x="18" y="63"/>
                    </a:lnTo>
                    <a:lnTo>
                      <a:pt x="20" y="62"/>
                    </a:lnTo>
                    <a:lnTo>
                      <a:pt x="23" y="61"/>
                    </a:lnTo>
                    <a:lnTo>
                      <a:pt x="26" y="59"/>
                    </a:lnTo>
                    <a:lnTo>
                      <a:pt x="28" y="58"/>
                    </a:lnTo>
                    <a:lnTo>
                      <a:pt x="30" y="57"/>
                    </a:lnTo>
                    <a:lnTo>
                      <a:pt x="33" y="56"/>
                    </a:lnTo>
                    <a:lnTo>
                      <a:pt x="35" y="54"/>
                    </a:lnTo>
                    <a:lnTo>
                      <a:pt x="38" y="53"/>
                    </a:lnTo>
                    <a:lnTo>
                      <a:pt x="37" y="52"/>
                    </a:lnTo>
                    <a:lnTo>
                      <a:pt x="38" y="52"/>
                    </a:lnTo>
                    <a:lnTo>
                      <a:pt x="39" y="51"/>
                    </a:lnTo>
                    <a:lnTo>
                      <a:pt x="40" y="50"/>
                    </a:lnTo>
                    <a:lnTo>
                      <a:pt x="39" y="49"/>
                    </a:lnTo>
                    <a:lnTo>
                      <a:pt x="37" y="50"/>
                    </a:lnTo>
                    <a:lnTo>
                      <a:pt x="35" y="50"/>
                    </a:lnTo>
                    <a:lnTo>
                      <a:pt x="33" y="51"/>
                    </a:lnTo>
                    <a:lnTo>
                      <a:pt x="31" y="52"/>
                    </a:lnTo>
                    <a:lnTo>
                      <a:pt x="29" y="52"/>
                    </a:lnTo>
                    <a:lnTo>
                      <a:pt x="28" y="53"/>
                    </a:lnTo>
                    <a:lnTo>
                      <a:pt x="26" y="54"/>
                    </a:lnTo>
                    <a:lnTo>
                      <a:pt x="24" y="55"/>
                    </a:lnTo>
                    <a:lnTo>
                      <a:pt x="21" y="55"/>
                    </a:lnTo>
                    <a:lnTo>
                      <a:pt x="20" y="56"/>
                    </a:lnTo>
                    <a:lnTo>
                      <a:pt x="17" y="56"/>
                    </a:lnTo>
                    <a:lnTo>
                      <a:pt x="16" y="57"/>
                    </a:lnTo>
                    <a:lnTo>
                      <a:pt x="13" y="57"/>
                    </a:lnTo>
                    <a:lnTo>
                      <a:pt x="11" y="58"/>
                    </a:lnTo>
                    <a:lnTo>
                      <a:pt x="9" y="58"/>
                    </a:lnTo>
                    <a:lnTo>
                      <a:pt x="7" y="59"/>
                    </a:lnTo>
                    <a:lnTo>
                      <a:pt x="9" y="57"/>
                    </a:lnTo>
                    <a:lnTo>
                      <a:pt x="11" y="56"/>
                    </a:lnTo>
                    <a:lnTo>
                      <a:pt x="13" y="54"/>
                    </a:lnTo>
                    <a:lnTo>
                      <a:pt x="16" y="53"/>
                    </a:lnTo>
                    <a:lnTo>
                      <a:pt x="18" y="52"/>
                    </a:lnTo>
                    <a:lnTo>
                      <a:pt x="20" y="51"/>
                    </a:lnTo>
                    <a:lnTo>
                      <a:pt x="22" y="50"/>
                    </a:lnTo>
                    <a:lnTo>
                      <a:pt x="24" y="49"/>
                    </a:lnTo>
                    <a:lnTo>
                      <a:pt x="26" y="48"/>
                    </a:lnTo>
                    <a:lnTo>
                      <a:pt x="29" y="47"/>
                    </a:lnTo>
                    <a:lnTo>
                      <a:pt x="31" y="46"/>
                    </a:lnTo>
                    <a:lnTo>
                      <a:pt x="33" y="45"/>
                    </a:lnTo>
                    <a:lnTo>
                      <a:pt x="35" y="43"/>
                    </a:lnTo>
                    <a:lnTo>
                      <a:pt x="37" y="42"/>
                    </a:lnTo>
                    <a:lnTo>
                      <a:pt x="40" y="41"/>
                    </a:lnTo>
                    <a:lnTo>
                      <a:pt x="42" y="40"/>
                    </a:lnTo>
                    <a:lnTo>
                      <a:pt x="40" y="39"/>
                    </a:lnTo>
                    <a:lnTo>
                      <a:pt x="38" y="39"/>
                    </a:lnTo>
                    <a:lnTo>
                      <a:pt x="35" y="38"/>
                    </a:lnTo>
                    <a:lnTo>
                      <a:pt x="33" y="39"/>
                    </a:lnTo>
                    <a:lnTo>
                      <a:pt x="31" y="40"/>
                    </a:lnTo>
                    <a:lnTo>
                      <a:pt x="29" y="41"/>
                    </a:lnTo>
                    <a:lnTo>
                      <a:pt x="27" y="42"/>
                    </a:lnTo>
                    <a:lnTo>
                      <a:pt x="24" y="43"/>
                    </a:lnTo>
                    <a:lnTo>
                      <a:pt x="22" y="44"/>
                    </a:lnTo>
                    <a:lnTo>
                      <a:pt x="19" y="45"/>
                    </a:lnTo>
                    <a:lnTo>
                      <a:pt x="17" y="46"/>
                    </a:lnTo>
                    <a:lnTo>
                      <a:pt x="14" y="48"/>
                    </a:lnTo>
                    <a:lnTo>
                      <a:pt x="11" y="48"/>
                    </a:lnTo>
                    <a:lnTo>
                      <a:pt x="9" y="49"/>
                    </a:lnTo>
                    <a:lnTo>
                      <a:pt x="7" y="49"/>
                    </a:lnTo>
                    <a:lnTo>
                      <a:pt x="5" y="49"/>
                    </a:lnTo>
                    <a:lnTo>
                      <a:pt x="7" y="47"/>
                    </a:lnTo>
                    <a:lnTo>
                      <a:pt x="9" y="46"/>
                    </a:lnTo>
                    <a:lnTo>
                      <a:pt x="11" y="44"/>
                    </a:lnTo>
                    <a:lnTo>
                      <a:pt x="14" y="43"/>
                    </a:lnTo>
                    <a:lnTo>
                      <a:pt x="17" y="42"/>
                    </a:lnTo>
                    <a:lnTo>
                      <a:pt x="19" y="40"/>
                    </a:lnTo>
                    <a:lnTo>
                      <a:pt x="22" y="39"/>
                    </a:lnTo>
                    <a:lnTo>
                      <a:pt x="24" y="38"/>
                    </a:lnTo>
                    <a:lnTo>
                      <a:pt x="27" y="37"/>
                    </a:lnTo>
                    <a:lnTo>
                      <a:pt x="29" y="35"/>
                    </a:lnTo>
                    <a:lnTo>
                      <a:pt x="32" y="34"/>
                    </a:lnTo>
                    <a:lnTo>
                      <a:pt x="34" y="33"/>
                    </a:lnTo>
                    <a:lnTo>
                      <a:pt x="37" y="32"/>
                    </a:lnTo>
                    <a:lnTo>
                      <a:pt x="39" y="30"/>
                    </a:lnTo>
                    <a:lnTo>
                      <a:pt x="42" y="29"/>
                    </a:lnTo>
                    <a:lnTo>
                      <a:pt x="44" y="28"/>
                    </a:lnTo>
                    <a:lnTo>
                      <a:pt x="42" y="27"/>
                    </a:lnTo>
                    <a:lnTo>
                      <a:pt x="39" y="27"/>
                    </a:lnTo>
                    <a:lnTo>
                      <a:pt x="37" y="27"/>
                    </a:lnTo>
                    <a:lnTo>
                      <a:pt x="35" y="28"/>
                    </a:lnTo>
                    <a:lnTo>
                      <a:pt x="32" y="29"/>
                    </a:lnTo>
                    <a:lnTo>
                      <a:pt x="30" y="29"/>
                    </a:lnTo>
                    <a:lnTo>
                      <a:pt x="27" y="30"/>
                    </a:lnTo>
                    <a:lnTo>
                      <a:pt x="25" y="32"/>
                    </a:lnTo>
                    <a:lnTo>
                      <a:pt x="22" y="32"/>
                    </a:lnTo>
                    <a:lnTo>
                      <a:pt x="20" y="33"/>
                    </a:lnTo>
                    <a:lnTo>
                      <a:pt x="17" y="34"/>
                    </a:lnTo>
                    <a:lnTo>
                      <a:pt x="15" y="35"/>
                    </a:lnTo>
                    <a:lnTo>
                      <a:pt x="12" y="36"/>
                    </a:lnTo>
                    <a:lnTo>
                      <a:pt x="9" y="36"/>
                    </a:lnTo>
                    <a:lnTo>
                      <a:pt x="7" y="37"/>
                    </a:lnTo>
                    <a:lnTo>
                      <a:pt x="5" y="37"/>
                    </a:lnTo>
                    <a:lnTo>
                      <a:pt x="6" y="35"/>
                    </a:lnTo>
                    <a:lnTo>
                      <a:pt x="8" y="34"/>
                    </a:lnTo>
                    <a:lnTo>
                      <a:pt x="9" y="33"/>
                    </a:lnTo>
                    <a:lnTo>
                      <a:pt x="11" y="31"/>
                    </a:lnTo>
                    <a:lnTo>
                      <a:pt x="13" y="30"/>
                    </a:lnTo>
                    <a:lnTo>
                      <a:pt x="15" y="29"/>
                    </a:lnTo>
                    <a:lnTo>
                      <a:pt x="17" y="28"/>
                    </a:lnTo>
                    <a:lnTo>
                      <a:pt x="19" y="27"/>
                    </a:lnTo>
                    <a:lnTo>
                      <a:pt x="21" y="25"/>
                    </a:lnTo>
                    <a:lnTo>
                      <a:pt x="23" y="24"/>
                    </a:lnTo>
                    <a:lnTo>
                      <a:pt x="24" y="23"/>
                    </a:lnTo>
                    <a:lnTo>
                      <a:pt x="26" y="22"/>
                    </a:lnTo>
                    <a:lnTo>
                      <a:pt x="28" y="21"/>
                    </a:lnTo>
                    <a:lnTo>
                      <a:pt x="30" y="19"/>
                    </a:lnTo>
                    <a:lnTo>
                      <a:pt x="32" y="18"/>
                    </a:lnTo>
                    <a:lnTo>
                      <a:pt x="34" y="17"/>
                    </a:lnTo>
                    <a:lnTo>
                      <a:pt x="31" y="17"/>
                    </a:lnTo>
                    <a:lnTo>
                      <a:pt x="30" y="18"/>
                    </a:lnTo>
                    <a:lnTo>
                      <a:pt x="27" y="18"/>
                    </a:lnTo>
                    <a:lnTo>
                      <a:pt x="26" y="19"/>
                    </a:lnTo>
                    <a:lnTo>
                      <a:pt x="23" y="19"/>
                    </a:lnTo>
                    <a:lnTo>
                      <a:pt x="21" y="20"/>
                    </a:lnTo>
                    <a:lnTo>
                      <a:pt x="19" y="21"/>
                    </a:lnTo>
                    <a:lnTo>
                      <a:pt x="17" y="21"/>
                    </a:lnTo>
                    <a:lnTo>
                      <a:pt x="15" y="22"/>
                    </a:lnTo>
                    <a:lnTo>
                      <a:pt x="12" y="23"/>
                    </a:lnTo>
                    <a:lnTo>
                      <a:pt x="10" y="23"/>
                    </a:lnTo>
                    <a:lnTo>
                      <a:pt x="8" y="24"/>
                    </a:lnTo>
                    <a:lnTo>
                      <a:pt x="6" y="24"/>
                    </a:lnTo>
                    <a:lnTo>
                      <a:pt x="4" y="25"/>
                    </a:lnTo>
                    <a:lnTo>
                      <a:pt x="2" y="25"/>
                    </a:lnTo>
                    <a:lnTo>
                      <a:pt x="0" y="26"/>
                    </a:lnTo>
                    <a:lnTo>
                      <a:pt x="3" y="24"/>
                    </a:lnTo>
                    <a:lnTo>
                      <a:pt x="6" y="22"/>
                    </a:lnTo>
                    <a:lnTo>
                      <a:pt x="8" y="20"/>
                    </a:lnTo>
                    <a:lnTo>
                      <a:pt x="11" y="19"/>
                    </a:lnTo>
                    <a:lnTo>
                      <a:pt x="15" y="17"/>
                    </a:lnTo>
                    <a:lnTo>
                      <a:pt x="18" y="16"/>
                    </a:lnTo>
                    <a:lnTo>
                      <a:pt x="21" y="14"/>
                    </a:lnTo>
                    <a:lnTo>
                      <a:pt x="24" y="13"/>
                    </a:lnTo>
                    <a:lnTo>
                      <a:pt x="27" y="12"/>
                    </a:lnTo>
                    <a:lnTo>
                      <a:pt x="30" y="10"/>
                    </a:lnTo>
                    <a:lnTo>
                      <a:pt x="33" y="9"/>
                    </a:lnTo>
                    <a:lnTo>
                      <a:pt x="37" y="7"/>
                    </a:lnTo>
                    <a:lnTo>
                      <a:pt x="40" y="6"/>
                    </a:lnTo>
                    <a:lnTo>
                      <a:pt x="43" y="4"/>
                    </a:lnTo>
                    <a:lnTo>
                      <a:pt x="45" y="2"/>
                    </a:lnTo>
                    <a:lnTo>
                      <a:pt x="49"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7" name="Freeform 938"/>
              <p:cNvSpPr>
                <a:spLocks/>
              </p:cNvSpPr>
              <p:nvPr/>
            </p:nvSpPr>
            <p:spPr bwMode="auto">
              <a:xfrm>
                <a:off x="4583" y="2394"/>
                <a:ext cx="41" cy="10"/>
              </a:xfrm>
              <a:custGeom>
                <a:avLst/>
                <a:gdLst>
                  <a:gd name="T0" fmla="*/ 17 w 41"/>
                  <a:gd name="T1" fmla="*/ 1 h 10"/>
                  <a:gd name="T2" fmla="*/ 19 w 41"/>
                  <a:gd name="T3" fmla="*/ 0 h 10"/>
                  <a:gd name="T4" fmla="*/ 21 w 41"/>
                  <a:gd name="T5" fmla="*/ 0 h 10"/>
                  <a:gd name="T6" fmla="*/ 23 w 41"/>
                  <a:gd name="T7" fmla="*/ 0 h 10"/>
                  <a:gd name="T8" fmla="*/ 25 w 41"/>
                  <a:gd name="T9" fmla="*/ 1 h 10"/>
                  <a:gd name="T10" fmla="*/ 27 w 41"/>
                  <a:gd name="T11" fmla="*/ 1 h 10"/>
                  <a:gd name="T12" fmla="*/ 30 w 41"/>
                  <a:gd name="T13" fmla="*/ 1 h 10"/>
                  <a:gd name="T14" fmla="*/ 32 w 41"/>
                  <a:gd name="T15" fmla="*/ 1 h 10"/>
                  <a:gd name="T16" fmla="*/ 34 w 41"/>
                  <a:gd name="T17" fmla="*/ 2 h 10"/>
                  <a:gd name="T18" fmla="*/ 36 w 41"/>
                  <a:gd name="T19" fmla="*/ 2 h 10"/>
                  <a:gd name="T20" fmla="*/ 37 w 41"/>
                  <a:gd name="T21" fmla="*/ 3 h 10"/>
                  <a:gd name="T22" fmla="*/ 39 w 41"/>
                  <a:gd name="T23" fmla="*/ 3 h 10"/>
                  <a:gd name="T24" fmla="*/ 41 w 41"/>
                  <a:gd name="T25" fmla="*/ 4 h 10"/>
                  <a:gd name="T26" fmla="*/ 39 w 41"/>
                  <a:gd name="T27" fmla="*/ 4 h 10"/>
                  <a:gd name="T28" fmla="*/ 37 w 41"/>
                  <a:gd name="T29" fmla="*/ 4 h 10"/>
                  <a:gd name="T30" fmla="*/ 34 w 41"/>
                  <a:gd name="T31" fmla="*/ 4 h 10"/>
                  <a:gd name="T32" fmla="*/ 32 w 41"/>
                  <a:gd name="T33" fmla="*/ 5 h 10"/>
                  <a:gd name="T34" fmla="*/ 30 w 41"/>
                  <a:gd name="T35" fmla="*/ 5 h 10"/>
                  <a:gd name="T36" fmla="*/ 27 w 41"/>
                  <a:gd name="T37" fmla="*/ 5 h 10"/>
                  <a:gd name="T38" fmla="*/ 25 w 41"/>
                  <a:gd name="T39" fmla="*/ 6 h 10"/>
                  <a:gd name="T40" fmla="*/ 23 w 41"/>
                  <a:gd name="T41" fmla="*/ 6 h 10"/>
                  <a:gd name="T42" fmla="*/ 21 w 41"/>
                  <a:gd name="T43" fmla="*/ 6 h 10"/>
                  <a:gd name="T44" fmla="*/ 20 w 41"/>
                  <a:gd name="T45" fmla="*/ 6 h 10"/>
                  <a:gd name="T46" fmla="*/ 18 w 41"/>
                  <a:gd name="T47" fmla="*/ 6 h 10"/>
                  <a:gd name="T48" fmla="*/ 17 w 41"/>
                  <a:gd name="T49" fmla="*/ 6 h 10"/>
                  <a:gd name="T50" fmla="*/ 15 w 41"/>
                  <a:gd name="T51" fmla="*/ 6 h 10"/>
                  <a:gd name="T52" fmla="*/ 14 w 41"/>
                  <a:gd name="T53" fmla="*/ 7 h 10"/>
                  <a:gd name="T54" fmla="*/ 12 w 41"/>
                  <a:gd name="T55" fmla="*/ 7 h 10"/>
                  <a:gd name="T56" fmla="*/ 11 w 41"/>
                  <a:gd name="T57" fmla="*/ 7 h 10"/>
                  <a:gd name="T58" fmla="*/ 9 w 41"/>
                  <a:gd name="T59" fmla="*/ 7 h 10"/>
                  <a:gd name="T60" fmla="*/ 8 w 41"/>
                  <a:gd name="T61" fmla="*/ 8 h 10"/>
                  <a:gd name="T62" fmla="*/ 6 w 41"/>
                  <a:gd name="T63" fmla="*/ 8 h 10"/>
                  <a:gd name="T64" fmla="*/ 5 w 41"/>
                  <a:gd name="T65" fmla="*/ 8 h 10"/>
                  <a:gd name="T66" fmla="*/ 2 w 41"/>
                  <a:gd name="T67" fmla="*/ 9 h 10"/>
                  <a:gd name="T68" fmla="*/ 0 w 41"/>
                  <a:gd name="T69" fmla="*/ 10 h 10"/>
                  <a:gd name="T70" fmla="*/ 0 w 41"/>
                  <a:gd name="T71" fmla="*/ 10 h 10"/>
                  <a:gd name="T72" fmla="*/ 0 w 41"/>
                  <a:gd name="T73" fmla="*/ 9 h 10"/>
                  <a:gd name="T74" fmla="*/ 2 w 41"/>
                  <a:gd name="T75" fmla="*/ 8 h 10"/>
                  <a:gd name="T76" fmla="*/ 4 w 41"/>
                  <a:gd name="T77" fmla="*/ 8 h 10"/>
                  <a:gd name="T78" fmla="*/ 5 w 41"/>
                  <a:gd name="T79" fmla="*/ 6 h 10"/>
                  <a:gd name="T80" fmla="*/ 6 w 41"/>
                  <a:gd name="T81" fmla="*/ 5 h 10"/>
                  <a:gd name="T82" fmla="*/ 7 w 41"/>
                  <a:gd name="T83" fmla="*/ 5 h 10"/>
                  <a:gd name="T84" fmla="*/ 8 w 41"/>
                  <a:gd name="T85" fmla="*/ 5 h 10"/>
                  <a:gd name="T86" fmla="*/ 9 w 41"/>
                  <a:gd name="T87" fmla="*/ 5 h 10"/>
                  <a:gd name="T88" fmla="*/ 11 w 41"/>
                  <a:gd name="T89" fmla="*/ 5 h 10"/>
                  <a:gd name="T90" fmla="*/ 13 w 41"/>
                  <a:gd name="T91" fmla="*/ 5 h 10"/>
                  <a:gd name="T92" fmla="*/ 14 w 41"/>
                  <a:gd name="T93" fmla="*/ 5 h 10"/>
                  <a:gd name="T94" fmla="*/ 15 w 41"/>
                  <a:gd name="T95" fmla="*/ 4 h 10"/>
                  <a:gd name="T96" fmla="*/ 17 w 41"/>
                  <a:gd name="T97" fmla="*/ 4 h 10"/>
                  <a:gd name="T98" fmla="*/ 17 w 41"/>
                  <a:gd name="T99" fmla="*/ 3 h 10"/>
                  <a:gd name="T100" fmla="*/ 18 w 41"/>
                  <a:gd name="T101" fmla="*/ 3 h 10"/>
                  <a:gd name="T102" fmla="*/ 18 w 41"/>
                  <a:gd name="T103" fmla="*/ 2 h 10"/>
                  <a:gd name="T104" fmla="*/ 17 w 41"/>
                  <a:gd name="T105" fmla="*/ 1 h 10"/>
                  <a:gd name="T106" fmla="*/ 17 w 41"/>
                  <a:gd name="T107" fmla="*/ 1 h 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10">
                    <a:moveTo>
                      <a:pt x="17" y="1"/>
                    </a:moveTo>
                    <a:lnTo>
                      <a:pt x="19" y="0"/>
                    </a:lnTo>
                    <a:lnTo>
                      <a:pt x="21" y="0"/>
                    </a:lnTo>
                    <a:lnTo>
                      <a:pt x="23" y="0"/>
                    </a:lnTo>
                    <a:lnTo>
                      <a:pt x="25" y="1"/>
                    </a:lnTo>
                    <a:lnTo>
                      <a:pt x="27" y="1"/>
                    </a:lnTo>
                    <a:lnTo>
                      <a:pt x="30" y="1"/>
                    </a:lnTo>
                    <a:lnTo>
                      <a:pt x="32" y="1"/>
                    </a:lnTo>
                    <a:lnTo>
                      <a:pt x="34" y="2"/>
                    </a:lnTo>
                    <a:lnTo>
                      <a:pt x="36" y="2"/>
                    </a:lnTo>
                    <a:lnTo>
                      <a:pt x="37" y="3"/>
                    </a:lnTo>
                    <a:lnTo>
                      <a:pt x="39" y="3"/>
                    </a:lnTo>
                    <a:lnTo>
                      <a:pt x="41" y="4"/>
                    </a:lnTo>
                    <a:lnTo>
                      <a:pt x="39" y="4"/>
                    </a:lnTo>
                    <a:lnTo>
                      <a:pt x="37" y="4"/>
                    </a:lnTo>
                    <a:lnTo>
                      <a:pt x="34" y="4"/>
                    </a:lnTo>
                    <a:lnTo>
                      <a:pt x="32" y="5"/>
                    </a:lnTo>
                    <a:lnTo>
                      <a:pt x="30" y="5"/>
                    </a:lnTo>
                    <a:lnTo>
                      <a:pt x="27" y="5"/>
                    </a:lnTo>
                    <a:lnTo>
                      <a:pt x="25" y="6"/>
                    </a:lnTo>
                    <a:lnTo>
                      <a:pt x="23" y="6"/>
                    </a:lnTo>
                    <a:lnTo>
                      <a:pt x="21" y="6"/>
                    </a:lnTo>
                    <a:lnTo>
                      <a:pt x="20" y="6"/>
                    </a:lnTo>
                    <a:lnTo>
                      <a:pt x="18" y="6"/>
                    </a:lnTo>
                    <a:lnTo>
                      <a:pt x="17" y="6"/>
                    </a:lnTo>
                    <a:lnTo>
                      <a:pt x="15" y="6"/>
                    </a:lnTo>
                    <a:lnTo>
                      <a:pt x="14" y="7"/>
                    </a:lnTo>
                    <a:lnTo>
                      <a:pt x="12" y="7"/>
                    </a:lnTo>
                    <a:lnTo>
                      <a:pt x="11" y="7"/>
                    </a:lnTo>
                    <a:lnTo>
                      <a:pt x="9" y="7"/>
                    </a:lnTo>
                    <a:lnTo>
                      <a:pt x="8" y="8"/>
                    </a:lnTo>
                    <a:lnTo>
                      <a:pt x="6" y="8"/>
                    </a:lnTo>
                    <a:lnTo>
                      <a:pt x="5" y="8"/>
                    </a:lnTo>
                    <a:lnTo>
                      <a:pt x="2" y="9"/>
                    </a:lnTo>
                    <a:lnTo>
                      <a:pt x="0" y="10"/>
                    </a:lnTo>
                    <a:lnTo>
                      <a:pt x="0" y="9"/>
                    </a:lnTo>
                    <a:lnTo>
                      <a:pt x="2" y="8"/>
                    </a:lnTo>
                    <a:lnTo>
                      <a:pt x="4" y="8"/>
                    </a:lnTo>
                    <a:lnTo>
                      <a:pt x="5" y="6"/>
                    </a:lnTo>
                    <a:lnTo>
                      <a:pt x="6" y="5"/>
                    </a:lnTo>
                    <a:lnTo>
                      <a:pt x="7" y="5"/>
                    </a:lnTo>
                    <a:lnTo>
                      <a:pt x="8" y="5"/>
                    </a:lnTo>
                    <a:lnTo>
                      <a:pt x="9" y="5"/>
                    </a:lnTo>
                    <a:lnTo>
                      <a:pt x="11" y="5"/>
                    </a:lnTo>
                    <a:lnTo>
                      <a:pt x="13" y="5"/>
                    </a:lnTo>
                    <a:lnTo>
                      <a:pt x="14" y="5"/>
                    </a:lnTo>
                    <a:lnTo>
                      <a:pt x="15" y="4"/>
                    </a:lnTo>
                    <a:lnTo>
                      <a:pt x="17" y="4"/>
                    </a:lnTo>
                    <a:lnTo>
                      <a:pt x="17" y="3"/>
                    </a:lnTo>
                    <a:lnTo>
                      <a:pt x="18" y="3"/>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8" name="Freeform 939"/>
              <p:cNvSpPr>
                <a:spLocks/>
              </p:cNvSpPr>
              <p:nvPr/>
            </p:nvSpPr>
            <p:spPr bwMode="auto">
              <a:xfrm>
                <a:off x="4607" y="2397"/>
                <a:ext cx="37" cy="12"/>
              </a:xfrm>
              <a:custGeom>
                <a:avLst/>
                <a:gdLst>
                  <a:gd name="T0" fmla="*/ 31 w 37"/>
                  <a:gd name="T1" fmla="*/ 0 h 12"/>
                  <a:gd name="T2" fmla="*/ 32 w 37"/>
                  <a:gd name="T3" fmla="*/ 1 h 12"/>
                  <a:gd name="T4" fmla="*/ 34 w 37"/>
                  <a:gd name="T5" fmla="*/ 2 h 12"/>
                  <a:gd name="T6" fmla="*/ 35 w 37"/>
                  <a:gd name="T7" fmla="*/ 3 h 12"/>
                  <a:gd name="T8" fmla="*/ 37 w 37"/>
                  <a:gd name="T9" fmla="*/ 5 h 12"/>
                  <a:gd name="T10" fmla="*/ 35 w 37"/>
                  <a:gd name="T11" fmla="*/ 6 h 12"/>
                  <a:gd name="T12" fmla="*/ 33 w 37"/>
                  <a:gd name="T13" fmla="*/ 7 h 12"/>
                  <a:gd name="T14" fmla="*/ 31 w 37"/>
                  <a:gd name="T15" fmla="*/ 8 h 12"/>
                  <a:gd name="T16" fmla="*/ 29 w 37"/>
                  <a:gd name="T17" fmla="*/ 9 h 12"/>
                  <a:gd name="T18" fmla="*/ 26 w 37"/>
                  <a:gd name="T19" fmla="*/ 10 h 12"/>
                  <a:gd name="T20" fmla="*/ 24 w 37"/>
                  <a:gd name="T21" fmla="*/ 10 h 12"/>
                  <a:gd name="T22" fmla="*/ 22 w 37"/>
                  <a:gd name="T23" fmla="*/ 11 h 12"/>
                  <a:gd name="T24" fmla="*/ 20 w 37"/>
                  <a:gd name="T25" fmla="*/ 11 h 12"/>
                  <a:gd name="T26" fmla="*/ 17 w 37"/>
                  <a:gd name="T27" fmla="*/ 11 h 12"/>
                  <a:gd name="T28" fmla="*/ 15 w 37"/>
                  <a:gd name="T29" fmla="*/ 12 h 12"/>
                  <a:gd name="T30" fmla="*/ 13 w 37"/>
                  <a:gd name="T31" fmla="*/ 12 h 12"/>
                  <a:gd name="T32" fmla="*/ 10 w 37"/>
                  <a:gd name="T33" fmla="*/ 12 h 12"/>
                  <a:gd name="T34" fmla="*/ 8 w 37"/>
                  <a:gd name="T35" fmla="*/ 12 h 12"/>
                  <a:gd name="T36" fmla="*/ 5 w 37"/>
                  <a:gd name="T37" fmla="*/ 12 h 12"/>
                  <a:gd name="T38" fmla="*/ 2 w 37"/>
                  <a:gd name="T39" fmla="*/ 12 h 12"/>
                  <a:gd name="T40" fmla="*/ 0 w 37"/>
                  <a:gd name="T41" fmla="*/ 12 h 12"/>
                  <a:gd name="T42" fmla="*/ 1 w 37"/>
                  <a:gd name="T43" fmla="*/ 10 h 12"/>
                  <a:gd name="T44" fmla="*/ 2 w 37"/>
                  <a:gd name="T45" fmla="*/ 9 h 12"/>
                  <a:gd name="T46" fmla="*/ 3 w 37"/>
                  <a:gd name="T47" fmla="*/ 8 h 12"/>
                  <a:gd name="T48" fmla="*/ 5 w 37"/>
                  <a:gd name="T49" fmla="*/ 7 h 12"/>
                  <a:gd name="T50" fmla="*/ 7 w 37"/>
                  <a:gd name="T51" fmla="*/ 7 h 12"/>
                  <a:gd name="T52" fmla="*/ 9 w 37"/>
                  <a:gd name="T53" fmla="*/ 7 h 12"/>
                  <a:gd name="T54" fmla="*/ 11 w 37"/>
                  <a:gd name="T55" fmla="*/ 7 h 12"/>
                  <a:gd name="T56" fmla="*/ 13 w 37"/>
                  <a:gd name="T57" fmla="*/ 7 h 12"/>
                  <a:gd name="T58" fmla="*/ 15 w 37"/>
                  <a:gd name="T59" fmla="*/ 7 h 12"/>
                  <a:gd name="T60" fmla="*/ 17 w 37"/>
                  <a:gd name="T61" fmla="*/ 7 h 12"/>
                  <a:gd name="T62" fmla="*/ 19 w 37"/>
                  <a:gd name="T63" fmla="*/ 7 h 12"/>
                  <a:gd name="T64" fmla="*/ 21 w 37"/>
                  <a:gd name="T65" fmla="*/ 7 h 12"/>
                  <a:gd name="T66" fmla="*/ 22 w 37"/>
                  <a:gd name="T67" fmla="*/ 6 h 12"/>
                  <a:gd name="T68" fmla="*/ 24 w 37"/>
                  <a:gd name="T69" fmla="*/ 5 h 12"/>
                  <a:gd name="T70" fmla="*/ 25 w 37"/>
                  <a:gd name="T71" fmla="*/ 4 h 12"/>
                  <a:gd name="T72" fmla="*/ 26 w 37"/>
                  <a:gd name="T73" fmla="*/ 2 h 12"/>
                  <a:gd name="T74" fmla="*/ 28 w 37"/>
                  <a:gd name="T75" fmla="*/ 3 h 12"/>
                  <a:gd name="T76" fmla="*/ 29 w 37"/>
                  <a:gd name="T77" fmla="*/ 3 h 12"/>
                  <a:gd name="T78" fmla="*/ 30 w 37"/>
                  <a:gd name="T79" fmla="*/ 2 h 12"/>
                  <a:gd name="T80" fmla="*/ 31 w 37"/>
                  <a:gd name="T81" fmla="*/ 0 h 12"/>
                  <a:gd name="T82" fmla="*/ 31 w 37"/>
                  <a:gd name="T83" fmla="*/ 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 h="12">
                    <a:moveTo>
                      <a:pt x="31" y="0"/>
                    </a:moveTo>
                    <a:lnTo>
                      <a:pt x="32" y="1"/>
                    </a:lnTo>
                    <a:lnTo>
                      <a:pt x="34" y="2"/>
                    </a:lnTo>
                    <a:lnTo>
                      <a:pt x="35" y="3"/>
                    </a:lnTo>
                    <a:lnTo>
                      <a:pt x="37" y="5"/>
                    </a:lnTo>
                    <a:lnTo>
                      <a:pt x="35" y="6"/>
                    </a:lnTo>
                    <a:lnTo>
                      <a:pt x="33" y="7"/>
                    </a:lnTo>
                    <a:lnTo>
                      <a:pt x="31" y="8"/>
                    </a:lnTo>
                    <a:lnTo>
                      <a:pt x="29" y="9"/>
                    </a:lnTo>
                    <a:lnTo>
                      <a:pt x="26" y="10"/>
                    </a:lnTo>
                    <a:lnTo>
                      <a:pt x="24" y="10"/>
                    </a:lnTo>
                    <a:lnTo>
                      <a:pt x="22" y="11"/>
                    </a:lnTo>
                    <a:lnTo>
                      <a:pt x="20" y="11"/>
                    </a:lnTo>
                    <a:lnTo>
                      <a:pt x="17" y="11"/>
                    </a:lnTo>
                    <a:lnTo>
                      <a:pt x="15" y="12"/>
                    </a:lnTo>
                    <a:lnTo>
                      <a:pt x="13" y="12"/>
                    </a:lnTo>
                    <a:lnTo>
                      <a:pt x="10" y="12"/>
                    </a:lnTo>
                    <a:lnTo>
                      <a:pt x="8" y="12"/>
                    </a:lnTo>
                    <a:lnTo>
                      <a:pt x="5" y="12"/>
                    </a:lnTo>
                    <a:lnTo>
                      <a:pt x="2" y="12"/>
                    </a:lnTo>
                    <a:lnTo>
                      <a:pt x="0" y="12"/>
                    </a:lnTo>
                    <a:lnTo>
                      <a:pt x="1" y="10"/>
                    </a:lnTo>
                    <a:lnTo>
                      <a:pt x="2" y="9"/>
                    </a:lnTo>
                    <a:lnTo>
                      <a:pt x="3" y="8"/>
                    </a:lnTo>
                    <a:lnTo>
                      <a:pt x="5" y="7"/>
                    </a:lnTo>
                    <a:lnTo>
                      <a:pt x="7" y="7"/>
                    </a:lnTo>
                    <a:lnTo>
                      <a:pt x="9" y="7"/>
                    </a:lnTo>
                    <a:lnTo>
                      <a:pt x="11" y="7"/>
                    </a:lnTo>
                    <a:lnTo>
                      <a:pt x="13" y="7"/>
                    </a:lnTo>
                    <a:lnTo>
                      <a:pt x="15" y="7"/>
                    </a:lnTo>
                    <a:lnTo>
                      <a:pt x="17" y="7"/>
                    </a:lnTo>
                    <a:lnTo>
                      <a:pt x="19" y="7"/>
                    </a:lnTo>
                    <a:lnTo>
                      <a:pt x="21" y="7"/>
                    </a:lnTo>
                    <a:lnTo>
                      <a:pt x="22" y="6"/>
                    </a:lnTo>
                    <a:lnTo>
                      <a:pt x="24" y="5"/>
                    </a:lnTo>
                    <a:lnTo>
                      <a:pt x="25" y="4"/>
                    </a:lnTo>
                    <a:lnTo>
                      <a:pt x="26" y="2"/>
                    </a:lnTo>
                    <a:lnTo>
                      <a:pt x="28" y="3"/>
                    </a:lnTo>
                    <a:lnTo>
                      <a:pt x="29" y="3"/>
                    </a:lnTo>
                    <a:lnTo>
                      <a:pt x="30"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9" name="Freeform 940"/>
              <p:cNvSpPr>
                <a:spLocks/>
              </p:cNvSpPr>
              <p:nvPr/>
            </p:nvSpPr>
            <p:spPr bwMode="auto">
              <a:xfrm>
                <a:off x="4753" y="2397"/>
                <a:ext cx="12" cy="16"/>
              </a:xfrm>
              <a:custGeom>
                <a:avLst/>
                <a:gdLst>
                  <a:gd name="T0" fmla="*/ 1 w 12"/>
                  <a:gd name="T1" fmla="*/ 0 h 16"/>
                  <a:gd name="T2" fmla="*/ 3 w 12"/>
                  <a:gd name="T3" fmla="*/ 1 h 16"/>
                  <a:gd name="T4" fmla="*/ 5 w 12"/>
                  <a:gd name="T5" fmla="*/ 2 h 16"/>
                  <a:gd name="T6" fmla="*/ 7 w 12"/>
                  <a:gd name="T7" fmla="*/ 3 h 16"/>
                  <a:gd name="T8" fmla="*/ 8 w 12"/>
                  <a:gd name="T9" fmla="*/ 4 h 16"/>
                  <a:gd name="T10" fmla="*/ 9 w 12"/>
                  <a:gd name="T11" fmla="*/ 5 h 16"/>
                  <a:gd name="T12" fmla="*/ 10 w 12"/>
                  <a:gd name="T13" fmla="*/ 7 h 16"/>
                  <a:gd name="T14" fmla="*/ 10 w 12"/>
                  <a:gd name="T15" fmla="*/ 8 h 16"/>
                  <a:gd name="T16" fmla="*/ 11 w 12"/>
                  <a:gd name="T17" fmla="*/ 10 h 16"/>
                  <a:gd name="T18" fmla="*/ 11 w 12"/>
                  <a:gd name="T19" fmla="*/ 11 h 16"/>
                  <a:gd name="T20" fmla="*/ 12 w 12"/>
                  <a:gd name="T21" fmla="*/ 13 h 16"/>
                  <a:gd name="T22" fmla="*/ 12 w 12"/>
                  <a:gd name="T23" fmla="*/ 14 h 16"/>
                  <a:gd name="T24" fmla="*/ 12 w 12"/>
                  <a:gd name="T25" fmla="*/ 16 h 16"/>
                  <a:gd name="T26" fmla="*/ 11 w 12"/>
                  <a:gd name="T27" fmla="*/ 16 h 16"/>
                  <a:gd name="T28" fmla="*/ 9 w 12"/>
                  <a:gd name="T29" fmla="*/ 15 h 16"/>
                  <a:gd name="T30" fmla="*/ 8 w 12"/>
                  <a:gd name="T31" fmla="*/ 14 h 16"/>
                  <a:gd name="T32" fmla="*/ 6 w 12"/>
                  <a:gd name="T33" fmla="*/ 13 h 16"/>
                  <a:gd name="T34" fmla="*/ 5 w 12"/>
                  <a:gd name="T35" fmla="*/ 12 h 16"/>
                  <a:gd name="T36" fmla="*/ 3 w 12"/>
                  <a:gd name="T37" fmla="*/ 12 h 16"/>
                  <a:gd name="T38" fmla="*/ 2 w 12"/>
                  <a:gd name="T39" fmla="*/ 12 h 16"/>
                  <a:gd name="T40" fmla="*/ 1 w 12"/>
                  <a:gd name="T41" fmla="*/ 14 h 16"/>
                  <a:gd name="T42" fmla="*/ 0 w 12"/>
                  <a:gd name="T43" fmla="*/ 12 h 16"/>
                  <a:gd name="T44" fmla="*/ 0 w 12"/>
                  <a:gd name="T45" fmla="*/ 11 h 16"/>
                  <a:gd name="T46" fmla="*/ 0 w 12"/>
                  <a:gd name="T47" fmla="*/ 9 h 16"/>
                  <a:gd name="T48" fmla="*/ 0 w 12"/>
                  <a:gd name="T49" fmla="*/ 7 h 16"/>
                  <a:gd name="T50" fmla="*/ 0 w 12"/>
                  <a:gd name="T51" fmla="*/ 5 h 16"/>
                  <a:gd name="T52" fmla="*/ 0 w 12"/>
                  <a:gd name="T53" fmla="*/ 3 h 16"/>
                  <a:gd name="T54" fmla="*/ 0 w 12"/>
                  <a:gd name="T55" fmla="*/ 2 h 16"/>
                  <a:gd name="T56" fmla="*/ 1 w 12"/>
                  <a:gd name="T57" fmla="*/ 0 h 16"/>
                  <a:gd name="T58" fmla="*/ 1 w 12"/>
                  <a:gd name="T59" fmla="*/ 0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 h="16">
                    <a:moveTo>
                      <a:pt x="1" y="0"/>
                    </a:moveTo>
                    <a:lnTo>
                      <a:pt x="3" y="1"/>
                    </a:lnTo>
                    <a:lnTo>
                      <a:pt x="5" y="2"/>
                    </a:lnTo>
                    <a:lnTo>
                      <a:pt x="7" y="3"/>
                    </a:lnTo>
                    <a:lnTo>
                      <a:pt x="8" y="4"/>
                    </a:lnTo>
                    <a:lnTo>
                      <a:pt x="9" y="5"/>
                    </a:lnTo>
                    <a:lnTo>
                      <a:pt x="10" y="7"/>
                    </a:lnTo>
                    <a:lnTo>
                      <a:pt x="10" y="8"/>
                    </a:lnTo>
                    <a:lnTo>
                      <a:pt x="11" y="10"/>
                    </a:lnTo>
                    <a:lnTo>
                      <a:pt x="11" y="11"/>
                    </a:lnTo>
                    <a:lnTo>
                      <a:pt x="12" y="13"/>
                    </a:lnTo>
                    <a:lnTo>
                      <a:pt x="12" y="14"/>
                    </a:lnTo>
                    <a:lnTo>
                      <a:pt x="12" y="16"/>
                    </a:lnTo>
                    <a:lnTo>
                      <a:pt x="11" y="16"/>
                    </a:lnTo>
                    <a:lnTo>
                      <a:pt x="9" y="15"/>
                    </a:lnTo>
                    <a:lnTo>
                      <a:pt x="8" y="14"/>
                    </a:lnTo>
                    <a:lnTo>
                      <a:pt x="6" y="13"/>
                    </a:lnTo>
                    <a:lnTo>
                      <a:pt x="5" y="12"/>
                    </a:lnTo>
                    <a:lnTo>
                      <a:pt x="3" y="12"/>
                    </a:lnTo>
                    <a:lnTo>
                      <a:pt x="2" y="12"/>
                    </a:lnTo>
                    <a:lnTo>
                      <a:pt x="1" y="14"/>
                    </a:lnTo>
                    <a:lnTo>
                      <a:pt x="0" y="12"/>
                    </a:lnTo>
                    <a:lnTo>
                      <a:pt x="0" y="11"/>
                    </a:lnTo>
                    <a:lnTo>
                      <a:pt x="0" y="9"/>
                    </a:lnTo>
                    <a:lnTo>
                      <a:pt x="0" y="7"/>
                    </a:lnTo>
                    <a:lnTo>
                      <a:pt x="0" y="5"/>
                    </a:lnTo>
                    <a:lnTo>
                      <a:pt x="0" y="3"/>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0" name="Freeform 941"/>
              <p:cNvSpPr>
                <a:spLocks/>
              </p:cNvSpPr>
              <p:nvPr/>
            </p:nvSpPr>
            <p:spPr bwMode="auto">
              <a:xfrm>
                <a:off x="4436" y="2399"/>
                <a:ext cx="10" cy="17"/>
              </a:xfrm>
              <a:custGeom>
                <a:avLst/>
                <a:gdLst>
                  <a:gd name="T0" fmla="*/ 2 w 10"/>
                  <a:gd name="T1" fmla="*/ 0 h 17"/>
                  <a:gd name="T2" fmla="*/ 4 w 10"/>
                  <a:gd name="T3" fmla="*/ 2 h 17"/>
                  <a:gd name="T4" fmla="*/ 6 w 10"/>
                  <a:gd name="T5" fmla="*/ 4 h 17"/>
                  <a:gd name="T6" fmla="*/ 8 w 10"/>
                  <a:gd name="T7" fmla="*/ 6 h 17"/>
                  <a:gd name="T8" fmla="*/ 9 w 10"/>
                  <a:gd name="T9" fmla="*/ 9 h 17"/>
                  <a:gd name="T10" fmla="*/ 9 w 10"/>
                  <a:gd name="T11" fmla="*/ 10 h 17"/>
                  <a:gd name="T12" fmla="*/ 10 w 10"/>
                  <a:gd name="T13" fmla="*/ 12 h 17"/>
                  <a:gd name="T14" fmla="*/ 10 w 10"/>
                  <a:gd name="T15" fmla="*/ 14 h 17"/>
                  <a:gd name="T16" fmla="*/ 10 w 10"/>
                  <a:gd name="T17" fmla="*/ 17 h 17"/>
                  <a:gd name="T18" fmla="*/ 9 w 10"/>
                  <a:gd name="T19" fmla="*/ 16 h 17"/>
                  <a:gd name="T20" fmla="*/ 7 w 10"/>
                  <a:gd name="T21" fmla="*/ 15 h 17"/>
                  <a:gd name="T22" fmla="*/ 6 w 10"/>
                  <a:gd name="T23" fmla="*/ 14 h 17"/>
                  <a:gd name="T24" fmla="*/ 5 w 10"/>
                  <a:gd name="T25" fmla="*/ 13 h 17"/>
                  <a:gd name="T26" fmla="*/ 3 w 10"/>
                  <a:gd name="T27" fmla="*/ 11 h 17"/>
                  <a:gd name="T28" fmla="*/ 1 w 10"/>
                  <a:gd name="T29" fmla="*/ 9 h 17"/>
                  <a:gd name="T30" fmla="*/ 0 w 10"/>
                  <a:gd name="T31" fmla="*/ 7 h 17"/>
                  <a:gd name="T32" fmla="*/ 0 w 10"/>
                  <a:gd name="T33" fmla="*/ 5 h 17"/>
                  <a:gd name="T34" fmla="*/ 0 w 10"/>
                  <a:gd name="T35" fmla="*/ 3 h 17"/>
                  <a:gd name="T36" fmla="*/ 2 w 10"/>
                  <a:gd name="T37" fmla="*/ 0 h 17"/>
                  <a:gd name="T38" fmla="*/ 2 w 10"/>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7">
                    <a:moveTo>
                      <a:pt x="2" y="0"/>
                    </a:moveTo>
                    <a:lnTo>
                      <a:pt x="4" y="2"/>
                    </a:lnTo>
                    <a:lnTo>
                      <a:pt x="6" y="4"/>
                    </a:lnTo>
                    <a:lnTo>
                      <a:pt x="8" y="6"/>
                    </a:lnTo>
                    <a:lnTo>
                      <a:pt x="9" y="9"/>
                    </a:lnTo>
                    <a:lnTo>
                      <a:pt x="9" y="10"/>
                    </a:lnTo>
                    <a:lnTo>
                      <a:pt x="10" y="12"/>
                    </a:lnTo>
                    <a:lnTo>
                      <a:pt x="10" y="14"/>
                    </a:lnTo>
                    <a:lnTo>
                      <a:pt x="10" y="17"/>
                    </a:lnTo>
                    <a:lnTo>
                      <a:pt x="9" y="16"/>
                    </a:lnTo>
                    <a:lnTo>
                      <a:pt x="7" y="15"/>
                    </a:lnTo>
                    <a:lnTo>
                      <a:pt x="6" y="14"/>
                    </a:lnTo>
                    <a:lnTo>
                      <a:pt x="5" y="13"/>
                    </a:lnTo>
                    <a:lnTo>
                      <a:pt x="3" y="11"/>
                    </a:lnTo>
                    <a:lnTo>
                      <a:pt x="1" y="9"/>
                    </a:lnTo>
                    <a:lnTo>
                      <a:pt x="0" y="7"/>
                    </a:lnTo>
                    <a:lnTo>
                      <a:pt x="0" y="5"/>
                    </a:lnTo>
                    <a:lnTo>
                      <a:pt x="0" y="3"/>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1" name="Freeform 942"/>
              <p:cNvSpPr>
                <a:spLocks/>
              </p:cNvSpPr>
              <p:nvPr/>
            </p:nvSpPr>
            <p:spPr bwMode="auto">
              <a:xfrm>
                <a:off x="4521" y="2403"/>
                <a:ext cx="26" cy="9"/>
              </a:xfrm>
              <a:custGeom>
                <a:avLst/>
                <a:gdLst>
                  <a:gd name="T0" fmla="*/ 21 w 26"/>
                  <a:gd name="T1" fmla="*/ 0 h 9"/>
                  <a:gd name="T2" fmla="*/ 22 w 26"/>
                  <a:gd name="T3" fmla="*/ 0 h 9"/>
                  <a:gd name="T4" fmla="*/ 23 w 26"/>
                  <a:gd name="T5" fmla="*/ 0 h 9"/>
                  <a:gd name="T6" fmla="*/ 24 w 26"/>
                  <a:gd name="T7" fmla="*/ 0 h 9"/>
                  <a:gd name="T8" fmla="*/ 26 w 26"/>
                  <a:gd name="T9" fmla="*/ 0 h 9"/>
                  <a:gd name="T10" fmla="*/ 25 w 26"/>
                  <a:gd name="T11" fmla="*/ 1 h 9"/>
                  <a:gd name="T12" fmla="*/ 25 w 26"/>
                  <a:gd name="T13" fmla="*/ 2 h 9"/>
                  <a:gd name="T14" fmla="*/ 23 w 26"/>
                  <a:gd name="T15" fmla="*/ 2 h 9"/>
                  <a:gd name="T16" fmla="*/ 21 w 26"/>
                  <a:gd name="T17" fmla="*/ 3 h 9"/>
                  <a:gd name="T18" fmla="*/ 18 w 26"/>
                  <a:gd name="T19" fmla="*/ 4 h 9"/>
                  <a:gd name="T20" fmla="*/ 16 w 26"/>
                  <a:gd name="T21" fmla="*/ 5 h 9"/>
                  <a:gd name="T22" fmla="*/ 14 w 26"/>
                  <a:gd name="T23" fmla="*/ 6 h 9"/>
                  <a:gd name="T24" fmla="*/ 12 w 26"/>
                  <a:gd name="T25" fmla="*/ 8 h 9"/>
                  <a:gd name="T26" fmla="*/ 10 w 26"/>
                  <a:gd name="T27" fmla="*/ 8 h 9"/>
                  <a:gd name="T28" fmla="*/ 8 w 26"/>
                  <a:gd name="T29" fmla="*/ 9 h 9"/>
                  <a:gd name="T30" fmla="*/ 6 w 26"/>
                  <a:gd name="T31" fmla="*/ 9 h 9"/>
                  <a:gd name="T32" fmla="*/ 5 w 26"/>
                  <a:gd name="T33" fmla="*/ 9 h 9"/>
                  <a:gd name="T34" fmla="*/ 3 w 26"/>
                  <a:gd name="T35" fmla="*/ 8 h 9"/>
                  <a:gd name="T36" fmla="*/ 1 w 26"/>
                  <a:gd name="T37" fmla="*/ 6 h 9"/>
                  <a:gd name="T38" fmla="*/ 0 w 26"/>
                  <a:gd name="T39" fmla="*/ 6 h 9"/>
                  <a:gd name="T40" fmla="*/ 0 w 26"/>
                  <a:gd name="T41" fmla="*/ 6 h 9"/>
                  <a:gd name="T42" fmla="*/ 1 w 26"/>
                  <a:gd name="T43" fmla="*/ 5 h 9"/>
                  <a:gd name="T44" fmla="*/ 3 w 26"/>
                  <a:gd name="T45" fmla="*/ 4 h 9"/>
                  <a:gd name="T46" fmla="*/ 6 w 26"/>
                  <a:gd name="T47" fmla="*/ 3 h 9"/>
                  <a:gd name="T48" fmla="*/ 8 w 26"/>
                  <a:gd name="T49" fmla="*/ 3 h 9"/>
                  <a:gd name="T50" fmla="*/ 10 w 26"/>
                  <a:gd name="T51" fmla="*/ 2 h 9"/>
                  <a:gd name="T52" fmla="*/ 12 w 26"/>
                  <a:gd name="T53" fmla="*/ 2 h 9"/>
                  <a:gd name="T54" fmla="*/ 13 w 26"/>
                  <a:gd name="T55" fmla="*/ 2 h 9"/>
                  <a:gd name="T56" fmla="*/ 15 w 26"/>
                  <a:gd name="T57" fmla="*/ 2 h 9"/>
                  <a:gd name="T58" fmla="*/ 16 w 26"/>
                  <a:gd name="T59" fmla="*/ 1 h 9"/>
                  <a:gd name="T60" fmla="*/ 18 w 26"/>
                  <a:gd name="T61" fmla="*/ 1 h 9"/>
                  <a:gd name="T62" fmla="*/ 19 w 26"/>
                  <a:gd name="T63" fmla="*/ 1 h 9"/>
                  <a:gd name="T64" fmla="*/ 21 w 26"/>
                  <a:gd name="T65" fmla="*/ 0 h 9"/>
                  <a:gd name="T66" fmla="*/ 21 w 26"/>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 h="9">
                    <a:moveTo>
                      <a:pt x="21" y="0"/>
                    </a:moveTo>
                    <a:lnTo>
                      <a:pt x="22" y="0"/>
                    </a:lnTo>
                    <a:lnTo>
                      <a:pt x="23" y="0"/>
                    </a:lnTo>
                    <a:lnTo>
                      <a:pt x="24" y="0"/>
                    </a:lnTo>
                    <a:lnTo>
                      <a:pt x="26" y="0"/>
                    </a:lnTo>
                    <a:lnTo>
                      <a:pt x="25" y="1"/>
                    </a:lnTo>
                    <a:lnTo>
                      <a:pt x="25" y="2"/>
                    </a:lnTo>
                    <a:lnTo>
                      <a:pt x="23" y="2"/>
                    </a:lnTo>
                    <a:lnTo>
                      <a:pt x="21" y="3"/>
                    </a:lnTo>
                    <a:lnTo>
                      <a:pt x="18" y="4"/>
                    </a:lnTo>
                    <a:lnTo>
                      <a:pt x="16" y="5"/>
                    </a:lnTo>
                    <a:lnTo>
                      <a:pt x="14" y="6"/>
                    </a:lnTo>
                    <a:lnTo>
                      <a:pt x="12" y="8"/>
                    </a:lnTo>
                    <a:lnTo>
                      <a:pt x="10" y="8"/>
                    </a:lnTo>
                    <a:lnTo>
                      <a:pt x="8" y="9"/>
                    </a:lnTo>
                    <a:lnTo>
                      <a:pt x="6" y="9"/>
                    </a:lnTo>
                    <a:lnTo>
                      <a:pt x="5" y="9"/>
                    </a:lnTo>
                    <a:lnTo>
                      <a:pt x="3" y="8"/>
                    </a:lnTo>
                    <a:lnTo>
                      <a:pt x="1" y="6"/>
                    </a:lnTo>
                    <a:lnTo>
                      <a:pt x="0" y="6"/>
                    </a:lnTo>
                    <a:lnTo>
                      <a:pt x="1" y="5"/>
                    </a:lnTo>
                    <a:lnTo>
                      <a:pt x="3" y="4"/>
                    </a:lnTo>
                    <a:lnTo>
                      <a:pt x="6" y="3"/>
                    </a:lnTo>
                    <a:lnTo>
                      <a:pt x="8" y="3"/>
                    </a:lnTo>
                    <a:lnTo>
                      <a:pt x="10" y="2"/>
                    </a:lnTo>
                    <a:lnTo>
                      <a:pt x="12" y="2"/>
                    </a:lnTo>
                    <a:lnTo>
                      <a:pt x="13" y="2"/>
                    </a:lnTo>
                    <a:lnTo>
                      <a:pt x="15" y="2"/>
                    </a:lnTo>
                    <a:lnTo>
                      <a:pt x="16" y="1"/>
                    </a:lnTo>
                    <a:lnTo>
                      <a:pt x="18" y="1"/>
                    </a:lnTo>
                    <a:lnTo>
                      <a:pt x="19" y="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2" name="Freeform 943"/>
              <p:cNvSpPr>
                <a:spLocks/>
              </p:cNvSpPr>
              <p:nvPr/>
            </p:nvSpPr>
            <p:spPr bwMode="auto">
              <a:xfrm>
                <a:off x="4471" y="2405"/>
                <a:ext cx="9" cy="18"/>
              </a:xfrm>
              <a:custGeom>
                <a:avLst/>
                <a:gdLst>
                  <a:gd name="T0" fmla="*/ 1 w 9"/>
                  <a:gd name="T1" fmla="*/ 0 h 18"/>
                  <a:gd name="T2" fmla="*/ 3 w 9"/>
                  <a:gd name="T3" fmla="*/ 0 h 18"/>
                  <a:gd name="T4" fmla="*/ 4 w 9"/>
                  <a:gd name="T5" fmla="*/ 1 h 18"/>
                  <a:gd name="T6" fmla="*/ 5 w 9"/>
                  <a:gd name="T7" fmla="*/ 2 h 18"/>
                  <a:gd name="T8" fmla="*/ 6 w 9"/>
                  <a:gd name="T9" fmla="*/ 3 h 18"/>
                  <a:gd name="T10" fmla="*/ 7 w 9"/>
                  <a:gd name="T11" fmla="*/ 4 h 18"/>
                  <a:gd name="T12" fmla="*/ 8 w 9"/>
                  <a:gd name="T13" fmla="*/ 5 h 18"/>
                  <a:gd name="T14" fmla="*/ 8 w 9"/>
                  <a:gd name="T15" fmla="*/ 7 h 18"/>
                  <a:gd name="T16" fmla="*/ 9 w 9"/>
                  <a:gd name="T17" fmla="*/ 8 h 18"/>
                  <a:gd name="T18" fmla="*/ 9 w 9"/>
                  <a:gd name="T19" fmla="*/ 11 h 18"/>
                  <a:gd name="T20" fmla="*/ 9 w 9"/>
                  <a:gd name="T21" fmla="*/ 13 h 18"/>
                  <a:gd name="T22" fmla="*/ 9 w 9"/>
                  <a:gd name="T23" fmla="*/ 15 h 18"/>
                  <a:gd name="T24" fmla="*/ 9 w 9"/>
                  <a:gd name="T25" fmla="*/ 18 h 18"/>
                  <a:gd name="T26" fmla="*/ 7 w 9"/>
                  <a:gd name="T27" fmla="*/ 17 h 18"/>
                  <a:gd name="T28" fmla="*/ 5 w 9"/>
                  <a:gd name="T29" fmla="*/ 17 h 18"/>
                  <a:gd name="T30" fmla="*/ 4 w 9"/>
                  <a:gd name="T31" fmla="*/ 16 h 18"/>
                  <a:gd name="T32" fmla="*/ 3 w 9"/>
                  <a:gd name="T33" fmla="*/ 15 h 18"/>
                  <a:gd name="T34" fmla="*/ 2 w 9"/>
                  <a:gd name="T35" fmla="*/ 14 h 18"/>
                  <a:gd name="T36" fmla="*/ 1 w 9"/>
                  <a:gd name="T37" fmla="*/ 13 h 18"/>
                  <a:gd name="T38" fmla="*/ 0 w 9"/>
                  <a:gd name="T39" fmla="*/ 11 h 18"/>
                  <a:gd name="T40" fmla="*/ 0 w 9"/>
                  <a:gd name="T41" fmla="*/ 10 h 18"/>
                  <a:gd name="T42" fmla="*/ 0 w 9"/>
                  <a:gd name="T43" fmla="*/ 9 h 18"/>
                  <a:gd name="T44" fmla="*/ 0 w 9"/>
                  <a:gd name="T45" fmla="*/ 7 h 18"/>
                  <a:gd name="T46" fmla="*/ 0 w 9"/>
                  <a:gd name="T47" fmla="*/ 5 h 18"/>
                  <a:gd name="T48" fmla="*/ 0 w 9"/>
                  <a:gd name="T49" fmla="*/ 4 h 18"/>
                  <a:gd name="T50" fmla="*/ 0 w 9"/>
                  <a:gd name="T51" fmla="*/ 1 h 18"/>
                  <a:gd name="T52" fmla="*/ 1 w 9"/>
                  <a:gd name="T53" fmla="*/ 0 h 18"/>
                  <a:gd name="T54" fmla="*/ 1 w 9"/>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8">
                    <a:moveTo>
                      <a:pt x="1" y="0"/>
                    </a:moveTo>
                    <a:lnTo>
                      <a:pt x="3" y="0"/>
                    </a:lnTo>
                    <a:lnTo>
                      <a:pt x="4" y="1"/>
                    </a:lnTo>
                    <a:lnTo>
                      <a:pt x="5" y="2"/>
                    </a:lnTo>
                    <a:lnTo>
                      <a:pt x="6" y="3"/>
                    </a:lnTo>
                    <a:lnTo>
                      <a:pt x="7" y="4"/>
                    </a:lnTo>
                    <a:lnTo>
                      <a:pt x="8" y="5"/>
                    </a:lnTo>
                    <a:lnTo>
                      <a:pt x="8" y="7"/>
                    </a:lnTo>
                    <a:lnTo>
                      <a:pt x="9" y="8"/>
                    </a:lnTo>
                    <a:lnTo>
                      <a:pt x="9" y="11"/>
                    </a:lnTo>
                    <a:lnTo>
                      <a:pt x="9" y="13"/>
                    </a:lnTo>
                    <a:lnTo>
                      <a:pt x="9" y="15"/>
                    </a:lnTo>
                    <a:lnTo>
                      <a:pt x="9" y="18"/>
                    </a:lnTo>
                    <a:lnTo>
                      <a:pt x="7" y="17"/>
                    </a:lnTo>
                    <a:lnTo>
                      <a:pt x="5" y="17"/>
                    </a:lnTo>
                    <a:lnTo>
                      <a:pt x="4" y="16"/>
                    </a:lnTo>
                    <a:lnTo>
                      <a:pt x="3" y="15"/>
                    </a:lnTo>
                    <a:lnTo>
                      <a:pt x="2" y="14"/>
                    </a:lnTo>
                    <a:lnTo>
                      <a:pt x="1" y="13"/>
                    </a:lnTo>
                    <a:lnTo>
                      <a:pt x="0" y="11"/>
                    </a:lnTo>
                    <a:lnTo>
                      <a:pt x="0" y="10"/>
                    </a:lnTo>
                    <a:lnTo>
                      <a:pt x="0" y="9"/>
                    </a:lnTo>
                    <a:lnTo>
                      <a:pt x="0" y="7"/>
                    </a:lnTo>
                    <a:lnTo>
                      <a:pt x="0" y="5"/>
                    </a:lnTo>
                    <a:lnTo>
                      <a:pt x="0" y="4"/>
                    </a:lnTo>
                    <a:lnTo>
                      <a:pt x="0" y="1"/>
                    </a:lnTo>
                    <a:lnTo>
                      <a:pt x="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3" name="Freeform 944"/>
              <p:cNvSpPr>
                <a:spLocks/>
              </p:cNvSpPr>
              <p:nvPr/>
            </p:nvSpPr>
            <p:spPr bwMode="auto">
              <a:xfrm>
                <a:off x="4850" y="2407"/>
                <a:ext cx="83" cy="52"/>
              </a:xfrm>
              <a:custGeom>
                <a:avLst/>
                <a:gdLst>
                  <a:gd name="T0" fmla="*/ 1 w 83"/>
                  <a:gd name="T1" fmla="*/ 0 h 52"/>
                  <a:gd name="T2" fmla="*/ 6 w 83"/>
                  <a:gd name="T3" fmla="*/ 2 h 52"/>
                  <a:gd name="T4" fmla="*/ 11 w 83"/>
                  <a:gd name="T5" fmla="*/ 4 h 52"/>
                  <a:gd name="T6" fmla="*/ 17 w 83"/>
                  <a:gd name="T7" fmla="*/ 6 h 52"/>
                  <a:gd name="T8" fmla="*/ 22 w 83"/>
                  <a:gd name="T9" fmla="*/ 8 h 52"/>
                  <a:gd name="T10" fmla="*/ 27 w 83"/>
                  <a:gd name="T11" fmla="*/ 10 h 52"/>
                  <a:gd name="T12" fmla="*/ 32 w 83"/>
                  <a:gd name="T13" fmla="*/ 13 h 52"/>
                  <a:gd name="T14" fmla="*/ 38 w 83"/>
                  <a:gd name="T15" fmla="*/ 15 h 52"/>
                  <a:gd name="T16" fmla="*/ 43 w 83"/>
                  <a:gd name="T17" fmla="*/ 18 h 52"/>
                  <a:gd name="T18" fmla="*/ 48 w 83"/>
                  <a:gd name="T19" fmla="*/ 20 h 52"/>
                  <a:gd name="T20" fmla="*/ 53 w 83"/>
                  <a:gd name="T21" fmla="*/ 22 h 52"/>
                  <a:gd name="T22" fmla="*/ 58 w 83"/>
                  <a:gd name="T23" fmla="*/ 25 h 52"/>
                  <a:gd name="T24" fmla="*/ 63 w 83"/>
                  <a:gd name="T25" fmla="*/ 28 h 52"/>
                  <a:gd name="T26" fmla="*/ 68 w 83"/>
                  <a:gd name="T27" fmla="*/ 30 h 52"/>
                  <a:gd name="T28" fmla="*/ 73 w 83"/>
                  <a:gd name="T29" fmla="*/ 33 h 52"/>
                  <a:gd name="T30" fmla="*/ 77 w 83"/>
                  <a:gd name="T31" fmla="*/ 37 h 52"/>
                  <a:gd name="T32" fmla="*/ 82 w 83"/>
                  <a:gd name="T33" fmla="*/ 40 h 52"/>
                  <a:gd name="T34" fmla="*/ 82 w 83"/>
                  <a:gd name="T35" fmla="*/ 41 h 52"/>
                  <a:gd name="T36" fmla="*/ 82 w 83"/>
                  <a:gd name="T37" fmla="*/ 43 h 52"/>
                  <a:gd name="T38" fmla="*/ 82 w 83"/>
                  <a:gd name="T39" fmla="*/ 44 h 52"/>
                  <a:gd name="T40" fmla="*/ 82 w 83"/>
                  <a:gd name="T41" fmla="*/ 46 h 52"/>
                  <a:gd name="T42" fmla="*/ 82 w 83"/>
                  <a:gd name="T43" fmla="*/ 47 h 52"/>
                  <a:gd name="T44" fmla="*/ 82 w 83"/>
                  <a:gd name="T45" fmla="*/ 49 h 52"/>
                  <a:gd name="T46" fmla="*/ 82 w 83"/>
                  <a:gd name="T47" fmla="*/ 50 h 52"/>
                  <a:gd name="T48" fmla="*/ 83 w 83"/>
                  <a:gd name="T49" fmla="*/ 52 h 52"/>
                  <a:gd name="T50" fmla="*/ 77 w 83"/>
                  <a:gd name="T51" fmla="*/ 49 h 52"/>
                  <a:gd name="T52" fmla="*/ 73 w 83"/>
                  <a:gd name="T53" fmla="*/ 46 h 52"/>
                  <a:gd name="T54" fmla="*/ 68 w 83"/>
                  <a:gd name="T55" fmla="*/ 43 h 52"/>
                  <a:gd name="T56" fmla="*/ 63 w 83"/>
                  <a:gd name="T57" fmla="*/ 41 h 52"/>
                  <a:gd name="T58" fmla="*/ 58 w 83"/>
                  <a:gd name="T59" fmla="*/ 38 h 52"/>
                  <a:gd name="T60" fmla="*/ 52 w 83"/>
                  <a:gd name="T61" fmla="*/ 36 h 52"/>
                  <a:gd name="T62" fmla="*/ 47 w 83"/>
                  <a:gd name="T63" fmla="*/ 34 h 52"/>
                  <a:gd name="T64" fmla="*/ 42 w 83"/>
                  <a:gd name="T65" fmla="*/ 32 h 52"/>
                  <a:gd name="T66" fmla="*/ 37 w 83"/>
                  <a:gd name="T67" fmla="*/ 29 h 52"/>
                  <a:gd name="T68" fmla="*/ 31 w 83"/>
                  <a:gd name="T69" fmla="*/ 27 h 52"/>
                  <a:gd name="T70" fmla="*/ 26 w 83"/>
                  <a:gd name="T71" fmla="*/ 25 h 52"/>
                  <a:gd name="T72" fmla="*/ 21 w 83"/>
                  <a:gd name="T73" fmla="*/ 23 h 52"/>
                  <a:gd name="T74" fmla="*/ 16 w 83"/>
                  <a:gd name="T75" fmla="*/ 21 h 52"/>
                  <a:gd name="T76" fmla="*/ 11 w 83"/>
                  <a:gd name="T77" fmla="*/ 18 h 52"/>
                  <a:gd name="T78" fmla="*/ 6 w 83"/>
                  <a:gd name="T79" fmla="*/ 16 h 52"/>
                  <a:gd name="T80" fmla="*/ 1 w 83"/>
                  <a:gd name="T81" fmla="*/ 14 h 52"/>
                  <a:gd name="T82" fmla="*/ 0 w 83"/>
                  <a:gd name="T83" fmla="*/ 12 h 52"/>
                  <a:gd name="T84" fmla="*/ 0 w 83"/>
                  <a:gd name="T85" fmla="*/ 10 h 52"/>
                  <a:gd name="T86" fmla="*/ 0 w 83"/>
                  <a:gd name="T87" fmla="*/ 8 h 52"/>
                  <a:gd name="T88" fmla="*/ 0 w 83"/>
                  <a:gd name="T89" fmla="*/ 7 h 52"/>
                  <a:gd name="T90" fmla="*/ 0 w 83"/>
                  <a:gd name="T91" fmla="*/ 4 h 52"/>
                  <a:gd name="T92" fmla="*/ 0 w 83"/>
                  <a:gd name="T93" fmla="*/ 3 h 52"/>
                  <a:gd name="T94" fmla="*/ 0 w 83"/>
                  <a:gd name="T95" fmla="*/ 1 h 52"/>
                  <a:gd name="T96" fmla="*/ 1 w 83"/>
                  <a:gd name="T97" fmla="*/ 0 h 52"/>
                  <a:gd name="T98" fmla="*/ 1 w 83"/>
                  <a:gd name="T99" fmla="*/ 0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3" h="52">
                    <a:moveTo>
                      <a:pt x="1" y="0"/>
                    </a:moveTo>
                    <a:lnTo>
                      <a:pt x="6" y="2"/>
                    </a:lnTo>
                    <a:lnTo>
                      <a:pt x="11" y="4"/>
                    </a:lnTo>
                    <a:lnTo>
                      <a:pt x="17" y="6"/>
                    </a:lnTo>
                    <a:lnTo>
                      <a:pt x="22" y="8"/>
                    </a:lnTo>
                    <a:lnTo>
                      <a:pt x="27" y="10"/>
                    </a:lnTo>
                    <a:lnTo>
                      <a:pt x="32" y="13"/>
                    </a:lnTo>
                    <a:lnTo>
                      <a:pt x="38" y="15"/>
                    </a:lnTo>
                    <a:lnTo>
                      <a:pt x="43" y="18"/>
                    </a:lnTo>
                    <a:lnTo>
                      <a:pt x="48" y="20"/>
                    </a:lnTo>
                    <a:lnTo>
                      <a:pt x="53" y="22"/>
                    </a:lnTo>
                    <a:lnTo>
                      <a:pt x="58" y="25"/>
                    </a:lnTo>
                    <a:lnTo>
                      <a:pt x="63" y="28"/>
                    </a:lnTo>
                    <a:lnTo>
                      <a:pt x="68" y="30"/>
                    </a:lnTo>
                    <a:lnTo>
                      <a:pt x="73" y="33"/>
                    </a:lnTo>
                    <a:lnTo>
                      <a:pt x="77" y="37"/>
                    </a:lnTo>
                    <a:lnTo>
                      <a:pt x="82" y="40"/>
                    </a:lnTo>
                    <a:lnTo>
                      <a:pt x="82" y="41"/>
                    </a:lnTo>
                    <a:lnTo>
                      <a:pt x="82" y="43"/>
                    </a:lnTo>
                    <a:lnTo>
                      <a:pt x="82" y="44"/>
                    </a:lnTo>
                    <a:lnTo>
                      <a:pt x="82" y="46"/>
                    </a:lnTo>
                    <a:lnTo>
                      <a:pt x="82" y="47"/>
                    </a:lnTo>
                    <a:lnTo>
                      <a:pt x="82" y="49"/>
                    </a:lnTo>
                    <a:lnTo>
                      <a:pt x="82" y="50"/>
                    </a:lnTo>
                    <a:lnTo>
                      <a:pt x="83" y="52"/>
                    </a:lnTo>
                    <a:lnTo>
                      <a:pt x="77" y="49"/>
                    </a:lnTo>
                    <a:lnTo>
                      <a:pt x="73" y="46"/>
                    </a:lnTo>
                    <a:lnTo>
                      <a:pt x="68" y="43"/>
                    </a:lnTo>
                    <a:lnTo>
                      <a:pt x="63" y="41"/>
                    </a:lnTo>
                    <a:lnTo>
                      <a:pt x="58" y="38"/>
                    </a:lnTo>
                    <a:lnTo>
                      <a:pt x="52" y="36"/>
                    </a:lnTo>
                    <a:lnTo>
                      <a:pt x="47" y="34"/>
                    </a:lnTo>
                    <a:lnTo>
                      <a:pt x="42" y="32"/>
                    </a:lnTo>
                    <a:lnTo>
                      <a:pt x="37" y="29"/>
                    </a:lnTo>
                    <a:lnTo>
                      <a:pt x="31" y="27"/>
                    </a:lnTo>
                    <a:lnTo>
                      <a:pt x="26" y="25"/>
                    </a:lnTo>
                    <a:lnTo>
                      <a:pt x="21" y="23"/>
                    </a:lnTo>
                    <a:lnTo>
                      <a:pt x="16" y="21"/>
                    </a:lnTo>
                    <a:lnTo>
                      <a:pt x="11" y="18"/>
                    </a:lnTo>
                    <a:lnTo>
                      <a:pt x="6" y="16"/>
                    </a:lnTo>
                    <a:lnTo>
                      <a:pt x="1" y="14"/>
                    </a:lnTo>
                    <a:lnTo>
                      <a:pt x="0" y="12"/>
                    </a:lnTo>
                    <a:lnTo>
                      <a:pt x="0" y="10"/>
                    </a:lnTo>
                    <a:lnTo>
                      <a:pt x="0" y="8"/>
                    </a:lnTo>
                    <a:lnTo>
                      <a:pt x="0" y="7"/>
                    </a:lnTo>
                    <a:lnTo>
                      <a:pt x="0" y="4"/>
                    </a:lnTo>
                    <a:lnTo>
                      <a:pt x="0" y="3"/>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4" name="Freeform 945"/>
              <p:cNvSpPr>
                <a:spLocks/>
              </p:cNvSpPr>
              <p:nvPr/>
            </p:nvSpPr>
            <p:spPr bwMode="auto">
              <a:xfrm>
                <a:off x="4772" y="2408"/>
                <a:ext cx="15" cy="17"/>
              </a:xfrm>
              <a:custGeom>
                <a:avLst/>
                <a:gdLst>
                  <a:gd name="T0" fmla="*/ 1 w 15"/>
                  <a:gd name="T1" fmla="*/ 0 h 17"/>
                  <a:gd name="T2" fmla="*/ 2 w 15"/>
                  <a:gd name="T3" fmla="*/ 0 h 17"/>
                  <a:gd name="T4" fmla="*/ 3 w 15"/>
                  <a:gd name="T5" fmla="*/ 0 h 17"/>
                  <a:gd name="T6" fmla="*/ 5 w 15"/>
                  <a:gd name="T7" fmla="*/ 1 h 17"/>
                  <a:gd name="T8" fmla="*/ 7 w 15"/>
                  <a:gd name="T9" fmla="*/ 2 h 17"/>
                  <a:gd name="T10" fmla="*/ 9 w 15"/>
                  <a:gd name="T11" fmla="*/ 3 h 17"/>
                  <a:gd name="T12" fmla="*/ 11 w 15"/>
                  <a:gd name="T13" fmla="*/ 6 h 17"/>
                  <a:gd name="T14" fmla="*/ 12 w 15"/>
                  <a:gd name="T15" fmla="*/ 7 h 17"/>
                  <a:gd name="T16" fmla="*/ 13 w 15"/>
                  <a:gd name="T17" fmla="*/ 8 h 17"/>
                  <a:gd name="T18" fmla="*/ 13 w 15"/>
                  <a:gd name="T19" fmla="*/ 9 h 17"/>
                  <a:gd name="T20" fmla="*/ 14 w 15"/>
                  <a:gd name="T21" fmla="*/ 11 h 17"/>
                  <a:gd name="T22" fmla="*/ 14 w 15"/>
                  <a:gd name="T23" fmla="*/ 12 h 17"/>
                  <a:gd name="T24" fmla="*/ 14 w 15"/>
                  <a:gd name="T25" fmla="*/ 14 h 17"/>
                  <a:gd name="T26" fmla="*/ 14 w 15"/>
                  <a:gd name="T27" fmla="*/ 15 h 17"/>
                  <a:gd name="T28" fmla="*/ 15 w 15"/>
                  <a:gd name="T29" fmla="*/ 17 h 17"/>
                  <a:gd name="T30" fmla="*/ 13 w 15"/>
                  <a:gd name="T31" fmla="*/ 16 h 17"/>
                  <a:gd name="T32" fmla="*/ 12 w 15"/>
                  <a:gd name="T33" fmla="*/ 15 h 17"/>
                  <a:gd name="T34" fmla="*/ 10 w 15"/>
                  <a:gd name="T35" fmla="*/ 15 h 17"/>
                  <a:gd name="T36" fmla="*/ 8 w 15"/>
                  <a:gd name="T37" fmla="*/ 14 h 17"/>
                  <a:gd name="T38" fmla="*/ 7 w 15"/>
                  <a:gd name="T39" fmla="*/ 13 h 17"/>
                  <a:gd name="T40" fmla="*/ 5 w 15"/>
                  <a:gd name="T41" fmla="*/ 12 h 17"/>
                  <a:gd name="T42" fmla="*/ 3 w 15"/>
                  <a:gd name="T43" fmla="*/ 11 h 17"/>
                  <a:gd name="T44" fmla="*/ 2 w 15"/>
                  <a:gd name="T45" fmla="*/ 10 h 17"/>
                  <a:gd name="T46" fmla="*/ 1 w 15"/>
                  <a:gd name="T47" fmla="*/ 8 h 17"/>
                  <a:gd name="T48" fmla="*/ 0 w 15"/>
                  <a:gd name="T49" fmla="*/ 7 h 17"/>
                  <a:gd name="T50" fmla="*/ 0 w 15"/>
                  <a:gd name="T51" fmla="*/ 5 h 17"/>
                  <a:gd name="T52" fmla="*/ 1 w 15"/>
                  <a:gd name="T53" fmla="*/ 3 h 17"/>
                  <a:gd name="T54" fmla="*/ 1 w 15"/>
                  <a:gd name="T55" fmla="*/ 2 h 17"/>
                  <a:gd name="T56" fmla="*/ 0 w 15"/>
                  <a:gd name="T57" fmla="*/ 1 h 17"/>
                  <a:gd name="T58" fmla="*/ 0 w 15"/>
                  <a:gd name="T59" fmla="*/ 0 h 17"/>
                  <a:gd name="T60" fmla="*/ 1 w 15"/>
                  <a:gd name="T61" fmla="*/ 0 h 17"/>
                  <a:gd name="T62" fmla="*/ 1 w 15"/>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 h="17">
                    <a:moveTo>
                      <a:pt x="1" y="0"/>
                    </a:moveTo>
                    <a:lnTo>
                      <a:pt x="2" y="0"/>
                    </a:lnTo>
                    <a:lnTo>
                      <a:pt x="3" y="0"/>
                    </a:lnTo>
                    <a:lnTo>
                      <a:pt x="5" y="1"/>
                    </a:lnTo>
                    <a:lnTo>
                      <a:pt x="7" y="2"/>
                    </a:lnTo>
                    <a:lnTo>
                      <a:pt x="9" y="3"/>
                    </a:lnTo>
                    <a:lnTo>
                      <a:pt x="11" y="6"/>
                    </a:lnTo>
                    <a:lnTo>
                      <a:pt x="12" y="7"/>
                    </a:lnTo>
                    <a:lnTo>
                      <a:pt x="13" y="8"/>
                    </a:lnTo>
                    <a:lnTo>
                      <a:pt x="13" y="9"/>
                    </a:lnTo>
                    <a:lnTo>
                      <a:pt x="14" y="11"/>
                    </a:lnTo>
                    <a:lnTo>
                      <a:pt x="14" y="12"/>
                    </a:lnTo>
                    <a:lnTo>
                      <a:pt x="14" y="14"/>
                    </a:lnTo>
                    <a:lnTo>
                      <a:pt x="14" y="15"/>
                    </a:lnTo>
                    <a:lnTo>
                      <a:pt x="15" y="17"/>
                    </a:lnTo>
                    <a:lnTo>
                      <a:pt x="13" y="16"/>
                    </a:lnTo>
                    <a:lnTo>
                      <a:pt x="12" y="15"/>
                    </a:lnTo>
                    <a:lnTo>
                      <a:pt x="10" y="15"/>
                    </a:lnTo>
                    <a:lnTo>
                      <a:pt x="8" y="14"/>
                    </a:lnTo>
                    <a:lnTo>
                      <a:pt x="7" y="13"/>
                    </a:lnTo>
                    <a:lnTo>
                      <a:pt x="5" y="12"/>
                    </a:lnTo>
                    <a:lnTo>
                      <a:pt x="3" y="11"/>
                    </a:lnTo>
                    <a:lnTo>
                      <a:pt x="2" y="10"/>
                    </a:lnTo>
                    <a:lnTo>
                      <a:pt x="1" y="8"/>
                    </a:lnTo>
                    <a:lnTo>
                      <a:pt x="0" y="7"/>
                    </a:lnTo>
                    <a:lnTo>
                      <a:pt x="0" y="5"/>
                    </a:lnTo>
                    <a:lnTo>
                      <a:pt x="1" y="3"/>
                    </a:lnTo>
                    <a:lnTo>
                      <a:pt x="1" y="2"/>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5" name="Freeform 946"/>
              <p:cNvSpPr>
                <a:spLocks/>
              </p:cNvSpPr>
              <p:nvPr/>
            </p:nvSpPr>
            <p:spPr bwMode="auto">
              <a:xfrm>
                <a:off x="4560" y="2409"/>
                <a:ext cx="103" cy="134"/>
              </a:xfrm>
              <a:custGeom>
                <a:avLst/>
                <a:gdLst>
                  <a:gd name="T0" fmla="*/ 95 w 103"/>
                  <a:gd name="T1" fmla="*/ 3 h 134"/>
                  <a:gd name="T2" fmla="*/ 98 w 103"/>
                  <a:gd name="T3" fmla="*/ 10 h 134"/>
                  <a:gd name="T4" fmla="*/ 100 w 103"/>
                  <a:gd name="T5" fmla="*/ 17 h 134"/>
                  <a:gd name="T6" fmla="*/ 100 w 103"/>
                  <a:gd name="T7" fmla="*/ 25 h 134"/>
                  <a:gd name="T8" fmla="*/ 99 w 103"/>
                  <a:gd name="T9" fmla="*/ 33 h 134"/>
                  <a:gd name="T10" fmla="*/ 99 w 103"/>
                  <a:gd name="T11" fmla="*/ 41 h 134"/>
                  <a:gd name="T12" fmla="*/ 99 w 103"/>
                  <a:gd name="T13" fmla="*/ 49 h 134"/>
                  <a:gd name="T14" fmla="*/ 100 w 103"/>
                  <a:gd name="T15" fmla="*/ 57 h 134"/>
                  <a:gd name="T16" fmla="*/ 101 w 103"/>
                  <a:gd name="T17" fmla="*/ 64 h 134"/>
                  <a:gd name="T18" fmla="*/ 101 w 103"/>
                  <a:gd name="T19" fmla="*/ 72 h 134"/>
                  <a:gd name="T20" fmla="*/ 102 w 103"/>
                  <a:gd name="T21" fmla="*/ 79 h 134"/>
                  <a:gd name="T22" fmla="*/ 102 w 103"/>
                  <a:gd name="T23" fmla="*/ 87 h 134"/>
                  <a:gd name="T24" fmla="*/ 102 w 103"/>
                  <a:gd name="T25" fmla="*/ 94 h 134"/>
                  <a:gd name="T26" fmla="*/ 100 w 103"/>
                  <a:gd name="T27" fmla="*/ 101 h 134"/>
                  <a:gd name="T28" fmla="*/ 96 w 103"/>
                  <a:gd name="T29" fmla="*/ 106 h 134"/>
                  <a:gd name="T30" fmla="*/ 91 w 103"/>
                  <a:gd name="T31" fmla="*/ 109 h 134"/>
                  <a:gd name="T32" fmla="*/ 81 w 103"/>
                  <a:gd name="T33" fmla="*/ 112 h 134"/>
                  <a:gd name="T34" fmla="*/ 71 w 103"/>
                  <a:gd name="T35" fmla="*/ 115 h 134"/>
                  <a:gd name="T36" fmla="*/ 61 w 103"/>
                  <a:gd name="T37" fmla="*/ 119 h 134"/>
                  <a:gd name="T38" fmla="*/ 51 w 103"/>
                  <a:gd name="T39" fmla="*/ 123 h 134"/>
                  <a:gd name="T40" fmla="*/ 41 w 103"/>
                  <a:gd name="T41" fmla="*/ 127 h 134"/>
                  <a:gd name="T42" fmla="*/ 32 w 103"/>
                  <a:gd name="T43" fmla="*/ 130 h 134"/>
                  <a:gd name="T44" fmla="*/ 22 w 103"/>
                  <a:gd name="T45" fmla="*/ 132 h 134"/>
                  <a:gd name="T46" fmla="*/ 12 w 103"/>
                  <a:gd name="T47" fmla="*/ 134 h 134"/>
                  <a:gd name="T48" fmla="*/ 6 w 103"/>
                  <a:gd name="T49" fmla="*/ 129 h 134"/>
                  <a:gd name="T50" fmla="*/ 4 w 103"/>
                  <a:gd name="T51" fmla="*/ 118 h 134"/>
                  <a:gd name="T52" fmla="*/ 2 w 103"/>
                  <a:gd name="T53" fmla="*/ 108 h 134"/>
                  <a:gd name="T54" fmla="*/ 1 w 103"/>
                  <a:gd name="T55" fmla="*/ 97 h 134"/>
                  <a:gd name="T56" fmla="*/ 0 w 103"/>
                  <a:gd name="T57" fmla="*/ 86 h 134"/>
                  <a:gd name="T58" fmla="*/ 0 w 103"/>
                  <a:gd name="T59" fmla="*/ 75 h 134"/>
                  <a:gd name="T60" fmla="*/ 0 w 103"/>
                  <a:gd name="T61" fmla="*/ 64 h 134"/>
                  <a:gd name="T62" fmla="*/ 0 w 103"/>
                  <a:gd name="T63" fmla="*/ 54 h 134"/>
                  <a:gd name="T64" fmla="*/ 1 w 103"/>
                  <a:gd name="T65" fmla="*/ 47 h 134"/>
                  <a:gd name="T66" fmla="*/ 6 w 103"/>
                  <a:gd name="T67" fmla="*/ 42 h 134"/>
                  <a:gd name="T68" fmla="*/ 12 w 103"/>
                  <a:gd name="T69" fmla="*/ 39 h 134"/>
                  <a:gd name="T70" fmla="*/ 18 w 103"/>
                  <a:gd name="T71" fmla="*/ 36 h 134"/>
                  <a:gd name="T72" fmla="*/ 25 w 103"/>
                  <a:gd name="T73" fmla="*/ 34 h 134"/>
                  <a:gd name="T74" fmla="*/ 32 w 103"/>
                  <a:gd name="T75" fmla="*/ 32 h 134"/>
                  <a:gd name="T76" fmla="*/ 39 w 103"/>
                  <a:gd name="T77" fmla="*/ 29 h 134"/>
                  <a:gd name="T78" fmla="*/ 45 w 103"/>
                  <a:gd name="T79" fmla="*/ 26 h 134"/>
                  <a:gd name="T80" fmla="*/ 51 w 103"/>
                  <a:gd name="T81" fmla="*/ 23 h 134"/>
                  <a:gd name="T82" fmla="*/ 57 w 103"/>
                  <a:gd name="T83" fmla="*/ 21 h 134"/>
                  <a:gd name="T84" fmla="*/ 63 w 103"/>
                  <a:gd name="T85" fmla="*/ 18 h 134"/>
                  <a:gd name="T86" fmla="*/ 68 w 103"/>
                  <a:gd name="T87" fmla="*/ 15 h 134"/>
                  <a:gd name="T88" fmla="*/ 74 w 103"/>
                  <a:gd name="T89" fmla="*/ 12 h 134"/>
                  <a:gd name="T90" fmla="*/ 79 w 103"/>
                  <a:gd name="T91" fmla="*/ 9 h 134"/>
                  <a:gd name="T92" fmla="*/ 85 w 103"/>
                  <a:gd name="T93" fmla="*/ 5 h 134"/>
                  <a:gd name="T94" fmla="*/ 90 w 103"/>
                  <a:gd name="T95" fmla="*/ 2 h 134"/>
                  <a:gd name="T96" fmla="*/ 93 w 103"/>
                  <a:gd name="T97" fmla="*/ 0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134">
                    <a:moveTo>
                      <a:pt x="93" y="0"/>
                    </a:moveTo>
                    <a:lnTo>
                      <a:pt x="95" y="3"/>
                    </a:lnTo>
                    <a:lnTo>
                      <a:pt x="97" y="6"/>
                    </a:lnTo>
                    <a:lnTo>
                      <a:pt x="98" y="10"/>
                    </a:lnTo>
                    <a:lnTo>
                      <a:pt x="99" y="13"/>
                    </a:lnTo>
                    <a:lnTo>
                      <a:pt x="100" y="17"/>
                    </a:lnTo>
                    <a:lnTo>
                      <a:pt x="100" y="21"/>
                    </a:lnTo>
                    <a:lnTo>
                      <a:pt x="100" y="25"/>
                    </a:lnTo>
                    <a:lnTo>
                      <a:pt x="100" y="29"/>
                    </a:lnTo>
                    <a:lnTo>
                      <a:pt x="99" y="33"/>
                    </a:lnTo>
                    <a:lnTo>
                      <a:pt x="99" y="37"/>
                    </a:lnTo>
                    <a:lnTo>
                      <a:pt x="99" y="41"/>
                    </a:lnTo>
                    <a:lnTo>
                      <a:pt x="99" y="46"/>
                    </a:lnTo>
                    <a:lnTo>
                      <a:pt x="99" y="49"/>
                    </a:lnTo>
                    <a:lnTo>
                      <a:pt x="99" y="53"/>
                    </a:lnTo>
                    <a:lnTo>
                      <a:pt x="100" y="57"/>
                    </a:lnTo>
                    <a:lnTo>
                      <a:pt x="102" y="61"/>
                    </a:lnTo>
                    <a:lnTo>
                      <a:pt x="101" y="64"/>
                    </a:lnTo>
                    <a:lnTo>
                      <a:pt x="101" y="68"/>
                    </a:lnTo>
                    <a:lnTo>
                      <a:pt x="101" y="72"/>
                    </a:lnTo>
                    <a:lnTo>
                      <a:pt x="102" y="76"/>
                    </a:lnTo>
                    <a:lnTo>
                      <a:pt x="102" y="79"/>
                    </a:lnTo>
                    <a:lnTo>
                      <a:pt x="102" y="83"/>
                    </a:lnTo>
                    <a:lnTo>
                      <a:pt x="102" y="87"/>
                    </a:lnTo>
                    <a:lnTo>
                      <a:pt x="103" y="91"/>
                    </a:lnTo>
                    <a:lnTo>
                      <a:pt x="102" y="94"/>
                    </a:lnTo>
                    <a:lnTo>
                      <a:pt x="101" y="98"/>
                    </a:lnTo>
                    <a:lnTo>
                      <a:pt x="100" y="101"/>
                    </a:lnTo>
                    <a:lnTo>
                      <a:pt x="99" y="104"/>
                    </a:lnTo>
                    <a:lnTo>
                      <a:pt x="96" y="106"/>
                    </a:lnTo>
                    <a:lnTo>
                      <a:pt x="94" y="108"/>
                    </a:lnTo>
                    <a:lnTo>
                      <a:pt x="91" y="109"/>
                    </a:lnTo>
                    <a:lnTo>
                      <a:pt x="87" y="110"/>
                    </a:lnTo>
                    <a:lnTo>
                      <a:pt x="81" y="112"/>
                    </a:lnTo>
                    <a:lnTo>
                      <a:pt x="76" y="113"/>
                    </a:lnTo>
                    <a:lnTo>
                      <a:pt x="71" y="115"/>
                    </a:lnTo>
                    <a:lnTo>
                      <a:pt x="66" y="117"/>
                    </a:lnTo>
                    <a:lnTo>
                      <a:pt x="61" y="119"/>
                    </a:lnTo>
                    <a:lnTo>
                      <a:pt x="57" y="121"/>
                    </a:lnTo>
                    <a:lnTo>
                      <a:pt x="51" y="123"/>
                    </a:lnTo>
                    <a:lnTo>
                      <a:pt x="47" y="125"/>
                    </a:lnTo>
                    <a:lnTo>
                      <a:pt x="41" y="127"/>
                    </a:lnTo>
                    <a:lnTo>
                      <a:pt x="37" y="128"/>
                    </a:lnTo>
                    <a:lnTo>
                      <a:pt x="32" y="130"/>
                    </a:lnTo>
                    <a:lnTo>
                      <a:pt x="27" y="131"/>
                    </a:lnTo>
                    <a:lnTo>
                      <a:pt x="22" y="132"/>
                    </a:lnTo>
                    <a:lnTo>
                      <a:pt x="17" y="133"/>
                    </a:lnTo>
                    <a:lnTo>
                      <a:pt x="12" y="134"/>
                    </a:lnTo>
                    <a:lnTo>
                      <a:pt x="7" y="134"/>
                    </a:lnTo>
                    <a:lnTo>
                      <a:pt x="6" y="129"/>
                    </a:lnTo>
                    <a:lnTo>
                      <a:pt x="5" y="124"/>
                    </a:lnTo>
                    <a:lnTo>
                      <a:pt x="4" y="118"/>
                    </a:lnTo>
                    <a:lnTo>
                      <a:pt x="3" y="113"/>
                    </a:lnTo>
                    <a:lnTo>
                      <a:pt x="2" y="108"/>
                    </a:lnTo>
                    <a:lnTo>
                      <a:pt x="1" y="102"/>
                    </a:lnTo>
                    <a:lnTo>
                      <a:pt x="1" y="97"/>
                    </a:lnTo>
                    <a:lnTo>
                      <a:pt x="1" y="91"/>
                    </a:lnTo>
                    <a:lnTo>
                      <a:pt x="0" y="86"/>
                    </a:lnTo>
                    <a:lnTo>
                      <a:pt x="0" y="81"/>
                    </a:lnTo>
                    <a:lnTo>
                      <a:pt x="0" y="75"/>
                    </a:lnTo>
                    <a:lnTo>
                      <a:pt x="0" y="70"/>
                    </a:lnTo>
                    <a:lnTo>
                      <a:pt x="0" y="64"/>
                    </a:lnTo>
                    <a:lnTo>
                      <a:pt x="0" y="59"/>
                    </a:lnTo>
                    <a:lnTo>
                      <a:pt x="0" y="54"/>
                    </a:lnTo>
                    <a:lnTo>
                      <a:pt x="0" y="50"/>
                    </a:lnTo>
                    <a:lnTo>
                      <a:pt x="1" y="47"/>
                    </a:lnTo>
                    <a:lnTo>
                      <a:pt x="3" y="44"/>
                    </a:lnTo>
                    <a:lnTo>
                      <a:pt x="6" y="42"/>
                    </a:lnTo>
                    <a:lnTo>
                      <a:pt x="9" y="40"/>
                    </a:lnTo>
                    <a:lnTo>
                      <a:pt x="12" y="39"/>
                    </a:lnTo>
                    <a:lnTo>
                      <a:pt x="15" y="38"/>
                    </a:lnTo>
                    <a:lnTo>
                      <a:pt x="18" y="36"/>
                    </a:lnTo>
                    <a:lnTo>
                      <a:pt x="22" y="35"/>
                    </a:lnTo>
                    <a:lnTo>
                      <a:pt x="25" y="34"/>
                    </a:lnTo>
                    <a:lnTo>
                      <a:pt x="29" y="33"/>
                    </a:lnTo>
                    <a:lnTo>
                      <a:pt x="32" y="32"/>
                    </a:lnTo>
                    <a:lnTo>
                      <a:pt x="36" y="31"/>
                    </a:lnTo>
                    <a:lnTo>
                      <a:pt x="39" y="29"/>
                    </a:lnTo>
                    <a:lnTo>
                      <a:pt x="42" y="28"/>
                    </a:lnTo>
                    <a:lnTo>
                      <a:pt x="45" y="26"/>
                    </a:lnTo>
                    <a:lnTo>
                      <a:pt x="48" y="25"/>
                    </a:lnTo>
                    <a:lnTo>
                      <a:pt x="51" y="23"/>
                    </a:lnTo>
                    <a:lnTo>
                      <a:pt x="54" y="22"/>
                    </a:lnTo>
                    <a:lnTo>
                      <a:pt x="57" y="21"/>
                    </a:lnTo>
                    <a:lnTo>
                      <a:pt x="60" y="20"/>
                    </a:lnTo>
                    <a:lnTo>
                      <a:pt x="63" y="18"/>
                    </a:lnTo>
                    <a:lnTo>
                      <a:pt x="65" y="17"/>
                    </a:lnTo>
                    <a:lnTo>
                      <a:pt x="68" y="15"/>
                    </a:lnTo>
                    <a:lnTo>
                      <a:pt x="71" y="14"/>
                    </a:lnTo>
                    <a:lnTo>
                      <a:pt x="74" y="12"/>
                    </a:lnTo>
                    <a:lnTo>
                      <a:pt x="76" y="10"/>
                    </a:lnTo>
                    <a:lnTo>
                      <a:pt x="79" y="9"/>
                    </a:lnTo>
                    <a:lnTo>
                      <a:pt x="82" y="7"/>
                    </a:lnTo>
                    <a:lnTo>
                      <a:pt x="85" y="5"/>
                    </a:lnTo>
                    <a:lnTo>
                      <a:pt x="88" y="4"/>
                    </a:lnTo>
                    <a:lnTo>
                      <a:pt x="90" y="2"/>
                    </a:lnTo>
                    <a:lnTo>
                      <a:pt x="93"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6" name="Freeform 947"/>
              <p:cNvSpPr>
                <a:spLocks/>
              </p:cNvSpPr>
              <p:nvPr/>
            </p:nvSpPr>
            <p:spPr bwMode="auto">
              <a:xfrm>
                <a:off x="4583" y="2413"/>
                <a:ext cx="35" cy="13"/>
              </a:xfrm>
              <a:custGeom>
                <a:avLst/>
                <a:gdLst>
                  <a:gd name="T0" fmla="*/ 28 w 35"/>
                  <a:gd name="T1" fmla="*/ 0 h 13"/>
                  <a:gd name="T2" fmla="*/ 30 w 35"/>
                  <a:gd name="T3" fmla="*/ 0 h 13"/>
                  <a:gd name="T4" fmla="*/ 31 w 35"/>
                  <a:gd name="T5" fmla="*/ 0 h 13"/>
                  <a:gd name="T6" fmla="*/ 33 w 35"/>
                  <a:gd name="T7" fmla="*/ 0 h 13"/>
                  <a:gd name="T8" fmla="*/ 35 w 35"/>
                  <a:gd name="T9" fmla="*/ 1 h 13"/>
                  <a:gd name="T10" fmla="*/ 35 w 35"/>
                  <a:gd name="T11" fmla="*/ 2 h 13"/>
                  <a:gd name="T12" fmla="*/ 33 w 35"/>
                  <a:gd name="T13" fmla="*/ 2 h 13"/>
                  <a:gd name="T14" fmla="*/ 31 w 35"/>
                  <a:gd name="T15" fmla="*/ 3 h 13"/>
                  <a:gd name="T16" fmla="*/ 29 w 35"/>
                  <a:gd name="T17" fmla="*/ 3 h 13"/>
                  <a:gd name="T18" fmla="*/ 27 w 35"/>
                  <a:gd name="T19" fmla="*/ 4 h 13"/>
                  <a:gd name="T20" fmla="*/ 25 w 35"/>
                  <a:gd name="T21" fmla="*/ 4 h 13"/>
                  <a:gd name="T22" fmla="*/ 24 w 35"/>
                  <a:gd name="T23" fmla="*/ 5 h 13"/>
                  <a:gd name="T24" fmla="*/ 22 w 35"/>
                  <a:gd name="T25" fmla="*/ 6 h 13"/>
                  <a:gd name="T26" fmla="*/ 20 w 35"/>
                  <a:gd name="T27" fmla="*/ 7 h 13"/>
                  <a:gd name="T28" fmla="*/ 18 w 35"/>
                  <a:gd name="T29" fmla="*/ 7 h 13"/>
                  <a:gd name="T30" fmla="*/ 17 w 35"/>
                  <a:gd name="T31" fmla="*/ 8 h 13"/>
                  <a:gd name="T32" fmla="*/ 15 w 35"/>
                  <a:gd name="T33" fmla="*/ 9 h 13"/>
                  <a:gd name="T34" fmla="*/ 13 w 35"/>
                  <a:gd name="T35" fmla="*/ 9 h 13"/>
                  <a:gd name="T36" fmla="*/ 11 w 35"/>
                  <a:gd name="T37" fmla="*/ 10 h 13"/>
                  <a:gd name="T38" fmla="*/ 10 w 35"/>
                  <a:gd name="T39" fmla="*/ 11 h 13"/>
                  <a:gd name="T40" fmla="*/ 8 w 35"/>
                  <a:gd name="T41" fmla="*/ 12 h 13"/>
                  <a:gd name="T42" fmla="*/ 7 w 35"/>
                  <a:gd name="T43" fmla="*/ 13 h 13"/>
                  <a:gd name="T44" fmla="*/ 7 w 35"/>
                  <a:gd name="T45" fmla="*/ 10 h 13"/>
                  <a:gd name="T46" fmla="*/ 7 w 35"/>
                  <a:gd name="T47" fmla="*/ 9 h 13"/>
                  <a:gd name="T48" fmla="*/ 5 w 35"/>
                  <a:gd name="T49" fmla="*/ 9 h 13"/>
                  <a:gd name="T50" fmla="*/ 4 w 35"/>
                  <a:gd name="T51" fmla="*/ 10 h 13"/>
                  <a:gd name="T52" fmla="*/ 3 w 35"/>
                  <a:gd name="T53" fmla="*/ 8 h 13"/>
                  <a:gd name="T54" fmla="*/ 2 w 35"/>
                  <a:gd name="T55" fmla="*/ 8 h 13"/>
                  <a:gd name="T56" fmla="*/ 1 w 35"/>
                  <a:gd name="T57" fmla="*/ 8 h 13"/>
                  <a:gd name="T58" fmla="*/ 0 w 35"/>
                  <a:gd name="T59" fmla="*/ 8 h 13"/>
                  <a:gd name="T60" fmla="*/ 0 w 35"/>
                  <a:gd name="T61" fmla="*/ 8 h 13"/>
                  <a:gd name="T62" fmla="*/ 2 w 35"/>
                  <a:gd name="T63" fmla="*/ 7 h 13"/>
                  <a:gd name="T64" fmla="*/ 3 w 35"/>
                  <a:gd name="T65" fmla="*/ 7 h 13"/>
                  <a:gd name="T66" fmla="*/ 5 w 35"/>
                  <a:gd name="T67" fmla="*/ 7 h 13"/>
                  <a:gd name="T68" fmla="*/ 7 w 35"/>
                  <a:gd name="T69" fmla="*/ 7 h 13"/>
                  <a:gd name="T70" fmla="*/ 9 w 35"/>
                  <a:gd name="T71" fmla="*/ 6 h 13"/>
                  <a:gd name="T72" fmla="*/ 10 w 35"/>
                  <a:gd name="T73" fmla="*/ 6 h 13"/>
                  <a:gd name="T74" fmla="*/ 12 w 35"/>
                  <a:gd name="T75" fmla="*/ 5 h 13"/>
                  <a:gd name="T76" fmla="*/ 14 w 35"/>
                  <a:gd name="T77" fmla="*/ 5 h 13"/>
                  <a:gd name="T78" fmla="*/ 16 w 35"/>
                  <a:gd name="T79" fmla="*/ 4 h 13"/>
                  <a:gd name="T80" fmla="*/ 17 w 35"/>
                  <a:gd name="T81" fmla="*/ 4 h 13"/>
                  <a:gd name="T82" fmla="*/ 19 w 35"/>
                  <a:gd name="T83" fmla="*/ 3 h 13"/>
                  <a:gd name="T84" fmla="*/ 21 w 35"/>
                  <a:gd name="T85" fmla="*/ 3 h 13"/>
                  <a:gd name="T86" fmla="*/ 22 w 35"/>
                  <a:gd name="T87" fmla="*/ 2 h 13"/>
                  <a:gd name="T88" fmla="*/ 24 w 35"/>
                  <a:gd name="T89" fmla="*/ 1 h 13"/>
                  <a:gd name="T90" fmla="*/ 26 w 35"/>
                  <a:gd name="T91" fmla="*/ 1 h 13"/>
                  <a:gd name="T92" fmla="*/ 28 w 35"/>
                  <a:gd name="T93" fmla="*/ 0 h 13"/>
                  <a:gd name="T94" fmla="*/ 28 w 35"/>
                  <a:gd name="T95" fmla="*/ 0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 h="13">
                    <a:moveTo>
                      <a:pt x="28" y="0"/>
                    </a:moveTo>
                    <a:lnTo>
                      <a:pt x="30" y="0"/>
                    </a:lnTo>
                    <a:lnTo>
                      <a:pt x="31" y="0"/>
                    </a:lnTo>
                    <a:lnTo>
                      <a:pt x="33" y="0"/>
                    </a:lnTo>
                    <a:lnTo>
                      <a:pt x="35" y="1"/>
                    </a:lnTo>
                    <a:lnTo>
                      <a:pt x="35" y="2"/>
                    </a:lnTo>
                    <a:lnTo>
                      <a:pt x="33" y="2"/>
                    </a:lnTo>
                    <a:lnTo>
                      <a:pt x="31" y="3"/>
                    </a:lnTo>
                    <a:lnTo>
                      <a:pt x="29" y="3"/>
                    </a:lnTo>
                    <a:lnTo>
                      <a:pt x="27" y="4"/>
                    </a:lnTo>
                    <a:lnTo>
                      <a:pt x="25" y="4"/>
                    </a:lnTo>
                    <a:lnTo>
                      <a:pt x="24" y="5"/>
                    </a:lnTo>
                    <a:lnTo>
                      <a:pt x="22" y="6"/>
                    </a:lnTo>
                    <a:lnTo>
                      <a:pt x="20" y="7"/>
                    </a:lnTo>
                    <a:lnTo>
                      <a:pt x="18" y="7"/>
                    </a:lnTo>
                    <a:lnTo>
                      <a:pt x="17" y="8"/>
                    </a:lnTo>
                    <a:lnTo>
                      <a:pt x="15" y="9"/>
                    </a:lnTo>
                    <a:lnTo>
                      <a:pt x="13" y="9"/>
                    </a:lnTo>
                    <a:lnTo>
                      <a:pt x="11" y="10"/>
                    </a:lnTo>
                    <a:lnTo>
                      <a:pt x="10" y="11"/>
                    </a:lnTo>
                    <a:lnTo>
                      <a:pt x="8" y="12"/>
                    </a:lnTo>
                    <a:lnTo>
                      <a:pt x="7" y="13"/>
                    </a:lnTo>
                    <a:lnTo>
                      <a:pt x="7" y="10"/>
                    </a:lnTo>
                    <a:lnTo>
                      <a:pt x="7" y="9"/>
                    </a:lnTo>
                    <a:lnTo>
                      <a:pt x="5" y="9"/>
                    </a:lnTo>
                    <a:lnTo>
                      <a:pt x="4" y="10"/>
                    </a:lnTo>
                    <a:lnTo>
                      <a:pt x="3" y="8"/>
                    </a:lnTo>
                    <a:lnTo>
                      <a:pt x="2" y="8"/>
                    </a:lnTo>
                    <a:lnTo>
                      <a:pt x="1" y="8"/>
                    </a:lnTo>
                    <a:lnTo>
                      <a:pt x="0" y="8"/>
                    </a:lnTo>
                    <a:lnTo>
                      <a:pt x="2" y="7"/>
                    </a:lnTo>
                    <a:lnTo>
                      <a:pt x="3" y="7"/>
                    </a:lnTo>
                    <a:lnTo>
                      <a:pt x="5" y="7"/>
                    </a:lnTo>
                    <a:lnTo>
                      <a:pt x="7" y="7"/>
                    </a:lnTo>
                    <a:lnTo>
                      <a:pt x="9" y="6"/>
                    </a:lnTo>
                    <a:lnTo>
                      <a:pt x="10" y="6"/>
                    </a:lnTo>
                    <a:lnTo>
                      <a:pt x="12" y="5"/>
                    </a:lnTo>
                    <a:lnTo>
                      <a:pt x="14" y="5"/>
                    </a:lnTo>
                    <a:lnTo>
                      <a:pt x="16" y="4"/>
                    </a:lnTo>
                    <a:lnTo>
                      <a:pt x="17" y="4"/>
                    </a:lnTo>
                    <a:lnTo>
                      <a:pt x="19" y="3"/>
                    </a:lnTo>
                    <a:lnTo>
                      <a:pt x="21" y="3"/>
                    </a:lnTo>
                    <a:lnTo>
                      <a:pt x="22" y="2"/>
                    </a:lnTo>
                    <a:lnTo>
                      <a:pt x="24" y="1"/>
                    </a:lnTo>
                    <a:lnTo>
                      <a:pt x="26"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7" name="Freeform 948"/>
              <p:cNvSpPr>
                <a:spLocks/>
              </p:cNvSpPr>
              <p:nvPr/>
            </p:nvSpPr>
            <p:spPr bwMode="auto">
              <a:xfrm>
                <a:off x="4453" y="2415"/>
                <a:ext cx="10" cy="17"/>
              </a:xfrm>
              <a:custGeom>
                <a:avLst/>
                <a:gdLst>
                  <a:gd name="T0" fmla="*/ 2 w 10"/>
                  <a:gd name="T1" fmla="*/ 0 h 17"/>
                  <a:gd name="T2" fmla="*/ 4 w 10"/>
                  <a:gd name="T3" fmla="*/ 1 h 17"/>
                  <a:gd name="T4" fmla="*/ 6 w 10"/>
                  <a:gd name="T5" fmla="*/ 3 h 17"/>
                  <a:gd name="T6" fmla="*/ 7 w 10"/>
                  <a:gd name="T7" fmla="*/ 5 h 17"/>
                  <a:gd name="T8" fmla="*/ 9 w 10"/>
                  <a:gd name="T9" fmla="*/ 7 h 17"/>
                  <a:gd name="T10" fmla="*/ 9 w 10"/>
                  <a:gd name="T11" fmla="*/ 10 h 17"/>
                  <a:gd name="T12" fmla="*/ 10 w 10"/>
                  <a:gd name="T13" fmla="*/ 12 h 17"/>
                  <a:gd name="T14" fmla="*/ 9 w 10"/>
                  <a:gd name="T15" fmla="*/ 14 h 17"/>
                  <a:gd name="T16" fmla="*/ 9 w 10"/>
                  <a:gd name="T17" fmla="*/ 17 h 17"/>
                  <a:gd name="T18" fmla="*/ 6 w 10"/>
                  <a:gd name="T19" fmla="*/ 15 h 17"/>
                  <a:gd name="T20" fmla="*/ 4 w 10"/>
                  <a:gd name="T21" fmla="*/ 13 h 17"/>
                  <a:gd name="T22" fmla="*/ 3 w 10"/>
                  <a:gd name="T23" fmla="*/ 10 h 17"/>
                  <a:gd name="T24" fmla="*/ 1 w 10"/>
                  <a:gd name="T25" fmla="*/ 7 h 17"/>
                  <a:gd name="T26" fmla="*/ 0 w 10"/>
                  <a:gd name="T27" fmla="*/ 6 h 17"/>
                  <a:gd name="T28" fmla="*/ 0 w 10"/>
                  <a:gd name="T29" fmla="*/ 4 h 17"/>
                  <a:gd name="T30" fmla="*/ 1 w 10"/>
                  <a:gd name="T31" fmla="*/ 2 h 17"/>
                  <a:gd name="T32" fmla="*/ 2 w 10"/>
                  <a:gd name="T33" fmla="*/ 0 h 17"/>
                  <a:gd name="T34" fmla="*/ 2 w 10"/>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7">
                    <a:moveTo>
                      <a:pt x="2" y="0"/>
                    </a:moveTo>
                    <a:lnTo>
                      <a:pt x="4" y="1"/>
                    </a:lnTo>
                    <a:lnTo>
                      <a:pt x="6" y="3"/>
                    </a:lnTo>
                    <a:lnTo>
                      <a:pt x="7" y="5"/>
                    </a:lnTo>
                    <a:lnTo>
                      <a:pt x="9" y="7"/>
                    </a:lnTo>
                    <a:lnTo>
                      <a:pt x="9" y="10"/>
                    </a:lnTo>
                    <a:lnTo>
                      <a:pt x="10" y="12"/>
                    </a:lnTo>
                    <a:lnTo>
                      <a:pt x="9" y="14"/>
                    </a:lnTo>
                    <a:lnTo>
                      <a:pt x="9" y="17"/>
                    </a:lnTo>
                    <a:lnTo>
                      <a:pt x="6" y="15"/>
                    </a:lnTo>
                    <a:lnTo>
                      <a:pt x="4" y="13"/>
                    </a:lnTo>
                    <a:lnTo>
                      <a:pt x="3" y="10"/>
                    </a:lnTo>
                    <a:lnTo>
                      <a:pt x="1" y="7"/>
                    </a:lnTo>
                    <a:lnTo>
                      <a:pt x="0" y="6"/>
                    </a:lnTo>
                    <a:lnTo>
                      <a:pt x="0" y="4"/>
                    </a:lnTo>
                    <a:lnTo>
                      <a:pt x="1" y="2"/>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8" name="Freeform 949"/>
              <p:cNvSpPr>
                <a:spLocks/>
              </p:cNvSpPr>
              <p:nvPr/>
            </p:nvSpPr>
            <p:spPr bwMode="auto">
              <a:xfrm>
                <a:off x="4753" y="2418"/>
                <a:ext cx="14" cy="13"/>
              </a:xfrm>
              <a:custGeom>
                <a:avLst/>
                <a:gdLst>
                  <a:gd name="T0" fmla="*/ 1 w 14"/>
                  <a:gd name="T1" fmla="*/ 0 h 13"/>
                  <a:gd name="T2" fmla="*/ 3 w 14"/>
                  <a:gd name="T3" fmla="*/ 0 h 13"/>
                  <a:gd name="T4" fmla="*/ 5 w 14"/>
                  <a:gd name="T5" fmla="*/ 1 h 13"/>
                  <a:gd name="T6" fmla="*/ 7 w 14"/>
                  <a:gd name="T7" fmla="*/ 2 h 13"/>
                  <a:gd name="T8" fmla="*/ 9 w 14"/>
                  <a:gd name="T9" fmla="*/ 3 h 13"/>
                  <a:gd name="T10" fmla="*/ 10 w 14"/>
                  <a:gd name="T11" fmla="*/ 5 h 13"/>
                  <a:gd name="T12" fmla="*/ 12 w 14"/>
                  <a:gd name="T13" fmla="*/ 8 h 13"/>
                  <a:gd name="T14" fmla="*/ 12 w 14"/>
                  <a:gd name="T15" fmla="*/ 9 h 13"/>
                  <a:gd name="T16" fmla="*/ 13 w 14"/>
                  <a:gd name="T17" fmla="*/ 10 h 13"/>
                  <a:gd name="T18" fmla="*/ 14 w 14"/>
                  <a:gd name="T19" fmla="*/ 12 h 13"/>
                  <a:gd name="T20" fmla="*/ 14 w 14"/>
                  <a:gd name="T21" fmla="*/ 13 h 13"/>
                  <a:gd name="T22" fmla="*/ 12 w 14"/>
                  <a:gd name="T23" fmla="*/ 12 h 13"/>
                  <a:gd name="T24" fmla="*/ 11 w 14"/>
                  <a:gd name="T25" fmla="*/ 12 h 13"/>
                  <a:gd name="T26" fmla="*/ 9 w 14"/>
                  <a:gd name="T27" fmla="*/ 11 h 13"/>
                  <a:gd name="T28" fmla="*/ 7 w 14"/>
                  <a:gd name="T29" fmla="*/ 11 h 13"/>
                  <a:gd name="T30" fmla="*/ 6 w 14"/>
                  <a:gd name="T31" fmla="*/ 10 h 13"/>
                  <a:gd name="T32" fmla="*/ 4 w 14"/>
                  <a:gd name="T33" fmla="*/ 9 h 13"/>
                  <a:gd name="T34" fmla="*/ 2 w 14"/>
                  <a:gd name="T35" fmla="*/ 8 h 13"/>
                  <a:gd name="T36" fmla="*/ 1 w 14"/>
                  <a:gd name="T37" fmla="*/ 7 h 13"/>
                  <a:gd name="T38" fmla="*/ 0 w 14"/>
                  <a:gd name="T39" fmla="*/ 5 h 13"/>
                  <a:gd name="T40" fmla="*/ 0 w 14"/>
                  <a:gd name="T41" fmla="*/ 4 h 13"/>
                  <a:gd name="T42" fmla="*/ 0 w 14"/>
                  <a:gd name="T43" fmla="*/ 2 h 13"/>
                  <a:gd name="T44" fmla="*/ 1 w 14"/>
                  <a:gd name="T45" fmla="*/ 0 h 13"/>
                  <a:gd name="T46" fmla="*/ 1 w 14"/>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 h="13">
                    <a:moveTo>
                      <a:pt x="1" y="0"/>
                    </a:moveTo>
                    <a:lnTo>
                      <a:pt x="3" y="0"/>
                    </a:lnTo>
                    <a:lnTo>
                      <a:pt x="5" y="1"/>
                    </a:lnTo>
                    <a:lnTo>
                      <a:pt x="7" y="2"/>
                    </a:lnTo>
                    <a:lnTo>
                      <a:pt x="9" y="3"/>
                    </a:lnTo>
                    <a:lnTo>
                      <a:pt x="10" y="5"/>
                    </a:lnTo>
                    <a:lnTo>
                      <a:pt x="12" y="8"/>
                    </a:lnTo>
                    <a:lnTo>
                      <a:pt x="12" y="9"/>
                    </a:lnTo>
                    <a:lnTo>
                      <a:pt x="13" y="10"/>
                    </a:lnTo>
                    <a:lnTo>
                      <a:pt x="14" y="12"/>
                    </a:lnTo>
                    <a:lnTo>
                      <a:pt x="14" y="13"/>
                    </a:lnTo>
                    <a:lnTo>
                      <a:pt x="12" y="12"/>
                    </a:lnTo>
                    <a:lnTo>
                      <a:pt x="11" y="12"/>
                    </a:lnTo>
                    <a:lnTo>
                      <a:pt x="9" y="11"/>
                    </a:lnTo>
                    <a:lnTo>
                      <a:pt x="7" y="11"/>
                    </a:lnTo>
                    <a:lnTo>
                      <a:pt x="6" y="10"/>
                    </a:lnTo>
                    <a:lnTo>
                      <a:pt x="4" y="9"/>
                    </a:lnTo>
                    <a:lnTo>
                      <a:pt x="2" y="8"/>
                    </a:lnTo>
                    <a:lnTo>
                      <a:pt x="1" y="7"/>
                    </a:lnTo>
                    <a:lnTo>
                      <a:pt x="0" y="5"/>
                    </a:lnTo>
                    <a:lnTo>
                      <a:pt x="0" y="4"/>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9" name="Freeform 950"/>
              <p:cNvSpPr>
                <a:spLocks/>
              </p:cNvSpPr>
              <p:nvPr/>
            </p:nvSpPr>
            <p:spPr bwMode="auto">
              <a:xfrm>
                <a:off x="4793" y="2417"/>
                <a:ext cx="16" cy="23"/>
              </a:xfrm>
              <a:custGeom>
                <a:avLst/>
                <a:gdLst>
                  <a:gd name="T0" fmla="*/ 1 w 16"/>
                  <a:gd name="T1" fmla="*/ 1 h 23"/>
                  <a:gd name="T2" fmla="*/ 3 w 16"/>
                  <a:gd name="T3" fmla="*/ 0 h 23"/>
                  <a:gd name="T4" fmla="*/ 5 w 16"/>
                  <a:gd name="T5" fmla="*/ 1 h 23"/>
                  <a:gd name="T6" fmla="*/ 7 w 16"/>
                  <a:gd name="T7" fmla="*/ 2 h 23"/>
                  <a:gd name="T8" fmla="*/ 9 w 16"/>
                  <a:gd name="T9" fmla="*/ 4 h 23"/>
                  <a:gd name="T10" fmla="*/ 11 w 16"/>
                  <a:gd name="T11" fmla="*/ 5 h 23"/>
                  <a:gd name="T12" fmla="*/ 12 w 16"/>
                  <a:gd name="T13" fmla="*/ 8 h 23"/>
                  <a:gd name="T14" fmla="*/ 14 w 16"/>
                  <a:gd name="T15" fmla="*/ 9 h 23"/>
                  <a:gd name="T16" fmla="*/ 15 w 16"/>
                  <a:gd name="T17" fmla="*/ 10 h 23"/>
                  <a:gd name="T18" fmla="*/ 15 w 16"/>
                  <a:gd name="T19" fmla="*/ 12 h 23"/>
                  <a:gd name="T20" fmla="*/ 15 w 16"/>
                  <a:gd name="T21" fmla="*/ 13 h 23"/>
                  <a:gd name="T22" fmla="*/ 15 w 16"/>
                  <a:gd name="T23" fmla="*/ 15 h 23"/>
                  <a:gd name="T24" fmla="*/ 15 w 16"/>
                  <a:gd name="T25" fmla="*/ 16 h 23"/>
                  <a:gd name="T26" fmla="*/ 15 w 16"/>
                  <a:gd name="T27" fmla="*/ 18 h 23"/>
                  <a:gd name="T28" fmla="*/ 15 w 16"/>
                  <a:gd name="T29" fmla="*/ 20 h 23"/>
                  <a:gd name="T30" fmla="*/ 16 w 16"/>
                  <a:gd name="T31" fmla="*/ 21 h 23"/>
                  <a:gd name="T32" fmla="*/ 16 w 16"/>
                  <a:gd name="T33" fmla="*/ 23 h 23"/>
                  <a:gd name="T34" fmla="*/ 14 w 16"/>
                  <a:gd name="T35" fmla="*/ 22 h 23"/>
                  <a:gd name="T36" fmla="*/ 12 w 16"/>
                  <a:gd name="T37" fmla="*/ 21 h 23"/>
                  <a:gd name="T38" fmla="*/ 10 w 16"/>
                  <a:gd name="T39" fmla="*/ 19 h 23"/>
                  <a:gd name="T40" fmla="*/ 8 w 16"/>
                  <a:gd name="T41" fmla="*/ 18 h 23"/>
                  <a:gd name="T42" fmla="*/ 6 w 16"/>
                  <a:gd name="T43" fmla="*/ 17 h 23"/>
                  <a:gd name="T44" fmla="*/ 5 w 16"/>
                  <a:gd name="T45" fmla="*/ 15 h 23"/>
                  <a:gd name="T46" fmla="*/ 3 w 16"/>
                  <a:gd name="T47" fmla="*/ 14 h 23"/>
                  <a:gd name="T48" fmla="*/ 2 w 16"/>
                  <a:gd name="T49" fmla="*/ 12 h 23"/>
                  <a:gd name="T50" fmla="*/ 1 w 16"/>
                  <a:gd name="T51" fmla="*/ 11 h 23"/>
                  <a:gd name="T52" fmla="*/ 1 w 16"/>
                  <a:gd name="T53" fmla="*/ 10 h 23"/>
                  <a:gd name="T54" fmla="*/ 0 w 16"/>
                  <a:gd name="T55" fmla="*/ 8 h 23"/>
                  <a:gd name="T56" fmla="*/ 0 w 16"/>
                  <a:gd name="T57" fmla="*/ 7 h 23"/>
                  <a:gd name="T58" fmla="*/ 0 w 16"/>
                  <a:gd name="T59" fmla="*/ 5 h 23"/>
                  <a:gd name="T60" fmla="*/ 0 w 16"/>
                  <a:gd name="T61" fmla="*/ 4 h 23"/>
                  <a:gd name="T62" fmla="*/ 1 w 16"/>
                  <a:gd name="T63" fmla="*/ 2 h 23"/>
                  <a:gd name="T64" fmla="*/ 1 w 16"/>
                  <a:gd name="T65" fmla="*/ 1 h 23"/>
                  <a:gd name="T66" fmla="*/ 1 w 16"/>
                  <a:gd name="T67" fmla="*/ 1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 h="23">
                    <a:moveTo>
                      <a:pt x="1" y="1"/>
                    </a:moveTo>
                    <a:lnTo>
                      <a:pt x="3" y="0"/>
                    </a:lnTo>
                    <a:lnTo>
                      <a:pt x="5" y="1"/>
                    </a:lnTo>
                    <a:lnTo>
                      <a:pt x="7" y="2"/>
                    </a:lnTo>
                    <a:lnTo>
                      <a:pt x="9" y="4"/>
                    </a:lnTo>
                    <a:lnTo>
                      <a:pt x="11" y="5"/>
                    </a:lnTo>
                    <a:lnTo>
                      <a:pt x="12" y="8"/>
                    </a:lnTo>
                    <a:lnTo>
                      <a:pt x="14" y="9"/>
                    </a:lnTo>
                    <a:lnTo>
                      <a:pt x="15" y="10"/>
                    </a:lnTo>
                    <a:lnTo>
                      <a:pt x="15" y="12"/>
                    </a:lnTo>
                    <a:lnTo>
                      <a:pt x="15" y="13"/>
                    </a:lnTo>
                    <a:lnTo>
                      <a:pt x="15" y="15"/>
                    </a:lnTo>
                    <a:lnTo>
                      <a:pt x="15" y="16"/>
                    </a:lnTo>
                    <a:lnTo>
                      <a:pt x="15" y="18"/>
                    </a:lnTo>
                    <a:lnTo>
                      <a:pt x="15" y="20"/>
                    </a:lnTo>
                    <a:lnTo>
                      <a:pt x="16" y="21"/>
                    </a:lnTo>
                    <a:lnTo>
                      <a:pt x="16" y="23"/>
                    </a:lnTo>
                    <a:lnTo>
                      <a:pt x="14" y="22"/>
                    </a:lnTo>
                    <a:lnTo>
                      <a:pt x="12" y="21"/>
                    </a:lnTo>
                    <a:lnTo>
                      <a:pt x="10" y="19"/>
                    </a:lnTo>
                    <a:lnTo>
                      <a:pt x="8" y="18"/>
                    </a:lnTo>
                    <a:lnTo>
                      <a:pt x="6" y="17"/>
                    </a:lnTo>
                    <a:lnTo>
                      <a:pt x="5" y="15"/>
                    </a:lnTo>
                    <a:lnTo>
                      <a:pt x="3" y="14"/>
                    </a:lnTo>
                    <a:lnTo>
                      <a:pt x="2" y="12"/>
                    </a:lnTo>
                    <a:lnTo>
                      <a:pt x="1" y="11"/>
                    </a:lnTo>
                    <a:lnTo>
                      <a:pt x="1" y="10"/>
                    </a:lnTo>
                    <a:lnTo>
                      <a:pt x="0" y="8"/>
                    </a:lnTo>
                    <a:lnTo>
                      <a:pt x="0" y="7"/>
                    </a:lnTo>
                    <a:lnTo>
                      <a:pt x="0" y="5"/>
                    </a:lnTo>
                    <a:lnTo>
                      <a:pt x="0" y="4"/>
                    </a:lnTo>
                    <a:lnTo>
                      <a:pt x="1" y="2"/>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0" name="Freeform 951"/>
              <p:cNvSpPr>
                <a:spLocks/>
              </p:cNvSpPr>
              <p:nvPr/>
            </p:nvSpPr>
            <p:spPr bwMode="auto">
              <a:xfrm>
                <a:off x="4489" y="2419"/>
                <a:ext cx="10" cy="20"/>
              </a:xfrm>
              <a:custGeom>
                <a:avLst/>
                <a:gdLst>
                  <a:gd name="T0" fmla="*/ 3 w 10"/>
                  <a:gd name="T1" fmla="*/ 0 h 20"/>
                  <a:gd name="T2" fmla="*/ 5 w 10"/>
                  <a:gd name="T3" fmla="*/ 2 h 20"/>
                  <a:gd name="T4" fmla="*/ 6 w 10"/>
                  <a:gd name="T5" fmla="*/ 5 h 20"/>
                  <a:gd name="T6" fmla="*/ 8 w 10"/>
                  <a:gd name="T7" fmla="*/ 7 h 20"/>
                  <a:gd name="T8" fmla="*/ 9 w 10"/>
                  <a:gd name="T9" fmla="*/ 9 h 20"/>
                  <a:gd name="T10" fmla="*/ 9 w 10"/>
                  <a:gd name="T11" fmla="*/ 10 h 20"/>
                  <a:gd name="T12" fmla="*/ 10 w 10"/>
                  <a:gd name="T13" fmla="*/ 11 h 20"/>
                  <a:gd name="T14" fmla="*/ 10 w 10"/>
                  <a:gd name="T15" fmla="*/ 13 h 20"/>
                  <a:gd name="T16" fmla="*/ 10 w 10"/>
                  <a:gd name="T17" fmla="*/ 14 h 20"/>
                  <a:gd name="T18" fmla="*/ 10 w 10"/>
                  <a:gd name="T19" fmla="*/ 16 h 20"/>
                  <a:gd name="T20" fmla="*/ 10 w 10"/>
                  <a:gd name="T21" fmla="*/ 17 h 20"/>
                  <a:gd name="T22" fmla="*/ 9 w 10"/>
                  <a:gd name="T23" fmla="*/ 19 h 20"/>
                  <a:gd name="T24" fmla="*/ 9 w 10"/>
                  <a:gd name="T25" fmla="*/ 20 h 20"/>
                  <a:gd name="T26" fmla="*/ 6 w 10"/>
                  <a:gd name="T27" fmla="*/ 19 h 20"/>
                  <a:gd name="T28" fmla="*/ 4 w 10"/>
                  <a:gd name="T29" fmla="*/ 17 h 20"/>
                  <a:gd name="T30" fmla="*/ 2 w 10"/>
                  <a:gd name="T31" fmla="*/ 14 h 20"/>
                  <a:gd name="T32" fmla="*/ 1 w 10"/>
                  <a:gd name="T33" fmla="*/ 12 h 20"/>
                  <a:gd name="T34" fmla="*/ 0 w 10"/>
                  <a:gd name="T35" fmla="*/ 10 h 20"/>
                  <a:gd name="T36" fmla="*/ 0 w 10"/>
                  <a:gd name="T37" fmla="*/ 9 h 20"/>
                  <a:gd name="T38" fmla="*/ 0 w 10"/>
                  <a:gd name="T39" fmla="*/ 7 h 20"/>
                  <a:gd name="T40" fmla="*/ 0 w 10"/>
                  <a:gd name="T41" fmla="*/ 6 h 20"/>
                  <a:gd name="T42" fmla="*/ 0 w 10"/>
                  <a:gd name="T43" fmla="*/ 4 h 20"/>
                  <a:gd name="T44" fmla="*/ 1 w 10"/>
                  <a:gd name="T45" fmla="*/ 3 h 20"/>
                  <a:gd name="T46" fmla="*/ 1 w 10"/>
                  <a:gd name="T47" fmla="*/ 2 h 20"/>
                  <a:gd name="T48" fmla="*/ 3 w 10"/>
                  <a:gd name="T49" fmla="*/ 0 h 20"/>
                  <a:gd name="T50" fmla="*/ 3 w 10"/>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20">
                    <a:moveTo>
                      <a:pt x="3" y="0"/>
                    </a:moveTo>
                    <a:lnTo>
                      <a:pt x="5" y="2"/>
                    </a:lnTo>
                    <a:lnTo>
                      <a:pt x="6" y="5"/>
                    </a:lnTo>
                    <a:lnTo>
                      <a:pt x="8" y="7"/>
                    </a:lnTo>
                    <a:lnTo>
                      <a:pt x="9" y="9"/>
                    </a:lnTo>
                    <a:lnTo>
                      <a:pt x="9" y="10"/>
                    </a:lnTo>
                    <a:lnTo>
                      <a:pt x="10" y="11"/>
                    </a:lnTo>
                    <a:lnTo>
                      <a:pt x="10" y="13"/>
                    </a:lnTo>
                    <a:lnTo>
                      <a:pt x="10" y="14"/>
                    </a:lnTo>
                    <a:lnTo>
                      <a:pt x="10" y="16"/>
                    </a:lnTo>
                    <a:lnTo>
                      <a:pt x="10" y="17"/>
                    </a:lnTo>
                    <a:lnTo>
                      <a:pt x="9" y="19"/>
                    </a:lnTo>
                    <a:lnTo>
                      <a:pt x="9" y="20"/>
                    </a:lnTo>
                    <a:lnTo>
                      <a:pt x="6" y="19"/>
                    </a:lnTo>
                    <a:lnTo>
                      <a:pt x="4" y="17"/>
                    </a:lnTo>
                    <a:lnTo>
                      <a:pt x="2" y="14"/>
                    </a:lnTo>
                    <a:lnTo>
                      <a:pt x="1" y="12"/>
                    </a:lnTo>
                    <a:lnTo>
                      <a:pt x="0" y="10"/>
                    </a:lnTo>
                    <a:lnTo>
                      <a:pt x="0" y="9"/>
                    </a:lnTo>
                    <a:lnTo>
                      <a:pt x="0" y="7"/>
                    </a:lnTo>
                    <a:lnTo>
                      <a:pt x="0" y="6"/>
                    </a:lnTo>
                    <a:lnTo>
                      <a:pt x="0" y="4"/>
                    </a:lnTo>
                    <a:lnTo>
                      <a:pt x="1" y="3"/>
                    </a:lnTo>
                    <a:lnTo>
                      <a:pt x="1" y="2"/>
                    </a:lnTo>
                    <a:lnTo>
                      <a:pt x="3"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1" name="Freeform 952"/>
              <p:cNvSpPr>
                <a:spLocks/>
              </p:cNvSpPr>
              <p:nvPr/>
            </p:nvSpPr>
            <p:spPr bwMode="auto">
              <a:xfrm>
                <a:off x="4539" y="2419"/>
                <a:ext cx="20" cy="4"/>
              </a:xfrm>
              <a:custGeom>
                <a:avLst/>
                <a:gdLst>
                  <a:gd name="T0" fmla="*/ 13 w 20"/>
                  <a:gd name="T1" fmla="*/ 0 h 4"/>
                  <a:gd name="T2" fmla="*/ 14 w 20"/>
                  <a:gd name="T3" fmla="*/ 0 h 4"/>
                  <a:gd name="T4" fmla="*/ 16 w 20"/>
                  <a:gd name="T5" fmla="*/ 0 h 4"/>
                  <a:gd name="T6" fmla="*/ 18 w 20"/>
                  <a:gd name="T7" fmla="*/ 0 h 4"/>
                  <a:gd name="T8" fmla="*/ 20 w 20"/>
                  <a:gd name="T9" fmla="*/ 0 h 4"/>
                  <a:gd name="T10" fmla="*/ 20 w 20"/>
                  <a:gd name="T11" fmla="*/ 1 h 4"/>
                  <a:gd name="T12" fmla="*/ 18 w 20"/>
                  <a:gd name="T13" fmla="*/ 1 h 4"/>
                  <a:gd name="T14" fmla="*/ 17 w 20"/>
                  <a:gd name="T15" fmla="*/ 1 h 4"/>
                  <a:gd name="T16" fmla="*/ 15 w 20"/>
                  <a:gd name="T17" fmla="*/ 2 h 4"/>
                  <a:gd name="T18" fmla="*/ 14 w 20"/>
                  <a:gd name="T19" fmla="*/ 2 h 4"/>
                  <a:gd name="T20" fmla="*/ 13 w 20"/>
                  <a:gd name="T21" fmla="*/ 2 h 4"/>
                  <a:gd name="T22" fmla="*/ 11 w 20"/>
                  <a:gd name="T23" fmla="*/ 3 h 4"/>
                  <a:gd name="T24" fmla="*/ 10 w 20"/>
                  <a:gd name="T25" fmla="*/ 3 h 4"/>
                  <a:gd name="T26" fmla="*/ 8 w 20"/>
                  <a:gd name="T27" fmla="*/ 4 h 4"/>
                  <a:gd name="T28" fmla="*/ 7 w 20"/>
                  <a:gd name="T29" fmla="*/ 4 h 4"/>
                  <a:gd name="T30" fmla="*/ 5 w 20"/>
                  <a:gd name="T31" fmla="*/ 4 h 4"/>
                  <a:gd name="T32" fmla="*/ 4 w 20"/>
                  <a:gd name="T33" fmla="*/ 4 h 4"/>
                  <a:gd name="T34" fmla="*/ 3 w 20"/>
                  <a:gd name="T35" fmla="*/ 4 h 4"/>
                  <a:gd name="T36" fmla="*/ 1 w 20"/>
                  <a:gd name="T37" fmla="*/ 3 h 4"/>
                  <a:gd name="T38" fmla="*/ 0 w 20"/>
                  <a:gd name="T39" fmla="*/ 1 h 4"/>
                  <a:gd name="T40" fmla="*/ 1 w 20"/>
                  <a:gd name="T41" fmla="*/ 2 h 4"/>
                  <a:gd name="T42" fmla="*/ 3 w 20"/>
                  <a:gd name="T43" fmla="*/ 2 h 4"/>
                  <a:gd name="T44" fmla="*/ 4 w 20"/>
                  <a:gd name="T45" fmla="*/ 2 h 4"/>
                  <a:gd name="T46" fmla="*/ 6 w 20"/>
                  <a:gd name="T47" fmla="*/ 2 h 4"/>
                  <a:gd name="T48" fmla="*/ 8 w 20"/>
                  <a:gd name="T49" fmla="*/ 1 h 4"/>
                  <a:gd name="T50" fmla="*/ 9 w 20"/>
                  <a:gd name="T51" fmla="*/ 1 h 4"/>
                  <a:gd name="T52" fmla="*/ 11 w 20"/>
                  <a:gd name="T53" fmla="*/ 0 h 4"/>
                  <a:gd name="T54" fmla="*/ 13 w 20"/>
                  <a:gd name="T55" fmla="*/ 0 h 4"/>
                  <a:gd name="T56" fmla="*/ 13 w 20"/>
                  <a:gd name="T57" fmla="*/ 0 h 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 h="4">
                    <a:moveTo>
                      <a:pt x="13" y="0"/>
                    </a:moveTo>
                    <a:lnTo>
                      <a:pt x="14" y="0"/>
                    </a:lnTo>
                    <a:lnTo>
                      <a:pt x="16" y="0"/>
                    </a:lnTo>
                    <a:lnTo>
                      <a:pt x="18" y="0"/>
                    </a:lnTo>
                    <a:lnTo>
                      <a:pt x="20" y="0"/>
                    </a:lnTo>
                    <a:lnTo>
                      <a:pt x="20" y="1"/>
                    </a:lnTo>
                    <a:lnTo>
                      <a:pt x="18" y="1"/>
                    </a:lnTo>
                    <a:lnTo>
                      <a:pt x="17" y="1"/>
                    </a:lnTo>
                    <a:lnTo>
                      <a:pt x="15" y="2"/>
                    </a:lnTo>
                    <a:lnTo>
                      <a:pt x="14" y="2"/>
                    </a:lnTo>
                    <a:lnTo>
                      <a:pt x="13" y="2"/>
                    </a:lnTo>
                    <a:lnTo>
                      <a:pt x="11" y="3"/>
                    </a:lnTo>
                    <a:lnTo>
                      <a:pt x="10" y="3"/>
                    </a:lnTo>
                    <a:lnTo>
                      <a:pt x="8" y="4"/>
                    </a:lnTo>
                    <a:lnTo>
                      <a:pt x="7" y="4"/>
                    </a:lnTo>
                    <a:lnTo>
                      <a:pt x="5" y="4"/>
                    </a:lnTo>
                    <a:lnTo>
                      <a:pt x="4" y="4"/>
                    </a:lnTo>
                    <a:lnTo>
                      <a:pt x="3" y="4"/>
                    </a:lnTo>
                    <a:lnTo>
                      <a:pt x="1" y="3"/>
                    </a:lnTo>
                    <a:lnTo>
                      <a:pt x="0" y="1"/>
                    </a:lnTo>
                    <a:lnTo>
                      <a:pt x="1" y="2"/>
                    </a:lnTo>
                    <a:lnTo>
                      <a:pt x="3" y="2"/>
                    </a:lnTo>
                    <a:lnTo>
                      <a:pt x="4" y="2"/>
                    </a:lnTo>
                    <a:lnTo>
                      <a:pt x="6" y="2"/>
                    </a:lnTo>
                    <a:lnTo>
                      <a:pt x="8" y="1"/>
                    </a:lnTo>
                    <a:lnTo>
                      <a:pt x="9" y="1"/>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2" name="Freeform 953"/>
              <p:cNvSpPr>
                <a:spLocks/>
              </p:cNvSpPr>
              <p:nvPr/>
            </p:nvSpPr>
            <p:spPr bwMode="auto">
              <a:xfrm>
                <a:off x="4436" y="2422"/>
                <a:ext cx="10" cy="20"/>
              </a:xfrm>
              <a:custGeom>
                <a:avLst/>
                <a:gdLst>
                  <a:gd name="T0" fmla="*/ 1 w 10"/>
                  <a:gd name="T1" fmla="*/ 0 h 20"/>
                  <a:gd name="T2" fmla="*/ 3 w 10"/>
                  <a:gd name="T3" fmla="*/ 1 h 20"/>
                  <a:gd name="T4" fmla="*/ 5 w 10"/>
                  <a:gd name="T5" fmla="*/ 4 h 20"/>
                  <a:gd name="T6" fmla="*/ 7 w 10"/>
                  <a:gd name="T7" fmla="*/ 6 h 20"/>
                  <a:gd name="T8" fmla="*/ 8 w 10"/>
                  <a:gd name="T9" fmla="*/ 8 h 20"/>
                  <a:gd name="T10" fmla="*/ 9 w 10"/>
                  <a:gd name="T11" fmla="*/ 9 h 20"/>
                  <a:gd name="T12" fmla="*/ 9 w 10"/>
                  <a:gd name="T13" fmla="*/ 10 h 20"/>
                  <a:gd name="T14" fmla="*/ 9 w 10"/>
                  <a:gd name="T15" fmla="*/ 12 h 20"/>
                  <a:gd name="T16" fmla="*/ 10 w 10"/>
                  <a:gd name="T17" fmla="*/ 14 h 20"/>
                  <a:gd name="T18" fmla="*/ 10 w 10"/>
                  <a:gd name="T19" fmla="*/ 15 h 20"/>
                  <a:gd name="T20" fmla="*/ 10 w 10"/>
                  <a:gd name="T21" fmla="*/ 16 h 20"/>
                  <a:gd name="T22" fmla="*/ 10 w 10"/>
                  <a:gd name="T23" fmla="*/ 18 h 20"/>
                  <a:gd name="T24" fmla="*/ 10 w 10"/>
                  <a:gd name="T25" fmla="*/ 20 h 20"/>
                  <a:gd name="T26" fmla="*/ 8 w 10"/>
                  <a:gd name="T27" fmla="*/ 19 h 20"/>
                  <a:gd name="T28" fmla="*/ 7 w 10"/>
                  <a:gd name="T29" fmla="*/ 18 h 20"/>
                  <a:gd name="T30" fmla="*/ 6 w 10"/>
                  <a:gd name="T31" fmla="*/ 17 h 20"/>
                  <a:gd name="T32" fmla="*/ 5 w 10"/>
                  <a:gd name="T33" fmla="*/ 16 h 20"/>
                  <a:gd name="T34" fmla="*/ 3 w 10"/>
                  <a:gd name="T35" fmla="*/ 14 h 20"/>
                  <a:gd name="T36" fmla="*/ 2 w 10"/>
                  <a:gd name="T37" fmla="*/ 12 h 20"/>
                  <a:gd name="T38" fmla="*/ 1 w 10"/>
                  <a:gd name="T39" fmla="*/ 10 h 20"/>
                  <a:gd name="T40" fmla="*/ 1 w 10"/>
                  <a:gd name="T41" fmla="*/ 9 h 20"/>
                  <a:gd name="T42" fmla="*/ 0 w 10"/>
                  <a:gd name="T43" fmla="*/ 7 h 20"/>
                  <a:gd name="T44" fmla="*/ 0 w 10"/>
                  <a:gd name="T45" fmla="*/ 6 h 20"/>
                  <a:gd name="T46" fmla="*/ 0 w 10"/>
                  <a:gd name="T47" fmla="*/ 4 h 20"/>
                  <a:gd name="T48" fmla="*/ 0 w 10"/>
                  <a:gd name="T49" fmla="*/ 3 h 20"/>
                  <a:gd name="T50" fmla="*/ 0 w 10"/>
                  <a:gd name="T51" fmla="*/ 1 h 20"/>
                  <a:gd name="T52" fmla="*/ 1 w 10"/>
                  <a:gd name="T53" fmla="*/ 0 h 20"/>
                  <a:gd name="T54" fmla="*/ 1 w 10"/>
                  <a:gd name="T55" fmla="*/ 0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 h="20">
                    <a:moveTo>
                      <a:pt x="1" y="0"/>
                    </a:moveTo>
                    <a:lnTo>
                      <a:pt x="3" y="1"/>
                    </a:lnTo>
                    <a:lnTo>
                      <a:pt x="5" y="4"/>
                    </a:lnTo>
                    <a:lnTo>
                      <a:pt x="7" y="6"/>
                    </a:lnTo>
                    <a:lnTo>
                      <a:pt x="8" y="8"/>
                    </a:lnTo>
                    <a:lnTo>
                      <a:pt x="9" y="9"/>
                    </a:lnTo>
                    <a:lnTo>
                      <a:pt x="9" y="10"/>
                    </a:lnTo>
                    <a:lnTo>
                      <a:pt x="9" y="12"/>
                    </a:lnTo>
                    <a:lnTo>
                      <a:pt x="10" y="14"/>
                    </a:lnTo>
                    <a:lnTo>
                      <a:pt x="10" y="15"/>
                    </a:lnTo>
                    <a:lnTo>
                      <a:pt x="10" y="16"/>
                    </a:lnTo>
                    <a:lnTo>
                      <a:pt x="10" y="18"/>
                    </a:lnTo>
                    <a:lnTo>
                      <a:pt x="10" y="20"/>
                    </a:lnTo>
                    <a:lnTo>
                      <a:pt x="8" y="19"/>
                    </a:lnTo>
                    <a:lnTo>
                      <a:pt x="7" y="18"/>
                    </a:lnTo>
                    <a:lnTo>
                      <a:pt x="6" y="17"/>
                    </a:lnTo>
                    <a:lnTo>
                      <a:pt x="5" y="16"/>
                    </a:lnTo>
                    <a:lnTo>
                      <a:pt x="3" y="14"/>
                    </a:lnTo>
                    <a:lnTo>
                      <a:pt x="2" y="12"/>
                    </a:lnTo>
                    <a:lnTo>
                      <a:pt x="1" y="10"/>
                    </a:lnTo>
                    <a:lnTo>
                      <a:pt x="1" y="9"/>
                    </a:lnTo>
                    <a:lnTo>
                      <a:pt x="0" y="7"/>
                    </a:lnTo>
                    <a:lnTo>
                      <a:pt x="0" y="6"/>
                    </a:lnTo>
                    <a:lnTo>
                      <a:pt x="0" y="4"/>
                    </a:lnTo>
                    <a:lnTo>
                      <a:pt x="0" y="3"/>
                    </a:lnTo>
                    <a:lnTo>
                      <a:pt x="0" y="1"/>
                    </a:lnTo>
                    <a:lnTo>
                      <a:pt x="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3" name="Freeform 954"/>
              <p:cNvSpPr>
                <a:spLocks/>
              </p:cNvSpPr>
              <p:nvPr/>
            </p:nvSpPr>
            <p:spPr bwMode="auto">
              <a:xfrm>
                <a:off x="4666" y="2426"/>
                <a:ext cx="277" cy="177"/>
              </a:xfrm>
              <a:custGeom>
                <a:avLst/>
                <a:gdLst>
                  <a:gd name="T0" fmla="*/ 58 w 277"/>
                  <a:gd name="T1" fmla="*/ 32 h 177"/>
                  <a:gd name="T2" fmla="*/ 115 w 277"/>
                  <a:gd name="T3" fmla="*/ 66 h 177"/>
                  <a:gd name="T4" fmla="*/ 112 w 277"/>
                  <a:gd name="T5" fmla="*/ 77 h 177"/>
                  <a:gd name="T6" fmla="*/ 150 w 277"/>
                  <a:gd name="T7" fmla="*/ 99 h 177"/>
                  <a:gd name="T8" fmla="*/ 183 w 277"/>
                  <a:gd name="T9" fmla="*/ 112 h 177"/>
                  <a:gd name="T10" fmla="*/ 208 w 277"/>
                  <a:gd name="T11" fmla="*/ 108 h 177"/>
                  <a:gd name="T12" fmla="*/ 233 w 277"/>
                  <a:gd name="T13" fmla="*/ 120 h 177"/>
                  <a:gd name="T14" fmla="*/ 258 w 277"/>
                  <a:gd name="T15" fmla="*/ 134 h 177"/>
                  <a:gd name="T16" fmla="*/ 245 w 277"/>
                  <a:gd name="T17" fmla="*/ 130 h 177"/>
                  <a:gd name="T18" fmla="*/ 251 w 277"/>
                  <a:gd name="T19" fmla="*/ 136 h 177"/>
                  <a:gd name="T20" fmla="*/ 272 w 277"/>
                  <a:gd name="T21" fmla="*/ 149 h 177"/>
                  <a:gd name="T22" fmla="*/ 252 w 277"/>
                  <a:gd name="T23" fmla="*/ 142 h 177"/>
                  <a:gd name="T24" fmla="*/ 220 w 277"/>
                  <a:gd name="T25" fmla="*/ 129 h 177"/>
                  <a:gd name="T26" fmla="*/ 248 w 277"/>
                  <a:gd name="T27" fmla="*/ 146 h 177"/>
                  <a:gd name="T28" fmla="*/ 265 w 277"/>
                  <a:gd name="T29" fmla="*/ 160 h 177"/>
                  <a:gd name="T30" fmla="*/ 248 w 277"/>
                  <a:gd name="T31" fmla="*/ 152 h 177"/>
                  <a:gd name="T32" fmla="*/ 231 w 277"/>
                  <a:gd name="T33" fmla="*/ 143 h 177"/>
                  <a:gd name="T34" fmla="*/ 214 w 277"/>
                  <a:gd name="T35" fmla="*/ 133 h 177"/>
                  <a:gd name="T36" fmla="*/ 224 w 277"/>
                  <a:gd name="T37" fmla="*/ 143 h 177"/>
                  <a:gd name="T38" fmla="*/ 250 w 277"/>
                  <a:gd name="T39" fmla="*/ 161 h 177"/>
                  <a:gd name="T40" fmla="*/ 223 w 277"/>
                  <a:gd name="T41" fmla="*/ 150 h 177"/>
                  <a:gd name="T42" fmla="*/ 194 w 277"/>
                  <a:gd name="T43" fmla="*/ 140 h 177"/>
                  <a:gd name="T44" fmla="*/ 211 w 277"/>
                  <a:gd name="T45" fmla="*/ 153 h 177"/>
                  <a:gd name="T46" fmla="*/ 234 w 277"/>
                  <a:gd name="T47" fmla="*/ 164 h 177"/>
                  <a:gd name="T48" fmla="*/ 227 w 277"/>
                  <a:gd name="T49" fmla="*/ 165 h 177"/>
                  <a:gd name="T50" fmla="*/ 179 w 277"/>
                  <a:gd name="T51" fmla="*/ 136 h 177"/>
                  <a:gd name="T52" fmla="*/ 176 w 277"/>
                  <a:gd name="T53" fmla="*/ 142 h 177"/>
                  <a:gd name="T54" fmla="*/ 203 w 277"/>
                  <a:gd name="T55" fmla="*/ 157 h 177"/>
                  <a:gd name="T56" fmla="*/ 217 w 277"/>
                  <a:gd name="T57" fmla="*/ 169 h 177"/>
                  <a:gd name="T58" fmla="*/ 203 w 277"/>
                  <a:gd name="T59" fmla="*/ 163 h 177"/>
                  <a:gd name="T60" fmla="*/ 183 w 277"/>
                  <a:gd name="T61" fmla="*/ 153 h 177"/>
                  <a:gd name="T62" fmla="*/ 194 w 277"/>
                  <a:gd name="T63" fmla="*/ 162 h 177"/>
                  <a:gd name="T64" fmla="*/ 205 w 277"/>
                  <a:gd name="T65" fmla="*/ 174 h 177"/>
                  <a:gd name="T66" fmla="*/ 188 w 277"/>
                  <a:gd name="T67" fmla="*/ 165 h 177"/>
                  <a:gd name="T68" fmla="*/ 179 w 277"/>
                  <a:gd name="T69" fmla="*/ 163 h 177"/>
                  <a:gd name="T70" fmla="*/ 170 w 277"/>
                  <a:gd name="T71" fmla="*/ 162 h 177"/>
                  <a:gd name="T72" fmla="*/ 149 w 277"/>
                  <a:gd name="T73" fmla="*/ 150 h 177"/>
                  <a:gd name="T74" fmla="*/ 161 w 277"/>
                  <a:gd name="T75" fmla="*/ 160 h 177"/>
                  <a:gd name="T76" fmla="*/ 181 w 277"/>
                  <a:gd name="T77" fmla="*/ 177 h 177"/>
                  <a:gd name="T78" fmla="*/ 149 w 277"/>
                  <a:gd name="T79" fmla="*/ 161 h 177"/>
                  <a:gd name="T80" fmla="*/ 128 w 277"/>
                  <a:gd name="T81" fmla="*/ 154 h 177"/>
                  <a:gd name="T82" fmla="*/ 148 w 277"/>
                  <a:gd name="T83" fmla="*/ 168 h 177"/>
                  <a:gd name="T84" fmla="*/ 150 w 277"/>
                  <a:gd name="T85" fmla="*/ 176 h 177"/>
                  <a:gd name="T86" fmla="*/ 130 w 277"/>
                  <a:gd name="T87" fmla="*/ 162 h 177"/>
                  <a:gd name="T88" fmla="*/ 109 w 277"/>
                  <a:gd name="T89" fmla="*/ 151 h 177"/>
                  <a:gd name="T90" fmla="*/ 87 w 277"/>
                  <a:gd name="T91" fmla="*/ 140 h 177"/>
                  <a:gd name="T92" fmla="*/ 110 w 277"/>
                  <a:gd name="T93" fmla="*/ 157 h 177"/>
                  <a:gd name="T94" fmla="*/ 136 w 277"/>
                  <a:gd name="T95" fmla="*/ 175 h 177"/>
                  <a:gd name="T96" fmla="*/ 123 w 277"/>
                  <a:gd name="T97" fmla="*/ 171 h 177"/>
                  <a:gd name="T98" fmla="*/ 91 w 277"/>
                  <a:gd name="T99" fmla="*/ 152 h 177"/>
                  <a:gd name="T100" fmla="*/ 29 w 277"/>
                  <a:gd name="T101" fmla="*/ 109 h 177"/>
                  <a:gd name="T102" fmla="*/ 15 w 277"/>
                  <a:gd name="T103" fmla="*/ 88 h 177"/>
                  <a:gd name="T104" fmla="*/ 39 w 277"/>
                  <a:gd name="T105" fmla="*/ 101 h 177"/>
                  <a:gd name="T106" fmla="*/ 60 w 277"/>
                  <a:gd name="T107" fmla="*/ 102 h 177"/>
                  <a:gd name="T108" fmla="*/ 76 w 277"/>
                  <a:gd name="T109" fmla="*/ 86 h 177"/>
                  <a:gd name="T110" fmla="*/ 66 w 277"/>
                  <a:gd name="T111" fmla="*/ 70 h 177"/>
                  <a:gd name="T112" fmla="*/ 64 w 277"/>
                  <a:gd name="T113" fmla="*/ 54 h 177"/>
                  <a:gd name="T114" fmla="*/ 50 w 277"/>
                  <a:gd name="T115" fmla="*/ 40 h 177"/>
                  <a:gd name="T116" fmla="*/ 34 w 277"/>
                  <a:gd name="T117" fmla="*/ 23 h 177"/>
                  <a:gd name="T118" fmla="*/ 8 w 277"/>
                  <a:gd name="T119" fmla="*/ 10 h 1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 h="177">
                    <a:moveTo>
                      <a:pt x="2" y="0"/>
                    </a:moveTo>
                    <a:lnTo>
                      <a:pt x="9" y="3"/>
                    </a:lnTo>
                    <a:lnTo>
                      <a:pt x="16" y="7"/>
                    </a:lnTo>
                    <a:lnTo>
                      <a:pt x="23" y="11"/>
                    </a:lnTo>
                    <a:lnTo>
                      <a:pt x="30" y="15"/>
                    </a:lnTo>
                    <a:lnTo>
                      <a:pt x="37" y="19"/>
                    </a:lnTo>
                    <a:lnTo>
                      <a:pt x="44" y="23"/>
                    </a:lnTo>
                    <a:lnTo>
                      <a:pt x="51" y="27"/>
                    </a:lnTo>
                    <a:lnTo>
                      <a:pt x="58" y="32"/>
                    </a:lnTo>
                    <a:lnTo>
                      <a:pt x="66" y="35"/>
                    </a:lnTo>
                    <a:lnTo>
                      <a:pt x="73" y="40"/>
                    </a:lnTo>
                    <a:lnTo>
                      <a:pt x="79" y="44"/>
                    </a:lnTo>
                    <a:lnTo>
                      <a:pt x="86" y="48"/>
                    </a:lnTo>
                    <a:lnTo>
                      <a:pt x="93" y="52"/>
                    </a:lnTo>
                    <a:lnTo>
                      <a:pt x="101" y="56"/>
                    </a:lnTo>
                    <a:lnTo>
                      <a:pt x="108" y="61"/>
                    </a:lnTo>
                    <a:lnTo>
                      <a:pt x="115" y="65"/>
                    </a:lnTo>
                    <a:lnTo>
                      <a:pt x="115" y="66"/>
                    </a:lnTo>
                    <a:lnTo>
                      <a:pt x="114" y="68"/>
                    </a:lnTo>
                    <a:lnTo>
                      <a:pt x="113" y="69"/>
                    </a:lnTo>
                    <a:lnTo>
                      <a:pt x="112" y="70"/>
                    </a:lnTo>
                    <a:lnTo>
                      <a:pt x="110" y="70"/>
                    </a:lnTo>
                    <a:lnTo>
                      <a:pt x="109" y="71"/>
                    </a:lnTo>
                    <a:lnTo>
                      <a:pt x="107" y="71"/>
                    </a:lnTo>
                    <a:lnTo>
                      <a:pt x="105" y="71"/>
                    </a:lnTo>
                    <a:lnTo>
                      <a:pt x="108" y="74"/>
                    </a:lnTo>
                    <a:lnTo>
                      <a:pt x="112" y="77"/>
                    </a:lnTo>
                    <a:lnTo>
                      <a:pt x="116" y="80"/>
                    </a:lnTo>
                    <a:lnTo>
                      <a:pt x="120" y="83"/>
                    </a:lnTo>
                    <a:lnTo>
                      <a:pt x="124" y="85"/>
                    </a:lnTo>
                    <a:lnTo>
                      <a:pt x="128" y="88"/>
                    </a:lnTo>
                    <a:lnTo>
                      <a:pt x="133" y="90"/>
                    </a:lnTo>
                    <a:lnTo>
                      <a:pt x="137" y="92"/>
                    </a:lnTo>
                    <a:lnTo>
                      <a:pt x="141" y="94"/>
                    </a:lnTo>
                    <a:lnTo>
                      <a:pt x="146" y="96"/>
                    </a:lnTo>
                    <a:lnTo>
                      <a:pt x="150" y="99"/>
                    </a:lnTo>
                    <a:lnTo>
                      <a:pt x="155" y="101"/>
                    </a:lnTo>
                    <a:lnTo>
                      <a:pt x="159" y="103"/>
                    </a:lnTo>
                    <a:lnTo>
                      <a:pt x="163" y="105"/>
                    </a:lnTo>
                    <a:lnTo>
                      <a:pt x="167" y="108"/>
                    </a:lnTo>
                    <a:lnTo>
                      <a:pt x="172" y="111"/>
                    </a:lnTo>
                    <a:lnTo>
                      <a:pt x="174" y="112"/>
                    </a:lnTo>
                    <a:lnTo>
                      <a:pt x="177" y="112"/>
                    </a:lnTo>
                    <a:lnTo>
                      <a:pt x="180" y="112"/>
                    </a:lnTo>
                    <a:lnTo>
                      <a:pt x="183" y="112"/>
                    </a:lnTo>
                    <a:lnTo>
                      <a:pt x="186" y="111"/>
                    </a:lnTo>
                    <a:lnTo>
                      <a:pt x="189" y="111"/>
                    </a:lnTo>
                    <a:lnTo>
                      <a:pt x="192" y="110"/>
                    </a:lnTo>
                    <a:lnTo>
                      <a:pt x="195" y="110"/>
                    </a:lnTo>
                    <a:lnTo>
                      <a:pt x="197" y="109"/>
                    </a:lnTo>
                    <a:lnTo>
                      <a:pt x="200" y="108"/>
                    </a:lnTo>
                    <a:lnTo>
                      <a:pt x="203" y="107"/>
                    </a:lnTo>
                    <a:lnTo>
                      <a:pt x="205" y="108"/>
                    </a:lnTo>
                    <a:lnTo>
                      <a:pt x="208" y="108"/>
                    </a:lnTo>
                    <a:lnTo>
                      <a:pt x="211" y="109"/>
                    </a:lnTo>
                    <a:lnTo>
                      <a:pt x="214" y="110"/>
                    </a:lnTo>
                    <a:lnTo>
                      <a:pt x="216" y="112"/>
                    </a:lnTo>
                    <a:lnTo>
                      <a:pt x="219" y="113"/>
                    </a:lnTo>
                    <a:lnTo>
                      <a:pt x="222" y="114"/>
                    </a:lnTo>
                    <a:lnTo>
                      <a:pt x="225" y="116"/>
                    </a:lnTo>
                    <a:lnTo>
                      <a:pt x="228" y="117"/>
                    </a:lnTo>
                    <a:lnTo>
                      <a:pt x="231" y="118"/>
                    </a:lnTo>
                    <a:lnTo>
                      <a:pt x="233" y="120"/>
                    </a:lnTo>
                    <a:lnTo>
                      <a:pt x="236" y="121"/>
                    </a:lnTo>
                    <a:lnTo>
                      <a:pt x="239" y="123"/>
                    </a:lnTo>
                    <a:lnTo>
                      <a:pt x="242" y="124"/>
                    </a:lnTo>
                    <a:lnTo>
                      <a:pt x="245" y="126"/>
                    </a:lnTo>
                    <a:lnTo>
                      <a:pt x="247" y="127"/>
                    </a:lnTo>
                    <a:lnTo>
                      <a:pt x="251" y="129"/>
                    </a:lnTo>
                    <a:lnTo>
                      <a:pt x="253" y="130"/>
                    </a:lnTo>
                    <a:lnTo>
                      <a:pt x="256" y="132"/>
                    </a:lnTo>
                    <a:lnTo>
                      <a:pt x="258" y="134"/>
                    </a:lnTo>
                    <a:lnTo>
                      <a:pt x="261" y="136"/>
                    </a:lnTo>
                    <a:lnTo>
                      <a:pt x="259" y="136"/>
                    </a:lnTo>
                    <a:lnTo>
                      <a:pt x="258" y="136"/>
                    </a:lnTo>
                    <a:lnTo>
                      <a:pt x="256" y="136"/>
                    </a:lnTo>
                    <a:lnTo>
                      <a:pt x="255" y="135"/>
                    </a:lnTo>
                    <a:lnTo>
                      <a:pt x="253" y="134"/>
                    </a:lnTo>
                    <a:lnTo>
                      <a:pt x="250" y="133"/>
                    </a:lnTo>
                    <a:lnTo>
                      <a:pt x="247" y="132"/>
                    </a:lnTo>
                    <a:lnTo>
                      <a:pt x="245" y="130"/>
                    </a:lnTo>
                    <a:lnTo>
                      <a:pt x="243" y="130"/>
                    </a:lnTo>
                    <a:lnTo>
                      <a:pt x="242" y="130"/>
                    </a:lnTo>
                    <a:lnTo>
                      <a:pt x="241" y="129"/>
                    </a:lnTo>
                    <a:lnTo>
                      <a:pt x="239" y="130"/>
                    </a:lnTo>
                    <a:lnTo>
                      <a:pt x="241" y="131"/>
                    </a:lnTo>
                    <a:lnTo>
                      <a:pt x="244" y="133"/>
                    </a:lnTo>
                    <a:lnTo>
                      <a:pt x="246" y="134"/>
                    </a:lnTo>
                    <a:lnTo>
                      <a:pt x="248" y="135"/>
                    </a:lnTo>
                    <a:lnTo>
                      <a:pt x="251" y="136"/>
                    </a:lnTo>
                    <a:lnTo>
                      <a:pt x="253" y="137"/>
                    </a:lnTo>
                    <a:lnTo>
                      <a:pt x="256" y="139"/>
                    </a:lnTo>
                    <a:lnTo>
                      <a:pt x="258" y="140"/>
                    </a:lnTo>
                    <a:lnTo>
                      <a:pt x="260" y="142"/>
                    </a:lnTo>
                    <a:lnTo>
                      <a:pt x="263" y="143"/>
                    </a:lnTo>
                    <a:lnTo>
                      <a:pt x="265" y="144"/>
                    </a:lnTo>
                    <a:lnTo>
                      <a:pt x="268" y="146"/>
                    </a:lnTo>
                    <a:lnTo>
                      <a:pt x="270" y="147"/>
                    </a:lnTo>
                    <a:lnTo>
                      <a:pt x="272" y="149"/>
                    </a:lnTo>
                    <a:lnTo>
                      <a:pt x="274" y="151"/>
                    </a:lnTo>
                    <a:lnTo>
                      <a:pt x="277" y="153"/>
                    </a:lnTo>
                    <a:lnTo>
                      <a:pt x="273" y="152"/>
                    </a:lnTo>
                    <a:lnTo>
                      <a:pt x="269" y="150"/>
                    </a:lnTo>
                    <a:lnTo>
                      <a:pt x="266" y="149"/>
                    </a:lnTo>
                    <a:lnTo>
                      <a:pt x="262" y="147"/>
                    </a:lnTo>
                    <a:lnTo>
                      <a:pt x="259" y="145"/>
                    </a:lnTo>
                    <a:lnTo>
                      <a:pt x="255" y="144"/>
                    </a:lnTo>
                    <a:lnTo>
                      <a:pt x="252" y="142"/>
                    </a:lnTo>
                    <a:lnTo>
                      <a:pt x="249" y="140"/>
                    </a:lnTo>
                    <a:lnTo>
                      <a:pt x="245" y="138"/>
                    </a:lnTo>
                    <a:lnTo>
                      <a:pt x="242" y="136"/>
                    </a:lnTo>
                    <a:lnTo>
                      <a:pt x="238" y="134"/>
                    </a:lnTo>
                    <a:lnTo>
                      <a:pt x="235" y="133"/>
                    </a:lnTo>
                    <a:lnTo>
                      <a:pt x="231" y="131"/>
                    </a:lnTo>
                    <a:lnTo>
                      <a:pt x="227" y="130"/>
                    </a:lnTo>
                    <a:lnTo>
                      <a:pt x="224" y="129"/>
                    </a:lnTo>
                    <a:lnTo>
                      <a:pt x="220" y="129"/>
                    </a:lnTo>
                    <a:lnTo>
                      <a:pt x="223" y="131"/>
                    </a:lnTo>
                    <a:lnTo>
                      <a:pt x="226" y="133"/>
                    </a:lnTo>
                    <a:lnTo>
                      <a:pt x="229" y="135"/>
                    </a:lnTo>
                    <a:lnTo>
                      <a:pt x="232" y="137"/>
                    </a:lnTo>
                    <a:lnTo>
                      <a:pt x="235" y="138"/>
                    </a:lnTo>
                    <a:lnTo>
                      <a:pt x="238" y="141"/>
                    </a:lnTo>
                    <a:lnTo>
                      <a:pt x="242" y="143"/>
                    </a:lnTo>
                    <a:lnTo>
                      <a:pt x="245" y="145"/>
                    </a:lnTo>
                    <a:lnTo>
                      <a:pt x="248" y="146"/>
                    </a:lnTo>
                    <a:lnTo>
                      <a:pt x="251" y="148"/>
                    </a:lnTo>
                    <a:lnTo>
                      <a:pt x="254" y="150"/>
                    </a:lnTo>
                    <a:lnTo>
                      <a:pt x="257" y="152"/>
                    </a:lnTo>
                    <a:lnTo>
                      <a:pt x="260" y="154"/>
                    </a:lnTo>
                    <a:lnTo>
                      <a:pt x="263" y="156"/>
                    </a:lnTo>
                    <a:lnTo>
                      <a:pt x="266" y="158"/>
                    </a:lnTo>
                    <a:lnTo>
                      <a:pt x="269" y="160"/>
                    </a:lnTo>
                    <a:lnTo>
                      <a:pt x="267" y="160"/>
                    </a:lnTo>
                    <a:lnTo>
                      <a:pt x="265" y="160"/>
                    </a:lnTo>
                    <a:lnTo>
                      <a:pt x="263" y="159"/>
                    </a:lnTo>
                    <a:lnTo>
                      <a:pt x="261" y="159"/>
                    </a:lnTo>
                    <a:lnTo>
                      <a:pt x="259" y="158"/>
                    </a:lnTo>
                    <a:lnTo>
                      <a:pt x="258" y="157"/>
                    </a:lnTo>
                    <a:lnTo>
                      <a:pt x="256" y="156"/>
                    </a:lnTo>
                    <a:lnTo>
                      <a:pt x="254" y="155"/>
                    </a:lnTo>
                    <a:lnTo>
                      <a:pt x="252" y="154"/>
                    </a:lnTo>
                    <a:lnTo>
                      <a:pt x="250" y="153"/>
                    </a:lnTo>
                    <a:lnTo>
                      <a:pt x="248" y="152"/>
                    </a:lnTo>
                    <a:lnTo>
                      <a:pt x="247" y="151"/>
                    </a:lnTo>
                    <a:lnTo>
                      <a:pt x="245" y="149"/>
                    </a:lnTo>
                    <a:lnTo>
                      <a:pt x="243" y="149"/>
                    </a:lnTo>
                    <a:lnTo>
                      <a:pt x="241" y="148"/>
                    </a:lnTo>
                    <a:lnTo>
                      <a:pt x="239" y="147"/>
                    </a:lnTo>
                    <a:lnTo>
                      <a:pt x="237" y="146"/>
                    </a:lnTo>
                    <a:lnTo>
                      <a:pt x="235" y="145"/>
                    </a:lnTo>
                    <a:lnTo>
                      <a:pt x="233" y="144"/>
                    </a:lnTo>
                    <a:lnTo>
                      <a:pt x="231" y="143"/>
                    </a:lnTo>
                    <a:lnTo>
                      <a:pt x="229" y="141"/>
                    </a:lnTo>
                    <a:lnTo>
                      <a:pt x="227" y="140"/>
                    </a:lnTo>
                    <a:lnTo>
                      <a:pt x="226" y="139"/>
                    </a:lnTo>
                    <a:lnTo>
                      <a:pt x="224" y="138"/>
                    </a:lnTo>
                    <a:lnTo>
                      <a:pt x="222" y="137"/>
                    </a:lnTo>
                    <a:lnTo>
                      <a:pt x="220" y="136"/>
                    </a:lnTo>
                    <a:lnTo>
                      <a:pt x="218" y="134"/>
                    </a:lnTo>
                    <a:lnTo>
                      <a:pt x="216" y="134"/>
                    </a:lnTo>
                    <a:lnTo>
                      <a:pt x="214" y="133"/>
                    </a:lnTo>
                    <a:lnTo>
                      <a:pt x="212" y="132"/>
                    </a:lnTo>
                    <a:lnTo>
                      <a:pt x="210" y="131"/>
                    </a:lnTo>
                    <a:lnTo>
                      <a:pt x="208" y="131"/>
                    </a:lnTo>
                    <a:lnTo>
                      <a:pt x="210" y="133"/>
                    </a:lnTo>
                    <a:lnTo>
                      <a:pt x="213" y="135"/>
                    </a:lnTo>
                    <a:lnTo>
                      <a:pt x="215" y="137"/>
                    </a:lnTo>
                    <a:lnTo>
                      <a:pt x="218" y="139"/>
                    </a:lnTo>
                    <a:lnTo>
                      <a:pt x="221" y="141"/>
                    </a:lnTo>
                    <a:lnTo>
                      <a:pt x="224" y="143"/>
                    </a:lnTo>
                    <a:lnTo>
                      <a:pt x="227" y="145"/>
                    </a:lnTo>
                    <a:lnTo>
                      <a:pt x="230" y="147"/>
                    </a:lnTo>
                    <a:lnTo>
                      <a:pt x="233" y="149"/>
                    </a:lnTo>
                    <a:lnTo>
                      <a:pt x="235" y="150"/>
                    </a:lnTo>
                    <a:lnTo>
                      <a:pt x="238" y="152"/>
                    </a:lnTo>
                    <a:lnTo>
                      <a:pt x="241" y="154"/>
                    </a:lnTo>
                    <a:lnTo>
                      <a:pt x="244" y="156"/>
                    </a:lnTo>
                    <a:lnTo>
                      <a:pt x="247" y="158"/>
                    </a:lnTo>
                    <a:lnTo>
                      <a:pt x="250" y="161"/>
                    </a:lnTo>
                    <a:lnTo>
                      <a:pt x="253" y="164"/>
                    </a:lnTo>
                    <a:lnTo>
                      <a:pt x="249" y="162"/>
                    </a:lnTo>
                    <a:lnTo>
                      <a:pt x="245" y="160"/>
                    </a:lnTo>
                    <a:lnTo>
                      <a:pt x="242" y="158"/>
                    </a:lnTo>
                    <a:lnTo>
                      <a:pt x="238" y="156"/>
                    </a:lnTo>
                    <a:lnTo>
                      <a:pt x="234" y="155"/>
                    </a:lnTo>
                    <a:lnTo>
                      <a:pt x="230" y="153"/>
                    </a:lnTo>
                    <a:lnTo>
                      <a:pt x="226" y="152"/>
                    </a:lnTo>
                    <a:lnTo>
                      <a:pt x="223" y="150"/>
                    </a:lnTo>
                    <a:lnTo>
                      <a:pt x="219" y="148"/>
                    </a:lnTo>
                    <a:lnTo>
                      <a:pt x="215" y="147"/>
                    </a:lnTo>
                    <a:lnTo>
                      <a:pt x="211" y="145"/>
                    </a:lnTo>
                    <a:lnTo>
                      <a:pt x="208" y="144"/>
                    </a:lnTo>
                    <a:lnTo>
                      <a:pt x="204" y="142"/>
                    </a:lnTo>
                    <a:lnTo>
                      <a:pt x="200" y="141"/>
                    </a:lnTo>
                    <a:lnTo>
                      <a:pt x="196" y="139"/>
                    </a:lnTo>
                    <a:lnTo>
                      <a:pt x="193" y="138"/>
                    </a:lnTo>
                    <a:lnTo>
                      <a:pt x="194" y="140"/>
                    </a:lnTo>
                    <a:lnTo>
                      <a:pt x="196" y="142"/>
                    </a:lnTo>
                    <a:lnTo>
                      <a:pt x="198" y="144"/>
                    </a:lnTo>
                    <a:lnTo>
                      <a:pt x="200" y="145"/>
                    </a:lnTo>
                    <a:lnTo>
                      <a:pt x="201" y="146"/>
                    </a:lnTo>
                    <a:lnTo>
                      <a:pt x="203" y="148"/>
                    </a:lnTo>
                    <a:lnTo>
                      <a:pt x="205" y="149"/>
                    </a:lnTo>
                    <a:lnTo>
                      <a:pt x="206" y="150"/>
                    </a:lnTo>
                    <a:lnTo>
                      <a:pt x="209" y="152"/>
                    </a:lnTo>
                    <a:lnTo>
                      <a:pt x="211" y="153"/>
                    </a:lnTo>
                    <a:lnTo>
                      <a:pt x="213" y="154"/>
                    </a:lnTo>
                    <a:lnTo>
                      <a:pt x="216" y="156"/>
                    </a:lnTo>
                    <a:lnTo>
                      <a:pt x="218" y="157"/>
                    </a:lnTo>
                    <a:lnTo>
                      <a:pt x="221" y="158"/>
                    </a:lnTo>
                    <a:lnTo>
                      <a:pt x="223" y="159"/>
                    </a:lnTo>
                    <a:lnTo>
                      <a:pt x="226" y="160"/>
                    </a:lnTo>
                    <a:lnTo>
                      <a:pt x="228" y="161"/>
                    </a:lnTo>
                    <a:lnTo>
                      <a:pt x="231" y="163"/>
                    </a:lnTo>
                    <a:lnTo>
                      <a:pt x="234" y="164"/>
                    </a:lnTo>
                    <a:lnTo>
                      <a:pt x="237" y="166"/>
                    </a:lnTo>
                    <a:lnTo>
                      <a:pt x="240" y="168"/>
                    </a:lnTo>
                    <a:lnTo>
                      <a:pt x="243" y="170"/>
                    </a:lnTo>
                    <a:lnTo>
                      <a:pt x="246" y="172"/>
                    </a:lnTo>
                    <a:lnTo>
                      <a:pt x="250" y="175"/>
                    </a:lnTo>
                    <a:lnTo>
                      <a:pt x="244" y="173"/>
                    </a:lnTo>
                    <a:lnTo>
                      <a:pt x="238" y="171"/>
                    </a:lnTo>
                    <a:lnTo>
                      <a:pt x="233" y="168"/>
                    </a:lnTo>
                    <a:lnTo>
                      <a:pt x="227" y="165"/>
                    </a:lnTo>
                    <a:lnTo>
                      <a:pt x="222" y="162"/>
                    </a:lnTo>
                    <a:lnTo>
                      <a:pt x="217" y="159"/>
                    </a:lnTo>
                    <a:lnTo>
                      <a:pt x="211" y="155"/>
                    </a:lnTo>
                    <a:lnTo>
                      <a:pt x="206" y="152"/>
                    </a:lnTo>
                    <a:lnTo>
                      <a:pt x="201" y="149"/>
                    </a:lnTo>
                    <a:lnTo>
                      <a:pt x="195" y="145"/>
                    </a:lnTo>
                    <a:lnTo>
                      <a:pt x="190" y="142"/>
                    </a:lnTo>
                    <a:lnTo>
                      <a:pt x="184" y="139"/>
                    </a:lnTo>
                    <a:lnTo>
                      <a:pt x="179" y="136"/>
                    </a:lnTo>
                    <a:lnTo>
                      <a:pt x="173" y="134"/>
                    </a:lnTo>
                    <a:lnTo>
                      <a:pt x="167" y="132"/>
                    </a:lnTo>
                    <a:lnTo>
                      <a:pt x="162" y="131"/>
                    </a:lnTo>
                    <a:lnTo>
                      <a:pt x="163" y="133"/>
                    </a:lnTo>
                    <a:lnTo>
                      <a:pt x="166" y="135"/>
                    </a:lnTo>
                    <a:lnTo>
                      <a:pt x="168" y="137"/>
                    </a:lnTo>
                    <a:lnTo>
                      <a:pt x="171" y="139"/>
                    </a:lnTo>
                    <a:lnTo>
                      <a:pt x="173" y="140"/>
                    </a:lnTo>
                    <a:lnTo>
                      <a:pt x="176" y="142"/>
                    </a:lnTo>
                    <a:lnTo>
                      <a:pt x="179" y="144"/>
                    </a:lnTo>
                    <a:lnTo>
                      <a:pt x="182" y="145"/>
                    </a:lnTo>
                    <a:lnTo>
                      <a:pt x="185" y="147"/>
                    </a:lnTo>
                    <a:lnTo>
                      <a:pt x="188" y="148"/>
                    </a:lnTo>
                    <a:lnTo>
                      <a:pt x="191" y="150"/>
                    </a:lnTo>
                    <a:lnTo>
                      <a:pt x="194" y="152"/>
                    </a:lnTo>
                    <a:lnTo>
                      <a:pt x="197" y="153"/>
                    </a:lnTo>
                    <a:lnTo>
                      <a:pt x="200" y="155"/>
                    </a:lnTo>
                    <a:lnTo>
                      <a:pt x="203" y="157"/>
                    </a:lnTo>
                    <a:lnTo>
                      <a:pt x="206" y="159"/>
                    </a:lnTo>
                    <a:lnTo>
                      <a:pt x="206" y="160"/>
                    </a:lnTo>
                    <a:lnTo>
                      <a:pt x="208" y="161"/>
                    </a:lnTo>
                    <a:lnTo>
                      <a:pt x="209" y="162"/>
                    </a:lnTo>
                    <a:lnTo>
                      <a:pt x="211" y="163"/>
                    </a:lnTo>
                    <a:lnTo>
                      <a:pt x="212" y="164"/>
                    </a:lnTo>
                    <a:lnTo>
                      <a:pt x="214" y="166"/>
                    </a:lnTo>
                    <a:lnTo>
                      <a:pt x="216" y="167"/>
                    </a:lnTo>
                    <a:lnTo>
                      <a:pt x="217" y="169"/>
                    </a:lnTo>
                    <a:lnTo>
                      <a:pt x="219" y="170"/>
                    </a:lnTo>
                    <a:lnTo>
                      <a:pt x="220" y="172"/>
                    </a:lnTo>
                    <a:lnTo>
                      <a:pt x="217" y="170"/>
                    </a:lnTo>
                    <a:lnTo>
                      <a:pt x="215" y="169"/>
                    </a:lnTo>
                    <a:lnTo>
                      <a:pt x="212" y="168"/>
                    </a:lnTo>
                    <a:lnTo>
                      <a:pt x="210" y="166"/>
                    </a:lnTo>
                    <a:lnTo>
                      <a:pt x="208" y="165"/>
                    </a:lnTo>
                    <a:lnTo>
                      <a:pt x="205" y="164"/>
                    </a:lnTo>
                    <a:lnTo>
                      <a:pt x="203" y="163"/>
                    </a:lnTo>
                    <a:lnTo>
                      <a:pt x="201" y="162"/>
                    </a:lnTo>
                    <a:lnTo>
                      <a:pt x="199" y="160"/>
                    </a:lnTo>
                    <a:lnTo>
                      <a:pt x="196" y="159"/>
                    </a:lnTo>
                    <a:lnTo>
                      <a:pt x="194" y="158"/>
                    </a:lnTo>
                    <a:lnTo>
                      <a:pt x="192" y="157"/>
                    </a:lnTo>
                    <a:lnTo>
                      <a:pt x="190" y="155"/>
                    </a:lnTo>
                    <a:lnTo>
                      <a:pt x="187" y="154"/>
                    </a:lnTo>
                    <a:lnTo>
                      <a:pt x="185" y="153"/>
                    </a:lnTo>
                    <a:lnTo>
                      <a:pt x="183" y="153"/>
                    </a:lnTo>
                    <a:lnTo>
                      <a:pt x="183" y="154"/>
                    </a:lnTo>
                    <a:lnTo>
                      <a:pt x="184" y="155"/>
                    </a:lnTo>
                    <a:lnTo>
                      <a:pt x="185" y="157"/>
                    </a:lnTo>
                    <a:lnTo>
                      <a:pt x="186" y="158"/>
                    </a:lnTo>
                    <a:lnTo>
                      <a:pt x="188" y="159"/>
                    </a:lnTo>
                    <a:lnTo>
                      <a:pt x="190" y="160"/>
                    </a:lnTo>
                    <a:lnTo>
                      <a:pt x="192" y="161"/>
                    </a:lnTo>
                    <a:lnTo>
                      <a:pt x="194" y="162"/>
                    </a:lnTo>
                    <a:lnTo>
                      <a:pt x="196" y="163"/>
                    </a:lnTo>
                    <a:lnTo>
                      <a:pt x="198" y="165"/>
                    </a:lnTo>
                    <a:lnTo>
                      <a:pt x="200" y="166"/>
                    </a:lnTo>
                    <a:lnTo>
                      <a:pt x="201" y="167"/>
                    </a:lnTo>
                    <a:lnTo>
                      <a:pt x="203" y="167"/>
                    </a:lnTo>
                    <a:lnTo>
                      <a:pt x="203" y="169"/>
                    </a:lnTo>
                    <a:lnTo>
                      <a:pt x="204" y="170"/>
                    </a:lnTo>
                    <a:lnTo>
                      <a:pt x="205" y="172"/>
                    </a:lnTo>
                    <a:lnTo>
                      <a:pt x="205" y="174"/>
                    </a:lnTo>
                    <a:lnTo>
                      <a:pt x="203" y="173"/>
                    </a:lnTo>
                    <a:lnTo>
                      <a:pt x="201" y="171"/>
                    </a:lnTo>
                    <a:lnTo>
                      <a:pt x="199" y="171"/>
                    </a:lnTo>
                    <a:lnTo>
                      <a:pt x="197" y="170"/>
                    </a:lnTo>
                    <a:lnTo>
                      <a:pt x="195" y="169"/>
                    </a:lnTo>
                    <a:lnTo>
                      <a:pt x="194" y="168"/>
                    </a:lnTo>
                    <a:lnTo>
                      <a:pt x="192" y="167"/>
                    </a:lnTo>
                    <a:lnTo>
                      <a:pt x="190" y="166"/>
                    </a:lnTo>
                    <a:lnTo>
                      <a:pt x="188" y="165"/>
                    </a:lnTo>
                    <a:lnTo>
                      <a:pt x="187" y="164"/>
                    </a:lnTo>
                    <a:lnTo>
                      <a:pt x="185" y="163"/>
                    </a:lnTo>
                    <a:lnTo>
                      <a:pt x="183" y="163"/>
                    </a:lnTo>
                    <a:lnTo>
                      <a:pt x="181" y="162"/>
                    </a:lnTo>
                    <a:lnTo>
                      <a:pt x="179" y="161"/>
                    </a:lnTo>
                    <a:lnTo>
                      <a:pt x="177" y="160"/>
                    </a:lnTo>
                    <a:lnTo>
                      <a:pt x="175" y="159"/>
                    </a:lnTo>
                    <a:lnTo>
                      <a:pt x="177" y="161"/>
                    </a:lnTo>
                    <a:lnTo>
                      <a:pt x="179" y="163"/>
                    </a:lnTo>
                    <a:lnTo>
                      <a:pt x="180" y="164"/>
                    </a:lnTo>
                    <a:lnTo>
                      <a:pt x="180" y="165"/>
                    </a:lnTo>
                    <a:lnTo>
                      <a:pt x="181" y="166"/>
                    </a:lnTo>
                    <a:lnTo>
                      <a:pt x="182" y="167"/>
                    </a:lnTo>
                    <a:lnTo>
                      <a:pt x="180" y="166"/>
                    </a:lnTo>
                    <a:lnTo>
                      <a:pt x="177" y="165"/>
                    </a:lnTo>
                    <a:lnTo>
                      <a:pt x="174" y="164"/>
                    </a:lnTo>
                    <a:lnTo>
                      <a:pt x="172" y="163"/>
                    </a:lnTo>
                    <a:lnTo>
                      <a:pt x="170" y="162"/>
                    </a:lnTo>
                    <a:lnTo>
                      <a:pt x="167" y="161"/>
                    </a:lnTo>
                    <a:lnTo>
                      <a:pt x="165" y="159"/>
                    </a:lnTo>
                    <a:lnTo>
                      <a:pt x="163" y="158"/>
                    </a:lnTo>
                    <a:lnTo>
                      <a:pt x="161" y="156"/>
                    </a:lnTo>
                    <a:lnTo>
                      <a:pt x="158" y="155"/>
                    </a:lnTo>
                    <a:lnTo>
                      <a:pt x="156" y="154"/>
                    </a:lnTo>
                    <a:lnTo>
                      <a:pt x="154" y="153"/>
                    </a:lnTo>
                    <a:lnTo>
                      <a:pt x="152" y="151"/>
                    </a:lnTo>
                    <a:lnTo>
                      <a:pt x="149" y="150"/>
                    </a:lnTo>
                    <a:lnTo>
                      <a:pt x="147" y="149"/>
                    </a:lnTo>
                    <a:lnTo>
                      <a:pt x="145" y="148"/>
                    </a:lnTo>
                    <a:lnTo>
                      <a:pt x="147" y="150"/>
                    </a:lnTo>
                    <a:lnTo>
                      <a:pt x="149" y="152"/>
                    </a:lnTo>
                    <a:lnTo>
                      <a:pt x="151" y="153"/>
                    </a:lnTo>
                    <a:lnTo>
                      <a:pt x="154" y="155"/>
                    </a:lnTo>
                    <a:lnTo>
                      <a:pt x="156" y="157"/>
                    </a:lnTo>
                    <a:lnTo>
                      <a:pt x="159" y="158"/>
                    </a:lnTo>
                    <a:lnTo>
                      <a:pt x="161" y="160"/>
                    </a:lnTo>
                    <a:lnTo>
                      <a:pt x="163" y="161"/>
                    </a:lnTo>
                    <a:lnTo>
                      <a:pt x="166" y="163"/>
                    </a:lnTo>
                    <a:lnTo>
                      <a:pt x="168" y="164"/>
                    </a:lnTo>
                    <a:lnTo>
                      <a:pt x="170" y="166"/>
                    </a:lnTo>
                    <a:lnTo>
                      <a:pt x="172" y="168"/>
                    </a:lnTo>
                    <a:lnTo>
                      <a:pt x="174" y="170"/>
                    </a:lnTo>
                    <a:lnTo>
                      <a:pt x="177" y="172"/>
                    </a:lnTo>
                    <a:lnTo>
                      <a:pt x="179" y="174"/>
                    </a:lnTo>
                    <a:lnTo>
                      <a:pt x="181" y="177"/>
                    </a:lnTo>
                    <a:lnTo>
                      <a:pt x="177" y="175"/>
                    </a:lnTo>
                    <a:lnTo>
                      <a:pt x="173" y="173"/>
                    </a:lnTo>
                    <a:lnTo>
                      <a:pt x="169" y="172"/>
                    </a:lnTo>
                    <a:lnTo>
                      <a:pt x="166" y="170"/>
                    </a:lnTo>
                    <a:lnTo>
                      <a:pt x="162" y="168"/>
                    </a:lnTo>
                    <a:lnTo>
                      <a:pt x="159" y="167"/>
                    </a:lnTo>
                    <a:lnTo>
                      <a:pt x="156" y="165"/>
                    </a:lnTo>
                    <a:lnTo>
                      <a:pt x="152" y="163"/>
                    </a:lnTo>
                    <a:lnTo>
                      <a:pt x="149" y="161"/>
                    </a:lnTo>
                    <a:lnTo>
                      <a:pt x="145" y="159"/>
                    </a:lnTo>
                    <a:lnTo>
                      <a:pt x="141" y="157"/>
                    </a:lnTo>
                    <a:lnTo>
                      <a:pt x="138" y="156"/>
                    </a:lnTo>
                    <a:lnTo>
                      <a:pt x="135" y="154"/>
                    </a:lnTo>
                    <a:lnTo>
                      <a:pt x="131" y="153"/>
                    </a:lnTo>
                    <a:lnTo>
                      <a:pt x="127" y="152"/>
                    </a:lnTo>
                    <a:lnTo>
                      <a:pt x="124" y="150"/>
                    </a:lnTo>
                    <a:lnTo>
                      <a:pt x="126" y="152"/>
                    </a:lnTo>
                    <a:lnTo>
                      <a:pt x="128" y="154"/>
                    </a:lnTo>
                    <a:lnTo>
                      <a:pt x="130" y="156"/>
                    </a:lnTo>
                    <a:lnTo>
                      <a:pt x="132" y="157"/>
                    </a:lnTo>
                    <a:lnTo>
                      <a:pt x="135" y="159"/>
                    </a:lnTo>
                    <a:lnTo>
                      <a:pt x="137" y="161"/>
                    </a:lnTo>
                    <a:lnTo>
                      <a:pt x="139" y="162"/>
                    </a:lnTo>
                    <a:lnTo>
                      <a:pt x="142" y="164"/>
                    </a:lnTo>
                    <a:lnTo>
                      <a:pt x="144" y="165"/>
                    </a:lnTo>
                    <a:lnTo>
                      <a:pt x="146" y="167"/>
                    </a:lnTo>
                    <a:lnTo>
                      <a:pt x="148" y="168"/>
                    </a:lnTo>
                    <a:lnTo>
                      <a:pt x="151" y="170"/>
                    </a:lnTo>
                    <a:lnTo>
                      <a:pt x="153" y="172"/>
                    </a:lnTo>
                    <a:lnTo>
                      <a:pt x="155" y="174"/>
                    </a:lnTo>
                    <a:lnTo>
                      <a:pt x="157" y="175"/>
                    </a:lnTo>
                    <a:lnTo>
                      <a:pt x="159" y="177"/>
                    </a:lnTo>
                    <a:lnTo>
                      <a:pt x="157" y="177"/>
                    </a:lnTo>
                    <a:lnTo>
                      <a:pt x="154" y="177"/>
                    </a:lnTo>
                    <a:lnTo>
                      <a:pt x="152" y="177"/>
                    </a:lnTo>
                    <a:lnTo>
                      <a:pt x="150" y="176"/>
                    </a:lnTo>
                    <a:lnTo>
                      <a:pt x="147" y="175"/>
                    </a:lnTo>
                    <a:lnTo>
                      <a:pt x="145" y="174"/>
                    </a:lnTo>
                    <a:lnTo>
                      <a:pt x="143" y="172"/>
                    </a:lnTo>
                    <a:lnTo>
                      <a:pt x="141" y="170"/>
                    </a:lnTo>
                    <a:lnTo>
                      <a:pt x="139" y="168"/>
                    </a:lnTo>
                    <a:lnTo>
                      <a:pt x="137" y="167"/>
                    </a:lnTo>
                    <a:lnTo>
                      <a:pt x="135" y="165"/>
                    </a:lnTo>
                    <a:lnTo>
                      <a:pt x="133" y="163"/>
                    </a:lnTo>
                    <a:lnTo>
                      <a:pt x="130" y="162"/>
                    </a:lnTo>
                    <a:lnTo>
                      <a:pt x="128" y="160"/>
                    </a:lnTo>
                    <a:lnTo>
                      <a:pt x="126" y="159"/>
                    </a:lnTo>
                    <a:lnTo>
                      <a:pt x="124" y="159"/>
                    </a:lnTo>
                    <a:lnTo>
                      <a:pt x="121" y="157"/>
                    </a:lnTo>
                    <a:lnTo>
                      <a:pt x="119" y="156"/>
                    </a:lnTo>
                    <a:lnTo>
                      <a:pt x="116" y="155"/>
                    </a:lnTo>
                    <a:lnTo>
                      <a:pt x="114" y="154"/>
                    </a:lnTo>
                    <a:lnTo>
                      <a:pt x="111" y="152"/>
                    </a:lnTo>
                    <a:lnTo>
                      <a:pt x="109" y="151"/>
                    </a:lnTo>
                    <a:lnTo>
                      <a:pt x="106" y="150"/>
                    </a:lnTo>
                    <a:lnTo>
                      <a:pt x="104" y="149"/>
                    </a:lnTo>
                    <a:lnTo>
                      <a:pt x="101" y="147"/>
                    </a:lnTo>
                    <a:lnTo>
                      <a:pt x="98" y="146"/>
                    </a:lnTo>
                    <a:lnTo>
                      <a:pt x="96" y="145"/>
                    </a:lnTo>
                    <a:lnTo>
                      <a:pt x="94" y="144"/>
                    </a:lnTo>
                    <a:lnTo>
                      <a:pt x="91" y="142"/>
                    </a:lnTo>
                    <a:lnTo>
                      <a:pt x="89" y="141"/>
                    </a:lnTo>
                    <a:lnTo>
                      <a:pt x="87" y="140"/>
                    </a:lnTo>
                    <a:lnTo>
                      <a:pt x="85" y="139"/>
                    </a:lnTo>
                    <a:lnTo>
                      <a:pt x="88" y="142"/>
                    </a:lnTo>
                    <a:lnTo>
                      <a:pt x="91" y="144"/>
                    </a:lnTo>
                    <a:lnTo>
                      <a:pt x="94" y="146"/>
                    </a:lnTo>
                    <a:lnTo>
                      <a:pt x="97" y="148"/>
                    </a:lnTo>
                    <a:lnTo>
                      <a:pt x="100" y="150"/>
                    </a:lnTo>
                    <a:lnTo>
                      <a:pt x="104" y="153"/>
                    </a:lnTo>
                    <a:lnTo>
                      <a:pt x="107" y="155"/>
                    </a:lnTo>
                    <a:lnTo>
                      <a:pt x="110" y="157"/>
                    </a:lnTo>
                    <a:lnTo>
                      <a:pt x="113" y="159"/>
                    </a:lnTo>
                    <a:lnTo>
                      <a:pt x="116" y="162"/>
                    </a:lnTo>
                    <a:lnTo>
                      <a:pt x="120" y="164"/>
                    </a:lnTo>
                    <a:lnTo>
                      <a:pt x="123" y="166"/>
                    </a:lnTo>
                    <a:lnTo>
                      <a:pt x="126" y="168"/>
                    </a:lnTo>
                    <a:lnTo>
                      <a:pt x="130" y="170"/>
                    </a:lnTo>
                    <a:lnTo>
                      <a:pt x="133" y="173"/>
                    </a:lnTo>
                    <a:lnTo>
                      <a:pt x="137" y="175"/>
                    </a:lnTo>
                    <a:lnTo>
                      <a:pt x="136" y="175"/>
                    </a:lnTo>
                    <a:lnTo>
                      <a:pt x="134" y="176"/>
                    </a:lnTo>
                    <a:lnTo>
                      <a:pt x="132" y="176"/>
                    </a:lnTo>
                    <a:lnTo>
                      <a:pt x="131" y="176"/>
                    </a:lnTo>
                    <a:lnTo>
                      <a:pt x="130" y="175"/>
                    </a:lnTo>
                    <a:lnTo>
                      <a:pt x="128" y="175"/>
                    </a:lnTo>
                    <a:lnTo>
                      <a:pt x="127" y="174"/>
                    </a:lnTo>
                    <a:lnTo>
                      <a:pt x="126" y="173"/>
                    </a:lnTo>
                    <a:lnTo>
                      <a:pt x="124" y="172"/>
                    </a:lnTo>
                    <a:lnTo>
                      <a:pt x="123" y="171"/>
                    </a:lnTo>
                    <a:lnTo>
                      <a:pt x="121" y="169"/>
                    </a:lnTo>
                    <a:lnTo>
                      <a:pt x="119" y="168"/>
                    </a:lnTo>
                    <a:lnTo>
                      <a:pt x="118" y="167"/>
                    </a:lnTo>
                    <a:lnTo>
                      <a:pt x="116" y="166"/>
                    </a:lnTo>
                    <a:lnTo>
                      <a:pt x="115" y="165"/>
                    </a:lnTo>
                    <a:lnTo>
                      <a:pt x="113" y="165"/>
                    </a:lnTo>
                    <a:lnTo>
                      <a:pt x="106" y="161"/>
                    </a:lnTo>
                    <a:lnTo>
                      <a:pt x="99" y="157"/>
                    </a:lnTo>
                    <a:lnTo>
                      <a:pt x="91" y="152"/>
                    </a:lnTo>
                    <a:lnTo>
                      <a:pt x="84" y="148"/>
                    </a:lnTo>
                    <a:lnTo>
                      <a:pt x="77" y="144"/>
                    </a:lnTo>
                    <a:lnTo>
                      <a:pt x="70" y="139"/>
                    </a:lnTo>
                    <a:lnTo>
                      <a:pt x="63" y="134"/>
                    </a:lnTo>
                    <a:lnTo>
                      <a:pt x="56" y="129"/>
                    </a:lnTo>
                    <a:lnTo>
                      <a:pt x="49" y="124"/>
                    </a:lnTo>
                    <a:lnTo>
                      <a:pt x="42" y="119"/>
                    </a:lnTo>
                    <a:lnTo>
                      <a:pt x="35" y="114"/>
                    </a:lnTo>
                    <a:lnTo>
                      <a:pt x="29" y="109"/>
                    </a:lnTo>
                    <a:lnTo>
                      <a:pt x="22" y="104"/>
                    </a:lnTo>
                    <a:lnTo>
                      <a:pt x="16" y="98"/>
                    </a:lnTo>
                    <a:lnTo>
                      <a:pt x="9" y="93"/>
                    </a:lnTo>
                    <a:lnTo>
                      <a:pt x="2" y="88"/>
                    </a:lnTo>
                    <a:lnTo>
                      <a:pt x="5" y="87"/>
                    </a:lnTo>
                    <a:lnTo>
                      <a:pt x="7" y="87"/>
                    </a:lnTo>
                    <a:lnTo>
                      <a:pt x="10" y="87"/>
                    </a:lnTo>
                    <a:lnTo>
                      <a:pt x="12" y="88"/>
                    </a:lnTo>
                    <a:lnTo>
                      <a:pt x="15" y="88"/>
                    </a:lnTo>
                    <a:lnTo>
                      <a:pt x="18" y="90"/>
                    </a:lnTo>
                    <a:lnTo>
                      <a:pt x="20" y="91"/>
                    </a:lnTo>
                    <a:lnTo>
                      <a:pt x="23" y="93"/>
                    </a:lnTo>
                    <a:lnTo>
                      <a:pt x="25" y="94"/>
                    </a:lnTo>
                    <a:lnTo>
                      <a:pt x="28" y="96"/>
                    </a:lnTo>
                    <a:lnTo>
                      <a:pt x="31" y="97"/>
                    </a:lnTo>
                    <a:lnTo>
                      <a:pt x="34" y="99"/>
                    </a:lnTo>
                    <a:lnTo>
                      <a:pt x="36" y="100"/>
                    </a:lnTo>
                    <a:lnTo>
                      <a:pt x="39" y="101"/>
                    </a:lnTo>
                    <a:lnTo>
                      <a:pt x="42" y="102"/>
                    </a:lnTo>
                    <a:lnTo>
                      <a:pt x="45" y="103"/>
                    </a:lnTo>
                    <a:lnTo>
                      <a:pt x="46" y="105"/>
                    </a:lnTo>
                    <a:lnTo>
                      <a:pt x="49" y="105"/>
                    </a:lnTo>
                    <a:lnTo>
                      <a:pt x="51" y="105"/>
                    </a:lnTo>
                    <a:lnTo>
                      <a:pt x="53" y="104"/>
                    </a:lnTo>
                    <a:lnTo>
                      <a:pt x="55" y="103"/>
                    </a:lnTo>
                    <a:lnTo>
                      <a:pt x="58" y="102"/>
                    </a:lnTo>
                    <a:lnTo>
                      <a:pt x="60" y="102"/>
                    </a:lnTo>
                    <a:lnTo>
                      <a:pt x="62" y="103"/>
                    </a:lnTo>
                    <a:lnTo>
                      <a:pt x="64" y="100"/>
                    </a:lnTo>
                    <a:lnTo>
                      <a:pt x="66" y="98"/>
                    </a:lnTo>
                    <a:lnTo>
                      <a:pt x="69" y="96"/>
                    </a:lnTo>
                    <a:lnTo>
                      <a:pt x="71" y="94"/>
                    </a:lnTo>
                    <a:lnTo>
                      <a:pt x="73" y="92"/>
                    </a:lnTo>
                    <a:lnTo>
                      <a:pt x="75" y="89"/>
                    </a:lnTo>
                    <a:lnTo>
                      <a:pt x="75" y="87"/>
                    </a:lnTo>
                    <a:lnTo>
                      <a:pt x="76" y="86"/>
                    </a:lnTo>
                    <a:lnTo>
                      <a:pt x="76" y="84"/>
                    </a:lnTo>
                    <a:lnTo>
                      <a:pt x="76" y="83"/>
                    </a:lnTo>
                    <a:lnTo>
                      <a:pt x="75" y="81"/>
                    </a:lnTo>
                    <a:lnTo>
                      <a:pt x="74" y="79"/>
                    </a:lnTo>
                    <a:lnTo>
                      <a:pt x="72" y="78"/>
                    </a:lnTo>
                    <a:lnTo>
                      <a:pt x="71" y="77"/>
                    </a:lnTo>
                    <a:lnTo>
                      <a:pt x="69" y="74"/>
                    </a:lnTo>
                    <a:lnTo>
                      <a:pt x="67" y="71"/>
                    </a:lnTo>
                    <a:lnTo>
                      <a:pt x="66" y="70"/>
                    </a:lnTo>
                    <a:lnTo>
                      <a:pt x="65" y="68"/>
                    </a:lnTo>
                    <a:lnTo>
                      <a:pt x="64" y="67"/>
                    </a:lnTo>
                    <a:lnTo>
                      <a:pt x="64" y="66"/>
                    </a:lnTo>
                    <a:lnTo>
                      <a:pt x="64" y="64"/>
                    </a:lnTo>
                    <a:lnTo>
                      <a:pt x="64" y="63"/>
                    </a:lnTo>
                    <a:lnTo>
                      <a:pt x="64" y="61"/>
                    </a:lnTo>
                    <a:lnTo>
                      <a:pt x="65" y="60"/>
                    </a:lnTo>
                    <a:lnTo>
                      <a:pt x="65" y="57"/>
                    </a:lnTo>
                    <a:lnTo>
                      <a:pt x="64" y="54"/>
                    </a:lnTo>
                    <a:lnTo>
                      <a:pt x="64" y="52"/>
                    </a:lnTo>
                    <a:lnTo>
                      <a:pt x="63" y="50"/>
                    </a:lnTo>
                    <a:lnTo>
                      <a:pt x="61" y="48"/>
                    </a:lnTo>
                    <a:lnTo>
                      <a:pt x="59" y="47"/>
                    </a:lnTo>
                    <a:lnTo>
                      <a:pt x="57" y="45"/>
                    </a:lnTo>
                    <a:lnTo>
                      <a:pt x="55" y="44"/>
                    </a:lnTo>
                    <a:lnTo>
                      <a:pt x="53" y="43"/>
                    </a:lnTo>
                    <a:lnTo>
                      <a:pt x="51" y="41"/>
                    </a:lnTo>
                    <a:lnTo>
                      <a:pt x="50" y="40"/>
                    </a:lnTo>
                    <a:lnTo>
                      <a:pt x="48" y="39"/>
                    </a:lnTo>
                    <a:lnTo>
                      <a:pt x="47" y="37"/>
                    </a:lnTo>
                    <a:lnTo>
                      <a:pt x="46" y="35"/>
                    </a:lnTo>
                    <a:lnTo>
                      <a:pt x="45" y="33"/>
                    </a:lnTo>
                    <a:lnTo>
                      <a:pt x="45" y="31"/>
                    </a:lnTo>
                    <a:lnTo>
                      <a:pt x="42" y="29"/>
                    </a:lnTo>
                    <a:lnTo>
                      <a:pt x="40" y="27"/>
                    </a:lnTo>
                    <a:lnTo>
                      <a:pt x="37" y="25"/>
                    </a:lnTo>
                    <a:lnTo>
                      <a:pt x="34" y="23"/>
                    </a:lnTo>
                    <a:lnTo>
                      <a:pt x="31" y="22"/>
                    </a:lnTo>
                    <a:lnTo>
                      <a:pt x="28" y="20"/>
                    </a:lnTo>
                    <a:lnTo>
                      <a:pt x="25" y="19"/>
                    </a:lnTo>
                    <a:lnTo>
                      <a:pt x="22" y="18"/>
                    </a:lnTo>
                    <a:lnTo>
                      <a:pt x="19" y="16"/>
                    </a:lnTo>
                    <a:lnTo>
                      <a:pt x="16" y="15"/>
                    </a:lnTo>
                    <a:lnTo>
                      <a:pt x="13" y="13"/>
                    </a:lnTo>
                    <a:lnTo>
                      <a:pt x="11" y="12"/>
                    </a:lnTo>
                    <a:lnTo>
                      <a:pt x="8" y="10"/>
                    </a:lnTo>
                    <a:lnTo>
                      <a:pt x="6" y="9"/>
                    </a:lnTo>
                    <a:lnTo>
                      <a:pt x="3" y="7"/>
                    </a:lnTo>
                    <a:lnTo>
                      <a:pt x="1" y="5"/>
                    </a:lnTo>
                    <a:lnTo>
                      <a:pt x="1" y="3"/>
                    </a:lnTo>
                    <a:lnTo>
                      <a:pt x="1" y="2"/>
                    </a:lnTo>
                    <a:lnTo>
                      <a:pt x="0" y="1"/>
                    </a:lnTo>
                    <a:lnTo>
                      <a:pt x="2"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4" name="Freeform 955"/>
              <p:cNvSpPr>
                <a:spLocks/>
              </p:cNvSpPr>
              <p:nvPr/>
            </p:nvSpPr>
            <p:spPr bwMode="auto">
              <a:xfrm>
                <a:off x="4901" y="2554"/>
                <a:ext cx="4" cy="2"/>
              </a:xfrm>
              <a:custGeom>
                <a:avLst/>
                <a:gdLst>
                  <a:gd name="T0" fmla="*/ 4 w 4"/>
                  <a:gd name="T1" fmla="*/ 1 h 2"/>
                  <a:gd name="T2" fmla="*/ 2 w 4"/>
                  <a:gd name="T3" fmla="*/ 0 h 2"/>
                  <a:gd name="T4" fmla="*/ 0 w 4"/>
                  <a:gd name="T5" fmla="*/ 0 h 2"/>
                  <a:gd name="T6" fmla="*/ 0 w 4"/>
                  <a:gd name="T7" fmla="*/ 1 h 2"/>
                  <a:gd name="T8" fmla="*/ 1 w 4"/>
                  <a:gd name="T9" fmla="*/ 1 h 2"/>
                  <a:gd name="T10" fmla="*/ 2 w 4"/>
                  <a:gd name="T11" fmla="*/ 1 h 2"/>
                  <a:gd name="T12" fmla="*/ 3 w 4"/>
                  <a:gd name="T13" fmla="*/ 2 h 2"/>
                  <a:gd name="T14" fmla="*/ 4 w 4"/>
                  <a:gd name="T15" fmla="*/ 1 h 2"/>
                  <a:gd name="T16" fmla="*/ 4 w 4"/>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4" y="1"/>
                    </a:moveTo>
                    <a:lnTo>
                      <a:pt x="2" y="0"/>
                    </a:lnTo>
                    <a:lnTo>
                      <a:pt x="0" y="0"/>
                    </a:lnTo>
                    <a:lnTo>
                      <a:pt x="0" y="1"/>
                    </a:lnTo>
                    <a:lnTo>
                      <a:pt x="1" y="1"/>
                    </a:lnTo>
                    <a:lnTo>
                      <a:pt x="2" y="1"/>
                    </a:lnTo>
                    <a:lnTo>
                      <a:pt x="3" y="2"/>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5" name="Freeform 956"/>
              <p:cNvSpPr>
                <a:spLocks/>
              </p:cNvSpPr>
              <p:nvPr/>
            </p:nvSpPr>
            <p:spPr bwMode="auto">
              <a:xfrm>
                <a:off x="4549" y="2427"/>
                <a:ext cx="26" cy="9"/>
              </a:xfrm>
              <a:custGeom>
                <a:avLst/>
                <a:gdLst>
                  <a:gd name="T0" fmla="*/ 1 w 26"/>
                  <a:gd name="T1" fmla="*/ 0 h 9"/>
                  <a:gd name="T2" fmla="*/ 2 w 26"/>
                  <a:gd name="T3" fmla="*/ 0 h 9"/>
                  <a:gd name="T4" fmla="*/ 4 w 26"/>
                  <a:gd name="T5" fmla="*/ 1 h 9"/>
                  <a:gd name="T6" fmla="*/ 5 w 26"/>
                  <a:gd name="T7" fmla="*/ 1 h 9"/>
                  <a:gd name="T8" fmla="*/ 7 w 26"/>
                  <a:gd name="T9" fmla="*/ 2 h 9"/>
                  <a:gd name="T10" fmla="*/ 8 w 26"/>
                  <a:gd name="T11" fmla="*/ 2 h 9"/>
                  <a:gd name="T12" fmla="*/ 10 w 26"/>
                  <a:gd name="T13" fmla="*/ 2 h 9"/>
                  <a:gd name="T14" fmla="*/ 12 w 26"/>
                  <a:gd name="T15" fmla="*/ 2 h 9"/>
                  <a:gd name="T16" fmla="*/ 14 w 26"/>
                  <a:gd name="T17" fmla="*/ 3 h 9"/>
                  <a:gd name="T18" fmla="*/ 16 w 26"/>
                  <a:gd name="T19" fmla="*/ 3 h 9"/>
                  <a:gd name="T20" fmla="*/ 17 w 26"/>
                  <a:gd name="T21" fmla="*/ 3 h 9"/>
                  <a:gd name="T22" fmla="*/ 19 w 26"/>
                  <a:gd name="T23" fmla="*/ 3 h 9"/>
                  <a:gd name="T24" fmla="*/ 20 w 26"/>
                  <a:gd name="T25" fmla="*/ 3 h 9"/>
                  <a:gd name="T26" fmla="*/ 22 w 26"/>
                  <a:gd name="T27" fmla="*/ 3 h 9"/>
                  <a:gd name="T28" fmla="*/ 23 w 26"/>
                  <a:gd name="T29" fmla="*/ 3 h 9"/>
                  <a:gd name="T30" fmla="*/ 25 w 26"/>
                  <a:gd name="T31" fmla="*/ 3 h 9"/>
                  <a:gd name="T32" fmla="*/ 26 w 26"/>
                  <a:gd name="T33" fmla="*/ 4 h 9"/>
                  <a:gd name="T34" fmla="*/ 25 w 26"/>
                  <a:gd name="T35" fmla="*/ 5 h 9"/>
                  <a:gd name="T36" fmla="*/ 23 w 26"/>
                  <a:gd name="T37" fmla="*/ 6 h 9"/>
                  <a:gd name="T38" fmla="*/ 22 w 26"/>
                  <a:gd name="T39" fmla="*/ 7 h 9"/>
                  <a:gd name="T40" fmla="*/ 20 w 26"/>
                  <a:gd name="T41" fmla="*/ 7 h 9"/>
                  <a:gd name="T42" fmla="*/ 19 w 26"/>
                  <a:gd name="T43" fmla="*/ 8 h 9"/>
                  <a:gd name="T44" fmla="*/ 17 w 26"/>
                  <a:gd name="T45" fmla="*/ 8 h 9"/>
                  <a:gd name="T46" fmla="*/ 16 w 26"/>
                  <a:gd name="T47" fmla="*/ 8 h 9"/>
                  <a:gd name="T48" fmla="*/ 14 w 26"/>
                  <a:gd name="T49" fmla="*/ 9 h 9"/>
                  <a:gd name="T50" fmla="*/ 12 w 26"/>
                  <a:gd name="T51" fmla="*/ 8 h 9"/>
                  <a:gd name="T52" fmla="*/ 11 w 26"/>
                  <a:gd name="T53" fmla="*/ 8 h 9"/>
                  <a:gd name="T54" fmla="*/ 9 w 26"/>
                  <a:gd name="T55" fmla="*/ 8 h 9"/>
                  <a:gd name="T56" fmla="*/ 8 w 26"/>
                  <a:gd name="T57" fmla="*/ 7 h 9"/>
                  <a:gd name="T58" fmla="*/ 6 w 26"/>
                  <a:gd name="T59" fmla="*/ 6 h 9"/>
                  <a:gd name="T60" fmla="*/ 4 w 26"/>
                  <a:gd name="T61" fmla="*/ 5 h 9"/>
                  <a:gd name="T62" fmla="*/ 3 w 26"/>
                  <a:gd name="T63" fmla="*/ 4 h 9"/>
                  <a:gd name="T64" fmla="*/ 1 w 26"/>
                  <a:gd name="T65" fmla="*/ 2 h 9"/>
                  <a:gd name="T66" fmla="*/ 0 w 26"/>
                  <a:gd name="T67" fmla="*/ 2 h 9"/>
                  <a:gd name="T68" fmla="*/ 0 w 26"/>
                  <a:gd name="T69" fmla="*/ 1 h 9"/>
                  <a:gd name="T70" fmla="*/ 0 w 26"/>
                  <a:gd name="T71" fmla="*/ 0 h 9"/>
                  <a:gd name="T72" fmla="*/ 1 w 26"/>
                  <a:gd name="T73" fmla="*/ 0 h 9"/>
                  <a:gd name="T74" fmla="*/ 1 w 26"/>
                  <a:gd name="T75" fmla="*/ 0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 h="9">
                    <a:moveTo>
                      <a:pt x="1" y="0"/>
                    </a:moveTo>
                    <a:lnTo>
                      <a:pt x="2" y="0"/>
                    </a:lnTo>
                    <a:lnTo>
                      <a:pt x="4" y="1"/>
                    </a:lnTo>
                    <a:lnTo>
                      <a:pt x="5" y="1"/>
                    </a:lnTo>
                    <a:lnTo>
                      <a:pt x="7" y="2"/>
                    </a:lnTo>
                    <a:lnTo>
                      <a:pt x="8" y="2"/>
                    </a:lnTo>
                    <a:lnTo>
                      <a:pt x="10" y="2"/>
                    </a:lnTo>
                    <a:lnTo>
                      <a:pt x="12" y="2"/>
                    </a:lnTo>
                    <a:lnTo>
                      <a:pt x="14" y="3"/>
                    </a:lnTo>
                    <a:lnTo>
                      <a:pt x="16" y="3"/>
                    </a:lnTo>
                    <a:lnTo>
                      <a:pt x="17" y="3"/>
                    </a:lnTo>
                    <a:lnTo>
                      <a:pt x="19" y="3"/>
                    </a:lnTo>
                    <a:lnTo>
                      <a:pt x="20" y="3"/>
                    </a:lnTo>
                    <a:lnTo>
                      <a:pt x="22" y="3"/>
                    </a:lnTo>
                    <a:lnTo>
                      <a:pt x="23" y="3"/>
                    </a:lnTo>
                    <a:lnTo>
                      <a:pt x="25" y="3"/>
                    </a:lnTo>
                    <a:lnTo>
                      <a:pt x="26" y="4"/>
                    </a:lnTo>
                    <a:lnTo>
                      <a:pt x="25" y="5"/>
                    </a:lnTo>
                    <a:lnTo>
                      <a:pt x="23" y="6"/>
                    </a:lnTo>
                    <a:lnTo>
                      <a:pt x="22" y="7"/>
                    </a:lnTo>
                    <a:lnTo>
                      <a:pt x="20" y="7"/>
                    </a:lnTo>
                    <a:lnTo>
                      <a:pt x="19" y="8"/>
                    </a:lnTo>
                    <a:lnTo>
                      <a:pt x="17" y="8"/>
                    </a:lnTo>
                    <a:lnTo>
                      <a:pt x="16" y="8"/>
                    </a:lnTo>
                    <a:lnTo>
                      <a:pt x="14" y="9"/>
                    </a:lnTo>
                    <a:lnTo>
                      <a:pt x="12" y="8"/>
                    </a:lnTo>
                    <a:lnTo>
                      <a:pt x="11" y="8"/>
                    </a:lnTo>
                    <a:lnTo>
                      <a:pt x="9" y="8"/>
                    </a:lnTo>
                    <a:lnTo>
                      <a:pt x="8" y="7"/>
                    </a:lnTo>
                    <a:lnTo>
                      <a:pt x="6" y="6"/>
                    </a:lnTo>
                    <a:lnTo>
                      <a:pt x="4" y="5"/>
                    </a:lnTo>
                    <a:lnTo>
                      <a:pt x="3" y="4"/>
                    </a:lnTo>
                    <a:lnTo>
                      <a:pt x="1" y="2"/>
                    </a:lnTo>
                    <a:lnTo>
                      <a:pt x="0" y="2"/>
                    </a:lnTo>
                    <a:lnTo>
                      <a:pt x="0" y="1"/>
                    </a:lnTo>
                    <a:lnTo>
                      <a:pt x="0"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6" name="Freeform 957"/>
              <p:cNvSpPr>
                <a:spLocks/>
              </p:cNvSpPr>
              <p:nvPr/>
            </p:nvSpPr>
            <p:spPr bwMode="auto">
              <a:xfrm>
                <a:off x="4773" y="2428"/>
                <a:ext cx="14" cy="16"/>
              </a:xfrm>
              <a:custGeom>
                <a:avLst/>
                <a:gdLst>
                  <a:gd name="T0" fmla="*/ 1 w 14"/>
                  <a:gd name="T1" fmla="*/ 0 h 16"/>
                  <a:gd name="T2" fmla="*/ 4 w 14"/>
                  <a:gd name="T3" fmla="*/ 1 h 16"/>
                  <a:gd name="T4" fmla="*/ 6 w 14"/>
                  <a:gd name="T5" fmla="*/ 2 h 16"/>
                  <a:gd name="T6" fmla="*/ 8 w 14"/>
                  <a:gd name="T7" fmla="*/ 4 h 16"/>
                  <a:gd name="T8" fmla="*/ 11 w 14"/>
                  <a:gd name="T9" fmla="*/ 6 h 16"/>
                  <a:gd name="T10" fmla="*/ 12 w 14"/>
                  <a:gd name="T11" fmla="*/ 8 h 16"/>
                  <a:gd name="T12" fmla="*/ 13 w 14"/>
                  <a:gd name="T13" fmla="*/ 10 h 16"/>
                  <a:gd name="T14" fmla="*/ 14 w 14"/>
                  <a:gd name="T15" fmla="*/ 11 h 16"/>
                  <a:gd name="T16" fmla="*/ 14 w 14"/>
                  <a:gd name="T17" fmla="*/ 13 h 16"/>
                  <a:gd name="T18" fmla="*/ 14 w 14"/>
                  <a:gd name="T19" fmla="*/ 14 h 16"/>
                  <a:gd name="T20" fmla="*/ 14 w 14"/>
                  <a:gd name="T21" fmla="*/ 16 h 16"/>
                  <a:gd name="T22" fmla="*/ 13 w 14"/>
                  <a:gd name="T23" fmla="*/ 14 h 16"/>
                  <a:gd name="T24" fmla="*/ 11 w 14"/>
                  <a:gd name="T25" fmla="*/ 13 h 16"/>
                  <a:gd name="T26" fmla="*/ 9 w 14"/>
                  <a:gd name="T27" fmla="*/ 12 h 16"/>
                  <a:gd name="T28" fmla="*/ 7 w 14"/>
                  <a:gd name="T29" fmla="*/ 12 h 16"/>
                  <a:gd name="T30" fmla="*/ 6 w 14"/>
                  <a:gd name="T31" fmla="*/ 11 h 16"/>
                  <a:gd name="T32" fmla="*/ 4 w 14"/>
                  <a:gd name="T33" fmla="*/ 10 h 16"/>
                  <a:gd name="T34" fmla="*/ 2 w 14"/>
                  <a:gd name="T35" fmla="*/ 9 h 16"/>
                  <a:gd name="T36" fmla="*/ 1 w 14"/>
                  <a:gd name="T37" fmla="*/ 8 h 16"/>
                  <a:gd name="T38" fmla="*/ 0 w 14"/>
                  <a:gd name="T39" fmla="*/ 6 h 16"/>
                  <a:gd name="T40" fmla="*/ 0 w 14"/>
                  <a:gd name="T41" fmla="*/ 4 h 16"/>
                  <a:gd name="T42" fmla="*/ 0 w 14"/>
                  <a:gd name="T43" fmla="*/ 2 h 16"/>
                  <a:gd name="T44" fmla="*/ 1 w 14"/>
                  <a:gd name="T45" fmla="*/ 0 h 16"/>
                  <a:gd name="T46" fmla="*/ 1 w 14"/>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 h="16">
                    <a:moveTo>
                      <a:pt x="1" y="0"/>
                    </a:moveTo>
                    <a:lnTo>
                      <a:pt x="4" y="1"/>
                    </a:lnTo>
                    <a:lnTo>
                      <a:pt x="6" y="2"/>
                    </a:lnTo>
                    <a:lnTo>
                      <a:pt x="8" y="4"/>
                    </a:lnTo>
                    <a:lnTo>
                      <a:pt x="11" y="6"/>
                    </a:lnTo>
                    <a:lnTo>
                      <a:pt x="12" y="8"/>
                    </a:lnTo>
                    <a:lnTo>
                      <a:pt x="13" y="10"/>
                    </a:lnTo>
                    <a:lnTo>
                      <a:pt x="14" y="11"/>
                    </a:lnTo>
                    <a:lnTo>
                      <a:pt x="14" y="13"/>
                    </a:lnTo>
                    <a:lnTo>
                      <a:pt x="14" y="14"/>
                    </a:lnTo>
                    <a:lnTo>
                      <a:pt x="14" y="16"/>
                    </a:lnTo>
                    <a:lnTo>
                      <a:pt x="13" y="14"/>
                    </a:lnTo>
                    <a:lnTo>
                      <a:pt x="11" y="13"/>
                    </a:lnTo>
                    <a:lnTo>
                      <a:pt x="9" y="12"/>
                    </a:lnTo>
                    <a:lnTo>
                      <a:pt x="7" y="12"/>
                    </a:lnTo>
                    <a:lnTo>
                      <a:pt x="6" y="11"/>
                    </a:lnTo>
                    <a:lnTo>
                      <a:pt x="4" y="10"/>
                    </a:lnTo>
                    <a:lnTo>
                      <a:pt x="2" y="9"/>
                    </a:lnTo>
                    <a:lnTo>
                      <a:pt x="1" y="8"/>
                    </a:lnTo>
                    <a:lnTo>
                      <a:pt x="0" y="6"/>
                    </a:lnTo>
                    <a:lnTo>
                      <a:pt x="0" y="4"/>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7" name="Freeform 958"/>
              <p:cNvSpPr>
                <a:spLocks/>
              </p:cNvSpPr>
              <p:nvPr/>
            </p:nvSpPr>
            <p:spPr bwMode="auto">
              <a:xfrm>
                <a:off x="4633" y="2429"/>
                <a:ext cx="14" cy="18"/>
              </a:xfrm>
              <a:custGeom>
                <a:avLst/>
                <a:gdLst>
                  <a:gd name="T0" fmla="*/ 10 w 14"/>
                  <a:gd name="T1" fmla="*/ 0 h 18"/>
                  <a:gd name="T2" fmla="*/ 11 w 14"/>
                  <a:gd name="T3" fmla="*/ 1 h 18"/>
                  <a:gd name="T4" fmla="*/ 13 w 14"/>
                  <a:gd name="T5" fmla="*/ 2 h 18"/>
                  <a:gd name="T6" fmla="*/ 13 w 14"/>
                  <a:gd name="T7" fmla="*/ 3 h 18"/>
                  <a:gd name="T8" fmla="*/ 13 w 14"/>
                  <a:gd name="T9" fmla="*/ 5 h 18"/>
                  <a:gd name="T10" fmla="*/ 13 w 14"/>
                  <a:gd name="T11" fmla="*/ 7 h 18"/>
                  <a:gd name="T12" fmla="*/ 13 w 14"/>
                  <a:gd name="T13" fmla="*/ 9 h 18"/>
                  <a:gd name="T14" fmla="*/ 13 w 14"/>
                  <a:gd name="T15" fmla="*/ 11 h 18"/>
                  <a:gd name="T16" fmla="*/ 14 w 14"/>
                  <a:gd name="T17" fmla="*/ 13 h 18"/>
                  <a:gd name="T18" fmla="*/ 12 w 14"/>
                  <a:gd name="T19" fmla="*/ 13 h 18"/>
                  <a:gd name="T20" fmla="*/ 10 w 14"/>
                  <a:gd name="T21" fmla="*/ 14 h 18"/>
                  <a:gd name="T22" fmla="*/ 8 w 14"/>
                  <a:gd name="T23" fmla="*/ 15 h 18"/>
                  <a:gd name="T24" fmla="*/ 7 w 14"/>
                  <a:gd name="T25" fmla="*/ 16 h 18"/>
                  <a:gd name="T26" fmla="*/ 5 w 14"/>
                  <a:gd name="T27" fmla="*/ 17 h 18"/>
                  <a:gd name="T28" fmla="*/ 3 w 14"/>
                  <a:gd name="T29" fmla="*/ 17 h 18"/>
                  <a:gd name="T30" fmla="*/ 2 w 14"/>
                  <a:gd name="T31" fmla="*/ 18 h 18"/>
                  <a:gd name="T32" fmla="*/ 0 w 14"/>
                  <a:gd name="T33" fmla="*/ 18 h 18"/>
                  <a:gd name="T34" fmla="*/ 0 w 14"/>
                  <a:gd name="T35" fmla="*/ 16 h 18"/>
                  <a:gd name="T36" fmla="*/ 0 w 14"/>
                  <a:gd name="T37" fmla="*/ 14 h 18"/>
                  <a:gd name="T38" fmla="*/ 0 w 14"/>
                  <a:gd name="T39" fmla="*/ 13 h 18"/>
                  <a:gd name="T40" fmla="*/ 0 w 14"/>
                  <a:gd name="T41" fmla="*/ 11 h 18"/>
                  <a:gd name="T42" fmla="*/ 0 w 14"/>
                  <a:gd name="T43" fmla="*/ 10 h 18"/>
                  <a:gd name="T44" fmla="*/ 0 w 14"/>
                  <a:gd name="T45" fmla="*/ 8 h 18"/>
                  <a:gd name="T46" fmla="*/ 1 w 14"/>
                  <a:gd name="T47" fmla="*/ 7 h 18"/>
                  <a:gd name="T48" fmla="*/ 2 w 14"/>
                  <a:gd name="T49" fmla="*/ 6 h 18"/>
                  <a:gd name="T50" fmla="*/ 3 w 14"/>
                  <a:gd name="T51" fmla="*/ 4 h 18"/>
                  <a:gd name="T52" fmla="*/ 4 w 14"/>
                  <a:gd name="T53" fmla="*/ 3 h 18"/>
                  <a:gd name="T54" fmla="*/ 5 w 14"/>
                  <a:gd name="T55" fmla="*/ 2 h 18"/>
                  <a:gd name="T56" fmla="*/ 7 w 14"/>
                  <a:gd name="T57" fmla="*/ 1 h 18"/>
                  <a:gd name="T58" fmla="*/ 8 w 14"/>
                  <a:gd name="T59" fmla="*/ 1 h 18"/>
                  <a:gd name="T60" fmla="*/ 10 w 14"/>
                  <a:gd name="T61" fmla="*/ 0 h 18"/>
                  <a:gd name="T62" fmla="*/ 10 w 14"/>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8">
                    <a:moveTo>
                      <a:pt x="10" y="0"/>
                    </a:moveTo>
                    <a:lnTo>
                      <a:pt x="11" y="1"/>
                    </a:lnTo>
                    <a:lnTo>
                      <a:pt x="13" y="2"/>
                    </a:lnTo>
                    <a:lnTo>
                      <a:pt x="13" y="3"/>
                    </a:lnTo>
                    <a:lnTo>
                      <a:pt x="13" y="5"/>
                    </a:lnTo>
                    <a:lnTo>
                      <a:pt x="13" y="7"/>
                    </a:lnTo>
                    <a:lnTo>
                      <a:pt x="13" y="9"/>
                    </a:lnTo>
                    <a:lnTo>
                      <a:pt x="13" y="11"/>
                    </a:lnTo>
                    <a:lnTo>
                      <a:pt x="14" y="13"/>
                    </a:lnTo>
                    <a:lnTo>
                      <a:pt x="12" y="13"/>
                    </a:lnTo>
                    <a:lnTo>
                      <a:pt x="10" y="14"/>
                    </a:lnTo>
                    <a:lnTo>
                      <a:pt x="8" y="15"/>
                    </a:lnTo>
                    <a:lnTo>
                      <a:pt x="7" y="16"/>
                    </a:lnTo>
                    <a:lnTo>
                      <a:pt x="5" y="17"/>
                    </a:lnTo>
                    <a:lnTo>
                      <a:pt x="3" y="17"/>
                    </a:lnTo>
                    <a:lnTo>
                      <a:pt x="2" y="18"/>
                    </a:lnTo>
                    <a:lnTo>
                      <a:pt x="0" y="18"/>
                    </a:lnTo>
                    <a:lnTo>
                      <a:pt x="0" y="16"/>
                    </a:lnTo>
                    <a:lnTo>
                      <a:pt x="0" y="14"/>
                    </a:lnTo>
                    <a:lnTo>
                      <a:pt x="0" y="13"/>
                    </a:lnTo>
                    <a:lnTo>
                      <a:pt x="0" y="11"/>
                    </a:lnTo>
                    <a:lnTo>
                      <a:pt x="0" y="10"/>
                    </a:lnTo>
                    <a:lnTo>
                      <a:pt x="0" y="8"/>
                    </a:lnTo>
                    <a:lnTo>
                      <a:pt x="1" y="7"/>
                    </a:lnTo>
                    <a:lnTo>
                      <a:pt x="2" y="6"/>
                    </a:lnTo>
                    <a:lnTo>
                      <a:pt x="3" y="4"/>
                    </a:lnTo>
                    <a:lnTo>
                      <a:pt x="4" y="3"/>
                    </a:lnTo>
                    <a:lnTo>
                      <a:pt x="5" y="2"/>
                    </a:lnTo>
                    <a:lnTo>
                      <a:pt x="7" y="1"/>
                    </a:lnTo>
                    <a:lnTo>
                      <a:pt x="8" y="1"/>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8" name="Freeform 959"/>
              <p:cNvSpPr>
                <a:spLocks/>
              </p:cNvSpPr>
              <p:nvPr/>
            </p:nvSpPr>
            <p:spPr bwMode="auto">
              <a:xfrm>
                <a:off x="4472" y="2431"/>
                <a:ext cx="7" cy="16"/>
              </a:xfrm>
              <a:custGeom>
                <a:avLst/>
                <a:gdLst>
                  <a:gd name="T0" fmla="*/ 0 w 7"/>
                  <a:gd name="T1" fmla="*/ 0 h 16"/>
                  <a:gd name="T2" fmla="*/ 2 w 7"/>
                  <a:gd name="T3" fmla="*/ 1 h 16"/>
                  <a:gd name="T4" fmla="*/ 4 w 7"/>
                  <a:gd name="T5" fmla="*/ 3 h 16"/>
                  <a:gd name="T6" fmla="*/ 5 w 7"/>
                  <a:gd name="T7" fmla="*/ 4 h 16"/>
                  <a:gd name="T8" fmla="*/ 6 w 7"/>
                  <a:gd name="T9" fmla="*/ 6 h 16"/>
                  <a:gd name="T10" fmla="*/ 6 w 7"/>
                  <a:gd name="T11" fmla="*/ 9 h 16"/>
                  <a:gd name="T12" fmla="*/ 7 w 7"/>
                  <a:gd name="T13" fmla="*/ 11 h 16"/>
                  <a:gd name="T14" fmla="*/ 7 w 7"/>
                  <a:gd name="T15" fmla="*/ 14 h 16"/>
                  <a:gd name="T16" fmla="*/ 7 w 7"/>
                  <a:gd name="T17" fmla="*/ 16 h 16"/>
                  <a:gd name="T18" fmla="*/ 5 w 7"/>
                  <a:gd name="T19" fmla="*/ 15 h 16"/>
                  <a:gd name="T20" fmla="*/ 3 w 7"/>
                  <a:gd name="T21" fmla="*/ 14 h 16"/>
                  <a:gd name="T22" fmla="*/ 2 w 7"/>
                  <a:gd name="T23" fmla="*/ 12 h 16"/>
                  <a:gd name="T24" fmla="*/ 1 w 7"/>
                  <a:gd name="T25" fmla="*/ 10 h 16"/>
                  <a:gd name="T26" fmla="*/ 0 w 7"/>
                  <a:gd name="T27" fmla="*/ 9 h 16"/>
                  <a:gd name="T28" fmla="*/ 0 w 7"/>
                  <a:gd name="T29" fmla="*/ 7 h 16"/>
                  <a:gd name="T30" fmla="*/ 0 w 7"/>
                  <a:gd name="T31" fmla="*/ 6 h 16"/>
                  <a:gd name="T32" fmla="*/ 0 w 7"/>
                  <a:gd name="T33" fmla="*/ 5 h 16"/>
                  <a:gd name="T34" fmla="*/ 0 w 7"/>
                  <a:gd name="T35" fmla="*/ 2 h 16"/>
                  <a:gd name="T36" fmla="*/ 0 w 7"/>
                  <a:gd name="T37" fmla="*/ 0 h 16"/>
                  <a:gd name="T38" fmla="*/ 0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0" y="0"/>
                    </a:moveTo>
                    <a:lnTo>
                      <a:pt x="2" y="1"/>
                    </a:lnTo>
                    <a:lnTo>
                      <a:pt x="4" y="3"/>
                    </a:lnTo>
                    <a:lnTo>
                      <a:pt x="5" y="4"/>
                    </a:lnTo>
                    <a:lnTo>
                      <a:pt x="6" y="6"/>
                    </a:lnTo>
                    <a:lnTo>
                      <a:pt x="6" y="9"/>
                    </a:lnTo>
                    <a:lnTo>
                      <a:pt x="7" y="11"/>
                    </a:lnTo>
                    <a:lnTo>
                      <a:pt x="7" y="14"/>
                    </a:lnTo>
                    <a:lnTo>
                      <a:pt x="7" y="16"/>
                    </a:lnTo>
                    <a:lnTo>
                      <a:pt x="5" y="15"/>
                    </a:lnTo>
                    <a:lnTo>
                      <a:pt x="3" y="14"/>
                    </a:lnTo>
                    <a:lnTo>
                      <a:pt x="2" y="12"/>
                    </a:lnTo>
                    <a:lnTo>
                      <a:pt x="1" y="10"/>
                    </a:lnTo>
                    <a:lnTo>
                      <a:pt x="0" y="9"/>
                    </a:lnTo>
                    <a:lnTo>
                      <a:pt x="0" y="7"/>
                    </a:lnTo>
                    <a:lnTo>
                      <a:pt x="0" y="6"/>
                    </a:lnTo>
                    <a:lnTo>
                      <a:pt x="0" y="5"/>
                    </a:lnTo>
                    <a:lnTo>
                      <a:pt x="0" y="2"/>
                    </a:lnTo>
                    <a:lnTo>
                      <a:pt x="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9" name="Freeform 960"/>
              <p:cNvSpPr>
                <a:spLocks/>
              </p:cNvSpPr>
              <p:nvPr/>
            </p:nvSpPr>
            <p:spPr bwMode="auto">
              <a:xfrm>
                <a:off x="4851" y="2431"/>
                <a:ext cx="82" cy="47"/>
              </a:xfrm>
              <a:custGeom>
                <a:avLst/>
                <a:gdLst>
                  <a:gd name="T0" fmla="*/ 1 w 82"/>
                  <a:gd name="T1" fmla="*/ 0 h 47"/>
                  <a:gd name="T2" fmla="*/ 6 w 82"/>
                  <a:gd name="T3" fmla="*/ 2 h 47"/>
                  <a:gd name="T4" fmla="*/ 11 w 82"/>
                  <a:gd name="T5" fmla="*/ 3 h 47"/>
                  <a:gd name="T6" fmla="*/ 16 w 82"/>
                  <a:gd name="T7" fmla="*/ 5 h 47"/>
                  <a:gd name="T8" fmla="*/ 22 w 82"/>
                  <a:gd name="T9" fmla="*/ 7 h 47"/>
                  <a:gd name="T10" fmla="*/ 27 w 82"/>
                  <a:gd name="T11" fmla="*/ 9 h 47"/>
                  <a:gd name="T12" fmla="*/ 32 w 82"/>
                  <a:gd name="T13" fmla="*/ 12 h 47"/>
                  <a:gd name="T14" fmla="*/ 37 w 82"/>
                  <a:gd name="T15" fmla="*/ 14 h 47"/>
                  <a:gd name="T16" fmla="*/ 42 w 82"/>
                  <a:gd name="T17" fmla="*/ 17 h 47"/>
                  <a:gd name="T18" fmla="*/ 47 w 82"/>
                  <a:gd name="T19" fmla="*/ 19 h 47"/>
                  <a:gd name="T20" fmla="*/ 51 w 82"/>
                  <a:gd name="T21" fmla="*/ 21 h 47"/>
                  <a:gd name="T22" fmla="*/ 56 w 82"/>
                  <a:gd name="T23" fmla="*/ 24 h 47"/>
                  <a:gd name="T24" fmla="*/ 61 w 82"/>
                  <a:gd name="T25" fmla="*/ 26 h 47"/>
                  <a:gd name="T26" fmla="*/ 66 w 82"/>
                  <a:gd name="T27" fmla="*/ 28 h 47"/>
                  <a:gd name="T28" fmla="*/ 71 w 82"/>
                  <a:gd name="T29" fmla="*/ 30 h 47"/>
                  <a:gd name="T30" fmla="*/ 76 w 82"/>
                  <a:gd name="T31" fmla="*/ 33 h 47"/>
                  <a:gd name="T32" fmla="*/ 81 w 82"/>
                  <a:gd name="T33" fmla="*/ 35 h 47"/>
                  <a:gd name="T34" fmla="*/ 81 w 82"/>
                  <a:gd name="T35" fmla="*/ 36 h 47"/>
                  <a:gd name="T36" fmla="*/ 81 w 82"/>
                  <a:gd name="T37" fmla="*/ 38 h 47"/>
                  <a:gd name="T38" fmla="*/ 81 w 82"/>
                  <a:gd name="T39" fmla="*/ 39 h 47"/>
                  <a:gd name="T40" fmla="*/ 82 w 82"/>
                  <a:gd name="T41" fmla="*/ 41 h 47"/>
                  <a:gd name="T42" fmla="*/ 81 w 82"/>
                  <a:gd name="T43" fmla="*/ 43 h 47"/>
                  <a:gd name="T44" fmla="*/ 81 w 82"/>
                  <a:gd name="T45" fmla="*/ 44 h 47"/>
                  <a:gd name="T46" fmla="*/ 81 w 82"/>
                  <a:gd name="T47" fmla="*/ 46 h 47"/>
                  <a:gd name="T48" fmla="*/ 82 w 82"/>
                  <a:gd name="T49" fmla="*/ 47 h 47"/>
                  <a:gd name="T50" fmla="*/ 76 w 82"/>
                  <a:gd name="T51" fmla="*/ 44 h 47"/>
                  <a:gd name="T52" fmla="*/ 71 w 82"/>
                  <a:gd name="T53" fmla="*/ 42 h 47"/>
                  <a:gd name="T54" fmla="*/ 66 w 82"/>
                  <a:gd name="T55" fmla="*/ 39 h 47"/>
                  <a:gd name="T56" fmla="*/ 61 w 82"/>
                  <a:gd name="T57" fmla="*/ 37 h 47"/>
                  <a:gd name="T58" fmla="*/ 56 w 82"/>
                  <a:gd name="T59" fmla="*/ 35 h 47"/>
                  <a:gd name="T60" fmla="*/ 51 w 82"/>
                  <a:gd name="T61" fmla="*/ 33 h 47"/>
                  <a:gd name="T62" fmla="*/ 45 w 82"/>
                  <a:gd name="T63" fmla="*/ 30 h 47"/>
                  <a:gd name="T64" fmla="*/ 40 w 82"/>
                  <a:gd name="T65" fmla="*/ 28 h 47"/>
                  <a:gd name="T66" fmla="*/ 35 w 82"/>
                  <a:gd name="T67" fmla="*/ 26 h 47"/>
                  <a:gd name="T68" fmla="*/ 30 w 82"/>
                  <a:gd name="T69" fmla="*/ 24 h 47"/>
                  <a:gd name="T70" fmla="*/ 24 w 82"/>
                  <a:gd name="T71" fmla="*/ 21 h 47"/>
                  <a:gd name="T72" fmla="*/ 19 w 82"/>
                  <a:gd name="T73" fmla="*/ 19 h 47"/>
                  <a:gd name="T74" fmla="*/ 14 w 82"/>
                  <a:gd name="T75" fmla="*/ 17 h 47"/>
                  <a:gd name="T76" fmla="*/ 9 w 82"/>
                  <a:gd name="T77" fmla="*/ 15 h 47"/>
                  <a:gd name="T78" fmla="*/ 4 w 82"/>
                  <a:gd name="T79" fmla="*/ 13 h 47"/>
                  <a:gd name="T80" fmla="*/ 0 w 82"/>
                  <a:gd name="T81" fmla="*/ 10 h 47"/>
                  <a:gd name="T82" fmla="*/ 0 w 82"/>
                  <a:gd name="T83" fmla="*/ 9 h 47"/>
                  <a:gd name="T84" fmla="*/ 0 w 82"/>
                  <a:gd name="T85" fmla="*/ 7 h 47"/>
                  <a:gd name="T86" fmla="*/ 0 w 82"/>
                  <a:gd name="T87" fmla="*/ 6 h 47"/>
                  <a:gd name="T88" fmla="*/ 0 w 82"/>
                  <a:gd name="T89" fmla="*/ 5 h 47"/>
                  <a:gd name="T90" fmla="*/ 0 w 82"/>
                  <a:gd name="T91" fmla="*/ 3 h 47"/>
                  <a:gd name="T92" fmla="*/ 1 w 82"/>
                  <a:gd name="T93" fmla="*/ 0 h 47"/>
                  <a:gd name="T94" fmla="*/ 1 w 82"/>
                  <a:gd name="T95" fmla="*/ 0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47">
                    <a:moveTo>
                      <a:pt x="1" y="0"/>
                    </a:moveTo>
                    <a:lnTo>
                      <a:pt x="6" y="2"/>
                    </a:lnTo>
                    <a:lnTo>
                      <a:pt x="11" y="3"/>
                    </a:lnTo>
                    <a:lnTo>
                      <a:pt x="16" y="5"/>
                    </a:lnTo>
                    <a:lnTo>
                      <a:pt x="22" y="7"/>
                    </a:lnTo>
                    <a:lnTo>
                      <a:pt x="27" y="9"/>
                    </a:lnTo>
                    <a:lnTo>
                      <a:pt x="32" y="12"/>
                    </a:lnTo>
                    <a:lnTo>
                      <a:pt x="37" y="14"/>
                    </a:lnTo>
                    <a:lnTo>
                      <a:pt x="42" y="17"/>
                    </a:lnTo>
                    <a:lnTo>
                      <a:pt x="47" y="19"/>
                    </a:lnTo>
                    <a:lnTo>
                      <a:pt x="51" y="21"/>
                    </a:lnTo>
                    <a:lnTo>
                      <a:pt x="56" y="24"/>
                    </a:lnTo>
                    <a:lnTo>
                      <a:pt x="61" y="26"/>
                    </a:lnTo>
                    <a:lnTo>
                      <a:pt x="66" y="28"/>
                    </a:lnTo>
                    <a:lnTo>
                      <a:pt x="71" y="30"/>
                    </a:lnTo>
                    <a:lnTo>
                      <a:pt x="76" y="33"/>
                    </a:lnTo>
                    <a:lnTo>
                      <a:pt x="81" y="35"/>
                    </a:lnTo>
                    <a:lnTo>
                      <a:pt x="81" y="36"/>
                    </a:lnTo>
                    <a:lnTo>
                      <a:pt x="81" y="38"/>
                    </a:lnTo>
                    <a:lnTo>
                      <a:pt x="81" y="39"/>
                    </a:lnTo>
                    <a:lnTo>
                      <a:pt x="82" y="41"/>
                    </a:lnTo>
                    <a:lnTo>
                      <a:pt x="81" y="43"/>
                    </a:lnTo>
                    <a:lnTo>
                      <a:pt x="81" y="44"/>
                    </a:lnTo>
                    <a:lnTo>
                      <a:pt x="81" y="46"/>
                    </a:lnTo>
                    <a:lnTo>
                      <a:pt x="82" y="47"/>
                    </a:lnTo>
                    <a:lnTo>
                      <a:pt x="76" y="44"/>
                    </a:lnTo>
                    <a:lnTo>
                      <a:pt x="71" y="42"/>
                    </a:lnTo>
                    <a:lnTo>
                      <a:pt x="66" y="39"/>
                    </a:lnTo>
                    <a:lnTo>
                      <a:pt x="61" y="37"/>
                    </a:lnTo>
                    <a:lnTo>
                      <a:pt x="56" y="35"/>
                    </a:lnTo>
                    <a:lnTo>
                      <a:pt x="51" y="33"/>
                    </a:lnTo>
                    <a:lnTo>
                      <a:pt x="45" y="30"/>
                    </a:lnTo>
                    <a:lnTo>
                      <a:pt x="40" y="28"/>
                    </a:lnTo>
                    <a:lnTo>
                      <a:pt x="35" y="26"/>
                    </a:lnTo>
                    <a:lnTo>
                      <a:pt x="30" y="24"/>
                    </a:lnTo>
                    <a:lnTo>
                      <a:pt x="24" y="21"/>
                    </a:lnTo>
                    <a:lnTo>
                      <a:pt x="19" y="19"/>
                    </a:lnTo>
                    <a:lnTo>
                      <a:pt x="14" y="17"/>
                    </a:lnTo>
                    <a:lnTo>
                      <a:pt x="9" y="15"/>
                    </a:lnTo>
                    <a:lnTo>
                      <a:pt x="4" y="13"/>
                    </a:lnTo>
                    <a:lnTo>
                      <a:pt x="0" y="10"/>
                    </a:lnTo>
                    <a:lnTo>
                      <a:pt x="0" y="9"/>
                    </a:lnTo>
                    <a:lnTo>
                      <a:pt x="0" y="7"/>
                    </a:lnTo>
                    <a:lnTo>
                      <a:pt x="0" y="6"/>
                    </a:lnTo>
                    <a:lnTo>
                      <a:pt x="0" y="5"/>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0" name="Freeform 961"/>
              <p:cNvSpPr>
                <a:spLocks/>
              </p:cNvSpPr>
              <p:nvPr/>
            </p:nvSpPr>
            <p:spPr bwMode="auto">
              <a:xfrm>
                <a:off x="4454" y="2435"/>
                <a:ext cx="9" cy="22"/>
              </a:xfrm>
              <a:custGeom>
                <a:avLst/>
                <a:gdLst>
                  <a:gd name="T0" fmla="*/ 1 w 9"/>
                  <a:gd name="T1" fmla="*/ 0 h 22"/>
                  <a:gd name="T2" fmla="*/ 3 w 9"/>
                  <a:gd name="T3" fmla="*/ 2 h 22"/>
                  <a:gd name="T4" fmla="*/ 5 w 9"/>
                  <a:gd name="T5" fmla="*/ 5 h 22"/>
                  <a:gd name="T6" fmla="*/ 6 w 9"/>
                  <a:gd name="T7" fmla="*/ 6 h 22"/>
                  <a:gd name="T8" fmla="*/ 7 w 9"/>
                  <a:gd name="T9" fmla="*/ 7 h 22"/>
                  <a:gd name="T10" fmla="*/ 7 w 9"/>
                  <a:gd name="T11" fmla="*/ 9 h 22"/>
                  <a:gd name="T12" fmla="*/ 8 w 9"/>
                  <a:gd name="T13" fmla="*/ 11 h 22"/>
                  <a:gd name="T14" fmla="*/ 8 w 9"/>
                  <a:gd name="T15" fmla="*/ 12 h 22"/>
                  <a:gd name="T16" fmla="*/ 8 w 9"/>
                  <a:gd name="T17" fmla="*/ 13 h 22"/>
                  <a:gd name="T18" fmla="*/ 8 w 9"/>
                  <a:gd name="T19" fmla="*/ 14 h 22"/>
                  <a:gd name="T20" fmla="*/ 9 w 9"/>
                  <a:gd name="T21" fmla="*/ 16 h 22"/>
                  <a:gd name="T22" fmla="*/ 9 w 9"/>
                  <a:gd name="T23" fmla="*/ 17 h 22"/>
                  <a:gd name="T24" fmla="*/ 9 w 9"/>
                  <a:gd name="T25" fmla="*/ 19 h 22"/>
                  <a:gd name="T26" fmla="*/ 9 w 9"/>
                  <a:gd name="T27" fmla="*/ 21 h 22"/>
                  <a:gd name="T28" fmla="*/ 9 w 9"/>
                  <a:gd name="T29" fmla="*/ 22 h 22"/>
                  <a:gd name="T30" fmla="*/ 7 w 9"/>
                  <a:gd name="T31" fmla="*/ 21 h 22"/>
                  <a:gd name="T32" fmla="*/ 6 w 9"/>
                  <a:gd name="T33" fmla="*/ 21 h 22"/>
                  <a:gd name="T34" fmla="*/ 5 w 9"/>
                  <a:gd name="T35" fmla="*/ 20 h 22"/>
                  <a:gd name="T36" fmla="*/ 4 w 9"/>
                  <a:gd name="T37" fmla="*/ 19 h 22"/>
                  <a:gd name="T38" fmla="*/ 2 w 9"/>
                  <a:gd name="T39" fmla="*/ 16 h 22"/>
                  <a:gd name="T40" fmla="*/ 2 w 9"/>
                  <a:gd name="T41" fmla="*/ 14 h 22"/>
                  <a:gd name="T42" fmla="*/ 1 w 9"/>
                  <a:gd name="T43" fmla="*/ 12 h 22"/>
                  <a:gd name="T44" fmla="*/ 1 w 9"/>
                  <a:gd name="T45" fmla="*/ 11 h 22"/>
                  <a:gd name="T46" fmla="*/ 0 w 9"/>
                  <a:gd name="T47" fmla="*/ 9 h 22"/>
                  <a:gd name="T48" fmla="*/ 0 w 9"/>
                  <a:gd name="T49" fmla="*/ 7 h 22"/>
                  <a:gd name="T50" fmla="*/ 0 w 9"/>
                  <a:gd name="T51" fmla="*/ 5 h 22"/>
                  <a:gd name="T52" fmla="*/ 0 w 9"/>
                  <a:gd name="T53" fmla="*/ 3 h 22"/>
                  <a:gd name="T54" fmla="*/ 1 w 9"/>
                  <a:gd name="T55" fmla="*/ 2 h 22"/>
                  <a:gd name="T56" fmla="*/ 1 w 9"/>
                  <a:gd name="T57" fmla="*/ 0 h 22"/>
                  <a:gd name="T58" fmla="*/ 1 w 9"/>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 h="22">
                    <a:moveTo>
                      <a:pt x="1" y="0"/>
                    </a:moveTo>
                    <a:lnTo>
                      <a:pt x="3" y="2"/>
                    </a:lnTo>
                    <a:lnTo>
                      <a:pt x="5" y="5"/>
                    </a:lnTo>
                    <a:lnTo>
                      <a:pt x="6" y="6"/>
                    </a:lnTo>
                    <a:lnTo>
                      <a:pt x="7" y="7"/>
                    </a:lnTo>
                    <a:lnTo>
                      <a:pt x="7" y="9"/>
                    </a:lnTo>
                    <a:lnTo>
                      <a:pt x="8" y="11"/>
                    </a:lnTo>
                    <a:lnTo>
                      <a:pt x="8" y="12"/>
                    </a:lnTo>
                    <a:lnTo>
                      <a:pt x="8" y="13"/>
                    </a:lnTo>
                    <a:lnTo>
                      <a:pt x="8" y="14"/>
                    </a:lnTo>
                    <a:lnTo>
                      <a:pt x="9" y="16"/>
                    </a:lnTo>
                    <a:lnTo>
                      <a:pt x="9" y="17"/>
                    </a:lnTo>
                    <a:lnTo>
                      <a:pt x="9" y="19"/>
                    </a:lnTo>
                    <a:lnTo>
                      <a:pt x="9" y="21"/>
                    </a:lnTo>
                    <a:lnTo>
                      <a:pt x="9" y="22"/>
                    </a:lnTo>
                    <a:lnTo>
                      <a:pt x="7" y="21"/>
                    </a:lnTo>
                    <a:lnTo>
                      <a:pt x="6" y="21"/>
                    </a:lnTo>
                    <a:lnTo>
                      <a:pt x="5" y="20"/>
                    </a:lnTo>
                    <a:lnTo>
                      <a:pt x="4" y="19"/>
                    </a:lnTo>
                    <a:lnTo>
                      <a:pt x="2" y="16"/>
                    </a:lnTo>
                    <a:lnTo>
                      <a:pt x="2" y="14"/>
                    </a:lnTo>
                    <a:lnTo>
                      <a:pt x="1" y="12"/>
                    </a:lnTo>
                    <a:lnTo>
                      <a:pt x="1" y="11"/>
                    </a:lnTo>
                    <a:lnTo>
                      <a:pt x="0" y="9"/>
                    </a:lnTo>
                    <a:lnTo>
                      <a:pt x="0" y="7"/>
                    </a:lnTo>
                    <a:lnTo>
                      <a:pt x="0" y="5"/>
                    </a:lnTo>
                    <a:lnTo>
                      <a:pt x="0" y="3"/>
                    </a:lnTo>
                    <a:lnTo>
                      <a:pt x="1" y="2"/>
                    </a:lnTo>
                    <a:lnTo>
                      <a:pt x="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1" name="Freeform 962"/>
              <p:cNvSpPr>
                <a:spLocks/>
              </p:cNvSpPr>
              <p:nvPr/>
            </p:nvSpPr>
            <p:spPr bwMode="auto">
              <a:xfrm>
                <a:off x="4509" y="2436"/>
                <a:ext cx="12" cy="17"/>
              </a:xfrm>
              <a:custGeom>
                <a:avLst/>
                <a:gdLst>
                  <a:gd name="T0" fmla="*/ 2 w 12"/>
                  <a:gd name="T1" fmla="*/ 0 h 17"/>
                  <a:gd name="T2" fmla="*/ 2 w 12"/>
                  <a:gd name="T3" fmla="*/ 1 h 17"/>
                  <a:gd name="T4" fmla="*/ 4 w 12"/>
                  <a:gd name="T5" fmla="*/ 2 h 17"/>
                  <a:gd name="T6" fmla="*/ 5 w 12"/>
                  <a:gd name="T7" fmla="*/ 3 h 17"/>
                  <a:gd name="T8" fmla="*/ 6 w 12"/>
                  <a:gd name="T9" fmla="*/ 5 h 17"/>
                  <a:gd name="T10" fmla="*/ 8 w 12"/>
                  <a:gd name="T11" fmla="*/ 6 h 17"/>
                  <a:gd name="T12" fmla="*/ 9 w 12"/>
                  <a:gd name="T13" fmla="*/ 7 h 17"/>
                  <a:gd name="T14" fmla="*/ 11 w 12"/>
                  <a:gd name="T15" fmla="*/ 8 h 17"/>
                  <a:gd name="T16" fmla="*/ 12 w 12"/>
                  <a:gd name="T17" fmla="*/ 10 h 17"/>
                  <a:gd name="T18" fmla="*/ 12 w 12"/>
                  <a:gd name="T19" fmla="*/ 11 h 17"/>
                  <a:gd name="T20" fmla="*/ 12 w 12"/>
                  <a:gd name="T21" fmla="*/ 13 h 17"/>
                  <a:gd name="T22" fmla="*/ 12 w 12"/>
                  <a:gd name="T23" fmla="*/ 15 h 17"/>
                  <a:gd name="T24" fmla="*/ 11 w 12"/>
                  <a:gd name="T25" fmla="*/ 17 h 17"/>
                  <a:gd name="T26" fmla="*/ 9 w 12"/>
                  <a:gd name="T27" fmla="*/ 17 h 17"/>
                  <a:gd name="T28" fmla="*/ 8 w 12"/>
                  <a:gd name="T29" fmla="*/ 16 h 17"/>
                  <a:gd name="T30" fmla="*/ 6 w 12"/>
                  <a:gd name="T31" fmla="*/ 15 h 17"/>
                  <a:gd name="T32" fmla="*/ 5 w 12"/>
                  <a:gd name="T33" fmla="*/ 14 h 17"/>
                  <a:gd name="T34" fmla="*/ 3 w 12"/>
                  <a:gd name="T35" fmla="*/ 13 h 17"/>
                  <a:gd name="T36" fmla="*/ 2 w 12"/>
                  <a:gd name="T37" fmla="*/ 12 h 17"/>
                  <a:gd name="T38" fmla="*/ 1 w 12"/>
                  <a:gd name="T39" fmla="*/ 10 h 17"/>
                  <a:gd name="T40" fmla="*/ 1 w 12"/>
                  <a:gd name="T41" fmla="*/ 9 h 17"/>
                  <a:gd name="T42" fmla="*/ 0 w 12"/>
                  <a:gd name="T43" fmla="*/ 6 h 17"/>
                  <a:gd name="T44" fmla="*/ 0 w 12"/>
                  <a:gd name="T45" fmla="*/ 4 h 17"/>
                  <a:gd name="T46" fmla="*/ 1 w 12"/>
                  <a:gd name="T47" fmla="*/ 2 h 17"/>
                  <a:gd name="T48" fmla="*/ 2 w 12"/>
                  <a:gd name="T49" fmla="*/ 0 h 17"/>
                  <a:gd name="T50" fmla="*/ 2 w 12"/>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7">
                    <a:moveTo>
                      <a:pt x="2" y="0"/>
                    </a:moveTo>
                    <a:lnTo>
                      <a:pt x="2" y="1"/>
                    </a:lnTo>
                    <a:lnTo>
                      <a:pt x="4" y="2"/>
                    </a:lnTo>
                    <a:lnTo>
                      <a:pt x="5" y="3"/>
                    </a:lnTo>
                    <a:lnTo>
                      <a:pt x="6" y="5"/>
                    </a:lnTo>
                    <a:lnTo>
                      <a:pt x="8" y="6"/>
                    </a:lnTo>
                    <a:lnTo>
                      <a:pt x="9" y="7"/>
                    </a:lnTo>
                    <a:lnTo>
                      <a:pt x="11" y="8"/>
                    </a:lnTo>
                    <a:lnTo>
                      <a:pt x="12" y="10"/>
                    </a:lnTo>
                    <a:lnTo>
                      <a:pt x="12" y="11"/>
                    </a:lnTo>
                    <a:lnTo>
                      <a:pt x="12" y="13"/>
                    </a:lnTo>
                    <a:lnTo>
                      <a:pt x="12" y="15"/>
                    </a:lnTo>
                    <a:lnTo>
                      <a:pt x="11" y="17"/>
                    </a:lnTo>
                    <a:lnTo>
                      <a:pt x="9" y="17"/>
                    </a:lnTo>
                    <a:lnTo>
                      <a:pt x="8" y="16"/>
                    </a:lnTo>
                    <a:lnTo>
                      <a:pt x="6" y="15"/>
                    </a:lnTo>
                    <a:lnTo>
                      <a:pt x="5" y="14"/>
                    </a:lnTo>
                    <a:lnTo>
                      <a:pt x="3" y="13"/>
                    </a:lnTo>
                    <a:lnTo>
                      <a:pt x="2" y="12"/>
                    </a:lnTo>
                    <a:lnTo>
                      <a:pt x="1" y="10"/>
                    </a:lnTo>
                    <a:lnTo>
                      <a:pt x="1" y="9"/>
                    </a:lnTo>
                    <a:lnTo>
                      <a:pt x="0" y="6"/>
                    </a:lnTo>
                    <a:lnTo>
                      <a:pt x="0" y="4"/>
                    </a:lnTo>
                    <a:lnTo>
                      <a:pt x="1" y="2"/>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2" name="Freeform 963"/>
              <p:cNvSpPr>
                <a:spLocks/>
              </p:cNvSpPr>
              <p:nvPr/>
            </p:nvSpPr>
            <p:spPr bwMode="auto">
              <a:xfrm>
                <a:off x="4609" y="2438"/>
                <a:ext cx="15" cy="19"/>
              </a:xfrm>
              <a:custGeom>
                <a:avLst/>
                <a:gdLst>
                  <a:gd name="T0" fmla="*/ 12 w 15"/>
                  <a:gd name="T1" fmla="*/ 0 h 19"/>
                  <a:gd name="T2" fmla="*/ 13 w 15"/>
                  <a:gd name="T3" fmla="*/ 1 h 19"/>
                  <a:gd name="T4" fmla="*/ 14 w 15"/>
                  <a:gd name="T5" fmla="*/ 2 h 19"/>
                  <a:gd name="T6" fmla="*/ 15 w 15"/>
                  <a:gd name="T7" fmla="*/ 4 h 19"/>
                  <a:gd name="T8" fmla="*/ 15 w 15"/>
                  <a:gd name="T9" fmla="*/ 6 h 19"/>
                  <a:gd name="T10" fmla="*/ 15 w 15"/>
                  <a:gd name="T11" fmla="*/ 7 h 19"/>
                  <a:gd name="T12" fmla="*/ 14 w 15"/>
                  <a:gd name="T13" fmla="*/ 9 h 19"/>
                  <a:gd name="T14" fmla="*/ 14 w 15"/>
                  <a:gd name="T15" fmla="*/ 11 h 19"/>
                  <a:gd name="T16" fmla="*/ 13 w 15"/>
                  <a:gd name="T17" fmla="*/ 13 h 19"/>
                  <a:gd name="T18" fmla="*/ 11 w 15"/>
                  <a:gd name="T19" fmla="*/ 15 h 19"/>
                  <a:gd name="T20" fmla="*/ 10 w 15"/>
                  <a:gd name="T21" fmla="*/ 17 h 19"/>
                  <a:gd name="T22" fmla="*/ 8 w 15"/>
                  <a:gd name="T23" fmla="*/ 18 h 19"/>
                  <a:gd name="T24" fmla="*/ 6 w 15"/>
                  <a:gd name="T25" fmla="*/ 19 h 19"/>
                  <a:gd name="T26" fmla="*/ 5 w 15"/>
                  <a:gd name="T27" fmla="*/ 19 h 19"/>
                  <a:gd name="T28" fmla="*/ 3 w 15"/>
                  <a:gd name="T29" fmla="*/ 18 h 19"/>
                  <a:gd name="T30" fmla="*/ 1 w 15"/>
                  <a:gd name="T31" fmla="*/ 17 h 19"/>
                  <a:gd name="T32" fmla="*/ 1 w 15"/>
                  <a:gd name="T33" fmla="*/ 15 h 19"/>
                  <a:gd name="T34" fmla="*/ 0 w 15"/>
                  <a:gd name="T35" fmla="*/ 14 h 19"/>
                  <a:gd name="T36" fmla="*/ 0 w 15"/>
                  <a:gd name="T37" fmla="*/ 12 h 19"/>
                  <a:gd name="T38" fmla="*/ 0 w 15"/>
                  <a:gd name="T39" fmla="*/ 11 h 19"/>
                  <a:gd name="T40" fmla="*/ 1 w 15"/>
                  <a:gd name="T41" fmla="*/ 10 h 19"/>
                  <a:gd name="T42" fmla="*/ 1 w 15"/>
                  <a:gd name="T43" fmla="*/ 7 h 19"/>
                  <a:gd name="T44" fmla="*/ 3 w 15"/>
                  <a:gd name="T45" fmla="*/ 6 h 19"/>
                  <a:gd name="T46" fmla="*/ 5 w 15"/>
                  <a:gd name="T47" fmla="*/ 4 h 19"/>
                  <a:gd name="T48" fmla="*/ 7 w 15"/>
                  <a:gd name="T49" fmla="*/ 2 h 19"/>
                  <a:gd name="T50" fmla="*/ 9 w 15"/>
                  <a:gd name="T51" fmla="*/ 1 h 19"/>
                  <a:gd name="T52" fmla="*/ 12 w 15"/>
                  <a:gd name="T53" fmla="*/ 0 h 19"/>
                  <a:gd name="T54" fmla="*/ 12 w 15"/>
                  <a:gd name="T55" fmla="*/ 0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19">
                    <a:moveTo>
                      <a:pt x="12" y="0"/>
                    </a:moveTo>
                    <a:lnTo>
                      <a:pt x="13" y="1"/>
                    </a:lnTo>
                    <a:lnTo>
                      <a:pt x="14" y="2"/>
                    </a:lnTo>
                    <a:lnTo>
                      <a:pt x="15" y="4"/>
                    </a:lnTo>
                    <a:lnTo>
                      <a:pt x="15" y="6"/>
                    </a:lnTo>
                    <a:lnTo>
                      <a:pt x="15" y="7"/>
                    </a:lnTo>
                    <a:lnTo>
                      <a:pt x="14" y="9"/>
                    </a:lnTo>
                    <a:lnTo>
                      <a:pt x="14" y="11"/>
                    </a:lnTo>
                    <a:lnTo>
                      <a:pt x="13" y="13"/>
                    </a:lnTo>
                    <a:lnTo>
                      <a:pt x="11" y="15"/>
                    </a:lnTo>
                    <a:lnTo>
                      <a:pt x="10" y="17"/>
                    </a:lnTo>
                    <a:lnTo>
                      <a:pt x="8" y="18"/>
                    </a:lnTo>
                    <a:lnTo>
                      <a:pt x="6" y="19"/>
                    </a:lnTo>
                    <a:lnTo>
                      <a:pt x="5" y="19"/>
                    </a:lnTo>
                    <a:lnTo>
                      <a:pt x="3" y="18"/>
                    </a:lnTo>
                    <a:lnTo>
                      <a:pt x="1" y="17"/>
                    </a:lnTo>
                    <a:lnTo>
                      <a:pt x="1" y="15"/>
                    </a:lnTo>
                    <a:lnTo>
                      <a:pt x="0" y="14"/>
                    </a:lnTo>
                    <a:lnTo>
                      <a:pt x="0" y="12"/>
                    </a:lnTo>
                    <a:lnTo>
                      <a:pt x="0" y="11"/>
                    </a:lnTo>
                    <a:lnTo>
                      <a:pt x="1" y="10"/>
                    </a:lnTo>
                    <a:lnTo>
                      <a:pt x="1" y="7"/>
                    </a:lnTo>
                    <a:lnTo>
                      <a:pt x="3" y="6"/>
                    </a:lnTo>
                    <a:lnTo>
                      <a:pt x="5" y="4"/>
                    </a:lnTo>
                    <a:lnTo>
                      <a:pt x="7" y="2"/>
                    </a:lnTo>
                    <a:lnTo>
                      <a:pt x="9"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3" name="Freeform 964"/>
              <p:cNvSpPr>
                <a:spLocks/>
              </p:cNvSpPr>
              <p:nvPr/>
            </p:nvSpPr>
            <p:spPr bwMode="auto">
              <a:xfrm>
                <a:off x="4663" y="2438"/>
                <a:ext cx="45" cy="31"/>
              </a:xfrm>
              <a:custGeom>
                <a:avLst/>
                <a:gdLst>
                  <a:gd name="T0" fmla="*/ 5 w 45"/>
                  <a:gd name="T1" fmla="*/ 1 h 31"/>
                  <a:gd name="T2" fmla="*/ 10 w 45"/>
                  <a:gd name="T3" fmla="*/ 3 h 31"/>
                  <a:gd name="T4" fmla="*/ 15 w 45"/>
                  <a:gd name="T5" fmla="*/ 6 h 31"/>
                  <a:gd name="T6" fmla="*/ 21 w 45"/>
                  <a:gd name="T7" fmla="*/ 9 h 31"/>
                  <a:gd name="T8" fmla="*/ 26 w 45"/>
                  <a:gd name="T9" fmla="*/ 12 h 31"/>
                  <a:gd name="T10" fmla="*/ 31 w 45"/>
                  <a:gd name="T11" fmla="*/ 15 h 31"/>
                  <a:gd name="T12" fmla="*/ 37 w 45"/>
                  <a:gd name="T13" fmla="*/ 17 h 31"/>
                  <a:gd name="T14" fmla="*/ 42 w 45"/>
                  <a:gd name="T15" fmla="*/ 19 h 31"/>
                  <a:gd name="T16" fmla="*/ 44 w 45"/>
                  <a:gd name="T17" fmla="*/ 22 h 31"/>
                  <a:gd name="T18" fmla="*/ 41 w 45"/>
                  <a:gd name="T19" fmla="*/ 26 h 31"/>
                  <a:gd name="T20" fmla="*/ 37 w 45"/>
                  <a:gd name="T21" fmla="*/ 28 h 31"/>
                  <a:gd name="T22" fmla="*/ 34 w 45"/>
                  <a:gd name="T23" fmla="*/ 30 h 31"/>
                  <a:gd name="T24" fmla="*/ 29 w 45"/>
                  <a:gd name="T25" fmla="*/ 31 h 31"/>
                  <a:gd name="T26" fmla="*/ 25 w 45"/>
                  <a:gd name="T27" fmla="*/ 30 h 31"/>
                  <a:gd name="T28" fmla="*/ 21 w 45"/>
                  <a:gd name="T29" fmla="*/ 29 h 31"/>
                  <a:gd name="T30" fmla="*/ 17 w 45"/>
                  <a:gd name="T31" fmla="*/ 27 h 31"/>
                  <a:gd name="T32" fmla="*/ 13 w 45"/>
                  <a:gd name="T33" fmla="*/ 25 h 31"/>
                  <a:gd name="T34" fmla="*/ 9 w 45"/>
                  <a:gd name="T35" fmla="*/ 23 h 31"/>
                  <a:gd name="T36" fmla="*/ 5 w 45"/>
                  <a:gd name="T37" fmla="*/ 20 h 31"/>
                  <a:gd name="T38" fmla="*/ 2 w 45"/>
                  <a:gd name="T39" fmla="*/ 17 h 31"/>
                  <a:gd name="T40" fmla="*/ 0 w 45"/>
                  <a:gd name="T41" fmla="*/ 15 h 31"/>
                  <a:gd name="T42" fmla="*/ 5 w 45"/>
                  <a:gd name="T43" fmla="*/ 15 h 31"/>
                  <a:gd name="T44" fmla="*/ 10 w 45"/>
                  <a:gd name="T45" fmla="*/ 16 h 31"/>
                  <a:gd name="T46" fmla="*/ 5 w 45"/>
                  <a:gd name="T47" fmla="*/ 12 h 31"/>
                  <a:gd name="T48" fmla="*/ 3 w 45"/>
                  <a:gd name="T49" fmla="*/ 10 h 31"/>
                  <a:gd name="T50" fmla="*/ 3 w 45"/>
                  <a:gd name="T51" fmla="*/ 9 h 31"/>
                  <a:gd name="T52" fmla="*/ 5 w 45"/>
                  <a:gd name="T53" fmla="*/ 9 h 31"/>
                  <a:gd name="T54" fmla="*/ 9 w 45"/>
                  <a:gd name="T55" fmla="*/ 11 h 31"/>
                  <a:gd name="T56" fmla="*/ 7 w 45"/>
                  <a:gd name="T57" fmla="*/ 8 h 31"/>
                  <a:gd name="T58" fmla="*/ 5 w 45"/>
                  <a:gd name="T59" fmla="*/ 5 h 31"/>
                  <a:gd name="T60" fmla="*/ 3 w 45"/>
                  <a:gd name="T61" fmla="*/ 3 h 31"/>
                  <a:gd name="T62" fmla="*/ 2 w 4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 h="31">
                    <a:moveTo>
                      <a:pt x="2" y="0"/>
                    </a:moveTo>
                    <a:lnTo>
                      <a:pt x="5" y="1"/>
                    </a:lnTo>
                    <a:lnTo>
                      <a:pt x="8" y="2"/>
                    </a:lnTo>
                    <a:lnTo>
                      <a:pt x="10" y="3"/>
                    </a:lnTo>
                    <a:lnTo>
                      <a:pt x="13" y="5"/>
                    </a:lnTo>
                    <a:lnTo>
                      <a:pt x="15" y="6"/>
                    </a:lnTo>
                    <a:lnTo>
                      <a:pt x="18" y="8"/>
                    </a:lnTo>
                    <a:lnTo>
                      <a:pt x="21" y="9"/>
                    </a:lnTo>
                    <a:lnTo>
                      <a:pt x="24" y="11"/>
                    </a:lnTo>
                    <a:lnTo>
                      <a:pt x="26" y="12"/>
                    </a:lnTo>
                    <a:lnTo>
                      <a:pt x="29" y="13"/>
                    </a:lnTo>
                    <a:lnTo>
                      <a:pt x="31" y="15"/>
                    </a:lnTo>
                    <a:lnTo>
                      <a:pt x="34" y="16"/>
                    </a:lnTo>
                    <a:lnTo>
                      <a:pt x="37" y="17"/>
                    </a:lnTo>
                    <a:lnTo>
                      <a:pt x="40" y="18"/>
                    </a:lnTo>
                    <a:lnTo>
                      <a:pt x="42" y="19"/>
                    </a:lnTo>
                    <a:lnTo>
                      <a:pt x="45" y="21"/>
                    </a:lnTo>
                    <a:lnTo>
                      <a:pt x="44" y="22"/>
                    </a:lnTo>
                    <a:lnTo>
                      <a:pt x="43" y="24"/>
                    </a:lnTo>
                    <a:lnTo>
                      <a:pt x="41" y="26"/>
                    </a:lnTo>
                    <a:lnTo>
                      <a:pt x="40" y="28"/>
                    </a:lnTo>
                    <a:lnTo>
                      <a:pt x="37" y="28"/>
                    </a:lnTo>
                    <a:lnTo>
                      <a:pt x="36" y="29"/>
                    </a:lnTo>
                    <a:lnTo>
                      <a:pt x="34" y="30"/>
                    </a:lnTo>
                    <a:lnTo>
                      <a:pt x="32" y="31"/>
                    </a:lnTo>
                    <a:lnTo>
                      <a:pt x="29" y="31"/>
                    </a:lnTo>
                    <a:lnTo>
                      <a:pt x="27" y="31"/>
                    </a:lnTo>
                    <a:lnTo>
                      <a:pt x="25" y="30"/>
                    </a:lnTo>
                    <a:lnTo>
                      <a:pt x="23" y="30"/>
                    </a:lnTo>
                    <a:lnTo>
                      <a:pt x="21" y="29"/>
                    </a:lnTo>
                    <a:lnTo>
                      <a:pt x="19" y="29"/>
                    </a:lnTo>
                    <a:lnTo>
                      <a:pt x="17" y="27"/>
                    </a:lnTo>
                    <a:lnTo>
                      <a:pt x="15" y="26"/>
                    </a:lnTo>
                    <a:lnTo>
                      <a:pt x="13" y="25"/>
                    </a:lnTo>
                    <a:lnTo>
                      <a:pt x="11" y="24"/>
                    </a:lnTo>
                    <a:lnTo>
                      <a:pt x="9" y="23"/>
                    </a:lnTo>
                    <a:lnTo>
                      <a:pt x="8" y="21"/>
                    </a:lnTo>
                    <a:lnTo>
                      <a:pt x="5" y="20"/>
                    </a:lnTo>
                    <a:lnTo>
                      <a:pt x="4" y="19"/>
                    </a:lnTo>
                    <a:lnTo>
                      <a:pt x="2" y="17"/>
                    </a:lnTo>
                    <a:lnTo>
                      <a:pt x="0" y="16"/>
                    </a:lnTo>
                    <a:lnTo>
                      <a:pt x="0" y="15"/>
                    </a:lnTo>
                    <a:lnTo>
                      <a:pt x="2" y="15"/>
                    </a:lnTo>
                    <a:lnTo>
                      <a:pt x="5" y="15"/>
                    </a:lnTo>
                    <a:lnTo>
                      <a:pt x="7" y="15"/>
                    </a:lnTo>
                    <a:lnTo>
                      <a:pt x="10" y="16"/>
                    </a:lnTo>
                    <a:lnTo>
                      <a:pt x="8" y="14"/>
                    </a:lnTo>
                    <a:lnTo>
                      <a:pt x="5" y="12"/>
                    </a:lnTo>
                    <a:lnTo>
                      <a:pt x="4" y="11"/>
                    </a:lnTo>
                    <a:lnTo>
                      <a:pt x="3" y="10"/>
                    </a:lnTo>
                    <a:lnTo>
                      <a:pt x="2" y="9"/>
                    </a:lnTo>
                    <a:lnTo>
                      <a:pt x="3" y="9"/>
                    </a:lnTo>
                    <a:lnTo>
                      <a:pt x="4" y="9"/>
                    </a:lnTo>
                    <a:lnTo>
                      <a:pt x="5" y="9"/>
                    </a:lnTo>
                    <a:lnTo>
                      <a:pt x="6" y="10"/>
                    </a:lnTo>
                    <a:lnTo>
                      <a:pt x="9" y="11"/>
                    </a:lnTo>
                    <a:lnTo>
                      <a:pt x="8" y="9"/>
                    </a:lnTo>
                    <a:lnTo>
                      <a:pt x="7" y="8"/>
                    </a:lnTo>
                    <a:lnTo>
                      <a:pt x="6" y="6"/>
                    </a:lnTo>
                    <a:lnTo>
                      <a:pt x="5" y="5"/>
                    </a:lnTo>
                    <a:lnTo>
                      <a:pt x="3" y="4"/>
                    </a:lnTo>
                    <a:lnTo>
                      <a:pt x="3" y="3"/>
                    </a:lnTo>
                    <a:lnTo>
                      <a:pt x="2" y="1"/>
                    </a:lnTo>
                    <a:lnTo>
                      <a:pt x="2" y="0"/>
                    </a:lnTo>
                    <a:close/>
                  </a:path>
                </a:pathLst>
              </a:custGeom>
              <a:solidFill>
                <a:srgbClr val="A6E8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4" name="Freeform 965"/>
              <p:cNvSpPr>
                <a:spLocks/>
              </p:cNvSpPr>
              <p:nvPr/>
            </p:nvSpPr>
            <p:spPr bwMode="auto">
              <a:xfrm>
                <a:off x="4794" y="2441"/>
                <a:ext cx="15" cy="15"/>
              </a:xfrm>
              <a:custGeom>
                <a:avLst/>
                <a:gdLst>
                  <a:gd name="T0" fmla="*/ 1 w 15"/>
                  <a:gd name="T1" fmla="*/ 0 h 15"/>
                  <a:gd name="T2" fmla="*/ 3 w 15"/>
                  <a:gd name="T3" fmla="*/ 0 h 15"/>
                  <a:gd name="T4" fmla="*/ 6 w 15"/>
                  <a:gd name="T5" fmla="*/ 1 h 15"/>
                  <a:gd name="T6" fmla="*/ 8 w 15"/>
                  <a:gd name="T7" fmla="*/ 2 h 15"/>
                  <a:gd name="T8" fmla="*/ 10 w 15"/>
                  <a:gd name="T9" fmla="*/ 4 h 15"/>
                  <a:gd name="T10" fmla="*/ 12 w 15"/>
                  <a:gd name="T11" fmla="*/ 6 h 15"/>
                  <a:gd name="T12" fmla="*/ 14 w 15"/>
                  <a:gd name="T13" fmla="*/ 8 h 15"/>
                  <a:gd name="T14" fmla="*/ 14 w 15"/>
                  <a:gd name="T15" fmla="*/ 10 h 15"/>
                  <a:gd name="T16" fmla="*/ 15 w 15"/>
                  <a:gd name="T17" fmla="*/ 11 h 15"/>
                  <a:gd name="T18" fmla="*/ 15 w 15"/>
                  <a:gd name="T19" fmla="*/ 13 h 15"/>
                  <a:gd name="T20" fmla="*/ 15 w 15"/>
                  <a:gd name="T21" fmla="*/ 15 h 15"/>
                  <a:gd name="T22" fmla="*/ 14 w 15"/>
                  <a:gd name="T23" fmla="*/ 13 h 15"/>
                  <a:gd name="T24" fmla="*/ 12 w 15"/>
                  <a:gd name="T25" fmla="*/ 12 h 15"/>
                  <a:gd name="T26" fmla="*/ 10 w 15"/>
                  <a:gd name="T27" fmla="*/ 11 h 15"/>
                  <a:gd name="T28" fmla="*/ 9 w 15"/>
                  <a:gd name="T29" fmla="*/ 11 h 15"/>
                  <a:gd name="T30" fmla="*/ 7 w 15"/>
                  <a:gd name="T31" fmla="*/ 10 h 15"/>
                  <a:gd name="T32" fmla="*/ 5 w 15"/>
                  <a:gd name="T33" fmla="*/ 9 h 15"/>
                  <a:gd name="T34" fmla="*/ 4 w 15"/>
                  <a:gd name="T35" fmla="*/ 8 h 15"/>
                  <a:gd name="T36" fmla="*/ 3 w 15"/>
                  <a:gd name="T37" fmla="*/ 8 h 15"/>
                  <a:gd name="T38" fmla="*/ 1 w 15"/>
                  <a:gd name="T39" fmla="*/ 6 h 15"/>
                  <a:gd name="T40" fmla="*/ 0 w 15"/>
                  <a:gd name="T41" fmla="*/ 5 h 15"/>
                  <a:gd name="T42" fmla="*/ 0 w 15"/>
                  <a:gd name="T43" fmla="*/ 3 h 15"/>
                  <a:gd name="T44" fmla="*/ 1 w 15"/>
                  <a:gd name="T45" fmla="*/ 0 h 15"/>
                  <a:gd name="T46" fmla="*/ 1 w 15"/>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 h="15">
                    <a:moveTo>
                      <a:pt x="1" y="0"/>
                    </a:moveTo>
                    <a:lnTo>
                      <a:pt x="3" y="0"/>
                    </a:lnTo>
                    <a:lnTo>
                      <a:pt x="6" y="1"/>
                    </a:lnTo>
                    <a:lnTo>
                      <a:pt x="8" y="2"/>
                    </a:lnTo>
                    <a:lnTo>
                      <a:pt x="10" y="4"/>
                    </a:lnTo>
                    <a:lnTo>
                      <a:pt x="12" y="6"/>
                    </a:lnTo>
                    <a:lnTo>
                      <a:pt x="14" y="8"/>
                    </a:lnTo>
                    <a:lnTo>
                      <a:pt x="14" y="10"/>
                    </a:lnTo>
                    <a:lnTo>
                      <a:pt x="15" y="11"/>
                    </a:lnTo>
                    <a:lnTo>
                      <a:pt x="15" y="13"/>
                    </a:lnTo>
                    <a:lnTo>
                      <a:pt x="15" y="15"/>
                    </a:lnTo>
                    <a:lnTo>
                      <a:pt x="14" y="13"/>
                    </a:lnTo>
                    <a:lnTo>
                      <a:pt x="12" y="12"/>
                    </a:lnTo>
                    <a:lnTo>
                      <a:pt x="10" y="11"/>
                    </a:lnTo>
                    <a:lnTo>
                      <a:pt x="9" y="11"/>
                    </a:lnTo>
                    <a:lnTo>
                      <a:pt x="7" y="10"/>
                    </a:lnTo>
                    <a:lnTo>
                      <a:pt x="5" y="9"/>
                    </a:lnTo>
                    <a:lnTo>
                      <a:pt x="4" y="8"/>
                    </a:lnTo>
                    <a:lnTo>
                      <a:pt x="3" y="8"/>
                    </a:lnTo>
                    <a:lnTo>
                      <a:pt x="1" y="6"/>
                    </a:lnTo>
                    <a:lnTo>
                      <a:pt x="0" y="5"/>
                    </a:lnTo>
                    <a:lnTo>
                      <a:pt x="0"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5" name="Freeform 966"/>
              <p:cNvSpPr>
                <a:spLocks/>
              </p:cNvSpPr>
              <p:nvPr/>
            </p:nvSpPr>
            <p:spPr bwMode="auto">
              <a:xfrm>
                <a:off x="4490" y="2446"/>
                <a:ext cx="7" cy="16"/>
              </a:xfrm>
              <a:custGeom>
                <a:avLst/>
                <a:gdLst>
                  <a:gd name="T0" fmla="*/ 2 w 7"/>
                  <a:gd name="T1" fmla="*/ 0 h 16"/>
                  <a:gd name="T2" fmla="*/ 4 w 7"/>
                  <a:gd name="T3" fmla="*/ 2 h 16"/>
                  <a:gd name="T4" fmla="*/ 5 w 7"/>
                  <a:gd name="T5" fmla="*/ 4 h 16"/>
                  <a:gd name="T6" fmla="*/ 6 w 7"/>
                  <a:gd name="T7" fmla="*/ 6 h 16"/>
                  <a:gd name="T8" fmla="*/ 7 w 7"/>
                  <a:gd name="T9" fmla="*/ 7 h 16"/>
                  <a:gd name="T10" fmla="*/ 7 w 7"/>
                  <a:gd name="T11" fmla="*/ 9 h 16"/>
                  <a:gd name="T12" fmla="*/ 7 w 7"/>
                  <a:gd name="T13" fmla="*/ 10 h 16"/>
                  <a:gd name="T14" fmla="*/ 7 w 7"/>
                  <a:gd name="T15" fmla="*/ 11 h 16"/>
                  <a:gd name="T16" fmla="*/ 7 w 7"/>
                  <a:gd name="T17" fmla="*/ 13 h 16"/>
                  <a:gd name="T18" fmla="*/ 7 w 7"/>
                  <a:gd name="T19" fmla="*/ 14 h 16"/>
                  <a:gd name="T20" fmla="*/ 6 w 7"/>
                  <a:gd name="T21" fmla="*/ 16 h 16"/>
                  <a:gd name="T22" fmla="*/ 4 w 7"/>
                  <a:gd name="T23" fmla="*/ 14 h 16"/>
                  <a:gd name="T24" fmla="*/ 2 w 7"/>
                  <a:gd name="T25" fmla="*/ 13 h 16"/>
                  <a:gd name="T26" fmla="*/ 1 w 7"/>
                  <a:gd name="T27" fmla="*/ 12 h 16"/>
                  <a:gd name="T28" fmla="*/ 1 w 7"/>
                  <a:gd name="T29" fmla="*/ 10 h 16"/>
                  <a:gd name="T30" fmla="*/ 0 w 7"/>
                  <a:gd name="T31" fmla="*/ 7 h 16"/>
                  <a:gd name="T32" fmla="*/ 0 w 7"/>
                  <a:gd name="T33" fmla="*/ 5 h 16"/>
                  <a:gd name="T34" fmla="*/ 1 w 7"/>
                  <a:gd name="T35" fmla="*/ 2 h 16"/>
                  <a:gd name="T36" fmla="*/ 2 w 7"/>
                  <a:gd name="T37" fmla="*/ 0 h 16"/>
                  <a:gd name="T38" fmla="*/ 2 w 7"/>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6">
                    <a:moveTo>
                      <a:pt x="2" y="0"/>
                    </a:moveTo>
                    <a:lnTo>
                      <a:pt x="4" y="2"/>
                    </a:lnTo>
                    <a:lnTo>
                      <a:pt x="5" y="4"/>
                    </a:lnTo>
                    <a:lnTo>
                      <a:pt x="6" y="6"/>
                    </a:lnTo>
                    <a:lnTo>
                      <a:pt x="7" y="7"/>
                    </a:lnTo>
                    <a:lnTo>
                      <a:pt x="7" y="9"/>
                    </a:lnTo>
                    <a:lnTo>
                      <a:pt x="7" y="10"/>
                    </a:lnTo>
                    <a:lnTo>
                      <a:pt x="7" y="11"/>
                    </a:lnTo>
                    <a:lnTo>
                      <a:pt x="7" y="13"/>
                    </a:lnTo>
                    <a:lnTo>
                      <a:pt x="7" y="14"/>
                    </a:lnTo>
                    <a:lnTo>
                      <a:pt x="6" y="16"/>
                    </a:lnTo>
                    <a:lnTo>
                      <a:pt x="4" y="14"/>
                    </a:lnTo>
                    <a:lnTo>
                      <a:pt x="2" y="13"/>
                    </a:lnTo>
                    <a:lnTo>
                      <a:pt x="1" y="12"/>
                    </a:lnTo>
                    <a:lnTo>
                      <a:pt x="1" y="10"/>
                    </a:lnTo>
                    <a:lnTo>
                      <a:pt x="0" y="7"/>
                    </a:lnTo>
                    <a:lnTo>
                      <a:pt x="0" y="5"/>
                    </a:lnTo>
                    <a:lnTo>
                      <a:pt x="1" y="2"/>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6" name="Freeform 967"/>
              <p:cNvSpPr>
                <a:spLocks/>
              </p:cNvSpPr>
              <p:nvPr/>
            </p:nvSpPr>
            <p:spPr bwMode="auto">
              <a:xfrm>
                <a:off x="4590" y="2446"/>
                <a:ext cx="13" cy="19"/>
              </a:xfrm>
              <a:custGeom>
                <a:avLst/>
                <a:gdLst>
                  <a:gd name="T0" fmla="*/ 12 w 13"/>
                  <a:gd name="T1" fmla="*/ 0 h 19"/>
                  <a:gd name="T2" fmla="*/ 12 w 13"/>
                  <a:gd name="T3" fmla="*/ 2 h 19"/>
                  <a:gd name="T4" fmla="*/ 13 w 13"/>
                  <a:gd name="T5" fmla="*/ 4 h 19"/>
                  <a:gd name="T6" fmla="*/ 13 w 13"/>
                  <a:gd name="T7" fmla="*/ 6 h 19"/>
                  <a:gd name="T8" fmla="*/ 13 w 13"/>
                  <a:gd name="T9" fmla="*/ 7 h 19"/>
                  <a:gd name="T10" fmla="*/ 13 w 13"/>
                  <a:gd name="T11" fmla="*/ 9 h 19"/>
                  <a:gd name="T12" fmla="*/ 13 w 13"/>
                  <a:gd name="T13" fmla="*/ 10 h 19"/>
                  <a:gd name="T14" fmla="*/ 12 w 13"/>
                  <a:gd name="T15" fmla="*/ 12 h 19"/>
                  <a:gd name="T16" fmla="*/ 12 w 13"/>
                  <a:gd name="T17" fmla="*/ 13 h 19"/>
                  <a:gd name="T18" fmla="*/ 10 w 13"/>
                  <a:gd name="T19" fmla="*/ 15 h 19"/>
                  <a:gd name="T20" fmla="*/ 7 w 13"/>
                  <a:gd name="T21" fmla="*/ 17 h 19"/>
                  <a:gd name="T22" fmla="*/ 6 w 13"/>
                  <a:gd name="T23" fmla="*/ 18 h 19"/>
                  <a:gd name="T24" fmla="*/ 4 w 13"/>
                  <a:gd name="T25" fmla="*/ 18 h 19"/>
                  <a:gd name="T26" fmla="*/ 2 w 13"/>
                  <a:gd name="T27" fmla="*/ 19 h 19"/>
                  <a:gd name="T28" fmla="*/ 1 w 13"/>
                  <a:gd name="T29" fmla="*/ 19 h 19"/>
                  <a:gd name="T30" fmla="*/ 0 w 13"/>
                  <a:gd name="T31" fmla="*/ 17 h 19"/>
                  <a:gd name="T32" fmla="*/ 0 w 13"/>
                  <a:gd name="T33" fmla="*/ 15 h 19"/>
                  <a:gd name="T34" fmla="*/ 0 w 13"/>
                  <a:gd name="T35" fmla="*/ 14 h 19"/>
                  <a:gd name="T36" fmla="*/ 0 w 13"/>
                  <a:gd name="T37" fmla="*/ 12 h 19"/>
                  <a:gd name="T38" fmla="*/ 0 w 13"/>
                  <a:gd name="T39" fmla="*/ 11 h 19"/>
                  <a:gd name="T40" fmla="*/ 1 w 13"/>
                  <a:gd name="T41" fmla="*/ 9 h 19"/>
                  <a:gd name="T42" fmla="*/ 1 w 13"/>
                  <a:gd name="T43" fmla="*/ 8 h 19"/>
                  <a:gd name="T44" fmla="*/ 2 w 13"/>
                  <a:gd name="T45" fmla="*/ 6 h 19"/>
                  <a:gd name="T46" fmla="*/ 4 w 13"/>
                  <a:gd name="T47" fmla="*/ 4 h 19"/>
                  <a:gd name="T48" fmla="*/ 6 w 13"/>
                  <a:gd name="T49" fmla="*/ 2 h 19"/>
                  <a:gd name="T50" fmla="*/ 7 w 13"/>
                  <a:gd name="T51" fmla="*/ 2 h 19"/>
                  <a:gd name="T52" fmla="*/ 9 w 13"/>
                  <a:gd name="T53" fmla="*/ 1 h 19"/>
                  <a:gd name="T54" fmla="*/ 10 w 13"/>
                  <a:gd name="T55" fmla="*/ 0 h 19"/>
                  <a:gd name="T56" fmla="*/ 12 w 13"/>
                  <a:gd name="T57" fmla="*/ 0 h 19"/>
                  <a:gd name="T58" fmla="*/ 12 w 13"/>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19">
                    <a:moveTo>
                      <a:pt x="12" y="0"/>
                    </a:moveTo>
                    <a:lnTo>
                      <a:pt x="12" y="2"/>
                    </a:lnTo>
                    <a:lnTo>
                      <a:pt x="13" y="4"/>
                    </a:lnTo>
                    <a:lnTo>
                      <a:pt x="13" y="6"/>
                    </a:lnTo>
                    <a:lnTo>
                      <a:pt x="13" y="7"/>
                    </a:lnTo>
                    <a:lnTo>
                      <a:pt x="13" y="9"/>
                    </a:lnTo>
                    <a:lnTo>
                      <a:pt x="13" y="10"/>
                    </a:lnTo>
                    <a:lnTo>
                      <a:pt x="12" y="12"/>
                    </a:lnTo>
                    <a:lnTo>
                      <a:pt x="12" y="13"/>
                    </a:lnTo>
                    <a:lnTo>
                      <a:pt x="10" y="15"/>
                    </a:lnTo>
                    <a:lnTo>
                      <a:pt x="7" y="17"/>
                    </a:lnTo>
                    <a:lnTo>
                      <a:pt x="6" y="18"/>
                    </a:lnTo>
                    <a:lnTo>
                      <a:pt x="4" y="18"/>
                    </a:lnTo>
                    <a:lnTo>
                      <a:pt x="2" y="19"/>
                    </a:lnTo>
                    <a:lnTo>
                      <a:pt x="1" y="19"/>
                    </a:lnTo>
                    <a:lnTo>
                      <a:pt x="0" y="17"/>
                    </a:lnTo>
                    <a:lnTo>
                      <a:pt x="0" y="15"/>
                    </a:lnTo>
                    <a:lnTo>
                      <a:pt x="0" y="14"/>
                    </a:lnTo>
                    <a:lnTo>
                      <a:pt x="0" y="12"/>
                    </a:lnTo>
                    <a:lnTo>
                      <a:pt x="0" y="11"/>
                    </a:lnTo>
                    <a:lnTo>
                      <a:pt x="1" y="9"/>
                    </a:lnTo>
                    <a:lnTo>
                      <a:pt x="1" y="8"/>
                    </a:lnTo>
                    <a:lnTo>
                      <a:pt x="2" y="6"/>
                    </a:lnTo>
                    <a:lnTo>
                      <a:pt x="4" y="4"/>
                    </a:lnTo>
                    <a:lnTo>
                      <a:pt x="6" y="2"/>
                    </a:lnTo>
                    <a:lnTo>
                      <a:pt x="7" y="2"/>
                    </a:lnTo>
                    <a:lnTo>
                      <a:pt x="9" y="1"/>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7" name="Freeform 968"/>
              <p:cNvSpPr>
                <a:spLocks/>
              </p:cNvSpPr>
              <p:nvPr/>
            </p:nvSpPr>
            <p:spPr bwMode="auto">
              <a:xfrm>
                <a:off x="4529" y="2450"/>
                <a:ext cx="11" cy="18"/>
              </a:xfrm>
              <a:custGeom>
                <a:avLst/>
                <a:gdLst>
                  <a:gd name="T0" fmla="*/ 2 w 11"/>
                  <a:gd name="T1" fmla="*/ 0 h 18"/>
                  <a:gd name="T2" fmla="*/ 5 w 11"/>
                  <a:gd name="T3" fmla="*/ 2 h 18"/>
                  <a:gd name="T4" fmla="*/ 7 w 11"/>
                  <a:gd name="T5" fmla="*/ 4 h 18"/>
                  <a:gd name="T6" fmla="*/ 9 w 11"/>
                  <a:gd name="T7" fmla="*/ 6 h 18"/>
                  <a:gd name="T8" fmla="*/ 10 w 11"/>
                  <a:gd name="T9" fmla="*/ 8 h 18"/>
                  <a:gd name="T10" fmla="*/ 11 w 11"/>
                  <a:gd name="T11" fmla="*/ 10 h 18"/>
                  <a:gd name="T12" fmla="*/ 11 w 11"/>
                  <a:gd name="T13" fmla="*/ 12 h 18"/>
                  <a:gd name="T14" fmla="*/ 10 w 11"/>
                  <a:gd name="T15" fmla="*/ 15 h 18"/>
                  <a:gd name="T16" fmla="*/ 10 w 11"/>
                  <a:gd name="T17" fmla="*/ 18 h 18"/>
                  <a:gd name="T18" fmla="*/ 8 w 11"/>
                  <a:gd name="T19" fmla="*/ 17 h 18"/>
                  <a:gd name="T20" fmla="*/ 6 w 11"/>
                  <a:gd name="T21" fmla="*/ 17 h 18"/>
                  <a:gd name="T22" fmla="*/ 5 w 11"/>
                  <a:gd name="T23" fmla="*/ 16 h 18"/>
                  <a:gd name="T24" fmla="*/ 4 w 11"/>
                  <a:gd name="T25" fmla="*/ 15 h 18"/>
                  <a:gd name="T26" fmla="*/ 1 w 11"/>
                  <a:gd name="T27" fmla="*/ 13 h 18"/>
                  <a:gd name="T28" fmla="*/ 0 w 11"/>
                  <a:gd name="T29" fmla="*/ 10 h 18"/>
                  <a:gd name="T30" fmla="*/ 0 w 11"/>
                  <a:gd name="T31" fmla="*/ 8 h 18"/>
                  <a:gd name="T32" fmla="*/ 0 w 11"/>
                  <a:gd name="T33" fmla="*/ 5 h 18"/>
                  <a:gd name="T34" fmla="*/ 1 w 11"/>
                  <a:gd name="T35" fmla="*/ 3 h 18"/>
                  <a:gd name="T36" fmla="*/ 2 w 11"/>
                  <a:gd name="T37" fmla="*/ 0 h 18"/>
                  <a:gd name="T38" fmla="*/ 2 w 11"/>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8">
                    <a:moveTo>
                      <a:pt x="2" y="0"/>
                    </a:moveTo>
                    <a:lnTo>
                      <a:pt x="5" y="2"/>
                    </a:lnTo>
                    <a:lnTo>
                      <a:pt x="7" y="4"/>
                    </a:lnTo>
                    <a:lnTo>
                      <a:pt x="9" y="6"/>
                    </a:lnTo>
                    <a:lnTo>
                      <a:pt x="10" y="8"/>
                    </a:lnTo>
                    <a:lnTo>
                      <a:pt x="11" y="10"/>
                    </a:lnTo>
                    <a:lnTo>
                      <a:pt x="11" y="12"/>
                    </a:lnTo>
                    <a:lnTo>
                      <a:pt x="10" y="15"/>
                    </a:lnTo>
                    <a:lnTo>
                      <a:pt x="10" y="18"/>
                    </a:lnTo>
                    <a:lnTo>
                      <a:pt x="8" y="17"/>
                    </a:lnTo>
                    <a:lnTo>
                      <a:pt x="6" y="17"/>
                    </a:lnTo>
                    <a:lnTo>
                      <a:pt x="5" y="16"/>
                    </a:lnTo>
                    <a:lnTo>
                      <a:pt x="4" y="15"/>
                    </a:lnTo>
                    <a:lnTo>
                      <a:pt x="1" y="13"/>
                    </a:lnTo>
                    <a:lnTo>
                      <a:pt x="0" y="10"/>
                    </a:lnTo>
                    <a:lnTo>
                      <a:pt x="0" y="8"/>
                    </a:lnTo>
                    <a:lnTo>
                      <a:pt x="0" y="5"/>
                    </a:lnTo>
                    <a:lnTo>
                      <a:pt x="1" y="3"/>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8" name="Freeform 969"/>
              <p:cNvSpPr>
                <a:spLocks/>
              </p:cNvSpPr>
              <p:nvPr/>
            </p:nvSpPr>
            <p:spPr bwMode="auto">
              <a:xfrm>
                <a:off x="4632" y="2450"/>
                <a:ext cx="16" cy="20"/>
              </a:xfrm>
              <a:custGeom>
                <a:avLst/>
                <a:gdLst>
                  <a:gd name="T0" fmla="*/ 13 w 16"/>
                  <a:gd name="T1" fmla="*/ 0 h 20"/>
                  <a:gd name="T2" fmla="*/ 15 w 16"/>
                  <a:gd name="T3" fmla="*/ 3 h 20"/>
                  <a:gd name="T4" fmla="*/ 16 w 16"/>
                  <a:gd name="T5" fmla="*/ 5 h 20"/>
                  <a:gd name="T6" fmla="*/ 16 w 16"/>
                  <a:gd name="T7" fmla="*/ 8 h 20"/>
                  <a:gd name="T8" fmla="*/ 16 w 16"/>
                  <a:gd name="T9" fmla="*/ 10 h 20"/>
                  <a:gd name="T10" fmla="*/ 15 w 16"/>
                  <a:gd name="T11" fmla="*/ 11 h 20"/>
                  <a:gd name="T12" fmla="*/ 13 w 16"/>
                  <a:gd name="T13" fmla="*/ 13 h 20"/>
                  <a:gd name="T14" fmla="*/ 12 w 16"/>
                  <a:gd name="T15" fmla="*/ 14 h 20"/>
                  <a:gd name="T16" fmla="*/ 10 w 16"/>
                  <a:gd name="T17" fmla="*/ 16 h 20"/>
                  <a:gd name="T18" fmla="*/ 8 w 16"/>
                  <a:gd name="T19" fmla="*/ 17 h 20"/>
                  <a:gd name="T20" fmla="*/ 6 w 16"/>
                  <a:gd name="T21" fmla="*/ 18 h 20"/>
                  <a:gd name="T22" fmla="*/ 4 w 16"/>
                  <a:gd name="T23" fmla="*/ 19 h 20"/>
                  <a:gd name="T24" fmla="*/ 2 w 16"/>
                  <a:gd name="T25" fmla="*/ 20 h 20"/>
                  <a:gd name="T26" fmla="*/ 1 w 16"/>
                  <a:gd name="T27" fmla="*/ 17 h 20"/>
                  <a:gd name="T28" fmla="*/ 0 w 16"/>
                  <a:gd name="T29" fmla="*/ 16 h 20"/>
                  <a:gd name="T30" fmla="*/ 0 w 16"/>
                  <a:gd name="T31" fmla="*/ 14 h 20"/>
                  <a:gd name="T32" fmla="*/ 0 w 16"/>
                  <a:gd name="T33" fmla="*/ 12 h 20"/>
                  <a:gd name="T34" fmla="*/ 0 w 16"/>
                  <a:gd name="T35" fmla="*/ 11 h 20"/>
                  <a:gd name="T36" fmla="*/ 1 w 16"/>
                  <a:gd name="T37" fmla="*/ 9 h 20"/>
                  <a:gd name="T38" fmla="*/ 1 w 16"/>
                  <a:gd name="T39" fmla="*/ 8 h 20"/>
                  <a:gd name="T40" fmla="*/ 2 w 16"/>
                  <a:gd name="T41" fmla="*/ 7 h 20"/>
                  <a:gd name="T42" fmla="*/ 4 w 16"/>
                  <a:gd name="T43" fmla="*/ 4 h 20"/>
                  <a:gd name="T44" fmla="*/ 7 w 16"/>
                  <a:gd name="T45" fmla="*/ 3 h 20"/>
                  <a:gd name="T46" fmla="*/ 8 w 16"/>
                  <a:gd name="T47" fmla="*/ 2 h 20"/>
                  <a:gd name="T48" fmla="*/ 10 w 16"/>
                  <a:gd name="T49" fmla="*/ 1 h 20"/>
                  <a:gd name="T50" fmla="*/ 11 w 16"/>
                  <a:gd name="T51" fmla="*/ 1 h 20"/>
                  <a:gd name="T52" fmla="*/ 13 w 16"/>
                  <a:gd name="T53" fmla="*/ 0 h 20"/>
                  <a:gd name="T54" fmla="*/ 13 w 16"/>
                  <a:gd name="T55" fmla="*/ 0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 h="20">
                    <a:moveTo>
                      <a:pt x="13" y="0"/>
                    </a:moveTo>
                    <a:lnTo>
                      <a:pt x="15" y="3"/>
                    </a:lnTo>
                    <a:lnTo>
                      <a:pt x="16" y="5"/>
                    </a:lnTo>
                    <a:lnTo>
                      <a:pt x="16" y="8"/>
                    </a:lnTo>
                    <a:lnTo>
                      <a:pt x="16" y="10"/>
                    </a:lnTo>
                    <a:lnTo>
                      <a:pt x="15" y="11"/>
                    </a:lnTo>
                    <a:lnTo>
                      <a:pt x="13" y="13"/>
                    </a:lnTo>
                    <a:lnTo>
                      <a:pt x="12" y="14"/>
                    </a:lnTo>
                    <a:lnTo>
                      <a:pt x="10" y="16"/>
                    </a:lnTo>
                    <a:lnTo>
                      <a:pt x="8" y="17"/>
                    </a:lnTo>
                    <a:lnTo>
                      <a:pt x="6" y="18"/>
                    </a:lnTo>
                    <a:lnTo>
                      <a:pt x="4" y="19"/>
                    </a:lnTo>
                    <a:lnTo>
                      <a:pt x="2" y="20"/>
                    </a:lnTo>
                    <a:lnTo>
                      <a:pt x="1" y="17"/>
                    </a:lnTo>
                    <a:lnTo>
                      <a:pt x="0" y="16"/>
                    </a:lnTo>
                    <a:lnTo>
                      <a:pt x="0" y="14"/>
                    </a:lnTo>
                    <a:lnTo>
                      <a:pt x="0" y="12"/>
                    </a:lnTo>
                    <a:lnTo>
                      <a:pt x="0" y="11"/>
                    </a:lnTo>
                    <a:lnTo>
                      <a:pt x="1" y="9"/>
                    </a:lnTo>
                    <a:lnTo>
                      <a:pt x="1" y="8"/>
                    </a:lnTo>
                    <a:lnTo>
                      <a:pt x="2" y="7"/>
                    </a:lnTo>
                    <a:lnTo>
                      <a:pt x="4" y="4"/>
                    </a:lnTo>
                    <a:lnTo>
                      <a:pt x="7" y="3"/>
                    </a:lnTo>
                    <a:lnTo>
                      <a:pt x="8" y="2"/>
                    </a:lnTo>
                    <a:lnTo>
                      <a:pt x="10" y="1"/>
                    </a:lnTo>
                    <a:lnTo>
                      <a:pt x="11"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9" name="Freeform 970"/>
              <p:cNvSpPr>
                <a:spLocks/>
              </p:cNvSpPr>
              <p:nvPr/>
            </p:nvSpPr>
            <p:spPr bwMode="auto">
              <a:xfrm>
                <a:off x="4472" y="2452"/>
                <a:ext cx="7" cy="17"/>
              </a:xfrm>
              <a:custGeom>
                <a:avLst/>
                <a:gdLst>
                  <a:gd name="T0" fmla="*/ 0 w 7"/>
                  <a:gd name="T1" fmla="*/ 0 h 17"/>
                  <a:gd name="T2" fmla="*/ 3 w 7"/>
                  <a:gd name="T3" fmla="*/ 1 h 17"/>
                  <a:gd name="T4" fmla="*/ 4 w 7"/>
                  <a:gd name="T5" fmla="*/ 4 h 17"/>
                  <a:gd name="T6" fmla="*/ 6 w 7"/>
                  <a:gd name="T7" fmla="*/ 6 h 17"/>
                  <a:gd name="T8" fmla="*/ 7 w 7"/>
                  <a:gd name="T9" fmla="*/ 8 h 17"/>
                  <a:gd name="T10" fmla="*/ 7 w 7"/>
                  <a:gd name="T11" fmla="*/ 10 h 17"/>
                  <a:gd name="T12" fmla="*/ 7 w 7"/>
                  <a:gd name="T13" fmla="*/ 12 h 17"/>
                  <a:gd name="T14" fmla="*/ 7 w 7"/>
                  <a:gd name="T15" fmla="*/ 14 h 17"/>
                  <a:gd name="T16" fmla="*/ 7 w 7"/>
                  <a:gd name="T17" fmla="*/ 17 h 17"/>
                  <a:gd name="T18" fmla="*/ 6 w 7"/>
                  <a:gd name="T19" fmla="*/ 16 h 17"/>
                  <a:gd name="T20" fmla="*/ 4 w 7"/>
                  <a:gd name="T21" fmla="*/ 15 h 17"/>
                  <a:gd name="T22" fmla="*/ 3 w 7"/>
                  <a:gd name="T23" fmla="*/ 14 h 17"/>
                  <a:gd name="T24" fmla="*/ 2 w 7"/>
                  <a:gd name="T25" fmla="*/ 14 h 17"/>
                  <a:gd name="T26" fmla="*/ 0 w 7"/>
                  <a:gd name="T27" fmla="*/ 11 h 17"/>
                  <a:gd name="T28" fmla="*/ 0 w 7"/>
                  <a:gd name="T29" fmla="*/ 8 h 17"/>
                  <a:gd name="T30" fmla="*/ 0 w 7"/>
                  <a:gd name="T31" fmla="*/ 6 h 17"/>
                  <a:gd name="T32" fmla="*/ 0 w 7"/>
                  <a:gd name="T33" fmla="*/ 4 h 17"/>
                  <a:gd name="T34" fmla="*/ 0 w 7"/>
                  <a:gd name="T35" fmla="*/ 1 h 17"/>
                  <a:gd name="T36" fmla="*/ 0 w 7"/>
                  <a:gd name="T37" fmla="*/ 0 h 17"/>
                  <a:gd name="T38" fmla="*/ 0 w 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7">
                    <a:moveTo>
                      <a:pt x="0" y="0"/>
                    </a:moveTo>
                    <a:lnTo>
                      <a:pt x="3" y="1"/>
                    </a:lnTo>
                    <a:lnTo>
                      <a:pt x="4" y="4"/>
                    </a:lnTo>
                    <a:lnTo>
                      <a:pt x="6" y="6"/>
                    </a:lnTo>
                    <a:lnTo>
                      <a:pt x="7" y="8"/>
                    </a:lnTo>
                    <a:lnTo>
                      <a:pt x="7" y="10"/>
                    </a:lnTo>
                    <a:lnTo>
                      <a:pt x="7" y="12"/>
                    </a:lnTo>
                    <a:lnTo>
                      <a:pt x="7" y="14"/>
                    </a:lnTo>
                    <a:lnTo>
                      <a:pt x="7" y="17"/>
                    </a:lnTo>
                    <a:lnTo>
                      <a:pt x="6" y="16"/>
                    </a:lnTo>
                    <a:lnTo>
                      <a:pt x="4" y="15"/>
                    </a:lnTo>
                    <a:lnTo>
                      <a:pt x="3" y="14"/>
                    </a:lnTo>
                    <a:lnTo>
                      <a:pt x="2" y="14"/>
                    </a:lnTo>
                    <a:lnTo>
                      <a:pt x="0" y="11"/>
                    </a:lnTo>
                    <a:lnTo>
                      <a:pt x="0" y="8"/>
                    </a:lnTo>
                    <a:lnTo>
                      <a:pt x="0" y="6"/>
                    </a:lnTo>
                    <a:lnTo>
                      <a:pt x="0" y="4"/>
                    </a:lnTo>
                    <a:lnTo>
                      <a:pt x="0" y="1"/>
                    </a:lnTo>
                    <a:lnTo>
                      <a:pt x="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0" name="Freeform 971"/>
              <p:cNvSpPr>
                <a:spLocks/>
              </p:cNvSpPr>
              <p:nvPr/>
            </p:nvSpPr>
            <p:spPr bwMode="auto">
              <a:xfrm>
                <a:off x="4848" y="2452"/>
                <a:ext cx="85" cy="51"/>
              </a:xfrm>
              <a:custGeom>
                <a:avLst/>
                <a:gdLst>
                  <a:gd name="T0" fmla="*/ 2 w 85"/>
                  <a:gd name="T1" fmla="*/ 0 h 51"/>
                  <a:gd name="T2" fmla="*/ 7 w 85"/>
                  <a:gd name="T3" fmla="*/ 3 h 51"/>
                  <a:gd name="T4" fmla="*/ 12 w 85"/>
                  <a:gd name="T5" fmla="*/ 5 h 51"/>
                  <a:gd name="T6" fmla="*/ 18 w 85"/>
                  <a:gd name="T7" fmla="*/ 7 h 51"/>
                  <a:gd name="T8" fmla="*/ 23 w 85"/>
                  <a:gd name="T9" fmla="*/ 9 h 51"/>
                  <a:gd name="T10" fmla="*/ 29 w 85"/>
                  <a:gd name="T11" fmla="*/ 10 h 51"/>
                  <a:gd name="T12" fmla="*/ 34 w 85"/>
                  <a:gd name="T13" fmla="*/ 13 h 51"/>
                  <a:gd name="T14" fmla="*/ 40 w 85"/>
                  <a:gd name="T15" fmla="*/ 15 h 51"/>
                  <a:gd name="T16" fmla="*/ 45 w 85"/>
                  <a:gd name="T17" fmla="*/ 17 h 51"/>
                  <a:gd name="T18" fmla="*/ 50 w 85"/>
                  <a:gd name="T19" fmla="*/ 19 h 51"/>
                  <a:gd name="T20" fmla="*/ 55 w 85"/>
                  <a:gd name="T21" fmla="*/ 21 h 51"/>
                  <a:gd name="T22" fmla="*/ 61 w 85"/>
                  <a:gd name="T23" fmla="*/ 24 h 51"/>
                  <a:gd name="T24" fmla="*/ 66 w 85"/>
                  <a:gd name="T25" fmla="*/ 26 h 51"/>
                  <a:gd name="T26" fmla="*/ 71 w 85"/>
                  <a:gd name="T27" fmla="*/ 29 h 51"/>
                  <a:gd name="T28" fmla="*/ 75 w 85"/>
                  <a:gd name="T29" fmla="*/ 32 h 51"/>
                  <a:gd name="T30" fmla="*/ 80 w 85"/>
                  <a:gd name="T31" fmla="*/ 35 h 51"/>
                  <a:gd name="T32" fmla="*/ 85 w 85"/>
                  <a:gd name="T33" fmla="*/ 39 h 51"/>
                  <a:gd name="T34" fmla="*/ 85 w 85"/>
                  <a:gd name="T35" fmla="*/ 41 h 51"/>
                  <a:gd name="T36" fmla="*/ 85 w 85"/>
                  <a:gd name="T37" fmla="*/ 44 h 51"/>
                  <a:gd name="T38" fmla="*/ 85 w 85"/>
                  <a:gd name="T39" fmla="*/ 46 h 51"/>
                  <a:gd name="T40" fmla="*/ 85 w 85"/>
                  <a:gd name="T41" fmla="*/ 47 h 51"/>
                  <a:gd name="T42" fmla="*/ 85 w 85"/>
                  <a:gd name="T43" fmla="*/ 49 h 51"/>
                  <a:gd name="T44" fmla="*/ 85 w 85"/>
                  <a:gd name="T45" fmla="*/ 51 h 51"/>
                  <a:gd name="T46" fmla="*/ 79 w 85"/>
                  <a:gd name="T47" fmla="*/ 47 h 51"/>
                  <a:gd name="T48" fmla="*/ 74 w 85"/>
                  <a:gd name="T49" fmla="*/ 45 h 51"/>
                  <a:gd name="T50" fmla="*/ 69 w 85"/>
                  <a:gd name="T51" fmla="*/ 42 h 51"/>
                  <a:gd name="T52" fmla="*/ 64 w 85"/>
                  <a:gd name="T53" fmla="*/ 39 h 51"/>
                  <a:gd name="T54" fmla="*/ 58 w 85"/>
                  <a:gd name="T55" fmla="*/ 37 h 51"/>
                  <a:gd name="T56" fmla="*/ 53 w 85"/>
                  <a:gd name="T57" fmla="*/ 35 h 51"/>
                  <a:gd name="T58" fmla="*/ 47 w 85"/>
                  <a:gd name="T59" fmla="*/ 32 h 51"/>
                  <a:gd name="T60" fmla="*/ 42 w 85"/>
                  <a:gd name="T61" fmla="*/ 30 h 51"/>
                  <a:gd name="T62" fmla="*/ 37 w 85"/>
                  <a:gd name="T63" fmla="*/ 28 h 51"/>
                  <a:gd name="T64" fmla="*/ 31 w 85"/>
                  <a:gd name="T65" fmla="*/ 26 h 51"/>
                  <a:gd name="T66" fmla="*/ 26 w 85"/>
                  <a:gd name="T67" fmla="*/ 24 h 51"/>
                  <a:gd name="T68" fmla="*/ 20 w 85"/>
                  <a:gd name="T69" fmla="*/ 21 h 51"/>
                  <a:gd name="T70" fmla="*/ 15 w 85"/>
                  <a:gd name="T71" fmla="*/ 19 h 51"/>
                  <a:gd name="T72" fmla="*/ 10 w 85"/>
                  <a:gd name="T73" fmla="*/ 17 h 51"/>
                  <a:gd name="T74" fmla="*/ 5 w 85"/>
                  <a:gd name="T75" fmla="*/ 15 h 51"/>
                  <a:gd name="T76" fmla="*/ 0 w 85"/>
                  <a:gd name="T77" fmla="*/ 12 h 51"/>
                  <a:gd name="T78" fmla="*/ 0 w 85"/>
                  <a:gd name="T79" fmla="*/ 11 h 51"/>
                  <a:gd name="T80" fmla="*/ 0 w 85"/>
                  <a:gd name="T81" fmla="*/ 9 h 51"/>
                  <a:gd name="T82" fmla="*/ 0 w 85"/>
                  <a:gd name="T83" fmla="*/ 8 h 51"/>
                  <a:gd name="T84" fmla="*/ 1 w 85"/>
                  <a:gd name="T85" fmla="*/ 6 h 51"/>
                  <a:gd name="T86" fmla="*/ 1 w 85"/>
                  <a:gd name="T87" fmla="*/ 5 h 51"/>
                  <a:gd name="T88" fmla="*/ 1 w 85"/>
                  <a:gd name="T89" fmla="*/ 3 h 51"/>
                  <a:gd name="T90" fmla="*/ 1 w 85"/>
                  <a:gd name="T91" fmla="*/ 2 h 51"/>
                  <a:gd name="T92" fmla="*/ 2 w 85"/>
                  <a:gd name="T93" fmla="*/ 0 h 51"/>
                  <a:gd name="T94" fmla="*/ 2 w 85"/>
                  <a:gd name="T95" fmla="*/ 0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51">
                    <a:moveTo>
                      <a:pt x="2" y="0"/>
                    </a:moveTo>
                    <a:lnTo>
                      <a:pt x="7" y="3"/>
                    </a:lnTo>
                    <a:lnTo>
                      <a:pt x="12" y="5"/>
                    </a:lnTo>
                    <a:lnTo>
                      <a:pt x="18" y="7"/>
                    </a:lnTo>
                    <a:lnTo>
                      <a:pt x="23" y="9"/>
                    </a:lnTo>
                    <a:lnTo>
                      <a:pt x="29" y="10"/>
                    </a:lnTo>
                    <a:lnTo>
                      <a:pt x="34" y="13"/>
                    </a:lnTo>
                    <a:lnTo>
                      <a:pt x="40" y="15"/>
                    </a:lnTo>
                    <a:lnTo>
                      <a:pt x="45" y="17"/>
                    </a:lnTo>
                    <a:lnTo>
                      <a:pt x="50" y="19"/>
                    </a:lnTo>
                    <a:lnTo>
                      <a:pt x="55" y="21"/>
                    </a:lnTo>
                    <a:lnTo>
                      <a:pt x="61" y="24"/>
                    </a:lnTo>
                    <a:lnTo>
                      <a:pt x="66" y="26"/>
                    </a:lnTo>
                    <a:lnTo>
                      <a:pt x="71" y="29"/>
                    </a:lnTo>
                    <a:lnTo>
                      <a:pt x="75" y="32"/>
                    </a:lnTo>
                    <a:lnTo>
                      <a:pt x="80" y="35"/>
                    </a:lnTo>
                    <a:lnTo>
                      <a:pt x="85" y="39"/>
                    </a:lnTo>
                    <a:lnTo>
                      <a:pt x="85" y="41"/>
                    </a:lnTo>
                    <a:lnTo>
                      <a:pt x="85" y="44"/>
                    </a:lnTo>
                    <a:lnTo>
                      <a:pt x="85" y="46"/>
                    </a:lnTo>
                    <a:lnTo>
                      <a:pt x="85" y="47"/>
                    </a:lnTo>
                    <a:lnTo>
                      <a:pt x="85" y="49"/>
                    </a:lnTo>
                    <a:lnTo>
                      <a:pt x="85" y="51"/>
                    </a:lnTo>
                    <a:lnTo>
                      <a:pt x="79" y="47"/>
                    </a:lnTo>
                    <a:lnTo>
                      <a:pt x="74" y="45"/>
                    </a:lnTo>
                    <a:lnTo>
                      <a:pt x="69" y="42"/>
                    </a:lnTo>
                    <a:lnTo>
                      <a:pt x="64" y="39"/>
                    </a:lnTo>
                    <a:lnTo>
                      <a:pt x="58" y="37"/>
                    </a:lnTo>
                    <a:lnTo>
                      <a:pt x="53" y="35"/>
                    </a:lnTo>
                    <a:lnTo>
                      <a:pt x="47" y="32"/>
                    </a:lnTo>
                    <a:lnTo>
                      <a:pt x="42" y="30"/>
                    </a:lnTo>
                    <a:lnTo>
                      <a:pt x="37" y="28"/>
                    </a:lnTo>
                    <a:lnTo>
                      <a:pt x="31" y="26"/>
                    </a:lnTo>
                    <a:lnTo>
                      <a:pt x="26" y="24"/>
                    </a:lnTo>
                    <a:lnTo>
                      <a:pt x="20" y="21"/>
                    </a:lnTo>
                    <a:lnTo>
                      <a:pt x="15" y="19"/>
                    </a:lnTo>
                    <a:lnTo>
                      <a:pt x="10" y="17"/>
                    </a:lnTo>
                    <a:lnTo>
                      <a:pt x="5" y="15"/>
                    </a:lnTo>
                    <a:lnTo>
                      <a:pt x="0" y="12"/>
                    </a:lnTo>
                    <a:lnTo>
                      <a:pt x="0" y="11"/>
                    </a:lnTo>
                    <a:lnTo>
                      <a:pt x="0" y="9"/>
                    </a:lnTo>
                    <a:lnTo>
                      <a:pt x="0" y="8"/>
                    </a:lnTo>
                    <a:lnTo>
                      <a:pt x="1" y="6"/>
                    </a:lnTo>
                    <a:lnTo>
                      <a:pt x="1" y="5"/>
                    </a:lnTo>
                    <a:lnTo>
                      <a:pt x="1" y="3"/>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1" name="Freeform 972"/>
              <p:cNvSpPr>
                <a:spLocks/>
              </p:cNvSpPr>
              <p:nvPr/>
            </p:nvSpPr>
            <p:spPr bwMode="auto">
              <a:xfrm>
                <a:off x="4569" y="2456"/>
                <a:ext cx="14" cy="18"/>
              </a:xfrm>
              <a:custGeom>
                <a:avLst/>
                <a:gdLst>
                  <a:gd name="T0" fmla="*/ 11 w 14"/>
                  <a:gd name="T1" fmla="*/ 0 h 18"/>
                  <a:gd name="T2" fmla="*/ 12 w 14"/>
                  <a:gd name="T3" fmla="*/ 0 h 18"/>
                  <a:gd name="T4" fmla="*/ 13 w 14"/>
                  <a:gd name="T5" fmla="*/ 1 h 18"/>
                  <a:gd name="T6" fmla="*/ 13 w 14"/>
                  <a:gd name="T7" fmla="*/ 2 h 18"/>
                  <a:gd name="T8" fmla="*/ 14 w 14"/>
                  <a:gd name="T9" fmla="*/ 4 h 18"/>
                  <a:gd name="T10" fmla="*/ 14 w 14"/>
                  <a:gd name="T11" fmla="*/ 5 h 18"/>
                  <a:gd name="T12" fmla="*/ 14 w 14"/>
                  <a:gd name="T13" fmla="*/ 6 h 18"/>
                  <a:gd name="T14" fmla="*/ 13 w 14"/>
                  <a:gd name="T15" fmla="*/ 8 h 18"/>
                  <a:gd name="T16" fmla="*/ 13 w 14"/>
                  <a:gd name="T17" fmla="*/ 10 h 18"/>
                  <a:gd name="T18" fmla="*/ 11 w 14"/>
                  <a:gd name="T19" fmla="*/ 13 h 18"/>
                  <a:gd name="T20" fmla="*/ 9 w 14"/>
                  <a:gd name="T21" fmla="*/ 15 h 18"/>
                  <a:gd name="T22" fmla="*/ 7 w 14"/>
                  <a:gd name="T23" fmla="*/ 16 h 18"/>
                  <a:gd name="T24" fmla="*/ 6 w 14"/>
                  <a:gd name="T25" fmla="*/ 17 h 18"/>
                  <a:gd name="T26" fmla="*/ 4 w 14"/>
                  <a:gd name="T27" fmla="*/ 17 h 18"/>
                  <a:gd name="T28" fmla="*/ 3 w 14"/>
                  <a:gd name="T29" fmla="*/ 17 h 18"/>
                  <a:gd name="T30" fmla="*/ 1 w 14"/>
                  <a:gd name="T31" fmla="*/ 18 h 18"/>
                  <a:gd name="T32" fmla="*/ 0 w 14"/>
                  <a:gd name="T33" fmla="*/ 18 h 18"/>
                  <a:gd name="T34" fmla="*/ 0 w 14"/>
                  <a:gd name="T35" fmla="*/ 16 h 18"/>
                  <a:gd name="T36" fmla="*/ 0 w 14"/>
                  <a:gd name="T37" fmla="*/ 14 h 18"/>
                  <a:gd name="T38" fmla="*/ 0 w 14"/>
                  <a:gd name="T39" fmla="*/ 13 h 18"/>
                  <a:gd name="T40" fmla="*/ 0 w 14"/>
                  <a:gd name="T41" fmla="*/ 11 h 18"/>
                  <a:gd name="T42" fmla="*/ 0 w 14"/>
                  <a:gd name="T43" fmla="*/ 9 h 18"/>
                  <a:gd name="T44" fmla="*/ 1 w 14"/>
                  <a:gd name="T45" fmla="*/ 8 h 18"/>
                  <a:gd name="T46" fmla="*/ 1 w 14"/>
                  <a:gd name="T47" fmla="*/ 6 h 18"/>
                  <a:gd name="T48" fmla="*/ 2 w 14"/>
                  <a:gd name="T49" fmla="*/ 5 h 18"/>
                  <a:gd name="T50" fmla="*/ 3 w 14"/>
                  <a:gd name="T51" fmla="*/ 3 h 18"/>
                  <a:gd name="T52" fmla="*/ 5 w 14"/>
                  <a:gd name="T53" fmla="*/ 1 h 18"/>
                  <a:gd name="T54" fmla="*/ 6 w 14"/>
                  <a:gd name="T55" fmla="*/ 0 h 18"/>
                  <a:gd name="T56" fmla="*/ 7 w 14"/>
                  <a:gd name="T57" fmla="*/ 0 h 18"/>
                  <a:gd name="T58" fmla="*/ 9 w 14"/>
                  <a:gd name="T59" fmla="*/ 0 h 18"/>
                  <a:gd name="T60" fmla="*/ 11 w 14"/>
                  <a:gd name="T61" fmla="*/ 0 h 18"/>
                  <a:gd name="T62" fmla="*/ 11 w 14"/>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8">
                    <a:moveTo>
                      <a:pt x="11" y="0"/>
                    </a:moveTo>
                    <a:lnTo>
                      <a:pt x="12" y="0"/>
                    </a:lnTo>
                    <a:lnTo>
                      <a:pt x="13" y="1"/>
                    </a:lnTo>
                    <a:lnTo>
                      <a:pt x="13" y="2"/>
                    </a:lnTo>
                    <a:lnTo>
                      <a:pt x="14" y="4"/>
                    </a:lnTo>
                    <a:lnTo>
                      <a:pt x="14" y="5"/>
                    </a:lnTo>
                    <a:lnTo>
                      <a:pt x="14" y="6"/>
                    </a:lnTo>
                    <a:lnTo>
                      <a:pt x="13" y="8"/>
                    </a:lnTo>
                    <a:lnTo>
                      <a:pt x="13" y="10"/>
                    </a:lnTo>
                    <a:lnTo>
                      <a:pt x="11" y="13"/>
                    </a:lnTo>
                    <a:lnTo>
                      <a:pt x="9" y="15"/>
                    </a:lnTo>
                    <a:lnTo>
                      <a:pt x="7" y="16"/>
                    </a:lnTo>
                    <a:lnTo>
                      <a:pt x="6" y="17"/>
                    </a:lnTo>
                    <a:lnTo>
                      <a:pt x="4" y="17"/>
                    </a:lnTo>
                    <a:lnTo>
                      <a:pt x="3" y="17"/>
                    </a:lnTo>
                    <a:lnTo>
                      <a:pt x="1" y="18"/>
                    </a:lnTo>
                    <a:lnTo>
                      <a:pt x="0" y="18"/>
                    </a:lnTo>
                    <a:lnTo>
                      <a:pt x="0" y="16"/>
                    </a:lnTo>
                    <a:lnTo>
                      <a:pt x="0" y="14"/>
                    </a:lnTo>
                    <a:lnTo>
                      <a:pt x="0" y="13"/>
                    </a:lnTo>
                    <a:lnTo>
                      <a:pt x="0" y="11"/>
                    </a:lnTo>
                    <a:lnTo>
                      <a:pt x="0" y="9"/>
                    </a:lnTo>
                    <a:lnTo>
                      <a:pt x="1" y="8"/>
                    </a:lnTo>
                    <a:lnTo>
                      <a:pt x="1" y="6"/>
                    </a:lnTo>
                    <a:lnTo>
                      <a:pt x="2" y="5"/>
                    </a:lnTo>
                    <a:lnTo>
                      <a:pt x="3" y="3"/>
                    </a:lnTo>
                    <a:lnTo>
                      <a:pt x="5" y="1"/>
                    </a:lnTo>
                    <a:lnTo>
                      <a:pt x="6" y="0"/>
                    </a:lnTo>
                    <a:lnTo>
                      <a:pt x="7" y="0"/>
                    </a:lnTo>
                    <a:lnTo>
                      <a:pt x="9"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2" name="Freeform 973"/>
              <p:cNvSpPr>
                <a:spLocks/>
              </p:cNvSpPr>
              <p:nvPr/>
            </p:nvSpPr>
            <p:spPr bwMode="auto">
              <a:xfrm>
                <a:off x="4610" y="2460"/>
                <a:ext cx="16" cy="16"/>
              </a:xfrm>
              <a:custGeom>
                <a:avLst/>
                <a:gdLst>
                  <a:gd name="T0" fmla="*/ 14 w 16"/>
                  <a:gd name="T1" fmla="*/ 0 h 16"/>
                  <a:gd name="T2" fmla="*/ 15 w 16"/>
                  <a:gd name="T3" fmla="*/ 1 h 16"/>
                  <a:gd name="T4" fmla="*/ 16 w 16"/>
                  <a:gd name="T5" fmla="*/ 4 h 16"/>
                  <a:gd name="T6" fmla="*/ 16 w 16"/>
                  <a:gd name="T7" fmla="*/ 5 h 16"/>
                  <a:gd name="T8" fmla="*/ 16 w 16"/>
                  <a:gd name="T9" fmla="*/ 7 h 16"/>
                  <a:gd name="T10" fmla="*/ 15 w 16"/>
                  <a:gd name="T11" fmla="*/ 9 h 16"/>
                  <a:gd name="T12" fmla="*/ 15 w 16"/>
                  <a:gd name="T13" fmla="*/ 10 h 16"/>
                  <a:gd name="T14" fmla="*/ 14 w 16"/>
                  <a:gd name="T15" fmla="*/ 12 h 16"/>
                  <a:gd name="T16" fmla="*/ 13 w 16"/>
                  <a:gd name="T17" fmla="*/ 13 h 16"/>
                  <a:gd name="T18" fmla="*/ 11 w 16"/>
                  <a:gd name="T19" fmla="*/ 14 h 16"/>
                  <a:gd name="T20" fmla="*/ 10 w 16"/>
                  <a:gd name="T21" fmla="*/ 15 h 16"/>
                  <a:gd name="T22" fmla="*/ 8 w 16"/>
                  <a:gd name="T23" fmla="*/ 16 h 16"/>
                  <a:gd name="T24" fmla="*/ 7 w 16"/>
                  <a:gd name="T25" fmla="*/ 16 h 16"/>
                  <a:gd name="T26" fmla="*/ 5 w 16"/>
                  <a:gd name="T27" fmla="*/ 16 h 16"/>
                  <a:gd name="T28" fmla="*/ 4 w 16"/>
                  <a:gd name="T29" fmla="*/ 16 h 16"/>
                  <a:gd name="T30" fmla="*/ 3 w 16"/>
                  <a:gd name="T31" fmla="*/ 16 h 16"/>
                  <a:gd name="T32" fmla="*/ 2 w 16"/>
                  <a:gd name="T33" fmla="*/ 15 h 16"/>
                  <a:gd name="T34" fmla="*/ 1 w 16"/>
                  <a:gd name="T35" fmla="*/ 13 h 16"/>
                  <a:gd name="T36" fmla="*/ 1 w 16"/>
                  <a:gd name="T37" fmla="*/ 12 h 16"/>
                  <a:gd name="T38" fmla="*/ 0 w 16"/>
                  <a:gd name="T39" fmla="*/ 10 h 16"/>
                  <a:gd name="T40" fmla="*/ 1 w 16"/>
                  <a:gd name="T41" fmla="*/ 9 h 16"/>
                  <a:gd name="T42" fmla="*/ 1 w 16"/>
                  <a:gd name="T43" fmla="*/ 8 h 16"/>
                  <a:gd name="T44" fmla="*/ 1 w 16"/>
                  <a:gd name="T45" fmla="*/ 6 h 16"/>
                  <a:gd name="T46" fmla="*/ 3 w 16"/>
                  <a:gd name="T47" fmla="*/ 5 h 16"/>
                  <a:gd name="T48" fmla="*/ 4 w 16"/>
                  <a:gd name="T49" fmla="*/ 4 h 16"/>
                  <a:gd name="T50" fmla="*/ 6 w 16"/>
                  <a:gd name="T51" fmla="*/ 4 h 16"/>
                  <a:gd name="T52" fmla="*/ 8 w 16"/>
                  <a:gd name="T53" fmla="*/ 3 h 16"/>
                  <a:gd name="T54" fmla="*/ 9 w 16"/>
                  <a:gd name="T55" fmla="*/ 2 h 16"/>
                  <a:gd name="T56" fmla="*/ 11 w 16"/>
                  <a:gd name="T57" fmla="*/ 2 h 16"/>
                  <a:gd name="T58" fmla="*/ 12 w 16"/>
                  <a:gd name="T59" fmla="*/ 1 h 16"/>
                  <a:gd name="T60" fmla="*/ 14 w 16"/>
                  <a:gd name="T61" fmla="*/ 0 h 16"/>
                  <a:gd name="T62" fmla="*/ 14 w 16"/>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16">
                    <a:moveTo>
                      <a:pt x="14" y="0"/>
                    </a:moveTo>
                    <a:lnTo>
                      <a:pt x="15" y="1"/>
                    </a:lnTo>
                    <a:lnTo>
                      <a:pt x="16" y="4"/>
                    </a:lnTo>
                    <a:lnTo>
                      <a:pt x="16" y="5"/>
                    </a:lnTo>
                    <a:lnTo>
                      <a:pt x="16" y="7"/>
                    </a:lnTo>
                    <a:lnTo>
                      <a:pt x="15" y="9"/>
                    </a:lnTo>
                    <a:lnTo>
                      <a:pt x="15" y="10"/>
                    </a:lnTo>
                    <a:lnTo>
                      <a:pt x="14" y="12"/>
                    </a:lnTo>
                    <a:lnTo>
                      <a:pt x="13" y="13"/>
                    </a:lnTo>
                    <a:lnTo>
                      <a:pt x="11" y="14"/>
                    </a:lnTo>
                    <a:lnTo>
                      <a:pt x="10" y="15"/>
                    </a:lnTo>
                    <a:lnTo>
                      <a:pt x="8" y="16"/>
                    </a:lnTo>
                    <a:lnTo>
                      <a:pt x="7" y="16"/>
                    </a:lnTo>
                    <a:lnTo>
                      <a:pt x="5" y="16"/>
                    </a:lnTo>
                    <a:lnTo>
                      <a:pt x="4" y="16"/>
                    </a:lnTo>
                    <a:lnTo>
                      <a:pt x="3" y="16"/>
                    </a:lnTo>
                    <a:lnTo>
                      <a:pt x="2" y="15"/>
                    </a:lnTo>
                    <a:lnTo>
                      <a:pt x="1" y="13"/>
                    </a:lnTo>
                    <a:lnTo>
                      <a:pt x="1" y="12"/>
                    </a:lnTo>
                    <a:lnTo>
                      <a:pt x="0" y="10"/>
                    </a:lnTo>
                    <a:lnTo>
                      <a:pt x="1" y="9"/>
                    </a:lnTo>
                    <a:lnTo>
                      <a:pt x="1" y="8"/>
                    </a:lnTo>
                    <a:lnTo>
                      <a:pt x="1" y="6"/>
                    </a:lnTo>
                    <a:lnTo>
                      <a:pt x="3" y="5"/>
                    </a:lnTo>
                    <a:lnTo>
                      <a:pt x="4" y="4"/>
                    </a:lnTo>
                    <a:lnTo>
                      <a:pt x="6" y="4"/>
                    </a:lnTo>
                    <a:lnTo>
                      <a:pt x="8" y="3"/>
                    </a:lnTo>
                    <a:lnTo>
                      <a:pt x="9" y="2"/>
                    </a:lnTo>
                    <a:lnTo>
                      <a:pt x="11" y="2"/>
                    </a:lnTo>
                    <a:lnTo>
                      <a:pt x="12"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3" name="Freeform 974"/>
              <p:cNvSpPr>
                <a:spLocks/>
              </p:cNvSpPr>
              <p:nvPr/>
            </p:nvSpPr>
            <p:spPr bwMode="auto">
              <a:xfrm>
                <a:off x="4511" y="2462"/>
                <a:ext cx="7" cy="12"/>
              </a:xfrm>
              <a:custGeom>
                <a:avLst/>
                <a:gdLst>
                  <a:gd name="T0" fmla="*/ 2 w 7"/>
                  <a:gd name="T1" fmla="*/ 0 h 12"/>
                  <a:gd name="T2" fmla="*/ 3 w 7"/>
                  <a:gd name="T3" fmla="*/ 0 h 12"/>
                  <a:gd name="T4" fmla="*/ 4 w 7"/>
                  <a:gd name="T5" fmla="*/ 1 h 12"/>
                  <a:gd name="T6" fmla="*/ 5 w 7"/>
                  <a:gd name="T7" fmla="*/ 2 h 12"/>
                  <a:gd name="T8" fmla="*/ 6 w 7"/>
                  <a:gd name="T9" fmla="*/ 3 h 12"/>
                  <a:gd name="T10" fmla="*/ 6 w 7"/>
                  <a:gd name="T11" fmla="*/ 5 h 12"/>
                  <a:gd name="T12" fmla="*/ 7 w 7"/>
                  <a:gd name="T13" fmla="*/ 7 h 12"/>
                  <a:gd name="T14" fmla="*/ 7 w 7"/>
                  <a:gd name="T15" fmla="*/ 10 h 12"/>
                  <a:gd name="T16" fmla="*/ 7 w 7"/>
                  <a:gd name="T17" fmla="*/ 12 h 12"/>
                  <a:gd name="T18" fmla="*/ 6 w 7"/>
                  <a:gd name="T19" fmla="*/ 11 h 12"/>
                  <a:gd name="T20" fmla="*/ 5 w 7"/>
                  <a:gd name="T21" fmla="*/ 11 h 12"/>
                  <a:gd name="T22" fmla="*/ 4 w 7"/>
                  <a:gd name="T23" fmla="*/ 11 h 12"/>
                  <a:gd name="T24" fmla="*/ 3 w 7"/>
                  <a:gd name="T25" fmla="*/ 10 h 12"/>
                  <a:gd name="T26" fmla="*/ 2 w 7"/>
                  <a:gd name="T27" fmla="*/ 9 h 12"/>
                  <a:gd name="T28" fmla="*/ 1 w 7"/>
                  <a:gd name="T29" fmla="*/ 7 h 12"/>
                  <a:gd name="T30" fmla="*/ 0 w 7"/>
                  <a:gd name="T31" fmla="*/ 5 h 12"/>
                  <a:gd name="T32" fmla="*/ 0 w 7"/>
                  <a:gd name="T33" fmla="*/ 4 h 12"/>
                  <a:gd name="T34" fmla="*/ 0 w 7"/>
                  <a:gd name="T35" fmla="*/ 2 h 12"/>
                  <a:gd name="T36" fmla="*/ 2 w 7"/>
                  <a:gd name="T37" fmla="*/ 0 h 12"/>
                  <a:gd name="T38" fmla="*/ 2 w 7"/>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 h="12">
                    <a:moveTo>
                      <a:pt x="2" y="0"/>
                    </a:moveTo>
                    <a:lnTo>
                      <a:pt x="3" y="0"/>
                    </a:lnTo>
                    <a:lnTo>
                      <a:pt x="4" y="1"/>
                    </a:lnTo>
                    <a:lnTo>
                      <a:pt x="5" y="2"/>
                    </a:lnTo>
                    <a:lnTo>
                      <a:pt x="6" y="3"/>
                    </a:lnTo>
                    <a:lnTo>
                      <a:pt x="6" y="5"/>
                    </a:lnTo>
                    <a:lnTo>
                      <a:pt x="7" y="7"/>
                    </a:lnTo>
                    <a:lnTo>
                      <a:pt x="7" y="10"/>
                    </a:lnTo>
                    <a:lnTo>
                      <a:pt x="7" y="12"/>
                    </a:lnTo>
                    <a:lnTo>
                      <a:pt x="6" y="11"/>
                    </a:lnTo>
                    <a:lnTo>
                      <a:pt x="5" y="11"/>
                    </a:lnTo>
                    <a:lnTo>
                      <a:pt x="4" y="11"/>
                    </a:lnTo>
                    <a:lnTo>
                      <a:pt x="3" y="10"/>
                    </a:lnTo>
                    <a:lnTo>
                      <a:pt x="2" y="9"/>
                    </a:lnTo>
                    <a:lnTo>
                      <a:pt x="1" y="7"/>
                    </a:lnTo>
                    <a:lnTo>
                      <a:pt x="0" y="5"/>
                    </a:lnTo>
                    <a:lnTo>
                      <a:pt x="0" y="4"/>
                    </a:lnTo>
                    <a:lnTo>
                      <a:pt x="0" y="2"/>
                    </a:lnTo>
                    <a:lnTo>
                      <a:pt x="2"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
          <p:nvSpPr>
            <p:cNvPr id="779" name="Freeform 975"/>
            <p:cNvSpPr>
              <a:spLocks/>
            </p:cNvSpPr>
            <p:nvPr/>
          </p:nvSpPr>
          <p:spPr bwMode="auto">
            <a:xfrm>
              <a:off x="4590" y="2468"/>
              <a:ext cx="14" cy="17"/>
            </a:xfrm>
            <a:custGeom>
              <a:avLst/>
              <a:gdLst>
                <a:gd name="T0" fmla="*/ 13 w 14"/>
                <a:gd name="T1" fmla="*/ 0 h 17"/>
                <a:gd name="T2" fmla="*/ 13 w 14"/>
                <a:gd name="T3" fmla="*/ 1 h 17"/>
                <a:gd name="T4" fmla="*/ 13 w 14"/>
                <a:gd name="T5" fmla="*/ 3 h 17"/>
                <a:gd name="T6" fmla="*/ 14 w 14"/>
                <a:gd name="T7" fmla="*/ 4 h 17"/>
                <a:gd name="T8" fmla="*/ 14 w 14"/>
                <a:gd name="T9" fmla="*/ 6 h 17"/>
                <a:gd name="T10" fmla="*/ 14 w 14"/>
                <a:gd name="T11" fmla="*/ 7 h 17"/>
                <a:gd name="T12" fmla="*/ 14 w 14"/>
                <a:gd name="T13" fmla="*/ 9 h 17"/>
                <a:gd name="T14" fmla="*/ 13 w 14"/>
                <a:gd name="T15" fmla="*/ 10 h 17"/>
                <a:gd name="T16" fmla="*/ 13 w 14"/>
                <a:gd name="T17" fmla="*/ 12 h 17"/>
                <a:gd name="T18" fmla="*/ 12 w 14"/>
                <a:gd name="T19" fmla="*/ 13 h 17"/>
                <a:gd name="T20" fmla="*/ 11 w 14"/>
                <a:gd name="T21" fmla="*/ 14 h 17"/>
                <a:gd name="T22" fmla="*/ 10 w 14"/>
                <a:gd name="T23" fmla="*/ 15 h 17"/>
                <a:gd name="T24" fmla="*/ 9 w 14"/>
                <a:gd name="T25" fmla="*/ 16 h 17"/>
                <a:gd name="T26" fmla="*/ 7 w 14"/>
                <a:gd name="T27" fmla="*/ 17 h 17"/>
                <a:gd name="T28" fmla="*/ 5 w 14"/>
                <a:gd name="T29" fmla="*/ 17 h 17"/>
                <a:gd name="T30" fmla="*/ 3 w 14"/>
                <a:gd name="T31" fmla="*/ 17 h 17"/>
                <a:gd name="T32" fmla="*/ 1 w 14"/>
                <a:gd name="T33" fmla="*/ 17 h 17"/>
                <a:gd name="T34" fmla="*/ 0 w 14"/>
                <a:gd name="T35" fmla="*/ 15 h 17"/>
                <a:gd name="T36" fmla="*/ 0 w 14"/>
                <a:gd name="T37" fmla="*/ 13 h 17"/>
                <a:gd name="T38" fmla="*/ 0 w 14"/>
                <a:gd name="T39" fmla="*/ 11 h 17"/>
                <a:gd name="T40" fmla="*/ 1 w 14"/>
                <a:gd name="T41" fmla="*/ 10 h 17"/>
                <a:gd name="T42" fmla="*/ 1 w 14"/>
                <a:gd name="T43" fmla="*/ 8 h 17"/>
                <a:gd name="T44" fmla="*/ 3 w 14"/>
                <a:gd name="T45" fmla="*/ 5 h 17"/>
                <a:gd name="T46" fmla="*/ 5 w 14"/>
                <a:gd name="T47" fmla="*/ 3 h 17"/>
                <a:gd name="T48" fmla="*/ 7 w 14"/>
                <a:gd name="T49" fmla="*/ 2 h 17"/>
                <a:gd name="T50" fmla="*/ 8 w 14"/>
                <a:gd name="T51" fmla="*/ 1 h 17"/>
                <a:gd name="T52" fmla="*/ 10 w 14"/>
                <a:gd name="T53" fmla="*/ 1 h 17"/>
                <a:gd name="T54" fmla="*/ 11 w 14"/>
                <a:gd name="T55" fmla="*/ 0 h 17"/>
                <a:gd name="T56" fmla="*/ 13 w 14"/>
                <a:gd name="T57" fmla="*/ 0 h 17"/>
                <a:gd name="T58" fmla="*/ 13 w 14"/>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 h="17">
                  <a:moveTo>
                    <a:pt x="13" y="0"/>
                  </a:moveTo>
                  <a:lnTo>
                    <a:pt x="13" y="1"/>
                  </a:lnTo>
                  <a:lnTo>
                    <a:pt x="13" y="3"/>
                  </a:lnTo>
                  <a:lnTo>
                    <a:pt x="14" y="4"/>
                  </a:lnTo>
                  <a:lnTo>
                    <a:pt x="14" y="6"/>
                  </a:lnTo>
                  <a:lnTo>
                    <a:pt x="14" y="7"/>
                  </a:lnTo>
                  <a:lnTo>
                    <a:pt x="14" y="9"/>
                  </a:lnTo>
                  <a:lnTo>
                    <a:pt x="13" y="10"/>
                  </a:lnTo>
                  <a:lnTo>
                    <a:pt x="13" y="12"/>
                  </a:lnTo>
                  <a:lnTo>
                    <a:pt x="12" y="13"/>
                  </a:lnTo>
                  <a:lnTo>
                    <a:pt x="11" y="14"/>
                  </a:lnTo>
                  <a:lnTo>
                    <a:pt x="10" y="15"/>
                  </a:lnTo>
                  <a:lnTo>
                    <a:pt x="9" y="16"/>
                  </a:lnTo>
                  <a:lnTo>
                    <a:pt x="7" y="17"/>
                  </a:lnTo>
                  <a:lnTo>
                    <a:pt x="5" y="17"/>
                  </a:lnTo>
                  <a:lnTo>
                    <a:pt x="3" y="17"/>
                  </a:lnTo>
                  <a:lnTo>
                    <a:pt x="1" y="17"/>
                  </a:lnTo>
                  <a:lnTo>
                    <a:pt x="0" y="15"/>
                  </a:lnTo>
                  <a:lnTo>
                    <a:pt x="0" y="13"/>
                  </a:lnTo>
                  <a:lnTo>
                    <a:pt x="0" y="11"/>
                  </a:lnTo>
                  <a:lnTo>
                    <a:pt x="1" y="10"/>
                  </a:lnTo>
                  <a:lnTo>
                    <a:pt x="1" y="8"/>
                  </a:lnTo>
                  <a:lnTo>
                    <a:pt x="3" y="5"/>
                  </a:lnTo>
                  <a:lnTo>
                    <a:pt x="5" y="3"/>
                  </a:lnTo>
                  <a:lnTo>
                    <a:pt x="7" y="2"/>
                  </a:lnTo>
                  <a:lnTo>
                    <a:pt x="8" y="1"/>
                  </a:lnTo>
                  <a:lnTo>
                    <a:pt x="10" y="1"/>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0" name="Freeform 976"/>
            <p:cNvSpPr>
              <a:spLocks/>
            </p:cNvSpPr>
            <p:nvPr/>
          </p:nvSpPr>
          <p:spPr bwMode="auto">
            <a:xfrm>
              <a:off x="4489" y="2469"/>
              <a:ext cx="11" cy="16"/>
            </a:xfrm>
            <a:custGeom>
              <a:avLst/>
              <a:gdLst>
                <a:gd name="T0" fmla="*/ 1 w 11"/>
                <a:gd name="T1" fmla="*/ 0 h 16"/>
                <a:gd name="T2" fmla="*/ 3 w 11"/>
                <a:gd name="T3" fmla="*/ 0 h 16"/>
                <a:gd name="T4" fmla="*/ 4 w 11"/>
                <a:gd name="T5" fmla="*/ 1 h 16"/>
                <a:gd name="T6" fmla="*/ 5 w 11"/>
                <a:gd name="T7" fmla="*/ 2 h 16"/>
                <a:gd name="T8" fmla="*/ 6 w 11"/>
                <a:gd name="T9" fmla="*/ 3 h 16"/>
                <a:gd name="T10" fmla="*/ 8 w 11"/>
                <a:gd name="T11" fmla="*/ 5 h 16"/>
                <a:gd name="T12" fmla="*/ 9 w 11"/>
                <a:gd name="T13" fmla="*/ 7 h 16"/>
                <a:gd name="T14" fmla="*/ 9 w 11"/>
                <a:gd name="T15" fmla="*/ 9 h 16"/>
                <a:gd name="T16" fmla="*/ 10 w 11"/>
                <a:gd name="T17" fmla="*/ 11 h 16"/>
                <a:gd name="T18" fmla="*/ 10 w 11"/>
                <a:gd name="T19" fmla="*/ 13 h 16"/>
                <a:gd name="T20" fmla="*/ 11 w 11"/>
                <a:gd name="T21" fmla="*/ 16 h 16"/>
                <a:gd name="T22" fmla="*/ 8 w 11"/>
                <a:gd name="T23" fmla="*/ 15 h 16"/>
                <a:gd name="T24" fmla="*/ 5 w 11"/>
                <a:gd name="T25" fmla="*/ 14 h 16"/>
                <a:gd name="T26" fmla="*/ 4 w 11"/>
                <a:gd name="T27" fmla="*/ 12 h 16"/>
                <a:gd name="T28" fmla="*/ 3 w 11"/>
                <a:gd name="T29" fmla="*/ 11 h 16"/>
                <a:gd name="T30" fmla="*/ 2 w 11"/>
                <a:gd name="T31" fmla="*/ 9 h 16"/>
                <a:gd name="T32" fmla="*/ 1 w 11"/>
                <a:gd name="T33" fmla="*/ 8 h 16"/>
                <a:gd name="T34" fmla="*/ 0 w 11"/>
                <a:gd name="T35" fmla="*/ 6 h 16"/>
                <a:gd name="T36" fmla="*/ 0 w 11"/>
                <a:gd name="T37" fmla="*/ 5 h 16"/>
                <a:gd name="T38" fmla="*/ 0 w 11"/>
                <a:gd name="T39" fmla="*/ 2 h 16"/>
                <a:gd name="T40" fmla="*/ 1 w 11"/>
                <a:gd name="T41" fmla="*/ 0 h 16"/>
                <a:gd name="T42" fmla="*/ 1 w 11"/>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6">
                  <a:moveTo>
                    <a:pt x="1" y="0"/>
                  </a:moveTo>
                  <a:lnTo>
                    <a:pt x="3" y="0"/>
                  </a:lnTo>
                  <a:lnTo>
                    <a:pt x="4" y="1"/>
                  </a:lnTo>
                  <a:lnTo>
                    <a:pt x="5" y="2"/>
                  </a:lnTo>
                  <a:lnTo>
                    <a:pt x="6" y="3"/>
                  </a:lnTo>
                  <a:lnTo>
                    <a:pt x="8" y="5"/>
                  </a:lnTo>
                  <a:lnTo>
                    <a:pt x="9" y="7"/>
                  </a:lnTo>
                  <a:lnTo>
                    <a:pt x="9" y="9"/>
                  </a:lnTo>
                  <a:lnTo>
                    <a:pt x="10" y="11"/>
                  </a:lnTo>
                  <a:lnTo>
                    <a:pt x="10" y="13"/>
                  </a:lnTo>
                  <a:lnTo>
                    <a:pt x="11" y="16"/>
                  </a:lnTo>
                  <a:lnTo>
                    <a:pt x="8" y="15"/>
                  </a:lnTo>
                  <a:lnTo>
                    <a:pt x="5" y="14"/>
                  </a:lnTo>
                  <a:lnTo>
                    <a:pt x="4" y="12"/>
                  </a:lnTo>
                  <a:lnTo>
                    <a:pt x="3" y="11"/>
                  </a:lnTo>
                  <a:lnTo>
                    <a:pt x="2" y="9"/>
                  </a:lnTo>
                  <a:lnTo>
                    <a:pt x="1" y="8"/>
                  </a:lnTo>
                  <a:lnTo>
                    <a:pt x="0" y="6"/>
                  </a:lnTo>
                  <a:lnTo>
                    <a:pt x="0" y="5"/>
                  </a:lnTo>
                  <a:lnTo>
                    <a:pt x="0" y="2"/>
                  </a:lnTo>
                  <a:lnTo>
                    <a:pt x="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1" name="Freeform 977"/>
            <p:cNvSpPr>
              <a:spLocks/>
            </p:cNvSpPr>
            <p:nvPr/>
          </p:nvSpPr>
          <p:spPr bwMode="auto">
            <a:xfrm>
              <a:off x="4633" y="2472"/>
              <a:ext cx="16" cy="16"/>
            </a:xfrm>
            <a:custGeom>
              <a:avLst/>
              <a:gdLst>
                <a:gd name="T0" fmla="*/ 15 w 16"/>
                <a:gd name="T1" fmla="*/ 0 h 16"/>
                <a:gd name="T2" fmla="*/ 15 w 16"/>
                <a:gd name="T3" fmla="*/ 1 h 16"/>
                <a:gd name="T4" fmla="*/ 15 w 16"/>
                <a:gd name="T5" fmla="*/ 3 h 16"/>
                <a:gd name="T6" fmla="*/ 15 w 16"/>
                <a:gd name="T7" fmla="*/ 5 h 16"/>
                <a:gd name="T8" fmla="*/ 15 w 16"/>
                <a:gd name="T9" fmla="*/ 6 h 16"/>
                <a:gd name="T10" fmla="*/ 15 w 16"/>
                <a:gd name="T11" fmla="*/ 8 h 16"/>
                <a:gd name="T12" fmla="*/ 15 w 16"/>
                <a:gd name="T13" fmla="*/ 9 h 16"/>
                <a:gd name="T14" fmla="*/ 15 w 16"/>
                <a:gd name="T15" fmla="*/ 11 h 16"/>
                <a:gd name="T16" fmla="*/ 16 w 16"/>
                <a:gd name="T17" fmla="*/ 13 h 16"/>
                <a:gd name="T18" fmla="*/ 13 w 16"/>
                <a:gd name="T19" fmla="*/ 13 h 16"/>
                <a:gd name="T20" fmla="*/ 12 w 16"/>
                <a:gd name="T21" fmla="*/ 13 h 16"/>
                <a:gd name="T22" fmla="*/ 10 w 16"/>
                <a:gd name="T23" fmla="*/ 14 h 16"/>
                <a:gd name="T24" fmla="*/ 8 w 16"/>
                <a:gd name="T25" fmla="*/ 15 h 16"/>
                <a:gd name="T26" fmla="*/ 7 w 16"/>
                <a:gd name="T27" fmla="*/ 15 h 16"/>
                <a:gd name="T28" fmla="*/ 5 w 16"/>
                <a:gd name="T29" fmla="*/ 16 h 16"/>
                <a:gd name="T30" fmla="*/ 3 w 16"/>
                <a:gd name="T31" fmla="*/ 16 h 16"/>
                <a:gd name="T32" fmla="*/ 1 w 16"/>
                <a:gd name="T33" fmla="*/ 16 h 16"/>
                <a:gd name="T34" fmla="*/ 0 w 16"/>
                <a:gd name="T35" fmla="*/ 14 h 16"/>
                <a:gd name="T36" fmla="*/ 0 w 16"/>
                <a:gd name="T37" fmla="*/ 13 h 16"/>
                <a:gd name="T38" fmla="*/ 0 w 16"/>
                <a:gd name="T39" fmla="*/ 11 h 16"/>
                <a:gd name="T40" fmla="*/ 0 w 16"/>
                <a:gd name="T41" fmla="*/ 10 h 16"/>
                <a:gd name="T42" fmla="*/ 1 w 16"/>
                <a:gd name="T43" fmla="*/ 8 h 16"/>
                <a:gd name="T44" fmla="*/ 2 w 16"/>
                <a:gd name="T45" fmla="*/ 6 h 16"/>
                <a:gd name="T46" fmla="*/ 3 w 16"/>
                <a:gd name="T47" fmla="*/ 5 h 16"/>
                <a:gd name="T48" fmla="*/ 4 w 16"/>
                <a:gd name="T49" fmla="*/ 4 h 16"/>
                <a:gd name="T50" fmla="*/ 6 w 16"/>
                <a:gd name="T51" fmla="*/ 3 h 16"/>
                <a:gd name="T52" fmla="*/ 8 w 16"/>
                <a:gd name="T53" fmla="*/ 2 h 16"/>
                <a:gd name="T54" fmla="*/ 9 w 16"/>
                <a:gd name="T55" fmla="*/ 2 h 16"/>
                <a:gd name="T56" fmla="*/ 11 w 16"/>
                <a:gd name="T57" fmla="*/ 1 h 16"/>
                <a:gd name="T58" fmla="*/ 13 w 16"/>
                <a:gd name="T59" fmla="*/ 0 h 16"/>
                <a:gd name="T60" fmla="*/ 15 w 16"/>
                <a:gd name="T61" fmla="*/ 0 h 16"/>
                <a:gd name="T62" fmla="*/ 15 w 16"/>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16">
                  <a:moveTo>
                    <a:pt x="15" y="0"/>
                  </a:moveTo>
                  <a:lnTo>
                    <a:pt x="15" y="1"/>
                  </a:lnTo>
                  <a:lnTo>
                    <a:pt x="15" y="3"/>
                  </a:lnTo>
                  <a:lnTo>
                    <a:pt x="15" y="5"/>
                  </a:lnTo>
                  <a:lnTo>
                    <a:pt x="15" y="6"/>
                  </a:lnTo>
                  <a:lnTo>
                    <a:pt x="15" y="8"/>
                  </a:lnTo>
                  <a:lnTo>
                    <a:pt x="15" y="9"/>
                  </a:lnTo>
                  <a:lnTo>
                    <a:pt x="15" y="11"/>
                  </a:lnTo>
                  <a:lnTo>
                    <a:pt x="16" y="13"/>
                  </a:lnTo>
                  <a:lnTo>
                    <a:pt x="13" y="13"/>
                  </a:lnTo>
                  <a:lnTo>
                    <a:pt x="12" y="13"/>
                  </a:lnTo>
                  <a:lnTo>
                    <a:pt x="10" y="14"/>
                  </a:lnTo>
                  <a:lnTo>
                    <a:pt x="8" y="15"/>
                  </a:lnTo>
                  <a:lnTo>
                    <a:pt x="7" y="15"/>
                  </a:lnTo>
                  <a:lnTo>
                    <a:pt x="5" y="16"/>
                  </a:lnTo>
                  <a:lnTo>
                    <a:pt x="3" y="16"/>
                  </a:lnTo>
                  <a:lnTo>
                    <a:pt x="1" y="16"/>
                  </a:lnTo>
                  <a:lnTo>
                    <a:pt x="0" y="14"/>
                  </a:lnTo>
                  <a:lnTo>
                    <a:pt x="0" y="13"/>
                  </a:lnTo>
                  <a:lnTo>
                    <a:pt x="0" y="11"/>
                  </a:lnTo>
                  <a:lnTo>
                    <a:pt x="0" y="10"/>
                  </a:lnTo>
                  <a:lnTo>
                    <a:pt x="1" y="8"/>
                  </a:lnTo>
                  <a:lnTo>
                    <a:pt x="2" y="6"/>
                  </a:lnTo>
                  <a:lnTo>
                    <a:pt x="3" y="5"/>
                  </a:lnTo>
                  <a:lnTo>
                    <a:pt x="4" y="4"/>
                  </a:lnTo>
                  <a:lnTo>
                    <a:pt x="6" y="3"/>
                  </a:lnTo>
                  <a:lnTo>
                    <a:pt x="8" y="2"/>
                  </a:lnTo>
                  <a:lnTo>
                    <a:pt x="9" y="2"/>
                  </a:lnTo>
                  <a:lnTo>
                    <a:pt x="11"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2" name="Freeform 978"/>
            <p:cNvSpPr>
              <a:spLocks/>
            </p:cNvSpPr>
            <p:nvPr/>
          </p:nvSpPr>
          <p:spPr bwMode="auto">
            <a:xfrm>
              <a:off x="4530" y="2475"/>
              <a:ext cx="10" cy="13"/>
            </a:xfrm>
            <a:custGeom>
              <a:avLst/>
              <a:gdLst>
                <a:gd name="T0" fmla="*/ 1 w 10"/>
                <a:gd name="T1" fmla="*/ 0 h 13"/>
                <a:gd name="T2" fmla="*/ 2 w 10"/>
                <a:gd name="T3" fmla="*/ 2 h 13"/>
                <a:gd name="T4" fmla="*/ 3 w 10"/>
                <a:gd name="T5" fmla="*/ 4 h 13"/>
                <a:gd name="T6" fmla="*/ 5 w 10"/>
                <a:gd name="T7" fmla="*/ 5 h 13"/>
                <a:gd name="T8" fmla="*/ 7 w 10"/>
                <a:gd name="T9" fmla="*/ 7 h 13"/>
                <a:gd name="T10" fmla="*/ 8 w 10"/>
                <a:gd name="T11" fmla="*/ 7 h 13"/>
                <a:gd name="T12" fmla="*/ 9 w 10"/>
                <a:gd name="T13" fmla="*/ 9 h 13"/>
                <a:gd name="T14" fmla="*/ 9 w 10"/>
                <a:gd name="T15" fmla="*/ 11 h 13"/>
                <a:gd name="T16" fmla="*/ 10 w 10"/>
                <a:gd name="T17" fmla="*/ 13 h 13"/>
                <a:gd name="T18" fmla="*/ 8 w 10"/>
                <a:gd name="T19" fmla="*/ 13 h 13"/>
                <a:gd name="T20" fmla="*/ 6 w 10"/>
                <a:gd name="T21" fmla="*/ 12 h 13"/>
                <a:gd name="T22" fmla="*/ 4 w 10"/>
                <a:gd name="T23" fmla="*/ 11 h 13"/>
                <a:gd name="T24" fmla="*/ 3 w 10"/>
                <a:gd name="T25" fmla="*/ 10 h 13"/>
                <a:gd name="T26" fmla="*/ 1 w 10"/>
                <a:gd name="T27" fmla="*/ 8 h 13"/>
                <a:gd name="T28" fmla="*/ 0 w 10"/>
                <a:gd name="T29" fmla="*/ 5 h 13"/>
                <a:gd name="T30" fmla="*/ 0 w 10"/>
                <a:gd name="T31" fmla="*/ 2 h 13"/>
                <a:gd name="T32" fmla="*/ 1 w 10"/>
                <a:gd name="T33" fmla="*/ 0 h 13"/>
                <a:gd name="T34" fmla="*/ 1 w 10"/>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3">
                  <a:moveTo>
                    <a:pt x="1" y="0"/>
                  </a:moveTo>
                  <a:lnTo>
                    <a:pt x="2" y="2"/>
                  </a:lnTo>
                  <a:lnTo>
                    <a:pt x="3" y="4"/>
                  </a:lnTo>
                  <a:lnTo>
                    <a:pt x="5" y="5"/>
                  </a:lnTo>
                  <a:lnTo>
                    <a:pt x="7" y="7"/>
                  </a:lnTo>
                  <a:lnTo>
                    <a:pt x="8" y="7"/>
                  </a:lnTo>
                  <a:lnTo>
                    <a:pt x="9" y="9"/>
                  </a:lnTo>
                  <a:lnTo>
                    <a:pt x="9" y="11"/>
                  </a:lnTo>
                  <a:lnTo>
                    <a:pt x="10" y="13"/>
                  </a:lnTo>
                  <a:lnTo>
                    <a:pt x="8" y="13"/>
                  </a:lnTo>
                  <a:lnTo>
                    <a:pt x="6" y="12"/>
                  </a:lnTo>
                  <a:lnTo>
                    <a:pt x="4" y="11"/>
                  </a:lnTo>
                  <a:lnTo>
                    <a:pt x="3" y="10"/>
                  </a:lnTo>
                  <a:lnTo>
                    <a:pt x="1" y="8"/>
                  </a:lnTo>
                  <a:lnTo>
                    <a:pt x="0" y="5"/>
                  </a:lnTo>
                  <a:lnTo>
                    <a:pt x="0" y="2"/>
                  </a:lnTo>
                  <a:lnTo>
                    <a:pt x="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3" name="Freeform 979"/>
            <p:cNvSpPr>
              <a:spLocks/>
            </p:cNvSpPr>
            <p:nvPr/>
          </p:nvSpPr>
          <p:spPr bwMode="auto">
            <a:xfrm>
              <a:off x="4667" y="2474"/>
              <a:ext cx="65" cy="47"/>
            </a:xfrm>
            <a:custGeom>
              <a:avLst/>
              <a:gdLst>
                <a:gd name="T0" fmla="*/ 46 w 65"/>
                <a:gd name="T1" fmla="*/ 0 h 47"/>
                <a:gd name="T2" fmla="*/ 49 w 65"/>
                <a:gd name="T3" fmla="*/ 1 h 47"/>
                <a:gd name="T4" fmla="*/ 52 w 65"/>
                <a:gd name="T5" fmla="*/ 3 h 47"/>
                <a:gd name="T6" fmla="*/ 54 w 65"/>
                <a:gd name="T7" fmla="*/ 5 h 47"/>
                <a:gd name="T8" fmla="*/ 55 w 65"/>
                <a:gd name="T9" fmla="*/ 8 h 47"/>
                <a:gd name="T10" fmla="*/ 56 w 65"/>
                <a:gd name="T11" fmla="*/ 12 h 47"/>
                <a:gd name="T12" fmla="*/ 57 w 65"/>
                <a:gd name="T13" fmla="*/ 15 h 47"/>
                <a:gd name="T14" fmla="*/ 57 w 65"/>
                <a:gd name="T15" fmla="*/ 18 h 47"/>
                <a:gd name="T16" fmla="*/ 57 w 65"/>
                <a:gd name="T17" fmla="*/ 21 h 47"/>
                <a:gd name="T18" fmla="*/ 59 w 65"/>
                <a:gd name="T19" fmla="*/ 23 h 47"/>
                <a:gd name="T20" fmla="*/ 62 w 65"/>
                <a:gd name="T21" fmla="*/ 25 h 47"/>
                <a:gd name="T22" fmla="*/ 64 w 65"/>
                <a:gd name="T23" fmla="*/ 27 h 47"/>
                <a:gd name="T24" fmla="*/ 65 w 65"/>
                <a:gd name="T25" fmla="*/ 30 h 47"/>
                <a:gd name="T26" fmla="*/ 63 w 65"/>
                <a:gd name="T27" fmla="*/ 31 h 47"/>
                <a:gd name="T28" fmla="*/ 59 w 65"/>
                <a:gd name="T29" fmla="*/ 33 h 47"/>
                <a:gd name="T30" fmla="*/ 55 w 65"/>
                <a:gd name="T31" fmla="*/ 34 h 47"/>
                <a:gd name="T32" fmla="*/ 52 w 65"/>
                <a:gd name="T33" fmla="*/ 35 h 47"/>
                <a:gd name="T34" fmla="*/ 49 w 65"/>
                <a:gd name="T35" fmla="*/ 37 h 47"/>
                <a:gd name="T36" fmla="*/ 46 w 65"/>
                <a:gd name="T37" fmla="*/ 39 h 47"/>
                <a:gd name="T38" fmla="*/ 43 w 65"/>
                <a:gd name="T39" fmla="*/ 42 h 47"/>
                <a:gd name="T40" fmla="*/ 42 w 65"/>
                <a:gd name="T41" fmla="*/ 45 h 47"/>
                <a:gd name="T42" fmla="*/ 39 w 65"/>
                <a:gd name="T43" fmla="*/ 46 h 47"/>
                <a:gd name="T44" fmla="*/ 33 w 65"/>
                <a:gd name="T45" fmla="*/ 43 h 47"/>
                <a:gd name="T46" fmla="*/ 28 w 65"/>
                <a:gd name="T47" fmla="*/ 40 h 47"/>
                <a:gd name="T48" fmla="*/ 23 w 65"/>
                <a:gd name="T49" fmla="*/ 36 h 47"/>
                <a:gd name="T50" fmla="*/ 19 w 65"/>
                <a:gd name="T51" fmla="*/ 33 h 47"/>
                <a:gd name="T52" fmla="*/ 13 w 65"/>
                <a:gd name="T53" fmla="*/ 28 h 47"/>
                <a:gd name="T54" fmla="*/ 8 w 65"/>
                <a:gd name="T55" fmla="*/ 25 h 47"/>
                <a:gd name="T56" fmla="*/ 3 w 65"/>
                <a:gd name="T57" fmla="*/ 22 h 47"/>
                <a:gd name="T58" fmla="*/ 0 w 65"/>
                <a:gd name="T59" fmla="*/ 19 h 47"/>
                <a:gd name="T60" fmla="*/ 0 w 65"/>
                <a:gd name="T61" fmla="*/ 16 h 47"/>
                <a:gd name="T62" fmla="*/ 2 w 65"/>
                <a:gd name="T63" fmla="*/ 14 h 47"/>
                <a:gd name="T64" fmla="*/ 5 w 65"/>
                <a:gd name="T65" fmla="*/ 14 h 47"/>
                <a:gd name="T66" fmla="*/ 8 w 65"/>
                <a:gd name="T67" fmla="*/ 16 h 47"/>
                <a:gd name="T68" fmla="*/ 12 w 65"/>
                <a:gd name="T69" fmla="*/ 20 h 47"/>
                <a:gd name="T70" fmla="*/ 17 w 65"/>
                <a:gd name="T71" fmla="*/ 25 h 47"/>
                <a:gd name="T72" fmla="*/ 22 w 65"/>
                <a:gd name="T73" fmla="*/ 27 h 47"/>
                <a:gd name="T74" fmla="*/ 24 w 65"/>
                <a:gd name="T75" fmla="*/ 25 h 47"/>
                <a:gd name="T76" fmla="*/ 23 w 65"/>
                <a:gd name="T77" fmla="*/ 21 h 47"/>
                <a:gd name="T78" fmla="*/ 23 w 65"/>
                <a:gd name="T79" fmla="*/ 18 h 47"/>
                <a:gd name="T80" fmla="*/ 24 w 65"/>
                <a:gd name="T81" fmla="*/ 15 h 47"/>
                <a:gd name="T82" fmla="*/ 25 w 65"/>
                <a:gd name="T83" fmla="*/ 12 h 47"/>
                <a:gd name="T84" fmla="*/ 27 w 65"/>
                <a:gd name="T85" fmla="*/ 9 h 47"/>
                <a:gd name="T86" fmla="*/ 29 w 65"/>
                <a:gd name="T87" fmla="*/ 8 h 47"/>
                <a:gd name="T88" fmla="*/ 32 w 65"/>
                <a:gd name="T89" fmla="*/ 6 h 47"/>
                <a:gd name="T90" fmla="*/ 36 w 65"/>
                <a:gd name="T91" fmla="*/ 5 h 47"/>
                <a:gd name="T92" fmla="*/ 42 w 65"/>
                <a:gd name="T93" fmla="*/ 2 h 47"/>
                <a:gd name="T94" fmla="*/ 44 w 65"/>
                <a:gd name="T95" fmla="*/ 1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 h="47">
                  <a:moveTo>
                    <a:pt x="44" y="1"/>
                  </a:moveTo>
                  <a:lnTo>
                    <a:pt x="46" y="0"/>
                  </a:lnTo>
                  <a:lnTo>
                    <a:pt x="48" y="1"/>
                  </a:lnTo>
                  <a:lnTo>
                    <a:pt x="49" y="1"/>
                  </a:lnTo>
                  <a:lnTo>
                    <a:pt x="51" y="2"/>
                  </a:lnTo>
                  <a:lnTo>
                    <a:pt x="52" y="3"/>
                  </a:lnTo>
                  <a:lnTo>
                    <a:pt x="53" y="4"/>
                  </a:lnTo>
                  <a:lnTo>
                    <a:pt x="54" y="5"/>
                  </a:lnTo>
                  <a:lnTo>
                    <a:pt x="55" y="7"/>
                  </a:lnTo>
                  <a:lnTo>
                    <a:pt x="55" y="8"/>
                  </a:lnTo>
                  <a:lnTo>
                    <a:pt x="56" y="10"/>
                  </a:lnTo>
                  <a:lnTo>
                    <a:pt x="56" y="12"/>
                  </a:lnTo>
                  <a:lnTo>
                    <a:pt x="57" y="13"/>
                  </a:lnTo>
                  <a:lnTo>
                    <a:pt x="57" y="15"/>
                  </a:lnTo>
                  <a:lnTo>
                    <a:pt x="57" y="17"/>
                  </a:lnTo>
                  <a:lnTo>
                    <a:pt x="57" y="18"/>
                  </a:lnTo>
                  <a:lnTo>
                    <a:pt x="57" y="20"/>
                  </a:lnTo>
                  <a:lnTo>
                    <a:pt x="57" y="21"/>
                  </a:lnTo>
                  <a:lnTo>
                    <a:pt x="57" y="22"/>
                  </a:lnTo>
                  <a:lnTo>
                    <a:pt x="59" y="23"/>
                  </a:lnTo>
                  <a:lnTo>
                    <a:pt x="60" y="24"/>
                  </a:lnTo>
                  <a:lnTo>
                    <a:pt x="62" y="25"/>
                  </a:lnTo>
                  <a:lnTo>
                    <a:pt x="64" y="26"/>
                  </a:lnTo>
                  <a:lnTo>
                    <a:pt x="64" y="27"/>
                  </a:lnTo>
                  <a:lnTo>
                    <a:pt x="65" y="28"/>
                  </a:lnTo>
                  <a:lnTo>
                    <a:pt x="65" y="30"/>
                  </a:lnTo>
                  <a:lnTo>
                    <a:pt x="65" y="31"/>
                  </a:lnTo>
                  <a:lnTo>
                    <a:pt x="63" y="31"/>
                  </a:lnTo>
                  <a:lnTo>
                    <a:pt x="61" y="32"/>
                  </a:lnTo>
                  <a:lnTo>
                    <a:pt x="59" y="33"/>
                  </a:lnTo>
                  <a:lnTo>
                    <a:pt x="57" y="33"/>
                  </a:lnTo>
                  <a:lnTo>
                    <a:pt x="55" y="34"/>
                  </a:lnTo>
                  <a:lnTo>
                    <a:pt x="54" y="34"/>
                  </a:lnTo>
                  <a:lnTo>
                    <a:pt x="52" y="35"/>
                  </a:lnTo>
                  <a:lnTo>
                    <a:pt x="50" y="36"/>
                  </a:lnTo>
                  <a:lnTo>
                    <a:pt x="49" y="37"/>
                  </a:lnTo>
                  <a:lnTo>
                    <a:pt x="47" y="38"/>
                  </a:lnTo>
                  <a:lnTo>
                    <a:pt x="46" y="39"/>
                  </a:lnTo>
                  <a:lnTo>
                    <a:pt x="45" y="40"/>
                  </a:lnTo>
                  <a:lnTo>
                    <a:pt x="43" y="42"/>
                  </a:lnTo>
                  <a:lnTo>
                    <a:pt x="43" y="43"/>
                  </a:lnTo>
                  <a:lnTo>
                    <a:pt x="42" y="45"/>
                  </a:lnTo>
                  <a:lnTo>
                    <a:pt x="42" y="47"/>
                  </a:lnTo>
                  <a:lnTo>
                    <a:pt x="39" y="46"/>
                  </a:lnTo>
                  <a:lnTo>
                    <a:pt x="36" y="45"/>
                  </a:lnTo>
                  <a:lnTo>
                    <a:pt x="33" y="43"/>
                  </a:lnTo>
                  <a:lnTo>
                    <a:pt x="31" y="42"/>
                  </a:lnTo>
                  <a:lnTo>
                    <a:pt x="28" y="40"/>
                  </a:lnTo>
                  <a:lnTo>
                    <a:pt x="26" y="38"/>
                  </a:lnTo>
                  <a:lnTo>
                    <a:pt x="23" y="36"/>
                  </a:lnTo>
                  <a:lnTo>
                    <a:pt x="21" y="35"/>
                  </a:lnTo>
                  <a:lnTo>
                    <a:pt x="19" y="33"/>
                  </a:lnTo>
                  <a:lnTo>
                    <a:pt x="16" y="30"/>
                  </a:lnTo>
                  <a:lnTo>
                    <a:pt x="13" y="28"/>
                  </a:lnTo>
                  <a:lnTo>
                    <a:pt x="11" y="27"/>
                  </a:lnTo>
                  <a:lnTo>
                    <a:pt x="8" y="25"/>
                  </a:lnTo>
                  <a:lnTo>
                    <a:pt x="6" y="23"/>
                  </a:lnTo>
                  <a:lnTo>
                    <a:pt x="3" y="22"/>
                  </a:lnTo>
                  <a:lnTo>
                    <a:pt x="0" y="20"/>
                  </a:lnTo>
                  <a:lnTo>
                    <a:pt x="0" y="19"/>
                  </a:lnTo>
                  <a:lnTo>
                    <a:pt x="0" y="18"/>
                  </a:lnTo>
                  <a:lnTo>
                    <a:pt x="0" y="16"/>
                  </a:lnTo>
                  <a:lnTo>
                    <a:pt x="1" y="15"/>
                  </a:lnTo>
                  <a:lnTo>
                    <a:pt x="2" y="14"/>
                  </a:lnTo>
                  <a:lnTo>
                    <a:pt x="3" y="14"/>
                  </a:lnTo>
                  <a:lnTo>
                    <a:pt x="5" y="14"/>
                  </a:lnTo>
                  <a:lnTo>
                    <a:pt x="6" y="15"/>
                  </a:lnTo>
                  <a:lnTo>
                    <a:pt x="8" y="16"/>
                  </a:lnTo>
                  <a:lnTo>
                    <a:pt x="10" y="18"/>
                  </a:lnTo>
                  <a:lnTo>
                    <a:pt x="12" y="20"/>
                  </a:lnTo>
                  <a:lnTo>
                    <a:pt x="15" y="23"/>
                  </a:lnTo>
                  <a:lnTo>
                    <a:pt x="17" y="25"/>
                  </a:lnTo>
                  <a:lnTo>
                    <a:pt x="19" y="26"/>
                  </a:lnTo>
                  <a:lnTo>
                    <a:pt x="22" y="27"/>
                  </a:lnTo>
                  <a:lnTo>
                    <a:pt x="24" y="27"/>
                  </a:lnTo>
                  <a:lnTo>
                    <a:pt x="24" y="25"/>
                  </a:lnTo>
                  <a:lnTo>
                    <a:pt x="23" y="23"/>
                  </a:lnTo>
                  <a:lnTo>
                    <a:pt x="23" y="21"/>
                  </a:lnTo>
                  <a:lnTo>
                    <a:pt x="23" y="20"/>
                  </a:lnTo>
                  <a:lnTo>
                    <a:pt x="23" y="18"/>
                  </a:lnTo>
                  <a:lnTo>
                    <a:pt x="24" y="16"/>
                  </a:lnTo>
                  <a:lnTo>
                    <a:pt x="24" y="15"/>
                  </a:lnTo>
                  <a:lnTo>
                    <a:pt x="25" y="14"/>
                  </a:lnTo>
                  <a:lnTo>
                    <a:pt x="25" y="12"/>
                  </a:lnTo>
                  <a:lnTo>
                    <a:pt x="26" y="11"/>
                  </a:lnTo>
                  <a:lnTo>
                    <a:pt x="27" y="9"/>
                  </a:lnTo>
                  <a:lnTo>
                    <a:pt x="28" y="9"/>
                  </a:lnTo>
                  <a:lnTo>
                    <a:pt x="29" y="8"/>
                  </a:lnTo>
                  <a:lnTo>
                    <a:pt x="30" y="7"/>
                  </a:lnTo>
                  <a:lnTo>
                    <a:pt x="32" y="6"/>
                  </a:lnTo>
                  <a:lnTo>
                    <a:pt x="34" y="6"/>
                  </a:lnTo>
                  <a:lnTo>
                    <a:pt x="36" y="5"/>
                  </a:lnTo>
                  <a:lnTo>
                    <a:pt x="39" y="3"/>
                  </a:lnTo>
                  <a:lnTo>
                    <a:pt x="42" y="2"/>
                  </a:lnTo>
                  <a:lnTo>
                    <a:pt x="44"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4" name="Freeform 980"/>
            <p:cNvSpPr>
              <a:spLocks/>
            </p:cNvSpPr>
            <p:nvPr/>
          </p:nvSpPr>
          <p:spPr bwMode="auto">
            <a:xfrm>
              <a:off x="4567" y="2477"/>
              <a:ext cx="16" cy="17"/>
            </a:xfrm>
            <a:custGeom>
              <a:avLst/>
              <a:gdLst>
                <a:gd name="T0" fmla="*/ 15 w 16"/>
                <a:gd name="T1" fmla="*/ 0 h 17"/>
                <a:gd name="T2" fmla="*/ 15 w 16"/>
                <a:gd name="T3" fmla="*/ 2 h 17"/>
                <a:gd name="T4" fmla="*/ 16 w 16"/>
                <a:gd name="T5" fmla="*/ 4 h 17"/>
                <a:gd name="T6" fmla="*/ 16 w 16"/>
                <a:gd name="T7" fmla="*/ 5 h 17"/>
                <a:gd name="T8" fmla="*/ 16 w 16"/>
                <a:gd name="T9" fmla="*/ 8 h 17"/>
                <a:gd name="T10" fmla="*/ 15 w 16"/>
                <a:gd name="T11" fmla="*/ 9 h 17"/>
                <a:gd name="T12" fmla="*/ 14 w 16"/>
                <a:gd name="T13" fmla="*/ 10 h 17"/>
                <a:gd name="T14" fmla="*/ 13 w 16"/>
                <a:gd name="T15" fmla="*/ 12 h 17"/>
                <a:gd name="T16" fmla="*/ 13 w 16"/>
                <a:gd name="T17" fmla="*/ 13 h 17"/>
                <a:gd name="T18" fmla="*/ 11 w 16"/>
                <a:gd name="T19" fmla="*/ 14 h 17"/>
                <a:gd name="T20" fmla="*/ 10 w 16"/>
                <a:gd name="T21" fmla="*/ 15 h 17"/>
                <a:gd name="T22" fmla="*/ 9 w 16"/>
                <a:gd name="T23" fmla="*/ 15 h 17"/>
                <a:gd name="T24" fmla="*/ 8 w 16"/>
                <a:gd name="T25" fmla="*/ 16 h 17"/>
                <a:gd name="T26" fmla="*/ 6 w 16"/>
                <a:gd name="T27" fmla="*/ 16 h 17"/>
                <a:gd name="T28" fmla="*/ 4 w 16"/>
                <a:gd name="T29" fmla="*/ 17 h 17"/>
                <a:gd name="T30" fmla="*/ 3 w 16"/>
                <a:gd name="T31" fmla="*/ 17 h 17"/>
                <a:gd name="T32" fmla="*/ 1 w 16"/>
                <a:gd name="T33" fmla="*/ 17 h 17"/>
                <a:gd name="T34" fmla="*/ 1 w 16"/>
                <a:gd name="T35" fmla="*/ 15 h 17"/>
                <a:gd name="T36" fmla="*/ 0 w 16"/>
                <a:gd name="T37" fmla="*/ 13 h 17"/>
                <a:gd name="T38" fmla="*/ 0 w 16"/>
                <a:gd name="T39" fmla="*/ 12 h 17"/>
                <a:gd name="T40" fmla="*/ 1 w 16"/>
                <a:gd name="T41" fmla="*/ 10 h 17"/>
                <a:gd name="T42" fmla="*/ 1 w 16"/>
                <a:gd name="T43" fmla="*/ 9 h 17"/>
                <a:gd name="T44" fmla="*/ 2 w 16"/>
                <a:gd name="T45" fmla="*/ 8 h 17"/>
                <a:gd name="T46" fmla="*/ 3 w 16"/>
                <a:gd name="T47" fmla="*/ 6 h 17"/>
                <a:gd name="T48" fmla="*/ 4 w 16"/>
                <a:gd name="T49" fmla="*/ 5 h 17"/>
                <a:gd name="T50" fmla="*/ 6 w 16"/>
                <a:gd name="T51" fmla="*/ 3 h 17"/>
                <a:gd name="T52" fmla="*/ 9 w 16"/>
                <a:gd name="T53" fmla="*/ 2 h 17"/>
                <a:gd name="T54" fmla="*/ 10 w 16"/>
                <a:gd name="T55" fmla="*/ 1 h 17"/>
                <a:gd name="T56" fmla="*/ 11 w 16"/>
                <a:gd name="T57" fmla="*/ 0 h 17"/>
                <a:gd name="T58" fmla="*/ 13 w 16"/>
                <a:gd name="T59" fmla="*/ 0 h 17"/>
                <a:gd name="T60" fmla="*/ 15 w 16"/>
                <a:gd name="T61" fmla="*/ 0 h 17"/>
                <a:gd name="T62" fmla="*/ 15 w 16"/>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17">
                  <a:moveTo>
                    <a:pt x="15" y="0"/>
                  </a:moveTo>
                  <a:lnTo>
                    <a:pt x="15" y="2"/>
                  </a:lnTo>
                  <a:lnTo>
                    <a:pt x="16" y="4"/>
                  </a:lnTo>
                  <a:lnTo>
                    <a:pt x="16" y="5"/>
                  </a:lnTo>
                  <a:lnTo>
                    <a:pt x="16" y="8"/>
                  </a:lnTo>
                  <a:lnTo>
                    <a:pt x="15" y="9"/>
                  </a:lnTo>
                  <a:lnTo>
                    <a:pt x="14" y="10"/>
                  </a:lnTo>
                  <a:lnTo>
                    <a:pt x="13" y="12"/>
                  </a:lnTo>
                  <a:lnTo>
                    <a:pt x="13" y="13"/>
                  </a:lnTo>
                  <a:lnTo>
                    <a:pt x="11" y="14"/>
                  </a:lnTo>
                  <a:lnTo>
                    <a:pt x="10" y="15"/>
                  </a:lnTo>
                  <a:lnTo>
                    <a:pt x="9" y="15"/>
                  </a:lnTo>
                  <a:lnTo>
                    <a:pt x="8" y="16"/>
                  </a:lnTo>
                  <a:lnTo>
                    <a:pt x="6" y="16"/>
                  </a:lnTo>
                  <a:lnTo>
                    <a:pt x="4" y="17"/>
                  </a:lnTo>
                  <a:lnTo>
                    <a:pt x="3" y="17"/>
                  </a:lnTo>
                  <a:lnTo>
                    <a:pt x="1" y="17"/>
                  </a:lnTo>
                  <a:lnTo>
                    <a:pt x="1" y="15"/>
                  </a:lnTo>
                  <a:lnTo>
                    <a:pt x="0" y="13"/>
                  </a:lnTo>
                  <a:lnTo>
                    <a:pt x="0" y="12"/>
                  </a:lnTo>
                  <a:lnTo>
                    <a:pt x="1" y="10"/>
                  </a:lnTo>
                  <a:lnTo>
                    <a:pt x="1" y="9"/>
                  </a:lnTo>
                  <a:lnTo>
                    <a:pt x="2" y="8"/>
                  </a:lnTo>
                  <a:lnTo>
                    <a:pt x="3" y="6"/>
                  </a:lnTo>
                  <a:lnTo>
                    <a:pt x="4" y="5"/>
                  </a:lnTo>
                  <a:lnTo>
                    <a:pt x="6" y="3"/>
                  </a:lnTo>
                  <a:lnTo>
                    <a:pt x="9" y="2"/>
                  </a:lnTo>
                  <a:lnTo>
                    <a:pt x="10" y="1"/>
                  </a:lnTo>
                  <a:lnTo>
                    <a:pt x="11" y="0"/>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5" name="Freeform 981"/>
            <p:cNvSpPr>
              <a:spLocks/>
            </p:cNvSpPr>
            <p:nvPr/>
          </p:nvSpPr>
          <p:spPr bwMode="auto">
            <a:xfrm>
              <a:off x="4609" y="2480"/>
              <a:ext cx="17" cy="18"/>
            </a:xfrm>
            <a:custGeom>
              <a:avLst/>
              <a:gdLst>
                <a:gd name="T0" fmla="*/ 16 w 17"/>
                <a:gd name="T1" fmla="*/ 0 h 18"/>
                <a:gd name="T2" fmla="*/ 17 w 17"/>
                <a:gd name="T3" fmla="*/ 3 h 18"/>
                <a:gd name="T4" fmla="*/ 17 w 17"/>
                <a:gd name="T5" fmla="*/ 5 h 18"/>
                <a:gd name="T6" fmla="*/ 17 w 17"/>
                <a:gd name="T7" fmla="*/ 7 h 18"/>
                <a:gd name="T8" fmla="*/ 16 w 17"/>
                <a:gd name="T9" fmla="*/ 10 h 18"/>
                <a:gd name="T10" fmla="*/ 15 w 17"/>
                <a:gd name="T11" fmla="*/ 11 h 18"/>
                <a:gd name="T12" fmla="*/ 14 w 17"/>
                <a:gd name="T13" fmla="*/ 12 h 18"/>
                <a:gd name="T14" fmla="*/ 12 w 17"/>
                <a:gd name="T15" fmla="*/ 13 h 18"/>
                <a:gd name="T16" fmla="*/ 10 w 17"/>
                <a:gd name="T17" fmla="*/ 15 h 18"/>
                <a:gd name="T18" fmla="*/ 8 w 17"/>
                <a:gd name="T19" fmla="*/ 16 h 18"/>
                <a:gd name="T20" fmla="*/ 5 w 17"/>
                <a:gd name="T21" fmla="*/ 17 h 18"/>
                <a:gd name="T22" fmla="*/ 3 w 17"/>
                <a:gd name="T23" fmla="*/ 17 h 18"/>
                <a:gd name="T24" fmla="*/ 1 w 17"/>
                <a:gd name="T25" fmla="*/ 18 h 18"/>
                <a:gd name="T26" fmla="*/ 0 w 17"/>
                <a:gd name="T27" fmla="*/ 16 h 18"/>
                <a:gd name="T28" fmla="*/ 0 w 17"/>
                <a:gd name="T29" fmla="*/ 14 h 18"/>
                <a:gd name="T30" fmla="*/ 0 w 17"/>
                <a:gd name="T31" fmla="*/ 12 h 18"/>
                <a:gd name="T32" fmla="*/ 1 w 17"/>
                <a:gd name="T33" fmla="*/ 11 h 18"/>
                <a:gd name="T34" fmla="*/ 2 w 17"/>
                <a:gd name="T35" fmla="*/ 9 h 18"/>
                <a:gd name="T36" fmla="*/ 3 w 17"/>
                <a:gd name="T37" fmla="*/ 8 h 18"/>
                <a:gd name="T38" fmla="*/ 4 w 17"/>
                <a:gd name="T39" fmla="*/ 7 h 18"/>
                <a:gd name="T40" fmla="*/ 6 w 17"/>
                <a:gd name="T41" fmla="*/ 6 h 18"/>
                <a:gd name="T42" fmla="*/ 8 w 17"/>
                <a:gd name="T43" fmla="*/ 5 h 18"/>
                <a:gd name="T44" fmla="*/ 11 w 17"/>
                <a:gd name="T45" fmla="*/ 3 h 18"/>
                <a:gd name="T46" fmla="*/ 13 w 17"/>
                <a:gd name="T47" fmla="*/ 2 h 18"/>
                <a:gd name="T48" fmla="*/ 16 w 17"/>
                <a:gd name="T49" fmla="*/ 0 h 18"/>
                <a:gd name="T50" fmla="*/ 16 w 17"/>
                <a:gd name="T51" fmla="*/ 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18">
                  <a:moveTo>
                    <a:pt x="16" y="0"/>
                  </a:moveTo>
                  <a:lnTo>
                    <a:pt x="17" y="3"/>
                  </a:lnTo>
                  <a:lnTo>
                    <a:pt x="17" y="5"/>
                  </a:lnTo>
                  <a:lnTo>
                    <a:pt x="17" y="7"/>
                  </a:lnTo>
                  <a:lnTo>
                    <a:pt x="16" y="10"/>
                  </a:lnTo>
                  <a:lnTo>
                    <a:pt x="15" y="11"/>
                  </a:lnTo>
                  <a:lnTo>
                    <a:pt x="14" y="12"/>
                  </a:lnTo>
                  <a:lnTo>
                    <a:pt x="12" y="13"/>
                  </a:lnTo>
                  <a:lnTo>
                    <a:pt x="10" y="15"/>
                  </a:lnTo>
                  <a:lnTo>
                    <a:pt x="8" y="16"/>
                  </a:lnTo>
                  <a:lnTo>
                    <a:pt x="5" y="17"/>
                  </a:lnTo>
                  <a:lnTo>
                    <a:pt x="3" y="17"/>
                  </a:lnTo>
                  <a:lnTo>
                    <a:pt x="1" y="18"/>
                  </a:lnTo>
                  <a:lnTo>
                    <a:pt x="0" y="16"/>
                  </a:lnTo>
                  <a:lnTo>
                    <a:pt x="0" y="14"/>
                  </a:lnTo>
                  <a:lnTo>
                    <a:pt x="0" y="12"/>
                  </a:lnTo>
                  <a:lnTo>
                    <a:pt x="1" y="11"/>
                  </a:lnTo>
                  <a:lnTo>
                    <a:pt x="2" y="9"/>
                  </a:lnTo>
                  <a:lnTo>
                    <a:pt x="3" y="8"/>
                  </a:lnTo>
                  <a:lnTo>
                    <a:pt x="4" y="7"/>
                  </a:lnTo>
                  <a:lnTo>
                    <a:pt x="6" y="6"/>
                  </a:lnTo>
                  <a:lnTo>
                    <a:pt x="8" y="5"/>
                  </a:lnTo>
                  <a:lnTo>
                    <a:pt x="11" y="3"/>
                  </a:lnTo>
                  <a:lnTo>
                    <a:pt x="13"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6" name="Freeform 982"/>
            <p:cNvSpPr>
              <a:spLocks/>
            </p:cNvSpPr>
            <p:nvPr/>
          </p:nvSpPr>
          <p:spPr bwMode="auto">
            <a:xfrm>
              <a:off x="4704" y="2481"/>
              <a:ext cx="17" cy="22"/>
            </a:xfrm>
            <a:custGeom>
              <a:avLst/>
              <a:gdLst>
                <a:gd name="T0" fmla="*/ 15 w 17"/>
                <a:gd name="T1" fmla="*/ 0 h 22"/>
                <a:gd name="T2" fmla="*/ 16 w 17"/>
                <a:gd name="T3" fmla="*/ 2 h 22"/>
                <a:gd name="T4" fmla="*/ 17 w 17"/>
                <a:gd name="T5" fmla="*/ 4 h 22"/>
                <a:gd name="T6" fmla="*/ 17 w 17"/>
                <a:gd name="T7" fmla="*/ 6 h 22"/>
                <a:gd name="T8" fmla="*/ 17 w 17"/>
                <a:gd name="T9" fmla="*/ 8 h 22"/>
                <a:gd name="T10" fmla="*/ 16 w 17"/>
                <a:gd name="T11" fmla="*/ 10 h 22"/>
                <a:gd name="T12" fmla="*/ 15 w 17"/>
                <a:gd name="T13" fmla="*/ 12 h 22"/>
                <a:gd name="T14" fmla="*/ 14 w 17"/>
                <a:gd name="T15" fmla="*/ 14 h 22"/>
                <a:gd name="T16" fmla="*/ 13 w 17"/>
                <a:gd name="T17" fmla="*/ 16 h 22"/>
                <a:gd name="T18" fmla="*/ 11 w 17"/>
                <a:gd name="T19" fmla="*/ 16 h 22"/>
                <a:gd name="T20" fmla="*/ 10 w 17"/>
                <a:gd name="T21" fmla="*/ 17 h 22"/>
                <a:gd name="T22" fmla="*/ 9 w 17"/>
                <a:gd name="T23" fmla="*/ 18 h 22"/>
                <a:gd name="T24" fmla="*/ 7 w 17"/>
                <a:gd name="T25" fmla="*/ 19 h 22"/>
                <a:gd name="T26" fmla="*/ 5 w 17"/>
                <a:gd name="T27" fmla="*/ 21 h 22"/>
                <a:gd name="T28" fmla="*/ 2 w 17"/>
                <a:gd name="T29" fmla="*/ 22 h 22"/>
                <a:gd name="T30" fmla="*/ 2 w 17"/>
                <a:gd name="T31" fmla="*/ 21 h 22"/>
                <a:gd name="T32" fmla="*/ 1 w 17"/>
                <a:gd name="T33" fmla="*/ 19 h 22"/>
                <a:gd name="T34" fmla="*/ 1 w 17"/>
                <a:gd name="T35" fmla="*/ 18 h 22"/>
                <a:gd name="T36" fmla="*/ 1 w 17"/>
                <a:gd name="T37" fmla="*/ 17 h 22"/>
                <a:gd name="T38" fmla="*/ 0 w 17"/>
                <a:gd name="T39" fmla="*/ 15 h 22"/>
                <a:gd name="T40" fmla="*/ 0 w 17"/>
                <a:gd name="T41" fmla="*/ 13 h 22"/>
                <a:gd name="T42" fmla="*/ 0 w 17"/>
                <a:gd name="T43" fmla="*/ 12 h 22"/>
                <a:gd name="T44" fmla="*/ 1 w 17"/>
                <a:gd name="T45" fmla="*/ 11 h 22"/>
                <a:gd name="T46" fmla="*/ 1 w 17"/>
                <a:gd name="T47" fmla="*/ 8 h 22"/>
                <a:gd name="T48" fmla="*/ 2 w 17"/>
                <a:gd name="T49" fmla="*/ 6 h 22"/>
                <a:gd name="T50" fmla="*/ 3 w 17"/>
                <a:gd name="T51" fmla="*/ 5 h 22"/>
                <a:gd name="T52" fmla="*/ 4 w 17"/>
                <a:gd name="T53" fmla="*/ 5 h 22"/>
                <a:gd name="T54" fmla="*/ 5 w 17"/>
                <a:gd name="T55" fmla="*/ 4 h 22"/>
                <a:gd name="T56" fmla="*/ 7 w 17"/>
                <a:gd name="T57" fmla="*/ 4 h 22"/>
                <a:gd name="T58" fmla="*/ 9 w 17"/>
                <a:gd name="T59" fmla="*/ 2 h 22"/>
                <a:gd name="T60" fmla="*/ 11 w 17"/>
                <a:gd name="T61" fmla="*/ 2 h 22"/>
                <a:gd name="T62" fmla="*/ 13 w 17"/>
                <a:gd name="T63" fmla="*/ 1 h 22"/>
                <a:gd name="T64" fmla="*/ 15 w 17"/>
                <a:gd name="T65" fmla="*/ 0 h 22"/>
                <a:gd name="T66" fmla="*/ 15 w 17"/>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 h="22">
                  <a:moveTo>
                    <a:pt x="15" y="0"/>
                  </a:moveTo>
                  <a:lnTo>
                    <a:pt x="16" y="2"/>
                  </a:lnTo>
                  <a:lnTo>
                    <a:pt x="17" y="4"/>
                  </a:lnTo>
                  <a:lnTo>
                    <a:pt x="17" y="6"/>
                  </a:lnTo>
                  <a:lnTo>
                    <a:pt x="17" y="8"/>
                  </a:lnTo>
                  <a:lnTo>
                    <a:pt x="16" y="10"/>
                  </a:lnTo>
                  <a:lnTo>
                    <a:pt x="15" y="12"/>
                  </a:lnTo>
                  <a:lnTo>
                    <a:pt x="14" y="14"/>
                  </a:lnTo>
                  <a:lnTo>
                    <a:pt x="13" y="16"/>
                  </a:lnTo>
                  <a:lnTo>
                    <a:pt x="11" y="16"/>
                  </a:lnTo>
                  <a:lnTo>
                    <a:pt x="10" y="17"/>
                  </a:lnTo>
                  <a:lnTo>
                    <a:pt x="9" y="18"/>
                  </a:lnTo>
                  <a:lnTo>
                    <a:pt x="7" y="19"/>
                  </a:lnTo>
                  <a:lnTo>
                    <a:pt x="5" y="21"/>
                  </a:lnTo>
                  <a:lnTo>
                    <a:pt x="2" y="22"/>
                  </a:lnTo>
                  <a:lnTo>
                    <a:pt x="2" y="21"/>
                  </a:lnTo>
                  <a:lnTo>
                    <a:pt x="1" y="19"/>
                  </a:lnTo>
                  <a:lnTo>
                    <a:pt x="1" y="18"/>
                  </a:lnTo>
                  <a:lnTo>
                    <a:pt x="1" y="17"/>
                  </a:lnTo>
                  <a:lnTo>
                    <a:pt x="0" y="15"/>
                  </a:lnTo>
                  <a:lnTo>
                    <a:pt x="0" y="13"/>
                  </a:lnTo>
                  <a:lnTo>
                    <a:pt x="0" y="12"/>
                  </a:lnTo>
                  <a:lnTo>
                    <a:pt x="1" y="11"/>
                  </a:lnTo>
                  <a:lnTo>
                    <a:pt x="1" y="8"/>
                  </a:lnTo>
                  <a:lnTo>
                    <a:pt x="2" y="6"/>
                  </a:lnTo>
                  <a:lnTo>
                    <a:pt x="3" y="5"/>
                  </a:lnTo>
                  <a:lnTo>
                    <a:pt x="4" y="5"/>
                  </a:lnTo>
                  <a:lnTo>
                    <a:pt x="5" y="4"/>
                  </a:lnTo>
                  <a:lnTo>
                    <a:pt x="7" y="4"/>
                  </a:lnTo>
                  <a:lnTo>
                    <a:pt x="9" y="2"/>
                  </a:lnTo>
                  <a:lnTo>
                    <a:pt x="11" y="2"/>
                  </a:lnTo>
                  <a:lnTo>
                    <a:pt x="13"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7" name="Freeform 983"/>
            <p:cNvSpPr>
              <a:spLocks/>
            </p:cNvSpPr>
            <p:nvPr/>
          </p:nvSpPr>
          <p:spPr bwMode="auto">
            <a:xfrm>
              <a:off x="4511" y="2482"/>
              <a:ext cx="9" cy="17"/>
            </a:xfrm>
            <a:custGeom>
              <a:avLst/>
              <a:gdLst>
                <a:gd name="T0" fmla="*/ 0 w 9"/>
                <a:gd name="T1" fmla="*/ 0 h 17"/>
                <a:gd name="T2" fmla="*/ 3 w 9"/>
                <a:gd name="T3" fmla="*/ 1 h 17"/>
                <a:gd name="T4" fmla="*/ 5 w 9"/>
                <a:gd name="T5" fmla="*/ 2 h 17"/>
                <a:gd name="T6" fmla="*/ 6 w 9"/>
                <a:gd name="T7" fmla="*/ 3 h 17"/>
                <a:gd name="T8" fmla="*/ 7 w 9"/>
                <a:gd name="T9" fmla="*/ 5 h 17"/>
                <a:gd name="T10" fmla="*/ 7 w 9"/>
                <a:gd name="T11" fmla="*/ 6 h 17"/>
                <a:gd name="T12" fmla="*/ 7 w 9"/>
                <a:gd name="T13" fmla="*/ 7 h 17"/>
                <a:gd name="T14" fmla="*/ 7 w 9"/>
                <a:gd name="T15" fmla="*/ 9 h 17"/>
                <a:gd name="T16" fmla="*/ 7 w 9"/>
                <a:gd name="T17" fmla="*/ 11 h 17"/>
                <a:gd name="T18" fmla="*/ 7 w 9"/>
                <a:gd name="T19" fmla="*/ 12 h 17"/>
                <a:gd name="T20" fmla="*/ 7 w 9"/>
                <a:gd name="T21" fmla="*/ 14 h 17"/>
                <a:gd name="T22" fmla="*/ 8 w 9"/>
                <a:gd name="T23" fmla="*/ 15 h 17"/>
                <a:gd name="T24" fmla="*/ 9 w 9"/>
                <a:gd name="T25" fmla="*/ 17 h 17"/>
                <a:gd name="T26" fmla="*/ 7 w 9"/>
                <a:gd name="T27" fmla="*/ 17 h 17"/>
                <a:gd name="T28" fmla="*/ 6 w 9"/>
                <a:gd name="T29" fmla="*/ 17 h 17"/>
                <a:gd name="T30" fmla="*/ 5 w 9"/>
                <a:gd name="T31" fmla="*/ 17 h 17"/>
                <a:gd name="T32" fmla="*/ 4 w 9"/>
                <a:gd name="T33" fmla="*/ 16 h 17"/>
                <a:gd name="T34" fmla="*/ 3 w 9"/>
                <a:gd name="T35" fmla="*/ 15 h 17"/>
                <a:gd name="T36" fmla="*/ 2 w 9"/>
                <a:gd name="T37" fmla="*/ 14 h 17"/>
                <a:gd name="T38" fmla="*/ 1 w 9"/>
                <a:gd name="T39" fmla="*/ 12 h 17"/>
                <a:gd name="T40" fmla="*/ 1 w 9"/>
                <a:gd name="T41" fmla="*/ 10 h 17"/>
                <a:gd name="T42" fmla="*/ 1 w 9"/>
                <a:gd name="T43" fmla="*/ 8 h 17"/>
                <a:gd name="T44" fmla="*/ 1 w 9"/>
                <a:gd name="T45" fmla="*/ 7 h 17"/>
                <a:gd name="T46" fmla="*/ 0 w 9"/>
                <a:gd name="T47" fmla="*/ 5 h 17"/>
                <a:gd name="T48" fmla="*/ 0 w 9"/>
                <a:gd name="T49" fmla="*/ 3 h 17"/>
                <a:gd name="T50" fmla="*/ 0 w 9"/>
                <a:gd name="T51" fmla="*/ 1 h 17"/>
                <a:gd name="T52" fmla="*/ 0 w 9"/>
                <a:gd name="T53" fmla="*/ 0 h 17"/>
                <a:gd name="T54" fmla="*/ 0 w 9"/>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7">
                  <a:moveTo>
                    <a:pt x="0" y="0"/>
                  </a:moveTo>
                  <a:lnTo>
                    <a:pt x="3" y="1"/>
                  </a:lnTo>
                  <a:lnTo>
                    <a:pt x="5" y="2"/>
                  </a:lnTo>
                  <a:lnTo>
                    <a:pt x="6" y="3"/>
                  </a:lnTo>
                  <a:lnTo>
                    <a:pt x="7" y="5"/>
                  </a:lnTo>
                  <a:lnTo>
                    <a:pt x="7" y="6"/>
                  </a:lnTo>
                  <a:lnTo>
                    <a:pt x="7" y="7"/>
                  </a:lnTo>
                  <a:lnTo>
                    <a:pt x="7" y="9"/>
                  </a:lnTo>
                  <a:lnTo>
                    <a:pt x="7" y="11"/>
                  </a:lnTo>
                  <a:lnTo>
                    <a:pt x="7" y="12"/>
                  </a:lnTo>
                  <a:lnTo>
                    <a:pt x="7" y="14"/>
                  </a:lnTo>
                  <a:lnTo>
                    <a:pt x="8" y="15"/>
                  </a:lnTo>
                  <a:lnTo>
                    <a:pt x="9" y="17"/>
                  </a:lnTo>
                  <a:lnTo>
                    <a:pt x="7" y="17"/>
                  </a:lnTo>
                  <a:lnTo>
                    <a:pt x="6" y="17"/>
                  </a:lnTo>
                  <a:lnTo>
                    <a:pt x="5" y="17"/>
                  </a:lnTo>
                  <a:lnTo>
                    <a:pt x="4" y="16"/>
                  </a:lnTo>
                  <a:lnTo>
                    <a:pt x="3" y="15"/>
                  </a:lnTo>
                  <a:lnTo>
                    <a:pt x="2" y="14"/>
                  </a:lnTo>
                  <a:lnTo>
                    <a:pt x="1" y="12"/>
                  </a:lnTo>
                  <a:lnTo>
                    <a:pt x="1" y="10"/>
                  </a:lnTo>
                  <a:lnTo>
                    <a:pt x="1" y="8"/>
                  </a:lnTo>
                  <a:lnTo>
                    <a:pt x="1" y="7"/>
                  </a:lnTo>
                  <a:lnTo>
                    <a:pt x="0" y="5"/>
                  </a:lnTo>
                  <a:lnTo>
                    <a:pt x="0" y="3"/>
                  </a:lnTo>
                  <a:lnTo>
                    <a:pt x="0" y="1"/>
                  </a:lnTo>
                  <a:lnTo>
                    <a:pt x="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8" name="Freeform 984"/>
            <p:cNvSpPr>
              <a:spLocks/>
            </p:cNvSpPr>
            <p:nvPr/>
          </p:nvSpPr>
          <p:spPr bwMode="auto">
            <a:xfrm>
              <a:off x="4791" y="2485"/>
              <a:ext cx="78" cy="40"/>
            </a:xfrm>
            <a:custGeom>
              <a:avLst/>
              <a:gdLst>
                <a:gd name="T0" fmla="*/ 15 w 78"/>
                <a:gd name="T1" fmla="*/ 1 h 40"/>
                <a:gd name="T2" fmla="*/ 13 w 78"/>
                <a:gd name="T3" fmla="*/ 6 h 40"/>
                <a:gd name="T4" fmla="*/ 12 w 78"/>
                <a:gd name="T5" fmla="*/ 11 h 40"/>
                <a:gd name="T6" fmla="*/ 12 w 78"/>
                <a:gd name="T7" fmla="*/ 12 h 40"/>
                <a:gd name="T8" fmla="*/ 15 w 78"/>
                <a:gd name="T9" fmla="*/ 11 h 40"/>
                <a:gd name="T10" fmla="*/ 19 w 78"/>
                <a:gd name="T11" fmla="*/ 7 h 40"/>
                <a:gd name="T12" fmla="*/ 24 w 78"/>
                <a:gd name="T13" fmla="*/ 3 h 40"/>
                <a:gd name="T14" fmla="*/ 30 w 78"/>
                <a:gd name="T15" fmla="*/ 0 h 40"/>
                <a:gd name="T16" fmla="*/ 37 w 78"/>
                <a:gd name="T17" fmla="*/ 0 h 40"/>
                <a:gd name="T18" fmla="*/ 44 w 78"/>
                <a:gd name="T19" fmla="*/ 2 h 40"/>
                <a:gd name="T20" fmla="*/ 50 w 78"/>
                <a:gd name="T21" fmla="*/ 5 h 40"/>
                <a:gd name="T22" fmla="*/ 56 w 78"/>
                <a:gd name="T23" fmla="*/ 10 h 40"/>
                <a:gd name="T24" fmla="*/ 60 w 78"/>
                <a:gd name="T25" fmla="*/ 15 h 40"/>
                <a:gd name="T26" fmla="*/ 64 w 78"/>
                <a:gd name="T27" fmla="*/ 17 h 40"/>
                <a:gd name="T28" fmla="*/ 68 w 78"/>
                <a:gd name="T29" fmla="*/ 18 h 40"/>
                <a:gd name="T30" fmla="*/ 71 w 78"/>
                <a:gd name="T31" fmla="*/ 20 h 40"/>
                <a:gd name="T32" fmla="*/ 75 w 78"/>
                <a:gd name="T33" fmla="*/ 23 h 40"/>
                <a:gd name="T34" fmla="*/ 77 w 78"/>
                <a:gd name="T35" fmla="*/ 28 h 40"/>
                <a:gd name="T36" fmla="*/ 75 w 78"/>
                <a:gd name="T37" fmla="*/ 34 h 40"/>
                <a:gd name="T38" fmla="*/ 70 w 78"/>
                <a:gd name="T39" fmla="*/ 38 h 40"/>
                <a:gd name="T40" fmla="*/ 64 w 78"/>
                <a:gd name="T41" fmla="*/ 40 h 40"/>
                <a:gd name="T42" fmla="*/ 57 w 78"/>
                <a:gd name="T43" fmla="*/ 40 h 40"/>
                <a:gd name="T44" fmla="*/ 49 w 78"/>
                <a:gd name="T45" fmla="*/ 39 h 40"/>
                <a:gd name="T46" fmla="*/ 42 w 78"/>
                <a:gd name="T47" fmla="*/ 36 h 40"/>
                <a:gd name="T48" fmla="*/ 36 w 78"/>
                <a:gd name="T49" fmla="*/ 33 h 40"/>
                <a:gd name="T50" fmla="*/ 31 w 78"/>
                <a:gd name="T51" fmla="*/ 29 h 40"/>
                <a:gd name="T52" fmla="*/ 27 w 78"/>
                <a:gd name="T53" fmla="*/ 27 h 40"/>
                <a:gd name="T54" fmla="*/ 22 w 78"/>
                <a:gd name="T55" fmla="*/ 26 h 40"/>
                <a:gd name="T56" fmla="*/ 18 w 78"/>
                <a:gd name="T57" fmla="*/ 24 h 40"/>
                <a:gd name="T58" fmla="*/ 13 w 78"/>
                <a:gd name="T59" fmla="*/ 22 h 40"/>
                <a:gd name="T60" fmla="*/ 9 w 78"/>
                <a:gd name="T61" fmla="*/ 18 h 40"/>
                <a:gd name="T62" fmla="*/ 5 w 78"/>
                <a:gd name="T63" fmla="*/ 16 h 40"/>
                <a:gd name="T64" fmla="*/ 2 w 78"/>
                <a:gd name="T65" fmla="*/ 13 h 40"/>
                <a:gd name="T66" fmla="*/ 0 w 78"/>
                <a:gd name="T67" fmla="*/ 8 h 40"/>
                <a:gd name="T68" fmla="*/ 3 w 78"/>
                <a:gd name="T69" fmla="*/ 5 h 40"/>
                <a:gd name="T70" fmla="*/ 6 w 78"/>
                <a:gd name="T71" fmla="*/ 3 h 40"/>
                <a:gd name="T72" fmla="*/ 9 w 78"/>
                <a:gd name="T73" fmla="*/ 2 h 40"/>
                <a:gd name="T74" fmla="*/ 13 w 78"/>
                <a:gd name="T75" fmla="*/ 1 h 40"/>
                <a:gd name="T76" fmla="*/ 16 w 78"/>
                <a:gd name="T77" fmla="*/ 0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40">
                  <a:moveTo>
                    <a:pt x="16" y="0"/>
                  </a:moveTo>
                  <a:lnTo>
                    <a:pt x="15" y="1"/>
                  </a:lnTo>
                  <a:lnTo>
                    <a:pt x="14" y="4"/>
                  </a:lnTo>
                  <a:lnTo>
                    <a:pt x="13" y="6"/>
                  </a:lnTo>
                  <a:lnTo>
                    <a:pt x="12" y="9"/>
                  </a:lnTo>
                  <a:lnTo>
                    <a:pt x="12" y="11"/>
                  </a:lnTo>
                  <a:lnTo>
                    <a:pt x="12" y="12"/>
                  </a:lnTo>
                  <a:lnTo>
                    <a:pt x="14" y="12"/>
                  </a:lnTo>
                  <a:lnTo>
                    <a:pt x="15" y="11"/>
                  </a:lnTo>
                  <a:lnTo>
                    <a:pt x="17" y="11"/>
                  </a:lnTo>
                  <a:lnTo>
                    <a:pt x="19" y="7"/>
                  </a:lnTo>
                  <a:lnTo>
                    <a:pt x="21" y="5"/>
                  </a:lnTo>
                  <a:lnTo>
                    <a:pt x="24" y="3"/>
                  </a:lnTo>
                  <a:lnTo>
                    <a:pt x="27" y="1"/>
                  </a:lnTo>
                  <a:lnTo>
                    <a:pt x="30" y="0"/>
                  </a:lnTo>
                  <a:lnTo>
                    <a:pt x="34" y="0"/>
                  </a:lnTo>
                  <a:lnTo>
                    <a:pt x="37" y="0"/>
                  </a:lnTo>
                  <a:lnTo>
                    <a:pt x="41" y="1"/>
                  </a:lnTo>
                  <a:lnTo>
                    <a:pt x="44" y="2"/>
                  </a:lnTo>
                  <a:lnTo>
                    <a:pt x="47" y="4"/>
                  </a:lnTo>
                  <a:lnTo>
                    <a:pt x="50" y="5"/>
                  </a:lnTo>
                  <a:lnTo>
                    <a:pt x="54" y="8"/>
                  </a:lnTo>
                  <a:lnTo>
                    <a:pt x="56" y="10"/>
                  </a:lnTo>
                  <a:lnTo>
                    <a:pt x="58" y="13"/>
                  </a:lnTo>
                  <a:lnTo>
                    <a:pt x="60" y="15"/>
                  </a:lnTo>
                  <a:lnTo>
                    <a:pt x="62" y="18"/>
                  </a:lnTo>
                  <a:lnTo>
                    <a:pt x="64" y="17"/>
                  </a:lnTo>
                  <a:lnTo>
                    <a:pt x="66" y="17"/>
                  </a:lnTo>
                  <a:lnTo>
                    <a:pt x="68" y="18"/>
                  </a:lnTo>
                  <a:lnTo>
                    <a:pt x="70" y="19"/>
                  </a:lnTo>
                  <a:lnTo>
                    <a:pt x="71" y="20"/>
                  </a:lnTo>
                  <a:lnTo>
                    <a:pt x="73" y="22"/>
                  </a:lnTo>
                  <a:lnTo>
                    <a:pt x="75" y="23"/>
                  </a:lnTo>
                  <a:lnTo>
                    <a:pt x="78" y="24"/>
                  </a:lnTo>
                  <a:lnTo>
                    <a:pt x="77" y="28"/>
                  </a:lnTo>
                  <a:lnTo>
                    <a:pt x="77" y="32"/>
                  </a:lnTo>
                  <a:lnTo>
                    <a:pt x="75" y="34"/>
                  </a:lnTo>
                  <a:lnTo>
                    <a:pt x="73" y="37"/>
                  </a:lnTo>
                  <a:lnTo>
                    <a:pt x="70" y="38"/>
                  </a:lnTo>
                  <a:lnTo>
                    <a:pt x="68" y="39"/>
                  </a:lnTo>
                  <a:lnTo>
                    <a:pt x="64" y="40"/>
                  </a:lnTo>
                  <a:lnTo>
                    <a:pt x="61" y="40"/>
                  </a:lnTo>
                  <a:lnTo>
                    <a:pt x="57" y="40"/>
                  </a:lnTo>
                  <a:lnTo>
                    <a:pt x="54" y="40"/>
                  </a:lnTo>
                  <a:lnTo>
                    <a:pt x="49" y="39"/>
                  </a:lnTo>
                  <a:lnTo>
                    <a:pt x="46" y="38"/>
                  </a:lnTo>
                  <a:lnTo>
                    <a:pt x="42" y="36"/>
                  </a:lnTo>
                  <a:lnTo>
                    <a:pt x="39" y="35"/>
                  </a:lnTo>
                  <a:lnTo>
                    <a:pt x="36" y="33"/>
                  </a:lnTo>
                  <a:lnTo>
                    <a:pt x="34" y="31"/>
                  </a:lnTo>
                  <a:lnTo>
                    <a:pt x="31" y="29"/>
                  </a:lnTo>
                  <a:lnTo>
                    <a:pt x="29" y="28"/>
                  </a:lnTo>
                  <a:lnTo>
                    <a:pt x="27" y="27"/>
                  </a:lnTo>
                  <a:lnTo>
                    <a:pt x="25" y="27"/>
                  </a:lnTo>
                  <a:lnTo>
                    <a:pt x="22" y="26"/>
                  </a:lnTo>
                  <a:lnTo>
                    <a:pt x="20" y="25"/>
                  </a:lnTo>
                  <a:lnTo>
                    <a:pt x="18" y="24"/>
                  </a:lnTo>
                  <a:lnTo>
                    <a:pt x="15" y="23"/>
                  </a:lnTo>
                  <a:lnTo>
                    <a:pt x="13" y="22"/>
                  </a:lnTo>
                  <a:lnTo>
                    <a:pt x="11" y="20"/>
                  </a:lnTo>
                  <a:lnTo>
                    <a:pt x="9" y="18"/>
                  </a:lnTo>
                  <a:lnTo>
                    <a:pt x="7" y="17"/>
                  </a:lnTo>
                  <a:lnTo>
                    <a:pt x="5" y="16"/>
                  </a:lnTo>
                  <a:lnTo>
                    <a:pt x="4" y="14"/>
                  </a:lnTo>
                  <a:lnTo>
                    <a:pt x="2" y="13"/>
                  </a:lnTo>
                  <a:lnTo>
                    <a:pt x="1" y="11"/>
                  </a:lnTo>
                  <a:lnTo>
                    <a:pt x="0" y="8"/>
                  </a:lnTo>
                  <a:lnTo>
                    <a:pt x="1" y="6"/>
                  </a:lnTo>
                  <a:lnTo>
                    <a:pt x="3" y="5"/>
                  </a:lnTo>
                  <a:lnTo>
                    <a:pt x="5" y="4"/>
                  </a:lnTo>
                  <a:lnTo>
                    <a:pt x="6" y="3"/>
                  </a:lnTo>
                  <a:lnTo>
                    <a:pt x="8" y="2"/>
                  </a:lnTo>
                  <a:lnTo>
                    <a:pt x="9" y="2"/>
                  </a:lnTo>
                  <a:lnTo>
                    <a:pt x="11" y="1"/>
                  </a:lnTo>
                  <a:lnTo>
                    <a:pt x="13" y="1"/>
                  </a:lnTo>
                  <a:lnTo>
                    <a:pt x="16" y="0"/>
                  </a:lnTo>
                  <a:close/>
                </a:path>
              </a:pathLst>
            </a:custGeom>
            <a:solidFill>
              <a:srgbClr val="FFF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9" name="Freeform 985"/>
            <p:cNvSpPr>
              <a:spLocks/>
            </p:cNvSpPr>
            <p:nvPr/>
          </p:nvSpPr>
          <p:spPr bwMode="auto">
            <a:xfrm>
              <a:off x="4693" y="2487"/>
              <a:ext cx="10" cy="18"/>
            </a:xfrm>
            <a:custGeom>
              <a:avLst/>
              <a:gdLst>
                <a:gd name="T0" fmla="*/ 4 w 10"/>
                <a:gd name="T1" fmla="*/ 0 h 18"/>
                <a:gd name="T2" fmla="*/ 5 w 10"/>
                <a:gd name="T3" fmla="*/ 1 h 18"/>
                <a:gd name="T4" fmla="*/ 6 w 10"/>
                <a:gd name="T5" fmla="*/ 2 h 18"/>
                <a:gd name="T6" fmla="*/ 7 w 10"/>
                <a:gd name="T7" fmla="*/ 4 h 18"/>
                <a:gd name="T8" fmla="*/ 8 w 10"/>
                <a:gd name="T9" fmla="*/ 5 h 18"/>
                <a:gd name="T10" fmla="*/ 8 w 10"/>
                <a:gd name="T11" fmla="*/ 7 h 18"/>
                <a:gd name="T12" fmla="*/ 8 w 10"/>
                <a:gd name="T13" fmla="*/ 8 h 18"/>
                <a:gd name="T14" fmla="*/ 8 w 10"/>
                <a:gd name="T15" fmla="*/ 10 h 18"/>
                <a:gd name="T16" fmla="*/ 8 w 10"/>
                <a:gd name="T17" fmla="*/ 12 h 18"/>
                <a:gd name="T18" fmla="*/ 8 w 10"/>
                <a:gd name="T19" fmla="*/ 13 h 18"/>
                <a:gd name="T20" fmla="*/ 9 w 10"/>
                <a:gd name="T21" fmla="*/ 15 h 18"/>
                <a:gd name="T22" fmla="*/ 9 w 10"/>
                <a:gd name="T23" fmla="*/ 16 h 18"/>
                <a:gd name="T24" fmla="*/ 10 w 10"/>
                <a:gd name="T25" fmla="*/ 18 h 18"/>
                <a:gd name="T26" fmla="*/ 7 w 10"/>
                <a:gd name="T27" fmla="*/ 17 h 18"/>
                <a:gd name="T28" fmla="*/ 5 w 10"/>
                <a:gd name="T29" fmla="*/ 15 h 18"/>
                <a:gd name="T30" fmla="*/ 3 w 10"/>
                <a:gd name="T31" fmla="*/ 13 h 18"/>
                <a:gd name="T32" fmla="*/ 0 w 10"/>
                <a:gd name="T33" fmla="*/ 13 h 18"/>
                <a:gd name="T34" fmla="*/ 1 w 10"/>
                <a:gd name="T35" fmla="*/ 11 h 18"/>
                <a:gd name="T36" fmla="*/ 1 w 10"/>
                <a:gd name="T37" fmla="*/ 9 h 18"/>
                <a:gd name="T38" fmla="*/ 2 w 10"/>
                <a:gd name="T39" fmla="*/ 7 h 18"/>
                <a:gd name="T40" fmla="*/ 2 w 10"/>
                <a:gd name="T41" fmla="*/ 6 h 18"/>
                <a:gd name="T42" fmla="*/ 3 w 10"/>
                <a:gd name="T43" fmla="*/ 4 h 18"/>
                <a:gd name="T44" fmla="*/ 3 w 10"/>
                <a:gd name="T45" fmla="*/ 3 h 18"/>
                <a:gd name="T46" fmla="*/ 3 w 10"/>
                <a:gd name="T47" fmla="*/ 1 h 18"/>
                <a:gd name="T48" fmla="*/ 4 w 10"/>
                <a:gd name="T49" fmla="*/ 0 h 18"/>
                <a:gd name="T50" fmla="*/ 4 w 10"/>
                <a:gd name="T51" fmla="*/ 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 h="18">
                  <a:moveTo>
                    <a:pt x="4" y="0"/>
                  </a:moveTo>
                  <a:lnTo>
                    <a:pt x="5" y="1"/>
                  </a:lnTo>
                  <a:lnTo>
                    <a:pt x="6" y="2"/>
                  </a:lnTo>
                  <a:lnTo>
                    <a:pt x="7" y="4"/>
                  </a:lnTo>
                  <a:lnTo>
                    <a:pt x="8" y="5"/>
                  </a:lnTo>
                  <a:lnTo>
                    <a:pt x="8" y="7"/>
                  </a:lnTo>
                  <a:lnTo>
                    <a:pt x="8" y="8"/>
                  </a:lnTo>
                  <a:lnTo>
                    <a:pt x="8" y="10"/>
                  </a:lnTo>
                  <a:lnTo>
                    <a:pt x="8" y="12"/>
                  </a:lnTo>
                  <a:lnTo>
                    <a:pt x="8" y="13"/>
                  </a:lnTo>
                  <a:lnTo>
                    <a:pt x="9" y="15"/>
                  </a:lnTo>
                  <a:lnTo>
                    <a:pt x="9" y="16"/>
                  </a:lnTo>
                  <a:lnTo>
                    <a:pt x="10" y="18"/>
                  </a:lnTo>
                  <a:lnTo>
                    <a:pt x="7" y="17"/>
                  </a:lnTo>
                  <a:lnTo>
                    <a:pt x="5" y="15"/>
                  </a:lnTo>
                  <a:lnTo>
                    <a:pt x="3" y="13"/>
                  </a:lnTo>
                  <a:lnTo>
                    <a:pt x="0" y="13"/>
                  </a:lnTo>
                  <a:lnTo>
                    <a:pt x="1" y="11"/>
                  </a:lnTo>
                  <a:lnTo>
                    <a:pt x="1" y="9"/>
                  </a:lnTo>
                  <a:lnTo>
                    <a:pt x="2" y="7"/>
                  </a:lnTo>
                  <a:lnTo>
                    <a:pt x="2" y="6"/>
                  </a:lnTo>
                  <a:lnTo>
                    <a:pt x="3" y="4"/>
                  </a:lnTo>
                  <a:lnTo>
                    <a:pt x="3" y="3"/>
                  </a:lnTo>
                  <a:lnTo>
                    <a:pt x="3"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0" name="Freeform 986"/>
            <p:cNvSpPr>
              <a:spLocks/>
            </p:cNvSpPr>
            <p:nvPr/>
          </p:nvSpPr>
          <p:spPr bwMode="auto">
            <a:xfrm>
              <a:off x="4592" y="2490"/>
              <a:ext cx="12" cy="15"/>
            </a:xfrm>
            <a:custGeom>
              <a:avLst/>
              <a:gdLst>
                <a:gd name="T0" fmla="*/ 11 w 12"/>
                <a:gd name="T1" fmla="*/ 0 h 15"/>
                <a:gd name="T2" fmla="*/ 11 w 12"/>
                <a:gd name="T3" fmla="*/ 1 h 15"/>
                <a:gd name="T4" fmla="*/ 12 w 12"/>
                <a:gd name="T5" fmla="*/ 2 h 15"/>
                <a:gd name="T6" fmla="*/ 12 w 12"/>
                <a:gd name="T7" fmla="*/ 3 h 15"/>
                <a:gd name="T8" fmla="*/ 12 w 12"/>
                <a:gd name="T9" fmla="*/ 5 h 15"/>
                <a:gd name="T10" fmla="*/ 12 w 12"/>
                <a:gd name="T11" fmla="*/ 6 h 15"/>
                <a:gd name="T12" fmla="*/ 11 w 12"/>
                <a:gd name="T13" fmla="*/ 8 h 15"/>
                <a:gd name="T14" fmla="*/ 11 w 12"/>
                <a:gd name="T15" fmla="*/ 9 h 15"/>
                <a:gd name="T16" fmla="*/ 12 w 12"/>
                <a:gd name="T17" fmla="*/ 11 h 15"/>
                <a:gd name="T18" fmla="*/ 10 w 12"/>
                <a:gd name="T19" fmla="*/ 11 h 15"/>
                <a:gd name="T20" fmla="*/ 9 w 12"/>
                <a:gd name="T21" fmla="*/ 11 h 15"/>
                <a:gd name="T22" fmla="*/ 7 w 12"/>
                <a:gd name="T23" fmla="*/ 11 h 15"/>
                <a:gd name="T24" fmla="*/ 6 w 12"/>
                <a:gd name="T25" fmla="*/ 12 h 15"/>
                <a:gd name="T26" fmla="*/ 3 w 12"/>
                <a:gd name="T27" fmla="*/ 13 h 15"/>
                <a:gd name="T28" fmla="*/ 1 w 12"/>
                <a:gd name="T29" fmla="*/ 15 h 15"/>
                <a:gd name="T30" fmla="*/ 0 w 12"/>
                <a:gd name="T31" fmla="*/ 13 h 15"/>
                <a:gd name="T32" fmla="*/ 0 w 12"/>
                <a:gd name="T33" fmla="*/ 11 h 15"/>
                <a:gd name="T34" fmla="*/ 0 w 12"/>
                <a:gd name="T35" fmla="*/ 8 h 15"/>
                <a:gd name="T36" fmla="*/ 1 w 12"/>
                <a:gd name="T37" fmla="*/ 7 h 15"/>
                <a:gd name="T38" fmla="*/ 2 w 12"/>
                <a:gd name="T39" fmla="*/ 4 h 15"/>
                <a:gd name="T40" fmla="*/ 5 w 12"/>
                <a:gd name="T41" fmla="*/ 3 h 15"/>
                <a:gd name="T42" fmla="*/ 6 w 12"/>
                <a:gd name="T43" fmla="*/ 2 h 15"/>
                <a:gd name="T44" fmla="*/ 7 w 12"/>
                <a:gd name="T45" fmla="*/ 1 h 15"/>
                <a:gd name="T46" fmla="*/ 9 w 12"/>
                <a:gd name="T47" fmla="*/ 0 h 15"/>
                <a:gd name="T48" fmla="*/ 11 w 12"/>
                <a:gd name="T49" fmla="*/ 0 h 15"/>
                <a:gd name="T50" fmla="*/ 11 w 12"/>
                <a:gd name="T51" fmla="*/ 0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5">
                  <a:moveTo>
                    <a:pt x="11" y="0"/>
                  </a:moveTo>
                  <a:lnTo>
                    <a:pt x="11" y="1"/>
                  </a:lnTo>
                  <a:lnTo>
                    <a:pt x="12" y="2"/>
                  </a:lnTo>
                  <a:lnTo>
                    <a:pt x="12" y="3"/>
                  </a:lnTo>
                  <a:lnTo>
                    <a:pt x="12" y="5"/>
                  </a:lnTo>
                  <a:lnTo>
                    <a:pt x="12" y="6"/>
                  </a:lnTo>
                  <a:lnTo>
                    <a:pt x="11" y="8"/>
                  </a:lnTo>
                  <a:lnTo>
                    <a:pt x="11" y="9"/>
                  </a:lnTo>
                  <a:lnTo>
                    <a:pt x="12" y="11"/>
                  </a:lnTo>
                  <a:lnTo>
                    <a:pt x="10" y="11"/>
                  </a:lnTo>
                  <a:lnTo>
                    <a:pt x="9" y="11"/>
                  </a:lnTo>
                  <a:lnTo>
                    <a:pt x="7" y="11"/>
                  </a:lnTo>
                  <a:lnTo>
                    <a:pt x="6" y="12"/>
                  </a:lnTo>
                  <a:lnTo>
                    <a:pt x="3" y="13"/>
                  </a:lnTo>
                  <a:lnTo>
                    <a:pt x="1" y="15"/>
                  </a:lnTo>
                  <a:lnTo>
                    <a:pt x="0" y="13"/>
                  </a:lnTo>
                  <a:lnTo>
                    <a:pt x="0" y="11"/>
                  </a:lnTo>
                  <a:lnTo>
                    <a:pt x="0" y="8"/>
                  </a:lnTo>
                  <a:lnTo>
                    <a:pt x="1" y="7"/>
                  </a:lnTo>
                  <a:lnTo>
                    <a:pt x="2" y="4"/>
                  </a:lnTo>
                  <a:lnTo>
                    <a:pt x="5" y="3"/>
                  </a:lnTo>
                  <a:lnTo>
                    <a:pt x="6" y="2"/>
                  </a:lnTo>
                  <a:lnTo>
                    <a:pt x="7" y="1"/>
                  </a:lnTo>
                  <a:lnTo>
                    <a:pt x="9"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1" name="Freeform 987"/>
            <p:cNvSpPr>
              <a:spLocks/>
            </p:cNvSpPr>
            <p:nvPr/>
          </p:nvSpPr>
          <p:spPr bwMode="auto">
            <a:xfrm>
              <a:off x="4635" y="2492"/>
              <a:ext cx="15" cy="17"/>
            </a:xfrm>
            <a:custGeom>
              <a:avLst/>
              <a:gdLst>
                <a:gd name="T0" fmla="*/ 11 w 15"/>
                <a:gd name="T1" fmla="*/ 0 h 17"/>
                <a:gd name="T2" fmla="*/ 12 w 15"/>
                <a:gd name="T3" fmla="*/ 1 h 17"/>
                <a:gd name="T4" fmla="*/ 13 w 15"/>
                <a:gd name="T5" fmla="*/ 2 h 17"/>
                <a:gd name="T6" fmla="*/ 14 w 15"/>
                <a:gd name="T7" fmla="*/ 3 h 17"/>
                <a:gd name="T8" fmla="*/ 15 w 15"/>
                <a:gd name="T9" fmla="*/ 4 h 17"/>
                <a:gd name="T10" fmla="*/ 15 w 15"/>
                <a:gd name="T11" fmla="*/ 6 h 17"/>
                <a:gd name="T12" fmla="*/ 15 w 15"/>
                <a:gd name="T13" fmla="*/ 7 h 17"/>
                <a:gd name="T14" fmla="*/ 14 w 15"/>
                <a:gd name="T15" fmla="*/ 9 h 17"/>
                <a:gd name="T16" fmla="*/ 14 w 15"/>
                <a:gd name="T17" fmla="*/ 10 h 17"/>
                <a:gd name="T18" fmla="*/ 12 w 15"/>
                <a:gd name="T19" fmla="*/ 11 h 17"/>
                <a:gd name="T20" fmla="*/ 10 w 15"/>
                <a:gd name="T21" fmla="*/ 13 h 17"/>
                <a:gd name="T22" fmla="*/ 8 w 15"/>
                <a:gd name="T23" fmla="*/ 14 h 17"/>
                <a:gd name="T24" fmla="*/ 7 w 15"/>
                <a:gd name="T25" fmla="*/ 15 h 17"/>
                <a:gd name="T26" fmla="*/ 6 w 15"/>
                <a:gd name="T27" fmla="*/ 15 h 17"/>
                <a:gd name="T28" fmla="*/ 4 w 15"/>
                <a:gd name="T29" fmla="*/ 15 h 17"/>
                <a:gd name="T30" fmla="*/ 3 w 15"/>
                <a:gd name="T31" fmla="*/ 15 h 17"/>
                <a:gd name="T32" fmla="*/ 2 w 15"/>
                <a:gd name="T33" fmla="*/ 15 h 17"/>
                <a:gd name="T34" fmla="*/ 1 w 15"/>
                <a:gd name="T35" fmla="*/ 16 h 17"/>
                <a:gd name="T36" fmla="*/ 0 w 15"/>
                <a:gd name="T37" fmla="*/ 17 h 17"/>
                <a:gd name="T38" fmla="*/ 0 w 15"/>
                <a:gd name="T39" fmla="*/ 15 h 17"/>
                <a:gd name="T40" fmla="*/ 0 w 15"/>
                <a:gd name="T41" fmla="*/ 12 h 17"/>
                <a:gd name="T42" fmla="*/ 0 w 15"/>
                <a:gd name="T43" fmla="*/ 10 h 17"/>
                <a:gd name="T44" fmla="*/ 0 w 15"/>
                <a:gd name="T45" fmla="*/ 9 h 17"/>
                <a:gd name="T46" fmla="*/ 0 w 15"/>
                <a:gd name="T47" fmla="*/ 7 h 17"/>
                <a:gd name="T48" fmla="*/ 1 w 15"/>
                <a:gd name="T49" fmla="*/ 6 h 17"/>
                <a:gd name="T50" fmla="*/ 2 w 15"/>
                <a:gd name="T51" fmla="*/ 4 h 17"/>
                <a:gd name="T52" fmla="*/ 3 w 15"/>
                <a:gd name="T53" fmla="*/ 3 h 17"/>
                <a:gd name="T54" fmla="*/ 4 w 15"/>
                <a:gd name="T55" fmla="*/ 2 h 17"/>
                <a:gd name="T56" fmla="*/ 6 w 15"/>
                <a:gd name="T57" fmla="*/ 1 h 17"/>
                <a:gd name="T58" fmla="*/ 8 w 15"/>
                <a:gd name="T59" fmla="*/ 0 h 17"/>
                <a:gd name="T60" fmla="*/ 11 w 15"/>
                <a:gd name="T61" fmla="*/ 0 h 17"/>
                <a:gd name="T62" fmla="*/ 11 w 15"/>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 h="17">
                  <a:moveTo>
                    <a:pt x="11" y="0"/>
                  </a:moveTo>
                  <a:lnTo>
                    <a:pt x="12" y="1"/>
                  </a:lnTo>
                  <a:lnTo>
                    <a:pt x="13" y="2"/>
                  </a:lnTo>
                  <a:lnTo>
                    <a:pt x="14" y="3"/>
                  </a:lnTo>
                  <a:lnTo>
                    <a:pt x="15" y="4"/>
                  </a:lnTo>
                  <a:lnTo>
                    <a:pt x="15" y="6"/>
                  </a:lnTo>
                  <a:lnTo>
                    <a:pt x="15" y="7"/>
                  </a:lnTo>
                  <a:lnTo>
                    <a:pt x="14" y="9"/>
                  </a:lnTo>
                  <a:lnTo>
                    <a:pt x="14" y="10"/>
                  </a:lnTo>
                  <a:lnTo>
                    <a:pt x="12" y="11"/>
                  </a:lnTo>
                  <a:lnTo>
                    <a:pt x="10" y="13"/>
                  </a:lnTo>
                  <a:lnTo>
                    <a:pt x="8" y="14"/>
                  </a:lnTo>
                  <a:lnTo>
                    <a:pt x="7" y="15"/>
                  </a:lnTo>
                  <a:lnTo>
                    <a:pt x="6" y="15"/>
                  </a:lnTo>
                  <a:lnTo>
                    <a:pt x="4" y="15"/>
                  </a:lnTo>
                  <a:lnTo>
                    <a:pt x="3" y="15"/>
                  </a:lnTo>
                  <a:lnTo>
                    <a:pt x="2" y="15"/>
                  </a:lnTo>
                  <a:lnTo>
                    <a:pt x="1" y="16"/>
                  </a:lnTo>
                  <a:lnTo>
                    <a:pt x="0" y="17"/>
                  </a:lnTo>
                  <a:lnTo>
                    <a:pt x="0" y="15"/>
                  </a:lnTo>
                  <a:lnTo>
                    <a:pt x="0" y="12"/>
                  </a:lnTo>
                  <a:lnTo>
                    <a:pt x="0" y="10"/>
                  </a:lnTo>
                  <a:lnTo>
                    <a:pt x="0" y="9"/>
                  </a:lnTo>
                  <a:lnTo>
                    <a:pt x="0" y="7"/>
                  </a:lnTo>
                  <a:lnTo>
                    <a:pt x="1" y="6"/>
                  </a:lnTo>
                  <a:lnTo>
                    <a:pt x="2" y="4"/>
                  </a:lnTo>
                  <a:lnTo>
                    <a:pt x="3" y="3"/>
                  </a:lnTo>
                  <a:lnTo>
                    <a:pt x="4" y="2"/>
                  </a:lnTo>
                  <a:lnTo>
                    <a:pt x="6" y="1"/>
                  </a:lnTo>
                  <a:lnTo>
                    <a:pt x="8"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2" name="Freeform 988"/>
            <p:cNvSpPr>
              <a:spLocks/>
            </p:cNvSpPr>
            <p:nvPr/>
          </p:nvSpPr>
          <p:spPr bwMode="auto">
            <a:xfrm>
              <a:off x="4811" y="2494"/>
              <a:ext cx="27" cy="17"/>
            </a:xfrm>
            <a:custGeom>
              <a:avLst/>
              <a:gdLst>
                <a:gd name="T0" fmla="*/ 4 w 27"/>
                <a:gd name="T1" fmla="*/ 0 h 17"/>
                <a:gd name="T2" fmla="*/ 5 w 27"/>
                <a:gd name="T3" fmla="*/ 1 h 17"/>
                <a:gd name="T4" fmla="*/ 7 w 27"/>
                <a:gd name="T5" fmla="*/ 1 h 17"/>
                <a:gd name="T6" fmla="*/ 9 w 27"/>
                <a:gd name="T7" fmla="*/ 2 h 17"/>
                <a:gd name="T8" fmla="*/ 11 w 27"/>
                <a:gd name="T9" fmla="*/ 3 h 17"/>
                <a:gd name="T10" fmla="*/ 12 w 27"/>
                <a:gd name="T11" fmla="*/ 3 h 17"/>
                <a:gd name="T12" fmla="*/ 14 w 27"/>
                <a:gd name="T13" fmla="*/ 4 h 17"/>
                <a:gd name="T14" fmla="*/ 15 w 27"/>
                <a:gd name="T15" fmla="*/ 5 h 17"/>
                <a:gd name="T16" fmla="*/ 17 w 27"/>
                <a:gd name="T17" fmla="*/ 6 h 17"/>
                <a:gd name="T18" fmla="*/ 18 w 27"/>
                <a:gd name="T19" fmla="*/ 6 h 17"/>
                <a:gd name="T20" fmla="*/ 20 w 27"/>
                <a:gd name="T21" fmla="*/ 7 h 17"/>
                <a:gd name="T22" fmla="*/ 21 w 27"/>
                <a:gd name="T23" fmla="*/ 8 h 17"/>
                <a:gd name="T24" fmla="*/ 23 w 27"/>
                <a:gd name="T25" fmla="*/ 10 h 17"/>
                <a:gd name="T26" fmla="*/ 24 w 27"/>
                <a:gd name="T27" fmla="*/ 11 h 17"/>
                <a:gd name="T28" fmla="*/ 25 w 27"/>
                <a:gd name="T29" fmla="*/ 13 h 17"/>
                <a:gd name="T30" fmla="*/ 26 w 27"/>
                <a:gd name="T31" fmla="*/ 15 h 17"/>
                <a:gd name="T32" fmla="*/ 27 w 27"/>
                <a:gd name="T33" fmla="*/ 17 h 17"/>
                <a:gd name="T34" fmla="*/ 26 w 27"/>
                <a:gd name="T35" fmla="*/ 16 h 17"/>
                <a:gd name="T36" fmla="*/ 24 w 27"/>
                <a:gd name="T37" fmla="*/ 15 h 17"/>
                <a:gd name="T38" fmla="*/ 22 w 27"/>
                <a:gd name="T39" fmla="*/ 15 h 17"/>
                <a:gd name="T40" fmla="*/ 21 w 27"/>
                <a:gd name="T41" fmla="*/ 14 h 17"/>
                <a:gd name="T42" fmla="*/ 19 w 27"/>
                <a:gd name="T43" fmla="*/ 14 h 17"/>
                <a:gd name="T44" fmla="*/ 17 w 27"/>
                <a:gd name="T45" fmla="*/ 13 h 17"/>
                <a:gd name="T46" fmla="*/ 15 w 27"/>
                <a:gd name="T47" fmla="*/ 13 h 17"/>
                <a:gd name="T48" fmla="*/ 14 w 27"/>
                <a:gd name="T49" fmla="*/ 12 h 17"/>
                <a:gd name="T50" fmla="*/ 12 w 27"/>
                <a:gd name="T51" fmla="*/ 11 h 17"/>
                <a:gd name="T52" fmla="*/ 10 w 27"/>
                <a:gd name="T53" fmla="*/ 10 h 17"/>
                <a:gd name="T54" fmla="*/ 8 w 27"/>
                <a:gd name="T55" fmla="*/ 10 h 17"/>
                <a:gd name="T56" fmla="*/ 7 w 27"/>
                <a:gd name="T57" fmla="*/ 9 h 17"/>
                <a:gd name="T58" fmla="*/ 5 w 27"/>
                <a:gd name="T59" fmla="*/ 8 h 17"/>
                <a:gd name="T60" fmla="*/ 3 w 27"/>
                <a:gd name="T61" fmla="*/ 8 h 17"/>
                <a:gd name="T62" fmla="*/ 2 w 27"/>
                <a:gd name="T63" fmla="*/ 7 h 17"/>
                <a:gd name="T64" fmla="*/ 0 w 27"/>
                <a:gd name="T65" fmla="*/ 7 h 17"/>
                <a:gd name="T66" fmla="*/ 0 w 27"/>
                <a:gd name="T67" fmla="*/ 5 h 17"/>
                <a:gd name="T68" fmla="*/ 1 w 27"/>
                <a:gd name="T69" fmla="*/ 3 h 17"/>
                <a:gd name="T70" fmla="*/ 2 w 27"/>
                <a:gd name="T71" fmla="*/ 2 h 17"/>
                <a:gd name="T72" fmla="*/ 4 w 27"/>
                <a:gd name="T73" fmla="*/ 0 h 17"/>
                <a:gd name="T74" fmla="*/ 4 w 27"/>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 h="17">
                  <a:moveTo>
                    <a:pt x="4" y="0"/>
                  </a:moveTo>
                  <a:lnTo>
                    <a:pt x="5" y="1"/>
                  </a:lnTo>
                  <a:lnTo>
                    <a:pt x="7" y="1"/>
                  </a:lnTo>
                  <a:lnTo>
                    <a:pt x="9" y="2"/>
                  </a:lnTo>
                  <a:lnTo>
                    <a:pt x="11" y="3"/>
                  </a:lnTo>
                  <a:lnTo>
                    <a:pt x="12" y="3"/>
                  </a:lnTo>
                  <a:lnTo>
                    <a:pt x="14" y="4"/>
                  </a:lnTo>
                  <a:lnTo>
                    <a:pt x="15" y="5"/>
                  </a:lnTo>
                  <a:lnTo>
                    <a:pt x="17" y="6"/>
                  </a:lnTo>
                  <a:lnTo>
                    <a:pt x="18" y="6"/>
                  </a:lnTo>
                  <a:lnTo>
                    <a:pt x="20" y="7"/>
                  </a:lnTo>
                  <a:lnTo>
                    <a:pt x="21" y="8"/>
                  </a:lnTo>
                  <a:lnTo>
                    <a:pt x="23" y="10"/>
                  </a:lnTo>
                  <a:lnTo>
                    <a:pt x="24" y="11"/>
                  </a:lnTo>
                  <a:lnTo>
                    <a:pt x="25" y="13"/>
                  </a:lnTo>
                  <a:lnTo>
                    <a:pt x="26" y="15"/>
                  </a:lnTo>
                  <a:lnTo>
                    <a:pt x="27" y="17"/>
                  </a:lnTo>
                  <a:lnTo>
                    <a:pt x="26" y="16"/>
                  </a:lnTo>
                  <a:lnTo>
                    <a:pt x="24" y="15"/>
                  </a:lnTo>
                  <a:lnTo>
                    <a:pt x="22" y="15"/>
                  </a:lnTo>
                  <a:lnTo>
                    <a:pt x="21" y="14"/>
                  </a:lnTo>
                  <a:lnTo>
                    <a:pt x="19" y="14"/>
                  </a:lnTo>
                  <a:lnTo>
                    <a:pt x="17" y="13"/>
                  </a:lnTo>
                  <a:lnTo>
                    <a:pt x="15" y="13"/>
                  </a:lnTo>
                  <a:lnTo>
                    <a:pt x="14" y="12"/>
                  </a:lnTo>
                  <a:lnTo>
                    <a:pt x="12" y="11"/>
                  </a:lnTo>
                  <a:lnTo>
                    <a:pt x="10" y="10"/>
                  </a:lnTo>
                  <a:lnTo>
                    <a:pt x="8" y="10"/>
                  </a:lnTo>
                  <a:lnTo>
                    <a:pt x="7" y="9"/>
                  </a:lnTo>
                  <a:lnTo>
                    <a:pt x="5" y="8"/>
                  </a:lnTo>
                  <a:lnTo>
                    <a:pt x="3" y="8"/>
                  </a:lnTo>
                  <a:lnTo>
                    <a:pt x="2" y="7"/>
                  </a:lnTo>
                  <a:lnTo>
                    <a:pt x="0" y="7"/>
                  </a:lnTo>
                  <a:lnTo>
                    <a:pt x="0" y="5"/>
                  </a:lnTo>
                  <a:lnTo>
                    <a:pt x="1" y="3"/>
                  </a:lnTo>
                  <a:lnTo>
                    <a:pt x="2" y="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3" name="Freeform 989"/>
            <p:cNvSpPr>
              <a:spLocks/>
            </p:cNvSpPr>
            <p:nvPr/>
          </p:nvSpPr>
          <p:spPr bwMode="auto">
            <a:xfrm>
              <a:off x="4835" y="2494"/>
              <a:ext cx="13" cy="15"/>
            </a:xfrm>
            <a:custGeom>
              <a:avLst/>
              <a:gdLst>
                <a:gd name="T0" fmla="*/ 10 w 13"/>
                <a:gd name="T1" fmla="*/ 0 h 15"/>
                <a:gd name="T2" fmla="*/ 11 w 13"/>
                <a:gd name="T3" fmla="*/ 3 h 15"/>
                <a:gd name="T4" fmla="*/ 11 w 13"/>
                <a:gd name="T5" fmla="*/ 5 h 15"/>
                <a:gd name="T6" fmla="*/ 12 w 13"/>
                <a:gd name="T7" fmla="*/ 7 h 15"/>
                <a:gd name="T8" fmla="*/ 13 w 13"/>
                <a:gd name="T9" fmla="*/ 10 h 15"/>
                <a:gd name="T10" fmla="*/ 11 w 13"/>
                <a:gd name="T11" fmla="*/ 10 h 15"/>
                <a:gd name="T12" fmla="*/ 8 w 13"/>
                <a:gd name="T13" fmla="*/ 12 h 15"/>
                <a:gd name="T14" fmla="*/ 6 w 13"/>
                <a:gd name="T15" fmla="*/ 14 h 15"/>
                <a:gd name="T16" fmla="*/ 3 w 13"/>
                <a:gd name="T17" fmla="*/ 15 h 15"/>
                <a:gd name="T18" fmla="*/ 2 w 13"/>
                <a:gd name="T19" fmla="*/ 13 h 15"/>
                <a:gd name="T20" fmla="*/ 2 w 13"/>
                <a:gd name="T21" fmla="*/ 12 h 15"/>
                <a:gd name="T22" fmla="*/ 1 w 13"/>
                <a:gd name="T23" fmla="*/ 10 h 15"/>
                <a:gd name="T24" fmla="*/ 1 w 13"/>
                <a:gd name="T25" fmla="*/ 9 h 15"/>
                <a:gd name="T26" fmla="*/ 0 w 13"/>
                <a:gd name="T27" fmla="*/ 8 h 15"/>
                <a:gd name="T28" fmla="*/ 1 w 13"/>
                <a:gd name="T29" fmla="*/ 7 h 15"/>
                <a:gd name="T30" fmla="*/ 2 w 13"/>
                <a:gd name="T31" fmla="*/ 6 h 15"/>
                <a:gd name="T32" fmla="*/ 3 w 13"/>
                <a:gd name="T33" fmla="*/ 6 h 15"/>
                <a:gd name="T34" fmla="*/ 5 w 13"/>
                <a:gd name="T35" fmla="*/ 5 h 15"/>
                <a:gd name="T36" fmla="*/ 8 w 13"/>
                <a:gd name="T37" fmla="*/ 4 h 15"/>
                <a:gd name="T38" fmla="*/ 8 w 13"/>
                <a:gd name="T39" fmla="*/ 2 h 15"/>
                <a:gd name="T40" fmla="*/ 10 w 13"/>
                <a:gd name="T41" fmla="*/ 0 h 15"/>
                <a:gd name="T42" fmla="*/ 10 w 13"/>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15">
                  <a:moveTo>
                    <a:pt x="10" y="0"/>
                  </a:moveTo>
                  <a:lnTo>
                    <a:pt x="11" y="3"/>
                  </a:lnTo>
                  <a:lnTo>
                    <a:pt x="11" y="5"/>
                  </a:lnTo>
                  <a:lnTo>
                    <a:pt x="12" y="7"/>
                  </a:lnTo>
                  <a:lnTo>
                    <a:pt x="13" y="10"/>
                  </a:lnTo>
                  <a:lnTo>
                    <a:pt x="11" y="10"/>
                  </a:lnTo>
                  <a:lnTo>
                    <a:pt x="8" y="12"/>
                  </a:lnTo>
                  <a:lnTo>
                    <a:pt x="6" y="14"/>
                  </a:lnTo>
                  <a:lnTo>
                    <a:pt x="3" y="15"/>
                  </a:lnTo>
                  <a:lnTo>
                    <a:pt x="2" y="13"/>
                  </a:lnTo>
                  <a:lnTo>
                    <a:pt x="2" y="12"/>
                  </a:lnTo>
                  <a:lnTo>
                    <a:pt x="1" y="10"/>
                  </a:lnTo>
                  <a:lnTo>
                    <a:pt x="1" y="9"/>
                  </a:lnTo>
                  <a:lnTo>
                    <a:pt x="0" y="8"/>
                  </a:lnTo>
                  <a:lnTo>
                    <a:pt x="1" y="7"/>
                  </a:lnTo>
                  <a:lnTo>
                    <a:pt x="2" y="6"/>
                  </a:lnTo>
                  <a:lnTo>
                    <a:pt x="3" y="6"/>
                  </a:lnTo>
                  <a:lnTo>
                    <a:pt x="5" y="5"/>
                  </a:lnTo>
                  <a:lnTo>
                    <a:pt x="8" y="4"/>
                  </a:lnTo>
                  <a:lnTo>
                    <a:pt x="8"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4" name="Freeform 990"/>
            <p:cNvSpPr>
              <a:spLocks/>
            </p:cNvSpPr>
            <p:nvPr/>
          </p:nvSpPr>
          <p:spPr bwMode="auto">
            <a:xfrm>
              <a:off x="4568" y="2497"/>
              <a:ext cx="16" cy="18"/>
            </a:xfrm>
            <a:custGeom>
              <a:avLst/>
              <a:gdLst>
                <a:gd name="T0" fmla="*/ 15 w 16"/>
                <a:gd name="T1" fmla="*/ 0 h 18"/>
                <a:gd name="T2" fmla="*/ 16 w 16"/>
                <a:gd name="T3" fmla="*/ 2 h 18"/>
                <a:gd name="T4" fmla="*/ 16 w 16"/>
                <a:gd name="T5" fmla="*/ 3 h 18"/>
                <a:gd name="T6" fmla="*/ 16 w 16"/>
                <a:gd name="T7" fmla="*/ 5 h 18"/>
                <a:gd name="T8" fmla="*/ 16 w 16"/>
                <a:gd name="T9" fmla="*/ 6 h 18"/>
                <a:gd name="T10" fmla="*/ 16 w 16"/>
                <a:gd name="T11" fmla="*/ 8 h 18"/>
                <a:gd name="T12" fmla="*/ 16 w 16"/>
                <a:gd name="T13" fmla="*/ 10 h 18"/>
                <a:gd name="T14" fmla="*/ 15 w 16"/>
                <a:gd name="T15" fmla="*/ 11 h 18"/>
                <a:gd name="T16" fmla="*/ 14 w 16"/>
                <a:gd name="T17" fmla="*/ 12 h 18"/>
                <a:gd name="T18" fmla="*/ 13 w 16"/>
                <a:gd name="T19" fmla="*/ 13 h 18"/>
                <a:gd name="T20" fmla="*/ 11 w 16"/>
                <a:gd name="T21" fmla="*/ 14 h 18"/>
                <a:gd name="T22" fmla="*/ 10 w 16"/>
                <a:gd name="T23" fmla="*/ 14 h 18"/>
                <a:gd name="T24" fmla="*/ 8 w 16"/>
                <a:gd name="T25" fmla="*/ 15 h 18"/>
                <a:gd name="T26" fmla="*/ 6 w 16"/>
                <a:gd name="T27" fmla="*/ 16 h 18"/>
                <a:gd name="T28" fmla="*/ 4 w 16"/>
                <a:gd name="T29" fmla="*/ 16 h 18"/>
                <a:gd name="T30" fmla="*/ 3 w 16"/>
                <a:gd name="T31" fmla="*/ 17 h 18"/>
                <a:gd name="T32" fmla="*/ 1 w 16"/>
                <a:gd name="T33" fmla="*/ 18 h 18"/>
                <a:gd name="T34" fmla="*/ 0 w 16"/>
                <a:gd name="T35" fmla="*/ 16 h 18"/>
                <a:gd name="T36" fmla="*/ 0 w 16"/>
                <a:gd name="T37" fmla="*/ 14 h 18"/>
                <a:gd name="T38" fmla="*/ 0 w 16"/>
                <a:gd name="T39" fmla="*/ 12 h 18"/>
                <a:gd name="T40" fmla="*/ 0 w 16"/>
                <a:gd name="T41" fmla="*/ 10 h 18"/>
                <a:gd name="T42" fmla="*/ 0 w 16"/>
                <a:gd name="T43" fmla="*/ 8 h 18"/>
                <a:gd name="T44" fmla="*/ 1 w 16"/>
                <a:gd name="T45" fmla="*/ 7 h 18"/>
                <a:gd name="T46" fmla="*/ 2 w 16"/>
                <a:gd name="T47" fmla="*/ 6 h 18"/>
                <a:gd name="T48" fmla="*/ 4 w 16"/>
                <a:gd name="T49" fmla="*/ 5 h 18"/>
                <a:gd name="T50" fmla="*/ 6 w 16"/>
                <a:gd name="T51" fmla="*/ 3 h 18"/>
                <a:gd name="T52" fmla="*/ 9 w 16"/>
                <a:gd name="T53" fmla="*/ 2 h 18"/>
                <a:gd name="T54" fmla="*/ 10 w 16"/>
                <a:gd name="T55" fmla="*/ 1 h 18"/>
                <a:gd name="T56" fmla="*/ 12 w 16"/>
                <a:gd name="T57" fmla="*/ 1 h 18"/>
                <a:gd name="T58" fmla="*/ 13 w 16"/>
                <a:gd name="T59" fmla="*/ 0 h 18"/>
                <a:gd name="T60" fmla="*/ 15 w 16"/>
                <a:gd name="T61" fmla="*/ 0 h 18"/>
                <a:gd name="T62" fmla="*/ 15 w 16"/>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18">
                  <a:moveTo>
                    <a:pt x="15" y="0"/>
                  </a:moveTo>
                  <a:lnTo>
                    <a:pt x="16" y="2"/>
                  </a:lnTo>
                  <a:lnTo>
                    <a:pt x="16" y="3"/>
                  </a:lnTo>
                  <a:lnTo>
                    <a:pt x="16" y="5"/>
                  </a:lnTo>
                  <a:lnTo>
                    <a:pt x="16" y="6"/>
                  </a:lnTo>
                  <a:lnTo>
                    <a:pt x="16" y="8"/>
                  </a:lnTo>
                  <a:lnTo>
                    <a:pt x="16" y="10"/>
                  </a:lnTo>
                  <a:lnTo>
                    <a:pt x="15" y="11"/>
                  </a:lnTo>
                  <a:lnTo>
                    <a:pt x="14" y="12"/>
                  </a:lnTo>
                  <a:lnTo>
                    <a:pt x="13" y="13"/>
                  </a:lnTo>
                  <a:lnTo>
                    <a:pt x="11" y="14"/>
                  </a:lnTo>
                  <a:lnTo>
                    <a:pt x="10" y="14"/>
                  </a:lnTo>
                  <a:lnTo>
                    <a:pt x="8" y="15"/>
                  </a:lnTo>
                  <a:lnTo>
                    <a:pt x="6" y="16"/>
                  </a:lnTo>
                  <a:lnTo>
                    <a:pt x="4" y="16"/>
                  </a:lnTo>
                  <a:lnTo>
                    <a:pt x="3" y="17"/>
                  </a:lnTo>
                  <a:lnTo>
                    <a:pt x="1" y="18"/>
                  </a:lnTo>
                  <a:lnTo>
                    <a:pt x="0" y="16"/>
                  </a:lnTo>
                  <a:lnTo>
                    <a:pt x="0" y="14"/>
                  </a:lnTo>
                  <a:lnTo>
                    <a:pt x="0" y="12"/>
                  </a:lnTo>
                  <a:lnTo>
                    <a:pt x="0" y="10"/>
                  </a:lnTo>
                  <a:lnTo>
                    <a:pt x="0" y="8"/>
                  </a:lnTo>
                  <a:lnTo>
                    <a:pt x="1" y="7"/>
                  </a:lnTo>
                  <a:lnTo>
                    <a:pt x="2" y="6"/>
                  </a:lnTo>
                  <a:lnTo>
                    <a:pt x="4" y="5"/>
                  </a:lnTo>
                  <a:lnTo>
                    <a:pt x="6" y="3"/>
                  </a:lnTo>
                  <a:lnTo>
                    <a:pt x="9" y="2"/>
                  </a:lnTo>
                  <a:lnTo>
                    <a:pt x="10" y="1"/>
                  </a:lnTo>
                  <a:lnTo>
                    <a:pt x="12"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5" name="Freeform 991"/>
            <p:cNvSpPr>
              <a:spLocks/>
            </p:cNvSpPr>
            <p:nvPr/>
          </p:nvSpPr>
          <p:spPr bwMode="auto">
            <a:xfrm>
              <a:off x="4531" y="2498"/>
              <a:ext cx="10" cy="13"/>
            </a:xfrm>
            <a:custGeom>
              <a:avLst/>
              <a:gdLst>
                <a:gd name="T0" fmla="*/ 3 w 10"/>
                <a:gd name="T1" fmla="*/ 1 h 13"/>
                <a:gd name="T2" fmla="*/ 5 w 10"/>
                <a:gd name="T3" fmla="*/ 0 h 13"/>
                <a:gd name="T4" fmla="*/ 7 w 10"/>
                <a:gd name="T5" fmla="*/ 1 h 13"/>
                <a:gd name="T6" fmla="*/ 8 w 10"/>
                <a:gd name="T7" fmla="*/ 2 h 13"/>
                <a:gd name="T8" fmla="*/ 9 w 10"/>
                <a:gd name="T9" fmla="*/ 4 h 13"/>
                <a:gd name="T10" fmla="*/ 10 w 10"/>
                <a:gd name="T11" fmla="*/ 5 h 13"/>
                <a:gd name="T12" fmla="*/ 10 w 10"/>
                <a:gd name="T13" fmla="*/ 7 h 13"/>
                <a:gd name="T14" fmla="*/ 10 w 10"/>
                <a:gd name="T15" fmla="*/ 9 h 13"/>
                <a:gd name="T16" fmla="*/ 10 w 10"/>
                <a:gd name="T17" fmla="*/ 11 h 13"/>
                <a:gd name="T18" fmla="*/ 8 w 10"/>
                <a:gd name="T19" fmla="*/ 13 h 13"/>
                <a:gd name="T20" fmla="*/ 6 w 10"/>
                <a:gd name="T21" fmla="*/ 13 h 13"/>
                <a:gd name="T22" fmla="*/ 5 w 10"/>
                <a:gd name="T23" fmla="*/ 12 h 13"/>
                <a:gd name="T24" fmla="*/ 4 w 10"/>
                <a:gd name="T25" fmla="*/ 11 h 13"/>
                <a:gd name="T26" fmla="*/ 2 w 10"/>
                <a:gd name="T27" fmla="*/ 9 h 13"/>
                <a:gd name="T28" fmla="*/ 1 w 10"/>
                <a:gd name="T29" fmla="*/ 7 h 13"/>
                <a:gd name="T30" fmla="*/ 0 w 10"/>
                <a:gd name="T31" fmla="*/ 5 h 13"/>
                <a:gd name="T32" fmla="*/ 0 w 10"/>
                <a:gd name="T33" fmla="*/ 4 h 13"/>
                <a:gd name="T34" fmla="*/ 0 w 10"/>
                <a:gd name="T35" fmla="*/ 3 h 13"/>
                <a:gd name="T36" fmla="*/ 1 w 10"/>
                <a:gd name="T37" fmla="*/ 2 h 13"/>
                <a:gd name="T38" fmla="*/ 2 w 10"/>
                <a:gd name="T39" fmla="*/ 2 h 13"/>
                <a:gd name="T40" fmla="*/ 3 w 10"/>
                <a:gd name="T41" fmla="*/ 1 h 13"/>
                <a:gd name="T42" fmla="*/ 3 w 10"/>
                <a:gd name="T43" fmla="*/ 1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3">
                  <a:moveTo>
                    <a:pt x="3" y="1"/>
                  </a:moveTo>
                  <a:lnTo>
                    <a:pt x="5" y="0"/>
                  </a:lnTo>
                  <a:lnTo>
                    <a:pt x="7" y="1"/>
                  </a:lnTo>
                  <a:lnTo>
                    <a:pt x="8" y="2"/>
                  </a:lnTo>
                  <a:lnTo>
                    <a:pt x="9" y="4"/>
                  </a:lnTo>
                  <a:lnTo>
                    <a:pt x="10" y="5"/>
                  </a:lnTo>
                  <a:lnTo>
                    <a:pt x="10" y="7"/>
                  </a:lnTo>
                  <a:lnTo>
                    <a:pt x="10" y="9"/>
                  </a:lnTo>
                  <a:lnTo>
                    <a:pt x="10" y="11"/>
                  </a:lnTo>
                  <a:lnTo>
                    <a:pt x="8" y="13"/>
                  </a:lnTo>
                  <a:lnTo>
                    <a:pt x="6" y="13"/>
                  </a:lnTo>
                  <a:lnTo>
                    <a:pt x="5" y="12"/>
                  </a:lnTo>
                  <a:lnTo>
                    <a:pt x="4" y="11"/>
                  </a:lnTo>
                  <a:lnTo>
                    <a:pt x="2" y="9"/>
                  </a:lnTo>
                  <a:lnTo>
                    <a:pt x="1" y="7"/>
                  </a:lnTo>
                  <a:lnTo>
                    <a:pt x="0" y="5"/>
                  </a:lnTo>
                  <a:lnTo>
                    <a:pt x="0" y="4"/>
                  </a:lnTo>
                  <a:lnTo>
                    <a:pt x="0" y="3"/>
                  </a:lnTo>
                  <a:lnTo>
                    <a:pt x="1" y="2"/>
                  </a:lnTo>
                  <a:lnTo>
                    <a:pt x="2" y="2"/>
                  </a:lnTo>
                  <a:lnTo>
                    <a:pt x="3" y="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6" name="Freeform 992"/>
            <p:cNvSpPr>
              <a:spLocks/>
            </p:cNvSpPr>
            <p:nvPr/>
          </p:nvSpPr>
          <p:spPr bwMode="auto">
            <a:xfrm>
              <a:off x="4610" y="2500"/>
              <a:ext cx="17" cy="17"/>
            </a:xfrm>
            <a:custGeom>
              <a:avLst/>
              <a:gdLst>
                <a:gd name="T0" fmla="*/ 15 w 17"/>
                <a:gd name="T1" fmla="*/ 0 h 17"/>
                <a:gd name="T2" fmla="*/ 16 w 17"/>
                <a:gd name="T3" fmla="*/ 1 h 17"/>
                <a:gd name="T4" fmla="*/ 16 w 17"/>
                <a:gd name="T5" fmla="*/ 3 h 17"/>
                <a:gd name="T6" fmla="*/ 17 w 17"/>
                <a:gd name="T7" fmla="*/ 4 h 17"/>
                <a:gd name="T8" fmla="*/ 17 w 17"/>
                <a:gd name="T9" fmla="*/ 7 h 17"/>
                <a:gd name="T10" fmla="*/ 16 w 17"/>
                <a:gd name="T11" fmla="*/ 9 h 17"/>
                <a:gd name="T12" fmla="*/ 15 w 17"/>
                <a:gd name="T13" fmla="*/ 11 h 17"/>
                <a:gd name="T14" fmla="*/ 13 w 17"/>
                <a:gd name="T15" fmla="*/ 12 h 17"/>
                <a:gd name="T16" fmla="*/ 12 w 17"/>
                <a:gd name="T17" fmla="*/ 13 h 17"/>
                <a:gd name="T18" fmla="*/ 10 w 17"/>
                <a:gd name="T19" fmla="*/ 14 h 17"/>
                <a:gd name="T20" fmla="*/ 9 w 17"/>
                <a:gd name="T21" fmla="*/ 15 h 17"/>
                <a:gd name="T22" fmla="*/ 7 w 17"/>
                <a:gd name="T23" fmla="*/ 15 h 17"/>
                <a:gd name="T24" fmla="*/ 5 w 17"/>
                <a:gd name="T25" fmla="*/ 16 h 17"/>
                <a:gd name="T26" fmla="*/ 3 w 17"/>
                <a:gd name="T27" fmla="*/ 16 h 17"/>
                <a:gd name="T28" fmla="*/ 1 w 17"/>
                <a:gd name="T29" fmla="*/ 17 h 17"/>
                <a:gd name="T30" fmla="*/ 0 w 17"/>
                <a:gd name="T31" fmla="*/ 14 h 17"/>
                <a:gd name="T32" fmla="*/ 0 w 17"/>
                <a:gd name="T33" fmla="*/ 12 h 17"/>
                <a:gd name="T34" fmla="*/ 1 w 17"/>
                <a:gd name="T35" fmla="*/ 9 h 17"/>
                <a:gd name="T36" fmla="*/ 2 w 17"/>
                <a:gd name="T37" fmla="*/ 8 h 17"/>
                <a:gd name="T38" fmla="*/ 3 w 17"/>
                <a:gd name="T39" fmla="*/ 6 h 17"/>
                <a:gd name="T40" fmla="*/ 5 w 17"/>
                <a:gd name="T41" fmla="*/ 4 h 17"/>
                <a:gd name="T42" fmla="*/ 7 w 17"/>
                <a:gd name="T43" fmla="*/ 3 h 17"/>
                <a:gd name="T44" fmla="*/ 8 w 17"/>
                <a:gd name="T45" fmla="*/ 2 h 17"/>
                <a:gd name="T46" fmla="*/ 10 w 17"/>
                <a:gd name="T47" fmla="*/ 2 h 17"/>
                <a:gd name="T48" fmla="*/ 12 w 17"/>
                <a:gd name="T49" fmla="*/ 1 h 17"/>
                <a:gd name="T50" fmla="*/ 13 w 17"/>
                <a:gd name="T51" fmla="*/ 0 h 17"/>
                <a:gd name="T52" fmla="*/ 15 w 17"/>
                <a:gd name="T53" fmla="*/ 0 h 17"/>
                <a:gd name="T54" fmla="*/ 15 w 17"/>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 h="17">
                  <a:moveTo>
                    <a:pt x="15" y="0"/>
                  </a:moveTo>
                  <a:lnTo>
                    <a:pt x="16" y="1"/>
                  </a:lnTo>
                  <a:lnTo>
                    <a:pt x="16" y="3"/>
                  </a:lnTo>
                  <a:lnTo>
                    <a:pt x="17" y="4"/>
                  </a:lnTo>
                  <a:lnTo>
                    <a:pt x="17" y="7"/>
                  </a:lnTo>
                  <a:lnTo>
                    <a:pt x="16" y="9"/>
                  </a:lnTo>
                  <a:lnTo>
                    <a:pt x="15" y="11"/>
                  </a:lnTo>
                  <a:lnTo>
                    <a:pt x="13" y="12"/>
                  </a:lnTo>
                  <a:lnTo>
                    <a:pt x="12" y="13"/>
                  </a:lnTo>
                  <a:lnTo>
                    <a:pt x="10" y="14"/>
                  </a:lnTo>
                  <a:lnTo>
                    <a:pt x="9" y="15"/>
                  </a:lnTo>
                  <a:lnTo>
                    <a:pt x="7" y="15"/>
                  </a:lnTo>
                  <a:lnTo>
                    <a:pt x="5" y="16"/>
                  </a:lnTo>
                  <a:lnTo>
                    <a:pt x="3" y="16"/>
                  </a:lnTo>
                  <a:lnTo>
                    <a:pt x="1" y="17"/>
                  </a:lnTo>
                  <a:lnTo>
                    <a:pt x="0" y="14"/>
                  </a:lnTo>
                  <a:lnTo>
                    <a:pt x="0" y="12"/>
                  </a:lnTo>
                  <a:lnTo>
                    <a:pt x="1" y="9"/>
                  </a:lnTo>
                  <a:lnTo>
                    <a:pt x="2" y="8"/>
                  </a:lnTo>
                  <a:lnTo>
                    <a:pt x="3" y="6"/>
                  </a:lnTo>
                  <a:lnTo>
                    <a:pt x="5" y="4"/>
                  </a:lnTo>
                  <a:lnTo>
                    <a:pt x="7" y="3"/>
                  </a:lnTo>
                  <a:lnTo>
                    <a:pt x="8" y="2"/>
                  </a:lnTo>
                  <a:lnTo>
                    <a:pt x="10" y="2"/>
                  </a:lnTo>
                  <a:lnTo>
                    <a:pt x="12"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7" name="Freeform 993"/>
            <p:cNvSpPr>
              <a:spLocks/>
            </p:cNvSpPr>
            <p:nvPr/>
          </p:nvSpPr>
          <p:spPr bwMode="auto">
            <a:xfrm>
              <a:off x="4590" y="2509"/>
              <a:ext cx="15" cy="15"/>
            </a:xfrm>
            <a:custGeom>
              <a:avLst/>
              <a:gdLst>
                <a:gd name="T0" fmla="*/ 12 w 15"/>
                <a:gd name="T1" fmla="*/ 0 h 15"/>
                <a:gd name="T2" fmla="*/ 13 w 15"/>
                <a:gd name="T3" fmla="*/ 1 h 15"/>
                <a:gd name="T4" fmla="*/ 14 w 15"/>
                <a:gd name="T5" fmla="*/ 3 h 15"/>
                <a:gd name="T6" fmla="*/ 15 w 15"/>
                <a:gd name="T7" fmla="*/ 4 h 15"/>
                <a:gd name="T8" fmla="*/ 15 w 15"/>
                <a:gd name="T9" fmla="*/ 5 h 15"/>
                <a:gd name="T10" fmla="*/ 15 w 15"/>
                <a:gd name="T11" fmla="*/ 7 h 15"/>
                <a:gd name="T12" fmla="*/ 14 w 15"/>
                <a:gd name="T13" fmla="*/ 8 h 15"/>
                <a:gd name="T14" fmla="*/ 13 w 15"/>
                <a:gd name="T15" fmla="*/ 10 h 15"/>
                <a:gd name="T16" fmla="*/ 12 w 15"/>
                <a:gd name="T17" fmla="*/ 11 h 15"/>
                <a:gd name="T18" fmla="*/ 10 w 15"/>
                <a:gd name="T19" fmla="*/ 12 h 15"/>
                <a:gd name="T20" fmla="*/ 8 w 15"/>
                <a:gd name="T21" fmla="*/ 13 h 15"/>
                <a:gd name="T22" fmla="*/ 5 w 15"/>
                <a:gd name="T23" fmla="*/ 14 h 15"/>
                <a:gd name="T24" fmla="*/ 3 w 15"/>
                <a:gd name="T25" fmla="*/ 15 h 15"/>
                <a:gd name="T26" fmla="*/ 2 w 15"/>
                <a:gd name="T27" fmla="*/ 14 h 15"/>
                <a:gd name="T28" fmla="*/ 1 w 15"/>
                <a:gd name="T29" fmla="*/ 15 h 15"/>
                <a:gd name="T30" fmla="*/ 0 w 15"/>
                <a:gd name="T31" fmla="*/ 13 h 15"/>
                <a:gd name="T32" fmla="*/ 0 w 15"/>
                <a:gd name="T33" fmla="*/ 12 h 15"/>
                <a:gd name="T34" fmla="*/ 0 w 15"/>
                <a:gd name="T35" fmla="*/ 10 h 15"/>
                <a:gd name="T36" fmla="*/ 1 w 15"/>
                <a:gd name="T37" fmla="*/ 9 h 15"/>
                <a:gd name="T38" fmla="*/ 1 w 15"/>
                <a:gd name="T39" fmla="*/ 7 h 15"/>
                <a:gd name="T40" fmla="*/ 3 w 15"/>
                <a:gd name="T41" fmla="*/ 5 h 15"/>
                <a:gd name="T42" fmla="*/ 4 w 15"/>
                <a:gd name="T43" fmla="*/ 3 h 15"/>
                <a:gd name="T44" fmla="*/ 7 w 15"/>
                <a:gd name="T45" fmla="*/ 2 h 15"/>
                <a:gd name="T46" fmla="*/ 8 w 15"/>
                <a:gd name="T47" fmla="*/ 1 h 15"/>
                <a:gd name="T48" fmla="*/ 9 w 15"/>
                <a:gd name="T49" fmla="*/ 1 h 15"/>
                <a:gd name="T50" fmla="*/ 10 w 15"/>
                <a:gd name="T51" fmla="*/ 0 h 15"/>
                <a:gd name="T52" fmla="*/ 12 w 15"/>
                <a:gd name="T53" fmla="*/ 0 h 15"/>
                <a:gd name="T54" fmla="*/ 12 w 15"/>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 h="15">
                  <a:moveTo>
                    <a:pt x="12" y="0"/>
                  </a:moveTo>
                  <a:lnTo>
                    <a:pt x="13" y="1"/>
                  </a:lnTo>
                  <a:lnTo>
                    <a:pt x="14" y="3"/>
                  </a:lnTo>
                  <a:lnTo>
                    <a:pt x="15" y="4"/>
                  </a:lnTo>
                  <a:lnTo>
                    <a:pt x="15" y="5"/>
                  </a:lnTo>
                  <a:lnTo>
                    <a:pt x="15" y="7"/>
                  </a:lnTo>
                  <a:lnTo>
                    <a:pt x="14" y="8"/>
                  </a:lnTo>
                  <a:lnTo>
                    <a:pt x="13" y="10"/>
                  </a:lnTo>
                  <a:lnTo>
                    <a:pt x="12" y="11"/>
                  </a:lnTo>
                  <a:lnTo>
                    <a:pt x="10" y="12"/>
                  </a:lnTo>
                  <a:lnTo>
                    <a:pt x="8" y="13"/>
                  </a:lnTo>
                  <a:lnTo>
                    <a:pt x="5" y="14"/>
                  </a:lnTo>
                  <a:lnTo>
                    <a:pt x="3" y="15"/>
                  </a:lnTo>
                  <a:lnTo>
                    <a:pt x="2" y="14"/>
                  </a:lnTo>
                  <a:lnTo>
                    <a:pt x="1" y="15"/>
                  </a:lnTo>
                  <a:lnTo>
                    <a:pt x="0" y="13"/>
                  </a:lnTo>
                  <a:lnTo>
                    <a:pt x="0" y="12"/>
                  </a:lnTo>
                  <a:lnTo>
                    <a:pt x="0" y="10"/>
                  </a:lnTo>
                  <a:lnTo>
                    <a:pt x="1" y="9"/>
                  </a:lnTo>
                  <a:lnTo>
                    <a:pt x="1" y="7"/>
                  </a:lnTo>
                  <a:lnTo>
                    <a:pt x="3" y="5"/>
                  </a:lnTo>
                  <a:lnTo>
                    <a:pt x="4" y="3"/>
                  </a:lnTo>
                  <a:lnTo>
                    <a:pt x="7" y="2"/>
                  </a:lnTo>
                  <a:lnTo>
                    <a:pt x="8" y="1"/>
                  </a:lnTo>
                  <a:lnTo>
                    <a:pt x="9" y="1"/>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8" name="Freeform 994"/>
            <p:cNvSpPr>
              <a:spLocks/>
            </p:cNvSpPr>
            <p:nvPr/>
          </p:nvSpPr>
          <p:spPr bwMode="auto">
            <a:xfrm>
              <a:off x="4848" y="2513"/>
              <a:ext cx="8" cy="6"/>
            </a:xfrm>
            <a:custGeom>
              <a:avLst/>
              <a:gdLst>
                <a:gd name="T0" fmla="*/ 1 w 8"/>
                <a:gd name="T1" fmla="*/ 0 h 6"/>
                <a:gd name="T2" fmla="*/ 3 w 8"/>
                <a:gd name="T3" fmla="*/ 0 h 6"/>
                <a:gd name="T4" fmla="*/ 5 w 8"/>
                <a:gd name="T5" fmla="*/ 1 h 6"/>
                <a:gd name="T6" fmla="*/ 7 w 8"/>
                <a:gd name="T7" fmla="*/ 3 h 6"/>
                <a:gd name="T8" fmla="*/ 8 w 8"/>
                <a:gd name="T9" fmla="*/ 5 h 6"/>
                <a:gd name="T10" fmla="*/ 6 w 8"/>
                <a:gd name="T11" fmla="*/ 5 h 6"/>
                <a:gd name="T12" fmla="*/ 5 w 8"/>
                <a:gd name="T13" fmla="*/ 5 h 6"/>
                <a:gd name="T14" fmla="*/ 3 w 8"/>
                <a:gd name="T15" fmla="*/ 5 h 6"/>
                <a:gd name="T16" fmla="*/ 2 w 8"/>
                <a:gd name="T17" fmla="*/ 6 h 6"/>
                <a:gd name="T18" fmla="*/ 3 w 8"/>
                <a:gd name="T19" fmla="*/ 4 h 6"/>
                <a:gd name="T20" fmla="*/ 3 w 8"/>
                <a:gd name="T21" fmla="*/ 3 h 6"/>
                <a:gd name="T22" fmla="*/ 2 w 8"/>
                <a:gd name="T23" fmla="*/ 1 h 6"/>
                <a:gd name="T24" fmla="*/ 0 w 8"/>
                <a:gd name="T25" fmla="*/ 1 h 6"/>
                <a:gd name="T26" fmla="*/ 0 w 8"/>
                <a:gd name="T27" fmla="*/ 1 h 6"/>
                <a:gd name="T28" fmla="*/ 1 w 8"/>
                <a:gd name="T29" fmla="*/ 0 h 6"/>
                <a:gd name="T30" fmla="*/ 1 w 8"/>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6">
                  <a:moveTo>
                    <a:pt x="1" y="0"/>
                  </a:moveTo>
                  <a:lnTo>
                    <a:pt x="3" y="0"/>
                  </a:lnTo>
                  <a:lnTo>
                    <a:pt x="5" y="1"/>
                  </a:lnTo>
                  <a:lnTo>
                    <a:pt x="7" y="3"/>
                  </a:lnTo>
                  <a:lnTo>
                    <a:pt x="8" y="5"/>
                  </a:lnTo>
                  <a:lnTo>
                    <a:pt x="6" y="5"/>
                  </a:lnTo>
                  <a:lnTo>
                    <a:pt x="5" y="5"/>
                  </a:lnTo>
                  <a:lnTo>
                    <a:pt x="3" y="5"/>
                  </a:lnTo>
                  <a:lnTo>
                    <a:pt x="2" y="6"/>
                  </a:lnTo>
                  <a:lnTo>
                    <a:pt x="3" y="4"/>
                  </a:lnTo>
                  <a:lnTo>
                    <a:pt x="3" y="3"/>
                  </a:lnTo>
                  <a:lnTo>
                    <a:pt x="2" y="1"/>
                  </a:ln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9" name="Freeform 995"/>
            <p:cNvSpPr>
              <a:spLocks/>
            </p:cNvSpPr>
            <p:nvPr/>
          </p:nvSpPr>
          <p:spPr bwMode="auto">
            <a:xfrm>
              <a:off x="4872" y="2515"/>
              <a:ext cx="103" cy="51"/>
            </a:xfrm>
            <a:custGeom>
              <a:avLst/>
              <a:gdLst>
                <a:gd name="T0" fmla="*/ 26 w 103"/>
                <a:gd name="T1" fmla="*/ 4 h 51"/>
                <a:gd name="T2" fmla="*/ 19 w 103"/>
                <a:gd name="T3" fmla="*/ 6 h 51"/>
                <a:gd name="T4" fmla="*/ 16 w 103"/>
                <a:gd name="T5" fmla="*/ 9 h 51"/>
                <a:gd name="T6" fmla="*/ 25 w 103"/>
                <a:gd name="T7" fmla="*/ 8 h 51"/>
                <a:gd name="T8" fmla="*/ 32 w 103"/>
                <a:gd name="T9" fmla="*/ 9 h 51"/>
                <a:gd name="T10" fmla="*/ 26 w 103"/>
                <a:gd name="T11" fmla="*/ 12 h 51"/>
                <a:gd name="T12" fmla="*/ 23 w 103"/>
                <a:gd name="T13" fmla="*/ 13 h 51"/>
                <a:gd name="T14" fmla="*/ 29 w 103"/>
                <a:gd name="T15" fmla="*/ 14 h 51"/>
                <a:gd name="T16" fmla="*/ 37 w 103"/>
                <a:gd name="T17" fmla="*/ 14 h 51"/>
                <a:gd name="T18" fmla="*/ 44 w 103"/>
                <a:gd name="T19" fmla="*/ 14 h 51"/>
                <a:gd name="T20" fmla="*/ 48 w 103"/>
                <a:gd name="T21" fmla="*/ 16 h 51"/>
                <a:gd name="T22" fmla="*/ 41 w 103"/>
                <a:gd name="T23" fmla="*/ 17 h 51"/>
                <a:gd name="T24" fmla="*/ 36 w 103"/>
                <a:gd name="T25" fmla="*/ 20 h 51"/>
                <a:gd name="T26" fmla="*/ 42 w 103"/>
                <a:gd name="T27" fmla="*/ 20 h 51"/>
                <a:gd name="T28" fmla="*/ 50 w 103"/>
                <a:gd name="T29" fmla="*/ 19 h 51"/>
                <a:gd name="T30" fmla="*/ 57 w 103"/>
                <a:gd name="T31" fmla="*/ 21 h 51"/>
                <a:gd name="T32" fmla="*/ 53 w 103"/>
                <a:gd name="T33" fmla="*/ 24 h 51"/>
                <a:gd name="T34" fmla="*/ 60 w 103"/>
                <a:gd name="T35" fmla="*/ 26 h 51"/>
                <a:gd name="T36" fmla="*/ 69 w 103"/>
                <a:gd name="T37" fmla="*/ 26 h 51"/>
                <a:gd name="T38" fmla="*/ 68 w 103"/>
                <a:gd name="T39" fmla="*/ 29 h 51"/>
                <a:gd name="T40" fmla="*/ 61 w 103"/>
                <a:gd name="T41" fmla="*/ 30 h 51"/>
                <a:gd name="T42" fmla="*/ 67 w 103"/>
                <a:gd name="T43" fmla="*/ 32 h 51"/>
                <a:gd name="T44" fmla="*/ 78 w 103"/>
                <a:gd name="T45" fmla="*/ 32 h 51"/>
                <a:gd name="T46" fmla="*/ 77 w 103"/>
                <a:gd name="T47" fmla="*/ 35 h 51"/>
                <a:gd name="T48" fmla="*/ 71 w 103"/>
                <a:gd name="T49" fmla="*/ 35 h 51"/>
                <a:gd name="T50" fmla="*/ 68 w 103"/>
                <a:gd name="T51" fmla="*/ 36 h 51"/>
                <a:gd name="T52" fmla="*/ 73 w 103"/>
                <a:gd name="T53" fmla="*/ 38 h 51"/>
                <a:gd name="T54" fmla="*/ 80 w 103"/>
                <a:gd name="T55" fmla="*/ 38 h 51"/>
                <a:gd name="T56" fmla="*/ 87 w 103"/>
                <a:gd name="T57" fmla="*/ 38 h 51"/>
                <a:gd name="T58" fmla="*/ 92 w 103"/>
                <a:gd name="T59" fmla="*/ 40 h 51"/>
                <a:gd name="T60" fmla="*/ 87 w 103"/>
                <a:gd name="T61" fmla="*/ 43 h 51"/>
                <a:gd name="T62" fmla="*/ 81 w 103"/>
                <a:gd name="T63" fmla="*/ 43 h 51"/>
                <a:gd name="T64" fmla="*/ 78 w 103"/>
                <a:gd name="T65" fmla="*/ 46 h 51"/>
                <a:gd name="T66" fmla="*/ 84 w 103"/>
                <a:gd name="T67" fmla="*/ 47 h 51"/>
                <a:gd name="T68" fmla="*/ 91 w 103"/>
                <a:gd name="T69" fmla="*/ 47 h 51"/>
                <a:gd name="T70" fmla="*/ 98 w 103"/>
                <a:gd name="T71" fmla="*/ 47 h 51"/>
                <a:gd name="T72" fmla="*/ 102 w 103"/>
                <a:gd name="T73" fmla="*/ 48 h 51"/>
                <a:gd name="T74" fmla="*/ 95 w 103"/>
                <a:gd name="T75" fmla="*/ 50 h 51"/>
                <a:gd name="T76" fmla="*/ 87 w 103"/>
                <a:gd name="T77" fmla="*/ 50 h 51"/>
                <a:gd name="T78" fmla="*/ 78 w 103"/>
                <a:gd name="T79" fmla="*/ 50 h 51"/>
                <a:gd name="T80" fmla="*/ 68 w 103"/>
                <a:gd name="T81" fmla="*/ 47 h 51"/>
                <a:gd name="T82" fmla="*/ 49 w 103"/>
                <a:gd name="T83" fmla="*/ 36 h 51"/>
                <a:gd name="T84" fmla="*/ 31 w 103"/>
                <a:gd name="T85" fmla="*/ 27 h 51"/>
                <a:gd name="T86" fmla="*/ 13 w 103"/>
                <a:gd name="T87" fmla="*/ 18 h 51"/>
                <a:gd name="T88" fmla="*/ 0 w 103"/>
                <a:gd name="T89" fmla="*/ 9 h 51"/>
                <a:gd name="T90" fmla="*/ 5 w 103"/>
                <a:gd name="T91" fmla="*/ 5 h 51"/>
                <a:gd name="T92" fmla="*/ 13 w 103"/>
                <a:gd name="T93" fmla="*/ 3 h 51"/>
                <a:gd name="T94" fmla="*/ 21 w 103"/>
                <a:gd name="T95" fmla="*/ 1 h 51"/>
                <a:gd name="T96" fmla="*/ 27 w 103"/>
                <a:gd name="T97" fmla="*/ 0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 h="51">
                  <a:moveTo>
                    <a:pt x="27" y="0"/>
                  </a:moveTo>
                  <a:lnTo>
                    <a:pt x="28" y="2"/>
                  </a:lnTo>
                  <a:lnTo>
                    <a:pt x="28" y="4"/>
                  </a:lnTo>
                  <a:lnTo>
                    <a:pt x="26" y="4"/>
                  </a:lnTo>
                  <a:lnTo>
                    <a:pt x="25" y="5"/>
                  </a:lnTo>
                  <a:lnTo>
                    <a:pt x="23" y="5"/>
                  </a:lnTo>
                  <a:lnTo>
                    <a:pt x="21" y="6"/>
                  </a:lnTo>
                  <a:lnTo>
                    <a:pt x="19" y="6"/>
                  </a:lnTo>
                  <a:lnTo>
                    <a:pt x="17" y="7"/>
                  </a:lnTo>
                  <a:lnTo>
                    <a:pt x="15" y="8"/>
                  </a:lnTo>
                  <a:lnTo>
                    <a:pt x="14" y="9"/>
                  </a:lnTo>
                  <a:lnTo>
                    <a:pt x="16" y="9"/>
                  </a:lnTo>
                  <a:lnTo>
                    <a:pt x="18" y="9"/>
                  </a:lnTo>
                  <a:lnTo>
                    <a:pt x="20" y="8"/>
                  </a:lnTo>
                  <a:lnTo>
                    <a:pt x="23" y="8"/>
                  </a:lnTo>
                  <a:lnTo>
                    <a:pt x="25" y="8"/>
                  </a:lnTo>
                  <a:lnTo>
                    <a:pt x="28" y="8"/>
                  </a:lnTo>
                  <a:lnTo>
                    <a:pt x="30" y="8"/>
                  </a:lnTo>
                  <a:lnTo>
                    <a:pt x="33" y="8"/>
                  </a:lnTo>
                  <a:lnTo>
                    <a:pt x="32" y="9"/>
                  </a:lnTo>
                  <a:lnTo>
                    <a:pt x="30" y="10"/>
                  </a:lnTo>
                  <a:lnTo>
                    <a:pt x="29" y="10"/>
                  </a:lnTo>
                  <a:lnTo>
                    <a:pt x="28" y="11"/>
                  </a:lnTo>
                  <a:lnTo>
                    <a:pt x="26" y="12"/>
                  </a:lnTo>
                  <a:lnTo>
                    <a:pt x="24" y="12"/>
                  </a:lnTo>
                  <a:lnTo>
                    <a:pt x="23" y="12"/>
                  </a:lnTo>
                  <a:lnTo>
                    <a:pt x="21" y="13"/>
                  </a:lnTo>
                  <a:lnTo>
                    <a:pt x="23" y="13"/>
                  </a:lnTo>
                  <a:lnTo>
                    <a:pt x="25" y="13"/>
                  </a:lnTo>
                  <a:lnTo>
                    <a:pt x="26" y="13"/>
                  </a:lnTo>
                  <a:lnTo>
                    <a:pt x="28" y="14"/>
                  </a:lnTo>
                  <a:lnTo>
                    <a:pt x="29" y="14"/>
                  </a:lnTo>
                  <a:lnTo>
                    <a:pt x="31" y="14"/>
                  </a:lnTo>
                  <a:lnTo>
                    <a:pt x="33" y="14"/>
                  </a:lnTo>
                  <a:lnTo>
                    <a:pt x="35" y="14"/>
                  </a:lnTo>
                  <a:lnTo>
                    <a:pt x="37" y="14"/>
                  </a:lnTo>
                  <a:lnTo>
                    <a:pt x="39" y="14"/>
                  </a:lnTo>
                  <a:lnTo>
                    <a:pt x="40" y="14"/>
                  </a:lnTo>
                  <a:lnTo>
                    <a:pt x="42" y="14"/>
                  </a:lnTo>
                  <a:lnTo>
                    <a:pt x="44" y="14"/>
                  </a:lnTo>
                  <a:lnTo>
                    <a:pt x="46" y="14"/>
                  </a:lnTo>
                  <a:lnTo>
                    <a:pt x="47" y="14"/>
                  </a:lnTo>
                  <a:lnTo>
                    <a:pt x="49" y="14"/>
                  </a:lnTo>
                  <a:lnTo>
                    <a:pt x="48" y="16"/>
                  </a:lnTo>
                  <a:lnTo>
                    <a:pt x="47" y="17"/>
                  </a:lnTo>
                  <a:lnTo>
                    <a:pt x="45" y="17"/>
                  </a:lnTo>
                  <a:lnTo>
                    <a:pt x="43" y="18"/>
                  </a:lnTo>
                  <a:lnTo>
                    <a:pt x="41" y="17"/>
                  </a:lnTo>
                  <a:lnTo>
                    <a:pt x="39" y="18"/>
                  </a:lnTo>
                  <a:lnTo>
                    <a:pt x="37" y="18"/>
                  </a:lnTo>
                  <a:lnTo>
                    <a:pt x="35" y="20"/>
                  </a:lnTo>
                  <a:lnTo>
                    <a:pt x="36" y="20"/>
                  </a:lnTo>
                  <a:lnTo>
                    <a:pt x="38" y="20"/>
                  </a:lnTo>
                  <a:lnTo>
                    <a:pt x="39" y="20"/>
                  </a:lnTo>
                  <a:lnTo>
                    <a:pt x="41" y="20"/>
                  </a:lnTo>
                  <a:lnTo>
                    <a:pt x="42" y="20"/>
                  </a:lnTo>
                  <a:lnTo>
                    <a:pt x="45" y="20"/>
                  </a:lnTo>
                  <a:lnTo>
                    <a:pt x="46" y="19"/>
                  </a:lnTo>
                  <a:lnTo>
                    <a:pt x="48" y="19"/>
                  </a:lnTo>
                  <a:lnTo>
                    <a:pt x="50" y="19"/>
                  </a:lnTo>
                  <a:lnTo>
                    <a:pt x="51" y="19"/>
                  </a:lnTo>
                  <a:lnTo>
                    <a:pt x="53" y="19"/>
                  </a:lnTo>
                  <a:lnTo>
                    <a:pt x="54" y="19"/>
                  </a:lnTo>
                  <a:lnTo>
                    <a:pt x="57" y="21"/>
                  </a:lnTo>
                  <a:lnTo>
                    <a:pt x="58" y="22"/>
                  </a:lnTo>
                  <a:lnTo>
                    <a:pt x="57" y="24"/>
                  </a:lnTo>
                  <a:lnTo>
                    <a:pt x="54" y="24"/>
                  </a:lnTo>
                  <a:lnTo>
                    <a:pt x="53" y="24"/>
                  </a:lnTo>
                  <a:lnTo>
                    <a:pt x="53" y="26"/>
                  </a:lnTo>
                  <a:lnTo>
                    <a:pt x="55" y="26"/>
                  </a:lnTo>
                  <a:lnTo>
                    <a:pt x="57" y="26"/>
                  </a:lnTo>
                  <a:lnTo>
                    <a:pt x="60" y="26"/>
                  </a:lnTo>
                  <a:lnTo>
                    <a:pt x="62" y="26"/>
                  </a:lnTo>
                  <a:lnTo>
                    <a:pt x="64" y="26"/>
                  </a:lnTo>
                  <a:lnTo>
                    <a:pt x="67" y="26"/>
                  </a:lnTo>
                  <a:lnTo>
                    <a:pt x="69" y="26"/>
                  </a:lnTo>
                  <a:lnTo>
                    <a:pt x="72" y="27"/>
                  </a:lnTo>
                  <a:lnTo>
                    <a:pt x="71" y="28"/>
                  </a:lnTo>
                  <a:lnTo>
                    <a:pt x="70" y="29"/>
                  </a:lnTo>
                  <a:lnTo>
                    <a:pt x="68" y="29"/>
                  </a:lnTo>
                  <a:lnTo>
                    <a:pt x="67" y="30"/>
                  </a:lnTo>
                  <a:lnTo>
                    <a:pt x="65" y="30"/>
                  </a:lnTo>
                  <a:lnTo>
                    <a:pt x="63" y="30"/>
                  </a:lnTo>
                  <a:lnTo>
                    <a:pt x="61" y="30"/>
                  </a:lnTo>
                  <a:lnTo>
                    <a:pt x="60" y="30"/>
                  </a:lnTo>
                  <a:lnTo>
                    <a:pt x="62" y="31"/>
                  </a:lnTo>
                  <a:lnTo>
                    <a:pt x="64" y="32"/>
                  </a:lnTo>
                  <a:lnTo>
                    <a:pt x="67" y="32"/>
                  </a:lnTo>
                  <a:lnTo>
                    <a:pt x="70" y="32"/>
                  </a:lnTo>
                  <a:lnTo>
                    <a:pt x="72" y="32"/>
                  </a:lnTo>
                  <a:lnTo>
                    <a:pt x="75" y="32"/>
                  </a:lnTo>
                  <a:lnTo>
                    <a:pt x="78" y="32"/>
                  </a:lnTo>
                  <a:lnTo>
                    <a:pt x="81" y="32"/>
                  </a:lnTo>
                  <a:lnTo>
                    <a:pt x="80" y="34"/>
                  </a:lnTo>
                  <a:lnTo>
                    <a:pt x="79" y="35"/>
                  </a:lnTo>
                  <a:lnTo>
                    <a:pt x="77" y="35"/>
                  </a:lnTo>
                  <a:lnTo>
                    <a:pt x="76" y="36"/>
                  </a:lnTo>
                  <a:lnTo>
                    <a:pt x="74" y="35"/>
                  </a:lnTo>
                  <a:lnTo>
                    <a:pt x="73" y="35"/>
                  </a:lnTo>
                  <a:lnTo>
                    <a:pt x="71" y="35"/>
                  </a:lnTo>
                  <a:lnTo>
                    <a:pt x="69" y="35"/>
                  </a:lnTo>
                  <a:lnTo>
                    <a:pt x="68" y="35"/>
                  </a:lnTo>
                  <a:lnTo>
                    <a:pt x="67" y="35"/>
                  </a:lnTo>
                  <a:lnTo>
                    <a:pt x="68" y="36"/>
                  </a:lnTo>
                  <a:lnTo>
                    <a:pt x="69" y="37"/>
                  </a:lnTo>
                  <a:lnTo>
                    <a:pt x="70" y="37"/>
                  </a:lnTo>
                  <a:lnTo>
                    <a:pt x="72" y="38"/>
                  </a:lnTo>
                  <a:lnTo>
                    <a:pt x="73" y="38"/>
                  </a:lnTo>
                  <a:lnTo>
                    <a:pt x="75" y="38"/>
                  </a:lnTo>
                  <a:lnTo>
                    <a:pt x="77" y="38"/>
                  </a:lnTo>
                  <a:lnTo>
                    <a:pt x="79" y="38"/>
                  </a:lnTo>
                  <a:lnTo>
                    <a:pt x="80" y="38"/>
                  </a:lnTo>
                  <a:lnTo>
                    <a:pt x="82" y="38"/>
                  </a:lnTo>
                  <a:lnTo>
                    <a:pt x="84" y="38"/>
                  </a:lnTo>
                  <a:lnTo>
                    <a:pt x="85" y="38"/>
                  </a:lnTo>
                  <a:lnTo>
                    <a:pt x="87" y="38"/>
                  </a:lnTo>
                  <a:lnTo>
                    <a:pt x="90" y="38"/>
                  </a:lnTo>
                  <a:lnTo>
                    <a:pt x="91" y="38"/>
                  </a:lnTo>
                  <a:lnTo>
                    <a:pt x="93" y="38"/>
                  </a:lnTo>
                  <a:lnTo>
                    <a:pt x="92" y="40"/>
                  </a:lnTo>
                  <a:lnTo>
                    <a:pt x="92" y="41"/>
                  </a:lnTo>
                  <a:lnTo>
                    <a:pt x="91" y="42"/>
                  </a:lnTo>
                  <a:lnTo>
                    <a:pt x="90" y="43"/>
                  </a:lnTo>
                  <a:lnTo>
                    <a:pt x="87" y="43"/>
                  </a:lnTo>
                  <a:lnTo>
                    <a:pt x="86" y="43"/>
                  </a:lnTo>
                  <a:lnTo>
                    <a:pt x="84" y="43"/>
                  </a:lnTo>
                  <a:lnTo>
                    <a:pt x="83" y="43"/>
                  </a:lnTo>
                  <a:lnTo>
                    <a:pt x="81" y="43"/>
                  </a:lnTo>
                  <a:lnTo>
                    <a:pt x="79" y="44"/>
                  </a:lnTo>
                  <a:lnTo>
                    <a:pt x="78" y="44"/>
                  </a:lnTo>
                  <a:lnTo>
                    <a:pt x="77" y="45"/>
                  </a:lnTo>
                  <a:lnTo>
                    <a:pt x="78" y="46"/>
                  </a:lnTo>
                  <a:lnTo>
                    <a:pt x="79" y="46"/>
                  </a:lnTo>
                  <a:lnTo>
                    <a:pt x="81" y="46"/>
                  </a:lnTo>
                  <a:lnTo>
                    <a:pt x="83" y="47"/>
                  </a:lnTo>
                  <a:lnTo>
                    <a:pt x="84" y="47"/>
                  </a:lnTo>
                  <a:lnTo>
                    <a:pt x="86" y="47"/>
                  </a:lnTo>
                  <a:lnTo>
                    <a:pt x="87" y="47"/>
                  </a:lnTo>
                  <a:lnTo>
                    <a:pt x="90" y="47"/>
                  </a:lnTo>
                  <a:lnTo>
                    <a:pt x="91" y="47"/>
                  </a:lnTo>
                  <a:lnTo>
                    <a:pt x="93" y="47"/>
                  </a:lnTo>
                  <a:lnTo>
                    <a:pt x="95" y="47"/>
                  </a:lnTo>
                  <a:lnTo>
                    <a:pt x="96" y="47"/>
                  </a:lnTo>
                  <a:lnTo>
                    <a:pt x="98" y="47"/>
                  </a:lnTo>
                  <a:lnTo>
                    <a:pt x="100" y="47"/>
                  </a:lnTo>
                  <a:lnTo>
                    <a:pt x="102" y="47"/>
                  </a:lnTo>
                  <a:lnTo>
                    <a:pt x="103" y="47"/>
                  </a:lnTo>
                  <a:lnTo>
                    <a:pt x="102" y="48"/>
                  </a:lnTo>
                  <a:lnTo>
                    <a:pt x="101" y="49"/>
                  </a:lnTo>
                  <a:lnTo>
                    <a:pt x="99" y="49"/>
                  </a:lnTo>
                  <a:lnTo>
                    <a:pt x="97" y="50"/>
                  </a:lnTo>
                  <a:lnTo>
                    <a:pt x="95" y="50"/>
                  </a:lnTo>
                  <a:lnTo>
                    <a:pt x="94" y="50"/>
                  </a:lnTo>
                  <a:lnTo>
                    <a:pt x="92" y="50"/>
                  </a:lnTo>
                  <a:lnTo>
                    <a:pt x="90" y="51"/>
                  </a:lnTo>
                  <a:lnTo>
                    <a:pt x="87" y="50"/>
                  </a:lnTo>
                  <a:lnTo>
                    <a:pt x="84" y="50"/>
                  </a:lnTo>
                  <a:lnTo>
                    <a:pt x="82" y="50"/>
                  </a:lnTo>
                  <a:lnTo>
                    <a:pt x="80" y="50"/>
                  </a:lnTo>
                  <a:lnTo>
                    <a:pt x="78" y="50"/>
                  </a:lnTo>
                  <a:lnTo>
                    <a:pt x="76" y="50"/>
                  </a:lnTo>
                  <a:lnTo>
                    <a:pt x="74" y="50"/>
                  </a:lnTo>
                  <a:lnTo>
                    <a:pt x="73" y="50"/>
                  </a:lnTo>
                  <a:lnTo>
                    <a:pt x="68" y="47"/>
                  </a:lnTo>
                  <a:lnTo>
                    <a:pt x="64" y="44"/>
                  </a:lnTo>
                  <a:lnTo>
                    <a:pt x="59" y="41"/>
                  </a:lnTo>
                  <a:lnTo>
                    <a:pt x="54" y="39"/>
                  </a:lnTo>
                  <a:lnTo>
                    <a:pt x="49" y="36"/>
                  </a:lnTo>
                  <a:lnTo>
                    <a:pt x="45" y="34"/>
                  </a:lnTo>
                  <a:lnTo>
                    <a:pt x="40" y="32"/>
                  </a:lnTo>
                  <a:lnTo>
                    <a:pt x="36" y="30"/>
                  </a:lnTo>
                  <a:lnTo>
                    <a:pt x="31" y="27"/>
                  </a:lnTo>
                  <a:lnTo>
                    <a:pt x="26" y="25"/>
                  </a:lnTo>
                  <a:lnTo>
                    <a:pt x="22" y="23"/>
                  </a:lnTo>
                  <a:lnTo>
                    <a:pt x="17" y="21"/>
                  </a:lnTo>
                  <a:lnTo>
                    <a:pt x="13" y="18"/>
                  </a:lnTo>
                  <a:lnTo>
                    <a:pt x="8" y="16"/>
                  </a:lnTo>
                  <a:lnTo>
                    <a:pt x="4" y="14"/>
                  </a:lnTo>
                  <a:lnTo>
                    <a:pt x="0" y="11"/>
                  </a:lnTo>
                  <a:lnTo>
                    <a:pt x="0" y="9"/>
                  </a:lnTo>
                  <a:lnTo>
                    <a:pt x="1" y="8"/>
                  </a:lnTo>
                  <a:lnTo>
                    <a:pt x="2" y="7"/>
                  </a:lnTo>
                  <a:lnTo>
                    <a:pt x="4" y="6"/>
                  </a:lnTo>
                  <a:lnTo>
                    <a:pt x="5" y="5"/>
                  </a:lnTo>
                  <a:lnTo>
                    <a:pt x="7" y="4"/>
                  </a:lnTo>
                  <a:lnTo>
                    <a:pt x="9" y="4"/>
                  </a:lnTo>
                  <a:lnTo>
                    <a:pt x="11" y="3"/>
                  </a:lnTo>
                  <a:lnTo>
                    <a:pt x="13" y="3"/>
                  </a:lnTo>
                  <a:lnTo>
                    <a:pt x="15" y="2"/>
                  </a:lnTo>
                  <a:lnTo>
                    <a:pt x="17" y="2"/>
                  </a:lnTo>
                  <a:lnTo>
                    <a:pt x="19" y="2"/>
                  </a:lnTo>
                  <a:lnTo>
                    <a:pt x="21" y="1"/>
                  </a:lnTo>
                  <a:lnTo>
                    <a:pt x="23" y="1"/>
                  </a:lnTo>
                  <a:lnTo>
                    <a:pt x="25" y="0"/>
                  </a:lnTo>
                  <a:lnTo>
                    <a:pt x="27"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0" name="Freeform 996"/>
            <p:cNvSpPr>
              <a:spLocks/>
            </p:cNvSpPr>
            <p:nvPr/>
          </p:nvSpPr>
          <p:spPr bwMode="auto">
            <a:xfrm>
              <a:off x="4568" y="2517"/>
              <a:ext cx="16" cy="15"/>
            </a:xfrm>
            <a:custGeom>
              <a:avLst/>
              <a:gdLst>
                <a:gd name="T0" fmla="*/ 15 w 16"/>
                <a:gd name="T1" fmla="*/ 0 h 15"/>
                <a:gd name="T2" fmla="*/ 16 w 16"/>
                <a:gd name="T3" fmla="*/ 2 h 15"/>
                <a:gd name="T4" fmla="*/ 16 w 16"/>
                <a:gd name="T5" fmla="*/ 3 h 15"/>
                <a:gd name="T6" fmla="*/ 16 w 16"/>
                <a:gd name="T7" fmla="*/ 5 h 15"/>
                <a:gd name="T8" fmla="*/ 16 w 16"/>
                <a:gd name="T9" fmla="*/ 6 h 15"/>
                <a:gd name="T10" fmla="*/ 15 w 16"/>
                <a:gd name="T11" fmla="*/ 9 h 15"/>
                <a:gd name="T12" fmla="*/ 13 w 16"/>
                <a:gd name="T13" fmla="*/ 11 h 15"/>
                <a:gd name="T14" fmla="*/ 11 w 16"/>
                <a:gd name="T15" fmla="*/ 11 h 15"/>
                <a:gd name="T16" fmla="*/ 10 w 16"/>
                <a:gd name="T17" fmla="*/ 12 h 15"/>
                <a:gd name="T18" fmla="*/ 9 w 16"/>
                <a:gd name="T19" fmla="*/ 13 h 15"/>
                <a:gd name="T20" fmla="*/ 7 w 16"/>
                <a:gd name="T21" fmla="*/ 13 h 15"/>
                <a:gd name="T22" fmla="*/ 6 w 16"/>
                <a:gd name="T23" fmla="*/ 14 h 15"/>
                <a:gd name="T24" fmla="*/ 4 w 16"/>
                <a:gd name="T25" fmla="*/ 14 h 15"/>
                <a:gd name="T26" fmla="*/ 2 w 16"/>
                <a:gd name="T27" fmla="*/ 15 h 15"/>
                <a:gd name="T28" fmla="*/ 1 w 16"/>
                <a:gd name="T29" fmla="*/ 15 h 15"/>
                <a:gd name="T30" fmla="*/ 0 w 16"/>
                <a:gd name="T31" fmla="*/ 13 h 15"/>
                <a:gd name="T32" fmla="*/ 0 w 16"/>
                <a:gd name="T33" fmla="*/ 11 h 15"/>
                <a:gd name="T34" fmla="*/ 0 w 16"/>
                <a:gd name="T35" fmla="*/ 10 h 15"/>
                <a:gd name="T36" fmla="*/ 1 w 16"/>
                <a:gd name="T37" fmla="*/ 8 h 15"/>
                <a:gd name="T38" fmla="*/ 2 w 16"/>
                <a:gd name="T39" fmla="*/ 5 h 15"/>
                <a:gd name="T40" fmla="*/ 4 w 16"/>
                <a:gd name="T41" fmla="*/ 4 h 15"/>
                <a:gd name="T42" fmla="*/ 6 w 16"/>
                <a:gd name="T43" fmla="*/ 2 h 15"/>
                <a:gd name="T44" fmla="*/ 9 w 16"/>
                <a:gd name="T45" fmla="*/ 1 h 15"/>
                <a:gd name="T46" fmla="*/ 10 w 16"/>
                <a:gd name="T47" fmla="*/ 1 h 15"/>
                <a:gd name="T48" fmla="*/ 11 w 16"/>
                <a:gd name="T49" fmla="*/ 1 h 15"/>
                <a:gd name="T50" fmla="*/ 13 w 16"/>
                <a:gd name="T51" fmla="*/ 0 h 15"/>
                <a:gd name="T52" fmla="*/ 15 w 16"/>
                <a:gd name="T53" fmla="*/ 0 h 15"/>
                <a:gd name="T54" fmla="*/ 15 w 16"/>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 h="15">
                  <a:moveTo>
                    <a:pt x="15" y="0"/>
                  </a:moveTo>
                  <a:lnTo>
                    <a:pt x="16" y="2"/>
                  </a:lnTo>
                  <a:lnTo>
                    <a:pt x="16" y="3"/>
                  </a:lnTo>
                  <a:lnTo>
                    <a:pt x="16" y="5"/>
                  </a:lnTo>
                  <a:lnTo>
                    <a:pt x="16" y="6"/>
                  </a:lnTo>
                  <a:lnTo>
                    <a:pt x="15" y="9"/>
                  </a:lnTo>
                  <a:lnTo>
                    <a:pt x="13" y="11"/>
                  </a:lnTo>
                  <a:lnTo>
                    <a:pt x="11" y="11"/>
                  </a:lnTo>
                  <a:lnTo>
                    <a:pt x="10" y="12"/>
                  </a:lnTo>
                  <a:lnTo>
                    <a:pt x="9" y="13"/>
                  </a:lnTo>
                  <a:lnTo>
                    <a:pt x="7" y="13"/>
                  </a:lnTo>
                  <a:lnTo>
                    <a:pt x="6" y="14"/>
                  </a:lnTo>
                  <a:lnTo>
                    <a:pt x="4" y="14"/>
                  </a:lnTo>
                  <a:lnTo>
                    <a:pt x="2" y="15"/>
                  </a:lnTo>
                  <a:lnTo>
                    <a:pt x="1" y="15"/>
                  </a:lnTo>
                  <a:lnTo>
                    <a:pt x="0" y="13"/>
                  </a:lnTo>
                  <a:lnTo>
                    <a:pt x="0" y="11"/>
                  </a:lnTo>
                  <a:lnTo>
                    <a:pt x="0" y="10"/>
                  </a:lnTo>
                  <a:lnTo>
                    <a:pt x="1" y="8"/>
                  </a:lnTo>
                  <a:lnTo>
                    <a:pt x="2" y="5"/>
                  </a:lnTo>
                  <a:lnTo>
                    <a:pt x="4" y="4"/>
                  </a:lnTo>
                  <a:lnTo>
                    <a:pt x="6" y="2"/>
                  </a:lnTo>
                  <a:lnTo>
                    <a:pt x="9" y="1"/>
                  </a:lnTo>
                  <a:lnTo>
                    <a:pt x="10" y="1"/>
                  </a:lnTo>
                  <a:lnTo>
                    <a:pt x="11"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1" name="Freeform 997"/>
            <p:cNvSpPr>
              <a:spLocks/>
            </p:cNvSpPr>
            <p:nvPr/>
          </p:nvSpPr>
          <p:spPr bwMode="auto">
            <a:xfrm>
              <a:off x="4819" y="2564"/>
              <a:ext cx="26" cy="16"/>
            </a:xfrm>
            <a:custGeom>
              <a:avLst/>
              <a:gdLst>
                <a:gd name="T0" fmla="*/ 0 w 26"/>
                <a:gd name="T1" fmla="*/ 0 h 16"/>
                <a:gd name="T2" fmla="*/ 2 w 26"/>
                <a:gd name="T3" fmla="*/ 1 h 16"/>
                <a:gd name="T4" fmla="*/ 3 w 26"/>
                <a:gd name="T5" fmla="*/ 2 h 16"/>
                <a:gd name="T6" fmla="*/ 5 w 26"/>
                <a:gd name="T7" fmla="*/ 3 h 16"/>
                <a:gd name="T8" fmla="*/ 7 w 26"/>
                <a:gd name="T9" fmla="*/ 4 h 16"/>
                <a:gd name="T10" fmla="*/ 8 w 26"/>
                <a:gd name="T11" fmla="*/ 5 h 16"/>
                <a:gd name="T12" fmla="*/ 10 w 26"/>
                <a:gd name="T13" fmla="*/ 6 h 16"/>
                <a:gd name="T14" fmla="*/ 11 w 26"/>
                <a:gd name="T15" fmla="*/ 7 h 16"/>
                <a:gd name="T16" fmla="*/ 13 w 26"/>
                <a:gd name="T17" fmla="*/ 8 h 16"/>
                <a:gd name="T18" fmla="*/ 15 w 26"/>
                <a:gd name="T19" fmla="*/ 8 h 16"/>
                <a:gd name="T20" fmla="*/ 16 w 26"/>
                <a:gd name="T21" fmla="*/ 9 h 16"/>
                <a:gd name="T22" fmla="*/ 18 w 26"/>
                <a:gd name="T23" fmla="*/ 10 h 16"/>
                <a:gd name="T24" fmla="*/ 19 w 26"/>
                <a:gd name="T25" fmla="*/ 11 h 16"/>
                <a:gd name="T26" fmla="*/ 21 w 26"/>
                <a:gd name="T27" fmla="*/ 12 h 16"/>
                <a:gd name="T28" fmla="*/ 22 w 26"/>
                <a:gd name="T29" fmla="*/ 13 h 16"/>
                <a:gd name="T30" fmla="*/ 24 w 26"/>
                <a:gd name="T31" fmla="*/ 14 h 16"/>
                <a:gd name="T32" fmla="*/ 26 w 26"/>
                <a:gd name="T33" fmla="*/ 16 h 16"/>
                <a:gd name="T34" fmla="*/ 24 w 26"/>
                <a:gd name="T35" fmla="*/ 15 h 16"/>
                <a:gd name="T36" fmla="*/ 22 w 26"/>
                <a:gd name="T37" fmla="*/ 15 h 16"/>
                <a:gd name="T38" fmla="*/ 20 w 26"/>
                <a:gd name="T39" fmla="*/ 14 h 16"/>
                <a:gd name="T40" fmla="*/ 18 w 26"/>
                <a:gd name="T41" fmla="*/ 13 h 16"/>
                <a:gd name="T42" fmla="*/ 17 w 26"/>
                <a:gd name="T43" fmla="*/ 12 h 16"/>
                <a:gd name="T44" fmla="*/ 15 w 26"/>
                <a:gd name="T45" fmla="*/ 11 h 16"/>
                <a:gd name="T46" fmla="*/ 13 w 26"/>
                <a:gd name="T47" fmla="*/ 10 h 16"/>
                <a:gd name="T48" fmla="*/ 12 w 26"/>
                <a:gd name="T49" fmla="*/ 10 h 16"/>
                <a:gd name="T50" fmla="*/ 10 w 26"/>
                <a:gd name="T51" fmla="*/ 8 h 16"/>
                <a:gd name="T52" fmla="*/ 8 w 26"/>
                <a:gd name="T53" fmla="*/ 7 h 16"/>
                <a:gd name="T54" fmla="*/ 7 w 26"/>
                <a:gd name="T55" fmla="*/ 6 h 16"/>
                <a:gd name="T56" fmla="*/ 5 w 26"/>
                <a:gd name="T57" fmla="*/ 5 h 16"/>
                <a:gd name="T58" fmla="*/ 4 w 26"/>
                <a:gd name="T59" fmla="*/ 4 h 16"/>
                <a:gd name="T60" fmla="*/ 3 w 26"/>
                <a:gd name="T61" fmla="*/ 3 h 16"/>
                <a:gd name="T62" fmla="*/ 1 w 26"/>
                <a:gd name="T63" fmla="*/ 1 h 16"/>
                <a:gd name="T64" fmla="*/ 0 w 26"/>
                <a:gd name="T65" fmla="*/ 0 h 16"/>
                <a:gd name="T66" fmla="*/ 0 w 26"/>
                <a:gd name="T67" fmla="*/ 0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 h="16">
                  <a:moveTo>
                    <a:pt x="0" y="0"/>
                  </a:moveTo>
                  <a:lnTo>
                    <a:pt x="2" y="1"/>
                  </a:lnTo>
                  <a:lnTo>
                    <a:pt x="3" y="2"/>
                  </a:lnTo>
                  <a:lnTo>
                    <a:pt x="5" y="3"/>
                  </a:lnTo>
                  <a:lnTo>
                    <a:pt x="7" y="4"/>
                  </a:lnTo>
                  <a:lnTo>
                    <a:pt x="8" y="5"/>
                  </a:lnTo>
                  <a:lnTo>
                    <a:pt x="10" y="6"/>
                  </a:lnTo>
                  <a:lnTo>
                    <a:pt x="11" y="7"/>
                  </a:lnTo>
                  <a:lnTo>
                    <a:pt x="13" y="8"/>
                  </a:lnTo>
                  <a:lnTo>
                    <a:pt x="15" y="8"/>
                  </a:lnTo>
                  <a:lnTo>
                    <a:pt x="16" y="9"/>
                  </a:lnTo>
                  <a:lnTo>
                    <a:pt x="18" y="10"/>
                  </a:lnTo>
                  <a:lnTo>
                    <a:pt x="19" y="11"/>
                  </a:lnTo>
                  <a:lnTo>
                    <a:pt x="21" y="12"/>
                  </a:lnTo>
                  <a:lnTo>
                    <a:pt x="22" y="13"/>
                  </a:lnTo>
                  <a:lnTo>
                    <a:pt x="24" y="14"/>
                  </a:lnTo>
                  <a:lnTo>
                    <a:pt x="26" y="16"/>
                  </a:lnTo>
                  <a:lnTo>
                    <a:pt x="24" y="15"/>
                  </a:lnTo>
                  <a:lnTo>
                    <a:pt x="22" y="15"/>
                  </a:lnTo>
                  <a:lnTo>
                    <a:pt x="20" y="14"/>
                  </a:lnTo>
                  <a:lnTo>
                    <a:pt x="18" y="13"/>
                  </a:lnTo>
                  <a:lnTo>
                    <a:pt x="17" y="12"/>
                  </a:lnTo>
                  <a:lnTo>
                    <a:pt x="15" y="11"/>
                  </a:lnTo>
                  <a:lnTo>
                    <a:pt x="13" y="10"/>
                  </a:lnTo>
                  <a:lnTo>
                    <a:pt x="12" y="10"/>
                  </a:lnTo>
                  <a:lnTo>
                    <a:pt x="10" y="8"/>
                  </a:lnTo>
                  <a:lnTo>
                    <a:pt x="8" y="7"/>
                  </a:lnTo>
                  <a:lnTo>
                    <a:pt x="7" y="6"/>
                  </a:lnTo>
                  <a:lnTo>
                    <a:pt x="5" y="5"/>
                  </a:lnTo>
                  <a:lnTo>
                    <a:pt x="4" y="4"/>
                  </a:lnTo>
                  <a:lnTo>
                    <a:pt x="3" y="3"/>
                  </a:lnTo>
                  <a:lnTo>
                    <a:pt x="1"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2" name="Freeform 998"/>
            <p:cNvSpPr>
              <a:spLocks/>
            </p:cNvSpPr>
            <p:nvPr/>
          </p:nvSpPr>
          <p:spPr bwMode="auto">
            <a:xfrm>
              <a:off x="4388" y="1983"/>
              <a:ext cx="14" cy="10"/>
            </a:xfrm>
            <a:custGeom>
              <a:avLst/>
              <a:gdLst>
                <a:gd name="T0" fmla="*/ 7 w 14"/>
                <a:gd name="T1" fmla="*/ 0 h 10"/>
                <a:gd name="T2" fmla="*/ 8 w 14"/>
                <a:gd name="T3" fmla="*/ 1 h 10"/>
                <a:gd name="T4" fmla="*/ 10 w 14"/>
                <a:gd name="T5" fmla="*/ 2 h 10"/>
                <a:gd name="T6" fmla="*/ 10 w 14"/>
                <a:gd name="T7" fmla="*/ 2 h 10"/>
                <a:gd name="T8" fmla="*/ 11 w 14"/>
                <a:gd name="T9" fmla="*/ 3 h 10"/>
                <a:gd name="T10" fmla="*/ 12 w 14"/>
                <a:gd name="T11" fmla="*/ 2 h 10"/>
                <a:gd name="T12" fmla="*/ 13 w 14"/>
                <a:gd name="T13" fmla="*/ 1 h 10"/>
                <a:gd name="T14" fmla="*/ 14 w 14"/>
                <a:gd name="T15" fmla="*/ 3 h 10"/>
                <a:gd name="T16" fmla="*/ 14 w 14"/>
                <a:gd name="T17" fmla="*/ 4 h 10"/>
                <a:gd name="T18" fmla="*/ 14 w 14"/>
                <a:gd name="T19" fmla="*/ 6 h 10"/>
                <a:gd name="T20" fmla="*/ 14 w 14"/>
                <a:gd name="T21" fmla="*/ 7 h 10"/>
                <a:gd name="T22" fmla="*/ 12 w 14"/>
                <a:gd name="T23" fmla="*/ 8 h 10"/>
                <a:gd name="T24" fmla="*/ 10 w 14"/>
                <a:gd name="T25" fmla="*/ 10 h 10"/>
                <a:gd name="T26" fmla="*/ 8 w 14"/>
                <a:gd name="T27" fmla="*/ 10 h 10"/>
                <a:gd name="T28" fmla="*/ 5 w 14"/>
                <a:gd name="T29" fmla="*/ 10 h 10"/>
                <a:gd name="T30" fmla="*/ 3 w 14"/>
                <a:gd name="T31" fmla="*/ 10 h 10"/>
                <a:gd name="T32" fmla="*/ 0 w 14"/>
                <a:gd name="T33" fmla="*/ 10 h 10"/>
                <a:gd name="T34" fmla="*/ 1 w 14"/>
                <a:gd name="T35" fmla="*/ 9 h 10"/>
                <a:gd name="T36" fmla="*/ 2 w 14"/>
                <a:gd name="T37" fmla="*/ 8 h 10"/>
                <a:gd name="T38" fmla="*/ 3 w 14"/>
                <a:gd name="T39" fmla="*/ 6 h 10"/>
                <a:gd name="T40" fmla="*/ 3 w 14"/>
                <a:gd name="T41" fmla="*/ 5 h 10"/>
                <a:gd name="T42" fmla="*/ 4 w 14"/>
                <a:gd name="T43" fmla="*/ 3 h 10"/>
                <a:gd name="T44" fmla="*/ 5 w 14"/>
                <a:gd name="T45" fmla="*/ 2 h 10"/>
                <a:gd name="T46" fmla="*/ 5 w 14"/>
                <a:gd name="T47" fmla="*/ 1 h 10"/>
                <a:gd name="T48" fmla="*/ 7 w 14"/>
                <a:gd name="T49" fmla="*/ 0 h 10"/>
                <a:gd name="T50" fmla="*/ 7 w 14"/>
                <a:gd name="T51" fmla="*/ 0 h 10"/>
                <a:gd name="T52" fmla="*/ 7 w 14"/>
                <a:gd name="T53" fmla="*/ 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 h="10">
                  <a:moveTo>
                    <a:pt x="7" y="0"/>
                  </a:moveTo>
                  <a:lnTo>
                    <a:pt x="8" y="1"/>
                  </a:lnTo>
                  <a:lnTo>
                    <a:pt x="10" y="2"/>
                  </a:lnTo>
                  <a:lnTo>
                    <a:pt x="11" y="3"/>
                  </a:lnTo>
                  <a:lnTo>
                    <a:pt x="12" y="2"/>
                  </a:lnTo>
                  <a:lnTo>
                    <a:pt x="13" y="1"/>
                  </a:lnTo>
                  <a:lnTo>
                    <a:pt x="14" y="3"/>
                  </a:lnTo>
                  <a:lnTo>
                    <a:pt x="14" y="4"/>
                  </a:lnTo>
                  <a:lnTo>
                    <a:pt x="14" y="6"/>
                  </a:lnTo>
                  <a:lnTo>
                    <a:pt x="14" y="7"/>
                  </a:lnTo>
                  <a:lnTo>
                    <a:pt x="12" y="8"/>
                  </a:lnTo>
                  <a:lnTo>
                    <a:pt x="10" y="10"/>
                  </a:lnTo>
                  <a:lnTo>
                    <a:pt x="8" y="10"/>
                  </a:lnTo>
                  <a:lnTo>
                    <a:pt x="5" y="10"/>
                  </a:lnTo>
                  <a:lnTo>
                    <a:pt x="3" y="10"/>
                  </a:lnTo>
                  <a:lnTo>
                    <a:pt x="0" y="10"/>
                  </a:lnTo>
                  <a:lnTo>
                    <a:pt x="1" y="9"/>
                  </a:lnTo>
                  <a:lnTo>
                    <a:pt x="2" y="8"/>
                  </a:lnTo>
                  <a:lnTo>
                    <a:pt x="3" y="6"/>
                  </a:lnTo>
                  <a:lnTo>
                    <a:pt x="3" y="5"/>
                  </a:lnTo>
                  <a:lnTo>
                    <a:pt x="4" y="3"/>
                  </a:lnTo>
                  <a:lnTo>
                    <a:pt x="5" y="2"/>
                  </a:lnTo>
                  <a:lnTo>
                    <a:pt x="5" y="1"/>
                  </a:lnTo>
                  <a:lnTo>
                    <a:pt x="7"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3" name="Freeform 999"/>
            <p:cNvSpPr>
              <a:spLocks/>
            </p:cNvSpPr>
            <p:nvPr/>
          </p:nvSpPr>
          <p:spPr bwMode="auto">
            <a:xfrm>
              <a:off x="4542" y="1984"/>
              <a:ext cx="13" cy="10"/>
            </a:xfrm>
            <a:custGeom>
              <a:avLst/>
              <a:gdLst>
                <a:gd name="T0" fmla="*/ 10 w 13"/>
                <a:gd name="T1" fmla="*/ 0 h 10"/>
                <a:gd name="T2" fmla="*/ 11 w 13"/>
                <a:gd name="T3" fmla="*/ 1 h 10"/>
                <a:gd name="T4" fmla="*/ 12 w 13"/>
                <a:gd name="T5" fmla="*/ 2 h 10"/>
                <a:gd name="T6" fmla="*/ 13 w 13"/>
                <a:gd name="T7" fmla="*/ 3 h 10"/>
                <a:gd name="T8" fmla="*/ 13 w 13"/>
                <a:gd name="T9" fmla="*/ 4 h 10"/>
                <a:gd name="T10" fmla="*/ 12 w 13"/>
                <a:gd name="T11" fmla="*/ 6 h 10"/>
                <a:gd name="T12" fmla="*/ 11 w 13"/>
                <a:gd name="T13" fmla="*/ 7 h 10"/>
                <a:gd name="T14" fmla="*/ 10 w 13"/>
                <a:gd name="T15" fmla="*/ 8 h 10"/>
                <a:gd name="T16" fmla="*/ 8 w 13"/>
                <a:gd name="T17" fmla="*/ 9 h 10"/>
                <a:gd name="T18" fmla="*/ 6 w 13"/>
                <a:gd name="T19" fmla="*/ 9 h 10"/>
                <a:gd name="T20" fmla="*/ 5 w 13"/>
                <a:gd name="T21" fmla="*/ 10 h 10"/>
                <a:gd name="T22" fmla="*/ 3 w 13"/>
                <a:gd name="T23" fmla="*/ 10 h 10"/>
                <a:gd name="T24" fmla="*/ 1 w 13"/>
                <a:gd name="T25" fmla="*/ 10 h 10"/>
                <a:gd name="T26" fmla="*/ 0 w 13"/>
                <a:gd name="T27" fmla="*/ 9 h 10"/>
                <a:gd name="T28" fmla="*/ 0 w 13"/>
                <a:gd name="T29" fmla="*/ 9 h 10"/>
                <a:gd name="T30" fmla="*/ 0 w 13"/>
                <a:gd name="T31" fmla="*/ 8 h 10"/>
                <a:gd name="T32" fmla="*/ 0 w 13"/>
                <a:gd name="T33" fmla="*/ 7 h 10"/>
                <a:gd name="T34" fmla="*/ 1 w 13"/>
                <a:gd name="T35" fmla="*/ 6 h 10"/>
                <a:gd name="T36" fmla="*/ 2 w 13"/>
                <a:gd name="T37" fmla="*/ 5 h 10"/>
                <a:gd name="T38" fmla="*/ 3 w 13"/>
                <a:gd name="T39" fmla="*/ 4 h 10"/>
                <a:gd name="T40" fmla="*/ 5 w 13"/>
                <a:gd name="T41" fmla="*/ 3 h 10"/>
                <a:gd name="T42" fmla="*/ 6 w 13"/>
                <a:gd name="T43" fmla="*/ 2 h 10"/>
                <a:gd name="T44" fmla="*/ 7 w 13"/>
                <a:gd name="T45" fmla="*/ 1 h 10"/>
                <a:gd name="T46" fmla="*/ 9 w 13"/>
                <a:gd name="T47" fmla="*/ 1 h 10"/>
                <a:gd name="T48" fmla="*/ 10 w 13"/>
                <a:gd name="T49" fmla="*/ 0 h 10"/>
                <a:gd name="T50" fmla="*/ 10 w 13"/>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0">
                  <a:moveTo>
                    <a:pt x="10" y="0"/>
                  </a:moveTo>
                  <a:lnTo>
                    <a:pt x="11" y="1"/>
                  </a:lnTo>
                  <a:lnTo>
                    <a:pt x="12" y="2"/>
                  </a:lnTo>
                  <a:lnTo>
                    <a:pt x="13" y="3"/>
                  </a:lnTo>
                  <a:lnTo>
                    <a:pt x="13" y="4"/>
                  </a:lnTo>
                  <a:lnTo>
                    <a:pt x="12" y="6"/>
                  </a:lnTo>
                  <a:lnTo>
                    <a:pt x="11" y="7"/>
                  </a:lnTo>
                  <a:lnTo>
                    <a:pt x="10" y="8"/>
                  </a:lnTo>
                  <a:lnTo>
                    <a:pt x="8" y="9"/>
                  </a:lnTo>
                  <a:lnTo>
                    <a:pt x="6" y="9"/>
                  </a:lnTo>
                  <a:lnTo>
                    <a:pt x="5" y="10"/>
                  </a:lnTo>
                  <a:lnTo>
                    <a:pt x="3" y="10"/>
                  </a:lnTo>
                  <a:lnTo>
                    <a:pt x="1" y="10"/>
                  </a:lnTo>
                  <a:lnTo>
                    <a:pt x="0" y="9"/>
                  </a:lnTo>
                  <a:lnTo>
                    <a:pt x="0" y="8"/>
                  </a:lnTo>
                  <a:lnTo>
                    <a:pt x="0" y="7"/>
                  </a:lnTo>
                  <a:lnTo>
                    <a:pt x="1" y="6"/>
                  </a:lnTo>
                  <a:lnTo>
                    <a:pt x="2" y="5"/>
                  </a:lnTo>
                  <a:lnTo>
                    <a:pt x="3" y="4"/>
                  </a:lnTo>
                  <a:lnTo>
                    <a:pt x="5" y="3"/>
                  </a:lnTo>
                  <a:lnTo>
                    <a:pt x="6" y="2"/>
                  </a:lnTo>
                  <a:lnTo>
                    <a:pt x="7" y="1"/>
                  </a:lnTo>
                  <a:lnTo>
                    <a:pt x="9" y="1"/>
                  </a:lnTo>
                  <a:lnTo>
                    <a:pt x="1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4" name="Freeform 1000"/>
            <p:cNvSpPr>
              <a:spLocks/>
            </p:cNvSpPr>
            <p:nvPr/>
          </p:nvSpPr>
          <p:spPr bwMode="auto">
            <a:xfrm>
              <a:off x="4351" y="2012"/>
              <a:ext cx="11" cy="14"/>
            </a:xfrm>
            <a:custGeom>
              <a:avLst/>
              <a:gdLst>
                <a:gd name="T0" fmla="*/ 9 w 11"/>
                <a:gd name="T1" fmla="*/ 0 h 14"/>
                <a:gd name="T2" fmla="*/ 11 w 11"/>
                <a:gd name="T3" fmla="*/ 3 h 14"/>
                <a:gd name="T4" fmla="*/ 11 w 11"/>
                <a:gd name="T5" fmla="*/ 6 h 14"/>
                <a:gd name="T6" fmla="*/ 10 w 11"/>
                <a:gd name="T7" fmla="*/ 8 h 14"/>
                <a:gd name="T8" fmla="*/ 8 w 11"/>
                <a:gd name="T9" fmla="*/ 10 h 14"/>
                <a:gd name="T10" fmla="*/ 6 w 11"/>
                <a:gd name="T11" fmla="*/ 11 h 14"/>
                <a:gd name="T12" fmla="*/ 4 w 11"/>
                <a:gd name="T13" fmla="*/ 13 h 14"/>
                <a:gd name="T14" fmla="*/ 2 w 11"/>
                <a:gd name="T15" fmla="*/ 14 h 14"/>
                <a:gd name="T16" fmla="*/ 0 w 11"/>
                <a:gd name="T17" fmla="*/ 14 h 14"/>
                <a:gd name="T18" fmla="*/ 0 w 11"/>
                <a:gd name="T19" fmla="*/ 13 h 14"/>
                <a:gd name="T20" fmla="*/ 0 w 11"/>
                <a:gd name="T21" fmla="*/ 11 h 14"/>
                <a:gd name="T22" fmla="*/ 0 w 11"/>
                <a:gd name="T23" fmla="*/ 10 h 14"/>
                <a:gd name="T24" fmla="*/ 1 w 11"/>
                <a:gd name="T25" fmla="*/ 9 h 14"/>
                <a:gd name="T26" fmla="*/ 1 w 11"/>
                <a:gd name="T27" fmla="*/ 7 h 14"/>
                <a:gd name="T28" fmla="*/ 3 w 11"/>
                <a:gd name="T29" fmla="*/ 5 h 14"/>
                <a:gd name="T30" fmla="*/ 4 w 11"/>
                <a:gd name="T31" fmla="*/ 4 h 14"/>
                <a:gd name="T32" fmla="*/ 6 w 11"/>
                <a:gd name="T33" fmla="*/ 3 h 14"/>
                <a:gd name="T34" fmla="*/ 7 w 11"/>
                <a:gd name="T35" fmla="*/ 1 h 14"/>
                <a:gd name="T36" fmla="*/ 9 w 11"/>
                <a:gd name="T37" fmla="*/ 0 h 14"/>
                <a:gd name="T38" fmla="*/ 9 w 11"/>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9" y="0"/>
                  </a:moveTo>
                  <a:lnTo>
                    <a:pt x="11" y="3"/>
                  </a:lnTo>
                  <a:lnTo>
                    <a:pt x="11" y="6"/>
                  </a:lnTo>
                  <a:lnTo>
                    <a:pt x="10" y="8"/>
                  </a:lnTo>
                  <a:lnTo>
                    <a:pt x="8" y="10"/>
                  </a:lnTo>
                  <a:lnTo>
                    <a:pt x="6" y="11"/>
                  </a:lnTo>
                  <a:lnTo>
                    <a:pt x="4" y="13"/>
                  </a:lnTo>
                  <a:lnTo>
                    <a:pt x="2" y="14"/>
                  </a:lnTo>
                  <a:lnTo>
                    <a:pt x="0" y="14"/>
                  </a:lnTo>
                  <a:lnTo>
                    <a:pt x="0" y="13"/>
                  </a:lnTo>
                  <a:lnTo>
                    <a:pt x="0" y="11"/>
                  </a:lnTo>
                  <a:lnTo>
                    <a:pt x="0" y="10"/>
                  </a:lnTo>
                  <a:lnTo>
                    <a:pt x="1" y="9"/>
                  </a:lnTo>
                  <a:lnTo>
                    <a:pt x="1" y="7"/>
                  </a:lnTo>
                  <a:lnTo>
                    <a:pt x="3" y="5"/>
                  </a:lnTo>
                  <a:lnTo>
                    <a:pt x="4" y="4"/>
                  </a:lnTo>
                  <a:lnTo>
                    <a:pt x="6" y="3"/>
                  </a:lnTo>
                  <a:lnTo>
                    <a:pt x="7" y="1"/>
                  </a:lnTo>
                  <a:lnTo>
                    <a:pt x="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5" name="Freeform 1001"/>
            <p:cNvSpPr>
              <a:spLocks/>
            </p:cNvSpPr>
            <p:nvPr/>
          </p:nvSpPr>
          <p:spPr bwMode="auto">
            <a:xfrm>
              <a:off x="4521" y="1995"/>
              <a:ext cx="8" cy="7"/>
            </a:xfrm>
            <a:custGeom>
              <a:avLst/>
              <a:gdLst>
                <a:gd name="T0" fmla="*/ 5 w 8"/>
                <a:gd name="T1" fmla="*/ 0 h 7"/>
                <a:gd name="T2" fmla="*/ 7 w 8"/>
                <a:gd name="T3" fmla="*/ 0 h 7"/>
                <a:gd name="T4" fmla="*/ 8 w 8"/>
                <a:gd name="T5" fmla="*/ 2 h 7"/>
                <a:gd name="T6" fmla="*/ 8 w 8"/>
                <a:gd name="T7" fmla="*/ 3 h 7"/>
                <a:gd name="T8" fmla="*/ 8 w 8"/>
                <a:gd name="T9" fmla="*/ 4 h 7"/>
                <a:gd name="T10" fmla="*/ 7 w 8"/>
                <a:gd name="T11" fmla="*/ 5 h 7"/>
                <a:gd name="T12" fmla="*/ 6 w 8"/>
                <a:gd name="T13" fmla="*/ 6 h 7"/>
                <a:gd name="T14" fmla="*/ 5 w 8"/>
                <a:gd name="T15" fmla="*/ 6 h 7"/>
                <a:gd name="T16" fmla="*/ 4 w 8"/>
                <a:gd name="T17" fmla="*/ 7 h 7"/>
                <a:gd name="T18" fmla="*/ 1 w 8"/>
                <a:gd name="T19" fmla="*/ 7 h 7"/>
                <a:gd name="T20" fmla="*/ 0 w 8"/>
                <a:gd name="T21" fmla="*/ 7 h 7"/>
                <a:gd name="T22" fmla="*/ 0 w 8"/>
                <a:gd name="T23" fmla="*/ 6 h 7"/>
                <a:gd name="T24" fmla="*/ 0 w 8"/>
                <a:gd name="T25" fmla="*/ 5 h 7"/>
                <a:gd name="T26" fmla="*/ 1 w 8"/>
                <a:gd name="T27" fmla="*/ 4 h 7"/>
                <a:gd name="T28" fmla="*/ 3 w 8"/>
                <a:gd name="T29" fmla="*/ 2 h 7"/>
                <a:gd name="T30" fmla="*/ 4 w 8"/>
                <a:gd name="T31" fmla="*/ 1 h 7"/>
                <a:gd name="T32" fmla="*/ 5 w 8"/>
                <a:gd name="T33" fmla="*/ 0 h 7"/>
                <a:gd name="T34" fmla="*/ 5 w 8"/>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7">
                  <a:moveTo>
                    <a:pt x="5" y="0"/>
                  </a:moveTo>
                  <a:lnTo>
                    <a:pt x="7" y="0"/>
                  </a:lnTo>
                  <a:lnTo>
                    <a:pt x="8" y="2"/>
                  </a:lnTo>
                  <a:lnTo>
                    <a:pt x="8" y="3"/>
                  </a:lnTo>
                  <a:lnTo>
                    <a:pt x="8" y="4"/>
                  </a:lnTo>
                  <a:lnTo>
                    <a:pt x="7" y="5"/>
                  </a:lnTo>
                  <a:lnTo>
                    <a:pt x="6" y="6"/>
                  </a:lnTo>
                  <a:lnTo>
                    <a:pt x="5" y="6"/>
                  </a:lnTo>
                  <a:lnTo>
                    <a:pt x="4" y="7"/>
                  </a:lnTo>
                  <a:lnTo>
                    <a:pt x="1" y="7"/>
                  </a:lnTo>
                  <a:lnTo>
                    <a:pt x="0" y="7"/>
                  </a:lnTo>
                  <a:lnTo>
                    <a:pt x="0" y="6"/>
                  </a:lnTo>
                  <a:lnTo>
                    <a:pt x="0" y="5"/>
                  </a:lnTo>
                  <a:lnTo>
                    <a:pt x="1" y="4"/>
                  </a:lnTo>
                  <a:lnTo>
                    <a:pt x="3" y="2"/>
                  </a:lnTo>
                  <a:lnTo>
                    <a:pt x="4" y="1"/>
                  </a:lnTo>
                  <a:lnTo>
                    <a:pt x="5"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6" name="Freeform 1002"/>
            <p:cNvSpPr>
              <a:spLocks/>
            </p:cNvSpPr>
            <p:nvPr/>
          </p:nvSpPr>
          <p:spPr bwMode="auto">
            <a:xfrm>
              <a:off x="4617" y="1981"/>
              <a:ext cx="13" cy="10"/>
            </a:xfrm>
            <a:custGeom>
              <a:avLst/>
              <a:gdLst>
                <a:gd name="T0" fmla="*/ 9 w 13"/>
                <a:gd name="T1" fmla="*/ 0 h 10"/>
                <a:gd name="T2" fmla="*/ 10 w 13"/>
                <a:gd name="T3" fmla="*/ 1 h 10"/>
                <a:gd name="T4" fmla="*/ 12 w 13"/>
                <a:gd name="T5" fmla="*/ 1 h 10"/>
                <a:gd name="T6" fmla="*/ 12 w 13"/>
                <a:gd name="T7" fmla="*/ 2 h 10"/>
                <a:gd name="T8" fmla="*/ 13 w 13"/>
                <a:gd name="T9" fmla="*/ 3 h 10"/>
                <a:gd name="T10" fmla="*/ 13 w 13"/>
                <a:gd name="T11" fmla="*/ 5 h 10"/>
                <a:gd name="T12" fmla="*/ 12 w 13"/>
                <a:gd name="T13" fmla="*/ 7 h 10"/>
                <a:gd name="T14" fmla="*/ 10 w 13"/>
                <a:gd name="T15" fmla="*/ 8 h 10"/>
                <a:gd name="T16" fmla="*/ 8 w 13"/>
                <a:gd name="T17" fmla="*/ 9 h 10"/>
                <a:gd name="T18" fmla="*/ 6 w 13"/>
                <a:gd name="T19" fmla="*/ 9 h 10"/>
                <a:gd name="T20" fmla="*/ 5 w 13"/>
                <a:gd name="T21" fmla="*/ 10 h 10"/>
                <a:gd name="T22" fmla="*/ 3 w 13"/>
                <a:gd name="T23" fmla="*/ 10 h 10"/>
                <a:gd name="T24" fmla="*/ 1 w 13"/>
                <a:gd name="T25" fmla="*/ 10 h 10"/>
                <a:gd name="T26" fmla="*/ 0 w 13"/>
                <a:gd name="T27" fmla="*/ 10 h 10"/>
                <a:gd name="T28" fmla="*/ 0 w 13"/>
                <a:gd name="T29" fmla="*/ 10 h 10"/>
                <a:gd name="T30" fmla="*/ 0 w 13"/>
                <a:gd name="T31" fmla="*/ 9 h 10"/>
                <a:gd name="T32" fmla="*/ 0 w 13"/>
                <a:gd name="T33" fmla="*/ 7 h 10"/>
                <a:gd name="T34" fmla="*/ 2 w 13"/>
                <a:gd name="T35" fmla="*/ 5 h 10"/>
                <a:gd name="T36" fmla="*/ 4 w 13"/>
                <a:gd name="T37" fmla="*/ 3 h 10"/>
                <a:gd name="T38" fmla="*/ 5 w 13"/>
                <a:gd name="T39" fmla="*/ 2 h 10"/>
                <a:gd name="T40" fmla="*/ 7 w 13"/>
                <a:gd name="T41" fmla="*/ 1 h 10"/>
                <a:gd name="T42" fmla="*/ 8 w 13"/>
                <a:gd name="T43" fmla="*/ 1 h 10"/>
                <a:gd name="T44" fmla="*/ 9 w 13"/>
                <a:gd name="T45" fmla="*/ 0 h 10"/>
                <a:gd name="T46" fmla="*/ 9 w 13"/>
                <a:gd name="T47" fmla="*/ 0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 h="10">
                  <a:moveTo>
                    <a:pt x="9" y="0"/>
                  </a:moveTo>
                  <a:lnTo>
                    <a:pt x="10" y="1"/>
                  </a:lnTo>
                  <a:lnTo>
                    <a:pt x="12" y="1"/>
                  </a:lnTo>
                  <a:lnTo>
                    <a:pt x="12" y="2"/>
                  </a:lnTo>
                  <a:lnTo>
                    <a:pt x="13" y="3"/>
                  </a:lnTo>
                  <a:lnTo>
                    <a:pt x="13" y="5"/>
                  </a:lnTo>
                  <a:lnTo>
                    <a:pt x="12" y="7"/>
                  </a:lnTo>
                  <a:lnTo>
                    <a:pt x="10" y="8"/>
                  </a:lnTo>
                  <a:lnTo>
                    <a:pt x="8" y="9"/>
                  </a:lnTo>
                  <a:lnTo>
                    <a:pt x="6" y="9"/>
                  </a:lnTo>
                  <a:lnTo>
                    <a:pt x="5" y="10"/>
                  </a:lnTo>
                  <a:lnTo>
                    <a:pt x="3" y="10"/>
                  </a:lnTo>
                  <a:lnTo>
                    <a:pt x="1" y="10"/>
                  </a:lnTo>
                  <a:lnTo>
                    <a:pt x="0" y="10"/>
                  </a:lnTo>
                  <a:lnTo>
                    <a:pt x="0" y="9"/>
                  </a:lnTo>
                  <a:lnTo>
                    <a:pt x="0" y="7"/>
                  </a:lnTo>
                  <a:lnTo>
                    <a:pt x="2" y="5"/>
                  </a:lnTo>
                  <a:lnTo>
                    <a:pt x="4" y="3"/>
                  </a:lnTo>
                  <a:lnTo>
                    <a:pt x="5" y="2"/>
                  </a:lnTo>
                  <a:lnTo>
                    <a:pt x="7" y="1"/>
                  </a:lnTo>
                  <a:lnTo>
                    <a:pt x="8" y="1"/>
                  </a:lnTo>
                  <a:lnTo>
                    <a:pt x="9"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7" name="Freeform 1003"/>
            <p:cNvSpPr>
              <a:spLocks/>
            </p:cNvSpPr>
            <p:nvPr/>
          </p:nvSpPr>
          <p:spPr bwMode="auto">
            <a:xfrm>
              <a:off x="4721" y="1998"/>
              <a:ext cx="5" cy="5"/>
            </a:xfrm>
            <a:custGeom>
              <a:avLst/>
              <a:gdLst>
                <a:gd name="T0" fmla="*/ 3 w 5"/>
                <a:gd name="T1" fmla="*/ 0 h 5"/>
                <a:gd name="T2" fmla="*/ 5 w 5"/>
                <a:gd name="T3" fmla="*/ 2 h 5"/>
                <a:gd name="T4" fmla="*/ 5 w 5"/>
                <a:gd name="T5" fmla="*/ 3 h 5"/>
                <a:gd name="T6" fmla="*/ 3 w 5"/>
                <a:gd name="T7" fmla="*/ 5 h 5"/>
                <a:gd name="T8" fmla="*/ 2 w 5"/>
                <a:gd name="T9" fmla="*/ 5 h 5"/>
                <a:gd name="T10" fmla="*/ 0 w 5"/>
                <a:gd name="T11" fmla="*/ 5 h 5"/>
                <a:gd name="T12" fmla="*/ 0 w 5"/>
                <a:gd name="T13" fmla="*/ 4 h 5"/>
                <a:gd name="T14" fmla="*/ 0 w 5"/>
                <a:gd name="T15" fmla="*/ 4 h 5"/>
                <a:gd name="T16" fmla="*/ 0 w 5"/>
                <a:gd name="T17" fmla="*/ 3 h 5"/>
                <a:gd name="T18" fmla="*/ 1 w 5"/>
                <a:gd name="T19" fmla="*/ 2 h 5"/>
                <a:gd name="T20" fmla="*/ 2 w 5"/>
                <a:gd name="T21" fmla="*/ 1 h 5"/>
                <a:gd name="T22" fmla="*/ 3 w 5"/>
                <a:gd name="T23" fmla="*/ 1 h 5"/>
                <a:gd name="T24" fmla="*/ 3 w 5"/>
                <a:gd name="T25" fmla="*/ 0 h 5"/>
                <a:gd name="T26" fmla="*/ 3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3" y="0"/>
                  </a:moveTo>
                  <a:lnTo>
                    <a:pt x="5" y="2"/>
                  </a:lnTo>
                  <a:lnTo>
                    <a:pt x="5" y="3"/>
                  </a:lnTo>
                  <a:lnTo>
                    <a:pt x="3" y="5"/>
                  </a:lnTo>
                  <a:lnTo>
                    <a:pt x="2" y="5"/>
                  </a:lnTo>
                  <a:lnTo>
                    <a:pt x="0" y="5"/>
                  </a:lnTo>
                  <a:lnTo>
                    <a:pt x="0" y="4"/>
                  </a:lnTo>
                  <a:lnTo>
                    <a:pt x="0" y="3"/>
                  </a:lnTo>
                  <a:lnTo>
                    <a:pt x="1" y="2"/>
                  </a:lnTo>
                  <a:lnTo>
                    <a:pt x="2" y="1"/>
                  </a:lnTo>
                  <a:lnTo>
                    <a:pt x="3" y="1"/>
                  </a:lnTo>
                  <a:lnTo>
                    <a:pt x="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8" name="Freeform 1004"/>
            <p:cNvSpPr>
              <a:spLocks/>
            </p:cNvSpPr>
            <p:nvPr/>
          </p:nvSpPr>
          <p:spPr bwMode="auto">
            <a:xfrm>
              <a:off x="4736" y="2006"/>
              <a:ext cx="5" cy="5"/>
            </a:xfrm>
            <a:custGeom>
              <a:avLst/>
              <a:gdLst>
                <a:gd name="T0" fmla="*/ 3 w 5"/>
                <a:gd name="T1" fmla="*/ 0 h 5"/>
                <a:gd name="T2" fmla="*/ 4 w 5"/>
                <a:gd name="T3" fmla="*/ 1 h 5"/>
                <a:gd name="T4" fmla="*/ 5 w 5"/>
                <a:gd name="T5" fmla="*/ 2 h 5"/>
                <a:gd name="T6" fmla="*/ 5 w 5"/>
                <a:gd name="T7" fmla="*/ 3 h 5"/>
                <a:gd name="T8" fmla="*/ 5 w 5"/>
                <a:gd name="T9" fmla="*/ 3 h 5"/>
                <a:gd name="T10" fmla="*/ 4 w 5"/>
                <a:gd name="T11" fmla="*/ 4 h 5"/>
                <a:gd name="T12" fmla="*/ 2 w 5"/>
                <a:gd name="T13" fmla="*/ 5 h 5"/>
                <a:gd name="T14" fmla="*/ 0 w 5"/>
                <a:gd name="T15" fmla="*/ 4 h 5"/>
                <a:gd name="T16" fmla="*/ 0 w 5"/>
                <a:gd name="T17" fmla="*/ 3 h 5"/>
                <a:gd name="T18" fmla="*/ 0 w 5"/>
                <a:gd name="T19" fmla="*/ 3 h 5"/>
                <a:gd name="T20" fmla="*/ 0 w 5"/>
                <a:gd name="T21" fmla="*/ 2 h 5"/>
                <a:gd name="T22" fmla="*/ 1 w 5"/>
                <a:gd name="T23" fmla="*/ 1 h 5"/>
                <a:gd name="T24" fmla="*/ 3 w 5"/>
                <a:gd name="T25" fmla="*/ 0 h 5"/>
                <a:gd name="T26" fmla="*/ 3 w 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5">
                  <a:moveTo>
                    <a:pt x="3" y="0"/>
                  </a:moveTo>
                  <a:lnTo>
                    <a:pt x="4" y="1"/>
                  </a:lnTo>
                  <a:lnTo>
                    <a:pt x="5" y="2"/>
                  </a:lnTo>
                  <a:lnTo>
                    <a:pt x="5" y="3"/>
                  </a:lnTo>
                  <a:lnTo>
                    <a:pt x="4" y="4"/>
                  </a:lnTo>
                  <a:lnTo>
                    <a:pt x="2" y="5"/>
                  </a:lnTo>
                  <a:lnTo>
                    <a:pt x="0" y="4"/>
                  </a:lnTo>
                  <a:lnTo>
                    <a:pt x="0" y="3"/>
                  </a:lnTo>
                  <a:lnTo>
                    <a:pt x="0" y="2"/>
                  </a:lnTo>
                  <a:lnTo>
                    <a:pt x="1" y="1"/>
                  </a:lnTo>
                  <a:lnTo>
                    <a:pt x="3"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9" name="Freeform 1005"/>
            <p:cNvSpPr>
              <a:spLocks/>
            </p:cNvSpPr>
            <p:nvPr/>
          </p:nvSpPr>
          <p:spPr bwMode="auto">
            <a:xfrm>
              <a:off x="4661" y="2004"/>
              <a:ext cx="11" cy="10"/>
            </a:xfrm>
            <a:custGeom>
              <a:avLst/>
              <a:gdLst>
                <a:gd name="T0" fmla="*/ 5 w 11"/>
                <a:gd name="T1" fmla="*/ 0 h 10"/>
                <a:gd name="T2" fmla="*/ 6 w 11"/>
                <a:gd name="T3" fmla="*/ 2 h 10"/>
                <a:gd name="T4" fmla="*/ 8 w 11"/>
                <a:gd name="T5" fmla="*/ 3 h 10"/>
                <a:gd name="T6" fmla="*/ 9 w 11"/>
                <a:gd name="T7" fmla="*/ 4 h 10"/>
                <a:gd name="T8" fmla="*/ 11 w 11"/>
                <a:gd name="T9" fmla="*/ 5 h 10"/>
                <a:gd name="T10" fmla="*/ 10 w 11"/>
                <a:gd name="T11" fmla="*/ 5 h 10"/>
                <a:gd name="T12" fmla="*/ 9 w 11"/>
                <a:gd name="T13" fmla="*/ 7 h 10"/>
                <a:gd name="T14" fmla="*/ 8 w 11"/>
                <a:gd name="T15" fmla="*/ 8 h 10"/>
                <a:gd name="T16" fmla="*/ 7 w 11"/>
                <a:gd name="T17" fmla="*/ 9 h 10"/>
                <a:gd name="T18" fmla="*/ 5 w 11"/>
                <a:gd name="T19" fmla="*/ 10 h 10"/>
                <a:gd name="T20" fmla="*/ 3 w 11"/>
                <a:gd name="T21" fmla="*/ 9 h 10"/>
                <a:gd name="T22" fmla="*/ 1 w 11"/>
                <a:gd name="T23" fmla="*/ 9 h 10"/>
                <a:gd name="T24" fmla="*/ 0 w 11"/>
                <a:gd name="T25" fmla="*/ 8 h 10"/>
                <a:gd name="T26" fmla="*/ 0 w 11"/>
                <a:gd name="T27" fmla="*/ 7 h 10"/>
                <a:gd name="T28" fmla="*/ 0 w 11"/>
                <a:gd name="T29" fmla="*/ 6 h 10"/>
                <a:gd name="T30" fmla="*/ 1 w 11"/>
                <a:gd name="T31" fmla="*/ 5 h 10"/>
                <a:gd name="T32" fmla="*/ 2 w 11"/>
                <a:gd name="T33" fmla="*/ 4 h 10"/>
                <a:gd name="T34" fmla="*/ 4 w 11"/>
                <a:gd name="T35" fmla="*/ 3 h 10"/>
                <a:gd name="T36" fmla="*/ 4 w 11"/>
                <a:gd name="T37" fmla="*/ 1 h 10"/>
                <a:gd name="T38" fmla="*/ 5 w 11"/>
                <a:gd name="T39" fmla="*/ 0 h 10"/>
                <a:gd name="T40" fmla="*/ 5 w 11"/>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 h="10">
                  <a:moveTo>
                    <a:pt x="5" y="0"/>
                  </a:moveTo>
                  <a:lnTo>
                    <a:pt x="6" y="2"/>
                  </a:lnTo>
                  <a:lnTo>
                    <a:pt x="8" y="3"/>
                  </a:lnTo>
                  <a:lnTo>
                    <a:pt x="9" y="4"/>
                  </a:lnTo>
                  <a:lnTo>
                    <a:pt x="11" y="5"/>
                  </a:lnTo>
                  <a:lnTo>
                    <a:pt x="10" y="5"/>
                  </a:lnTo>
                  <a:lnTo>
                    <a:pt x="9" y="7"/>
                  </a:lnTo>
                  <a:lnTo>
                    <a:pt x="8" y="8"/>
                  </a:lnTo>
                  <a:lnTo>
                    <a:pt x="7" y="9"/>
                  </a:lnTo>
                  <a:lnTo>
                    <a:pt x="5" y="10"/>
                  </a:lnTo>
                  <a:lnTo>
                    <a:pt x="3" y="9"/>
                  </a:lnTo>
                  <a:lnTo>
                    <a:pt x="1" y="9"/>
                  </a:lnTo>
                  <a:lnTo>
                    <a:pt x="0" y="8"/>
                  </a:lnTo>
                  <a:lnTo>
                    <a:pt x="0" y="7"/>
                  </a:lnTo>
                  <a:lnTo>
                    <a:pt x="0" y="6"/>
                  </a:lnTo>
                  <a:lnTo>
                    <a:pt x="1" y="5"/>
                  </a:lnTo>
                  <a:lnTo>
                    <a:pt x="2" y="4"/>
                  </a:lnTo>
                  <a:lnTo>
                    <a:pt x="4" y="3"/>
                  </a:lnTo>
                  <a:lnTo>
                    <a:pt x="4" y="1"/>
                  </a:lnTo>
                  <a:lnTo>
                    <a:pt x="5"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0" name="Freeform 1006"/>
            <p:cNvSpPr>
              <a:spLocks/>
            </p:cNvSpPr>
            <p:nvPr/>
          </p:nvSpPr>
          <p:spPr bwMode="auto">
            <a:xfrm>
              <a:off x="4642" y="1983"/>
              <a:ext cx="9" cy="8"/>
            </a:xfrm>
            <a:custGeom>
              <a:avLst/>
              <a:gdLst>
                <a:gd name="T0" fmla="*/ 6 w 9"/>
                <a:gd name="T1" fmla="*/ 0 h 8"/>
                <a:gd name="T2" fmla="*/ 7 w 9"/>
                <a:gd name="T3" fmla="*/ 0 h 8"/>
                <a:gd name="T4" fmla="*/ 8 w 9"/>
                <a:gd name="T5" fmla="*/ 1 h 8"/>
                <a:gd name="T6" fmla="*/ 9 w 9"/>
                <a:gd name="T7" fmla="*/ 2 h 8"/>
                <a:gd name="T8" fmla="*/ 9 w 9"/>
                <a:gd name="T9" fmla="*/ 3 h 8"/>
                <a:gd name="T10" fmla="*/ 9 w 9"/>
                <a:gd name="T11" fmla="*/ 5 h 8"/>
                <a:gd name="T12" fmla="*/ 8 w 9"/>
                <a:gd name="T13" fmla="*/ 6 h 8"/>
                <a:gd name="T14" fmla="*/ 6 w 9"/>
                <a:gd name="T15" fmla="*/ 7 h 8"/>
                <a:gd name="T16" fmla="*/ 5 w 9"/>
                <a:gd name="T17" fmla="*/ 7 h 8"/>
                <a:gd name="T18" fmla="*/ 3 w 9"/>
                <a:gd name="T19" fmla="*/ 8 h 8"/>
                <a:gd name="T20" fmla="*/ 2 w 9"/>
                <a:gd name="T21" fmla="*/ 8 h 8"/>
                <a:gd name="T22" fmla="*/ 1 w 9"/>
                <a:gd name="T23" fmla="*/ 8 h 8"/>
                <a:gd name="T24" fmla="*/ 0 w 9"/>
                <a:gd name="T25" fmla="*/ 7 h 8"/>
                <a:gd name="T26" fmla="*/ 0 w 9"/>
                <a:gd name="T27" fmla="*/ 6 h 8"/>
                <a:gd name="T28" fmla="*/ 1 w 9"/>
                <a:gd name="T29" fmla="*/ 5 h 8"/>
                <a:gd name="T30" fmla="*/ 2 w 9"/>
                <a:gd name="T31" fmla="*/ 4 h 8"/>
                <a:gd name="T32" fmla="*/ 3 w 9"/>
                <a:gd name="T33" fmla="*/ 3 h 8"/>
                <a:gd name="T34" fmla="*/ 5 w 9"/>
                <a:gd name="T35" fmla="*/ 2 h 8"/>
                <a:gd name="T36" fmla="*/ 6 w 9"/>
                <a:gd name="T37" fmla="*/ 0 h 8"/>
                <a:gd name="T38" fmla="*/ 6 w 9"/>
                <a:gd name="T39" fmla="*/ 0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 h="8">
                  <a:moveTo>
                    <a:pt x="6" y="0"/>
                  </a:moveTo>
                  <a:lnTo>
                    <a:pt x="7" y="0"/>
                  </a:lnTo>
                  <a:lnTo>
                    <a:pt x="8" y="1"/>
                  </a:lnTo>
                  <a:lnTo>
                    <a:pt x="9" y="2"/>
                  </a:lnTo>
                  <a:lnTo>
                    <a:pt x="9" y="3"/>
                  </a:lnTo>
                  <a:lnTo>
                    <a:pt x="9" y="5"/>
                  </a:lnTo>
                  <a:lnTo>
                    <a:pt x="8" y="6"/>
                  </a:lnTo>
                  <a:lnTo>
                    <a:pt x="6" y="7"/>
                  </a:lnTo>
                  <a:lnTo>
                    <a:pt x="5" y="7"/>
                  </a:lnTo>
                  <a:lnTo>
                    <a:pt x="3" y="8"/>
                  </a:lnTo>
                  <a:lnTo>
                    <a:pt x="2" y="8"/>
                  </a:lnTo>
                  <a:lnTo>
                    <a:pt x="1" y="8"/>
                  </a:lnTo>
                  <a:lnTo>
                    <a:pt x="0" y="7"/>
                  </a:lnTo>
                  <a:lnTo>
                    <a:pt x="0" y="6"/>
                  </a:lnTo>
                  <a:lnTo>
                    <a:pt x="1" y="5"/>
                  </a:lnTo>
                  <a:lnTo>
                    <a:pt x="2" y="4"/>
                  </a:lnTo>
                  <a:lnTo>
                    <a:pt x="3" y="3"/>
                  </a:lnTo>
                  <a:lnTo>
                    <a:pt x="5" y="2"/>
                  </a:lnTo>
                  <a:lnTo>
                    <a:pt x="6"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1" name="Freeform 1007"/>
            <p:cNvSpPr>
              <a:spLocks/>
            </p:cNvSpPr>
            <p:nvPr/>
          </p:nvSpPr>
          <p:spPr bwMode="auto">
            <a:xfrm>
              <a:off x="5017" y="1988"/>
              <a:ext cx="12" cy="5"/>
            </a:xfrm>
            <a:custGeom>
              <a:avLst/>
              <a:gdLst>
                <a:gd name="T0" fmla="*/ 8 w 12"/>
                <a:gd name="T1" fmla="*/ 0 h 5"/>
                <a:gd name="T2" fmla="*/ 10 w 12"/>
                <a:gd name="T3" fmla="*/ 0 h 5"/>
                <a:gd name="T4" fmla="*/ 11 w 12"/>
                <a:gd name="T5" fmla="*/ 0 h 5"/>
                <a:gd name="T6" fmla="*/ 12 w 12"/>
                <a:gd name="T7" fmla="*/ 1 h 5"/>
                <a:gd name="T8" fmla="*/ 12 w 12"/>
                <a:gd name="T9" fmla="*/ 2 h 5"/>
                <a:gd name="T10" fmla="*/ 10 w 12"/>
                <a:gd name="T11" fmla="*/ 3 h 5"/>
                <a:gd name="T12" fmla="*/ 7 w 12"/>
                <a:gd name="T13" fmla="*/ 4 h 5"/>
                <a:gd name="T14" fmla="*/ 5 w 12"/>
                <a:gd name="T15" fmla="*/ 4 h 5"/>
                <a:gd name="T16" fmla="*/ 3 w 12"/>
                <a:gd name="T17" fmla="*/ 5 h 5"/>
                <a:gd name="T18" fmla="*/ 1 w 12"/>
                <a:gd name="T19" fmla="*/ 4 h 5"/>
                <a:gd name="T20" fmla="*/ 0 w 12"/>
                <a:gd name="T21" fmla="*/ 3 h 5"/>
                <a:gd name="T22" fmla="*/ 1 w 12"/>
                <a:gd name="T23" fmla="*/ 1 h 5"/>
                <a:gd name="T24" fmla="*/ 2 w 12"/>
                <a:gd name="T25" fmla="*/ 1 h 5"/>
                <a:gd name="T26" fmla="*/ 3 w 12"/>
                <a:gd name="T27" fmla="*/ 1 h 5"/>
                <a:gd name="T28" fmla="*/ 4 w 12"/>
                <a:gd name="T29" fmla="*/ 0 h 5"/>
                <a:gd name="T30" fmla="*/ 5 w 12"/>
                <a:gd name="T31" fmla="*/ 0 h 5"/>
                <a:gd name="T32" fmla="*/ 6 w 12"/>
                <a:gd name="T33" fmla="*/ 0 h 5"/>
                <a:gd name="T34" fmla="*/ 7 w 12"/>
                <a:gd name="T35" fmla="*/ 0 h 5"/>
                <a:gd name="T36" fmla="*/ 8 w 12"/>
                <a:gd name="T37" fmla="*/ 0 h 5"/>
                <a:gd name="T38" fmla="*/ 8 w 12"/>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 h="5">
                  <a:moveTo>
                    <a:pt x="8" y="0"/>
                  </a:moveTo>
                  <a:lnTo>
                    <a:pt x="10" y="0"/>
                  </a:lnTo>
                  <a:lnTo>
                    <a:pt x="11" y="0"/>
                  </a:lnTo>
                  <a:lnTo>
                    <a:pt x="12" y="1"/>
                  </a:lnTo>
                  <a:lnTo>
                    <a:pt x="12" y="2"/>
                  </a:lnTo>
                  <a:lnTo>
                    <a:pt x="10" y="3"/>
                  </a:lnTo>
                  <a:lnTo>
                    <a:pt x="7" y="4"/>
                  </a:lnTo>
                  <a:lnTo>
                    <a:pt x="5" y="4"/>
                  </a:lnTo>
                  <a:lnTo>
                    <a:pt x="3" y="5"/>
                  </a:lnTo>
                  <a:lnTo>
                    <a:pt x="1" y="4"/>
                  </a:lnTo>
                  <a:lnTo>
                    <a:pt x="0" y="3"/>
                  </a:lnTo>
                  <a:lnTo>
                    <a:pt x="1" y="1"/>
                  </a:lnTo>
                  <a:lnTo>
                    <a:pt x="2" y="1"/>
                  </a:lnTo>
                  <a:lnTo>
                    <a:pt x="3" y="1"/>
                  </a:lnTo>
                  <a:lnTo>
                    <a:pt x="4" y="0"/>
                  </a:lnTo>
                  <a:lnTo>
                    <a:pt x="5" y="0"/>
                  </a:lnTo>
                  <a:lnTo>
                    <a:pt x="6" y="0"/>
                  </a:lnTo>
                  <a:lnTo>
                    <a:pt x="7" y="0"/>
                  </a:lnTo>
                  <a:lnTo>
                    <a:pt x="8"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2" name="Freeform 1008"/>
            <p:cNvSpPr>
              <a:spLocks/>
            </p:cNvSpPr>
            <p:nvPr/>
          </p:nvSpPr>
          <p:spPr bwMode="auto">
            <a:xfrm>
              <a:off x="4977" y="1982"/>
              <a:ext cx="11" cy="8"/>
            </a:xfrm>
            <a:custGeom>
              <a:avLst/>
              <a:gdLst>
                <a:gd name="T0" fmla="*/ 8 w 11"/>
                <a:gd name="T1" fmla="*/ 1 h 8"/>
                <a:gd name="T2" fmla="*/ 9 w 11"/>
                <a:gd name="T3" fmla="*/ 0 h 8"/>
                <a:gd name="T4" fmla="*/ 10 w 11"/>
                <a:gd name="T5" fmla="*/ 1 h 8"/>
                <a:gd name="T6" fmla="*/ 11 w 11"/>
                <a:gd name="T7" fmla="*/ 1 h 8"/>
                <a:gd name="T8" fmla="*/ 11 w 11"/>
                <a:gd name="T9" fmla="*/ 2 h 8"/>
                <a:gd name="T10" fmla="*/ 11 w 11"/>
                <a:gd name="T11" fmla="*/ 4 h 8"/>
                <a:gd name="T12" fmla="*/ 10 w 11"/>
                <a:gd name="T13" fmla="*/ 6 h 8"/>
                <a:gd name="T14" fmla="*/ 8 w 11"/>
                <a:gd name="T15" fmla="*/ 6 h 8"/>
                <a:gd name="T16" fmla="*/ 7 w 11"/>
                <a:gd name="T17" fmla="*/ 7 h 8"/>
                <a:gd name="T18" fmla="*/ 6 w 11"/>
                <a:gd name="T19" fmla="*/ 8 h 8"/>
                <a:gd name="T20" fmla="*/ 4 w 11"/>
                <a:gd name="T21" fmla="*/ 8 h 8"/>
                <a:gd name="T22" fmla="*/ 2 w 11"/>
                <a:gd name="T23" fmla="*/ 8 h 8"/>
                <a:gd name="T24" fmla="*/ 1 w 11"/>
                <a:gd name="T25" fmla="*/ 6 h 8"/>
                <a:gd name="T26" fmla="*/ 0 w 11"/>
                <a:gd name="T27" fmla="*/ 6 h 8"/>
                <a:gd name="T28" fmla="*/ 0 w 11"/>
                <a:gd name="T29" fmla="*/ 5 h 8"/>
                <a:gd name="T30" fmla="*/ 0 w 11"/>
                <a:gd name="T31" fmla="*/ 4 h 8"/>
                <a:gd name="T32" fmla="*/ 2 w 11"/>
                <a:gd name="T33" fmla="*/ 3 h 8"/>
                <a:gd name="T34" fmla="*/ 3 w 11"/>
                <a:gd name="T35" fmla="*/ 2 h 8"/>
                <a:gd name="T36" fmla="*/ 5 w 11"/>
                <a:gd name="T37" fmla="*/ 1 h 8"/>
                <a:gd name="T38" fmla="*/ 6 w 11"/>
                <a:gd name="T39" fmla="*/ 1 h 8"/>
                <a:gd name="T40" fmla="*/ 8 w 11"/>
                <a:gd name="T41" fmla="*/ 1 h 8"/>
                <a:gd name="T42" fmla="*/ 8 w 11"/>
                <a:gd name="T43" fmla="*/ 1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8">
                  <a:moveTo>
                    <a:pt x="8" y="1"/>
                  </a:moveTo>
                  <a:lnTo>
                    <a:pt x="9" y="0"/>
                  </a:lnTo>
                  <a:lnTo>
                    <a:pt x="10" y="1"/>
                  </a:lnTo>
                  <a:lnTo>
                    <a:pt x="11" y="1"/>
                  </a:lnTo>
                  <a:lnTo>
                    <a:pt x="11" y="2"/>
                  </a:lnTo>
                  <a:lnTo>
                    <a:pt x="11" y="4"/>
                  </a:lnTo>
                  <a:lnTo>
                    <a:pt x="10" y="6"/>
                  </a:lnTo>
                  <a:lnTo>
                    <a:pt x="8" y="6"/>
                  </a:lnTo>
                  <a:lnTo>
                    <a:pt x="7" y="7"/>
                  </a:lnTo>
                  <a:lnTo>
                    <a:pt x="6" y="8"/>
                  </a:lnTo>
                  <a:lnTo>
                    <a:pt x="4" y="8"/>
                  </a:lnTo>
                  <a:lnTo>
                    <a:pt x="2" y="8"/>
                  </a:lnTo>
                  <a:lnTo>
                    <a:pt x="1" y="6"/>
                  </a:lnTo>
                  <a:lnTo>
                    <a:pt x="0" y="6"/>
                  </a:lnTo>
                  <a:lnTo>
                    <a:pt x="0" y="5"/>
                  </a:lnTo>
                  <a:lnTo>
                    <a:pt x="0" y="4"/>
                  </a:lnTo>
                  <a:lnTo>
                    <a:pt x="2" y="3"/>
                  </a:lnTo>
                  <a:lnTo>
                    <a:pt x="3" y="2"/>
                  </a:lnTo>
                  <a:lnTo>
                    <a:pt x="5" y="1"/>
                  </a:lnTo>
                  <a:lnTo>
                    <a:pt x="6" y="1"/>
                  </a:lnTo>
                  <a:lnTo>
                    <a:pt x="8" y="1"/>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3" name="Freeform 1009"/>
            <p:cNvSpPr>
              <a:spLocks/>
            </p:cNvSpPr>
            <p:nvPr/>
          </p:nvSpPr>
          <p:spPr bwMode="auto">
            <a:xfrm>
              <a:off x="4939" y="2025"/>
              <a:ext cx="8" cy="8"/>
            </a:xfrm>
            <a:custGeom>
              <a:avLst/>
              <a:gdLst>
                <a:gd name="T0" fmla="*/ 8 w 8"/>
                <a:gd name="T1" fmla="*/ 0 h 8"/>
                <a:gd name="T2" fmla="*/ 8 w 8"/>
                <a:gd name="T3" fmla="*/ 2 h 8"/>
                <a:gd name="T4" fmla="*/ 8 w 8"/>
                <a:gd name="T5" fmla="*/ 4 h 8"/>
                <a:gd name="T6" fmla="*/ 7 w 8"/>
                <a:gd name="T7" fmla="*/ 6 h 8"/>
                <a:gd name="T8" fmla="*/ 6 w 8"/>
                <a:gd name="T9" fmla="*/ 7 h 8"/>
                <a:gd name="T10" fmla="*/ 4 w 8"/>
                <a:gd name="T11" fmla="*/ 7 h 8"/>
                <a:gd name="T12" fmla="*/ 3 w 8"/>
                <a:gd name="T13" fmla="*/ 8 h 8"/>
                <a:gd name="T14" fmla="*/ 1 w 8"/>
                <a:gd name="T15" fmla="*/ 7 h 8"/>
                <a:gd name="T16" fmla="*/ 1 w 8"/>
                <a:gd name="T17" fmla="*/ 7 h 8"/>
                <a:gd name="T18" fmla="*/ 0 w 8"/>
                <a:gd name="T19" fmla="*/ 6 h 8"/>
                <a:gd name="T20" fmla="*/ 1 w 8"/>
                <a:gd name="T21" fmla="*/ 4 h 8"/>
                <a:gd name="T22" fmla="*/ 1 w 8"/>
                <a:gd name="T23" fmla="*/ 4 h 8"/>
                <a:gd name="T24" fmla="*/ 2 w 8"/>
                <a:gd name="T25" fmla="*/ 3 h 8"/>
                <a:gd name="T26" fmla="*/ 3 w 8"/>
                <a:gd name="T27" fmla="*/ 2 h 8"/>
                <a:gd name="T28" fmla="*/ 5 w 8"/>
                <a:gd name="T29" fmla="*/ 1 h 8"/>
                <a:gd name="T30" fmla="*/ 6 w 8"/>
                <a:gd name="T31" fmla="*/ 1 h 8"/>
                <a:gd name="T32" fmla="*/ 8 w 8"/>
                <a:gd name="T33" fmla="*/ 0 h 8"/>
                <a:gd name="T34" fmla="*/ 8 w 8"/>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8">
                  <a:moveTo>
                    <a:pt x="8" y="0"/>
                  </a:moveTo>
                  <a:lnTo>
                    <a:pt x="8" y="2"/>
                  </a:lnTo>
                  <a:lnTo>
                    <a:pt x="8" y="4"/>
                  </a:lnTo>
                  <a:lnTo>
                    <a:pt x="7" y="6"/>
                  </a:lnTo>
                  <a:lnTo>
                    <a:pt x="6" y="7"/>
                  </a:lnTo>
                  <a:lnTo>
                    <a:pt x="4" y="7"/>
                  </a:lnTo>
                  <a:lnTo>
                    <a:pt x="3" y="8"/>
                  </a:lnTo>
                  <a:lnTo>
                    <a:pt x="1" y="7"/>
                  </a:lnTo>
                  <a:lnTo>
                    <a:pt x="0" y="6"/>
                  </a:lnTo>
                  <a:lnTo>
                    <a:pt x="1" y="4"/>
                  </a:lnTo>
                  <a:lnTo>
                    <a:pt x="2" y="3"/>
                  </a:lnTo>
                  <a:lnTo>
                    <a:pt x="3" y="2"/>
                  </a:lnTo>
                  <a:lnTo>
                    <a:pt x="5" y="1"/>
                  </a:lnTo>
                  <a:lnTo>
                    <a:pt x="6" y="1"/>
                  </a:lnTo>
                  <a:lnTo>
                    <a:pt x="8"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pic>
        <p:nvPicPr>
          <p:cNvPr id="1014" name="Picture 10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02" y="4875502"/>
            <a:ext cx="723665" cy="127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6" name="Picture 10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6148" y="5033980"/>
            <a:ext cx="1123306" cy="112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euclear-power-plant.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3834" y="4721068"/>
            <a:ext cx="1861516" cy="1428935"/>
          </a:xfrm>
          <a:prstGeom prst="rect">
            <a:avLst/>
          </a:prstGeom>
        </p:spPr>
      </p:pic>
      <p:pic>
        <p:nvPicPr>
          <p:cNvPr id="4" name="Picture 3" descr="20110321_NM Transport_002.JPG"/>
          <p:cNvPicPr>
            <a:picLocks noChangeAspect="1"/>
          </p:cNvPicPr>
          <p:nvPr/>
        </p:nvPicPr>
        <p:blipFill rotWithShape="1">
          <a:blip r:embed="rId7">
            <a:extLst>
              <a:ext uri="{28A0092B-C50C-407E-A947-70E740481C1C}">
                <a14:useLocalDpi xmlns:a14="http://schemas.microsoft.com/office/drawing/2010/main" val="0"/>
              </a:ext>
            </a:extLst>
          </a:blip>
          <a:srcRect b="13157"/>
          <a:stretch/>
        </p:blipFill>
        <p:spPr>
          <a:xfrm>
            <a:off x="1517745" y="4775963"/>
            <a:ext cx="2132915" cy="1383416"/>
          </a:xfrm>
          <a:prstGeom prst="rect">
            <a:avLst/>
          </a:prstGeom>
        </p:spPr>
      </p:pic>
      <p:pic>
        <p:nvPicPr>
          <p:cNvPr id="6" name="Picture 5" descr="douala_bus_statio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3157347"/>
            <a:ext cx="1921513" cy="1247505"/>
          </a:xfrm>
          <a:prstGeom prst="rect">
            <a:avLst/>
          </a:prstGeom>
        </p:spPr>
      </p:pic>
    </p:spTree>
    <p:extLst>
      <p:ext uri="{BB962C8B-B14F-4D97-AF65-F5344CB8AC3E}">
        <p14:creationId xmlns:p14="http://schemas.microsoft.com/office/powerpoint/2010/main" val="172096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365129"/>
            <a:ext cx="8638395" cy="1325563"/>
          </a:xfrm>
        </p:spPr>
        <p:txBody>
          <a:bodyPr>
            <a:noAutofit/>
          </a:bodyPr>
          <a:lstStyle/>
          <a:p>
            <a:r>
              <a:rPr lang="en-US" sz="4000" dirty="0"/>
              <a:t>Elements of an </a:t>
            </a:r>
            <a:r>
              <a:rPr lang="en-US" sz="4000" dirty="0">
                <a:solidFill>
                  <a:srgbClr val="000000"/>
                </a:solidFill>
              </a:rPr>
              <a:t>electricity system </a:t>
            </a:r>
            <a:r>
              <a:rPr lang="en-US" sz="4000" dirty="0"/>
              <a:t>model</a:t>
            </a:r>
            <a:endParaRPr lang="en-US" sz="4000" strike="sngStrike" dirty="0"/>
          </a:p>
        </p:txBody>
      </p:sp>
      <p:sp>
        <p:nvSpPr>
          <p:cNvPr id="3" name="Content Placeholder 2"/>
          <p:cNvSpPr>
            <a:spLocks noGrp="1"/>
          </p:cNvSpPr>
          <p:nvPr>
            <p:ph idx="1"/>
          </p:nvPr>
        </p:nvSpPr>
        <p:spPr>
          <a:xfrm>
            <a:off x="203810" y="1591294"/>
            <a:ext cx="8838508" cy="4534876"/>
          </a:xfrm>
        </p:spPr>
        <p:txBody>
          <a:bodyPr>
            <a:normAutofit/>
          </a:bodyPr>
          <a:lstStyle/>
          <a:p>
            <a:pPr marL="0" indent="0">
              <a:buNone/>
            </a:pPr>
            <a:r>
              <a:rPr lang="sv-SE" sz="2400" dirty="0">
                <a:solidFill>
                  <a:srgbClr val="000000"/>
                </a:solidFill>
              </a:rPr>
              <a:t>The complexity of electricity systems requires a </a:t>
            </a:r>
            <a:r>
              <a:rPr lang="sv-SE" sz="2400" dirty="0" err="1">
                <a:solidFill>
                  <a:srgbClr val="000000"/>
                </a:solidFill>
              </a:rPr>
              <a:t>well-organized</a:t>
            </a:r>
            <a:r>
              <a:rPr lang="sv-SE" sz="2400" dirty="0">
                <a:solidFill>
                  <a:srgbClr val="000000"/>
                </a:solidFill>
              </a:rPr>
              <a:t> </a:t>
            </a:r>
            <a:r>
              <a:rPr lang="sv-SE" sz="2400" b="1" dirty="0" err="1">
                <a:solidFill>
                  <a:srgbClr val="000000"/>
                </a:solidFill>
              </a:rPr>
              <a:t>model</a:t>
            </a:r>
            <a:r>
              <a:rPr lang="sv-SE" sz="2400" b="1" dirty="0">
                <a:solidFill>
                  <a:srgbClr val="000000"/>
                </a:solidFill>
              </a:rPr>
              <a:t> </a:t>
            </a:r>
            <a:r>
              <a:rPr lang="sv-SE" sz="2400" b="1" dirty="0" err="1">
                <a:solidFill>
                  <a:srgbClr val="000000"/>
                </a:solidFill>
              </a:rPr>
              <a:t>structure</a:t>
            </a:r>
            <a:r>
              <a:rPr lang="sv-SE" sz="2400" dirty="0">
                <a:solidFill>
                  <a:srgbClr val="000000"/>
                </a:solidFill>
              </a:rPr>
              <a:t>. </a:t>
            </a:r>
            <a:endParaRPr lang="en-GB" sz="2400" dirty="0">
              <a:solidFill>
                <a:srgbClr val="000000"/>
              </a:solidFill>
            </a:endParaRPr>
          </a:p>
        </p:txBody>
      </p:sp>
      <p:sp>
        <p:nvSpPr>
          <p:cNvPr id="188" name="Slide Number Placeholder 5"/>
          <p:cNvSpPr>
            <a:spLocks noGrp="1"/>
          </p:cNvSpPr>
          <p:nvPr>
            <p:ph type="sldNum" sz="quarter" idx="12"/>
          </p:nvPr>
        </p:nvSpPr>
        <p:spPr>
          <a:xfrm>
            <a:off x="7566147" y="6525344"/>
            <a:ext cx="857251" cy="180974"/>
          </a:xfrm>
        </p:spPr>
        <p:txBody>
          <a:bodyPr/>
          <a:lstStyle/>
          <a:p>
            <a:fld id="{F36C87F6-986D-49E6-AF40-1B3A1EE8064D}" type="slidenum">
              <a:rPr lang="en-GB" smtClean="0"/>
              <a:pPr/>
              <a:t>6</a:t>
            </a:fld>
            <a:endParaRPr lang="en-GB" dirty="0"/>
          </a:p>
        </p:txBody>
      </p:sp>
      <p:sp>
        <p:nvSpPr>
          <p:cNvPr id="7" name="AutoShape 181"/>
          <p:cNvSpPr>
            <a:spLocks noChangeArrowheads="1"/>
          </p:cNvSpPr>
          <p:nvPr/>
        </p:nvSpPr>
        <p:spPr bwMode="auto">
          <a:xfrm>
            <a:off x="2305528" y="3185641"/>
            <a:ext cx="2710347" cy="215844"/>
          </a:xfrm>
          <a:prstGeom prst="rightArrow">
            <a:avLst>
              <a:gd name="adj1" fmla="val 41176"/>
              <a:gd name="adj2" fmla="val 3345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sz="1400" dirty="0"/>
          </a:p>
        </p:txBody>
      </p:sp>
      <p:sp>
        <p:nvSpPr>
          <p:cNvPr id="8" name="Text Box 3"/>
          <p:cNvSpPr txBox="1">
            <a:spLocks noChangeArrowheads="1"/>
          </p:cNvSpPr>
          <p:nvPr/>
        </p:nvSpPr>
        <p:spPr bwMode="auto">
          <a:xfrm>
            <a:off x="1490249" y="4139129"/>
            <a:ext cx="1067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r>
              <a:rPr lang="en-US" altLang="en-US" sz="1400" dirty="0">
                <a:cs typeface="Arial" charset="0"/>
              </a:rPr>
              <a:t>Extraction or import</a:t>
            </a:r>
          </a:p>
        </p:txBody>
      </p:sp>
      <p:sp>
        <p:nvSpPr>
          <p:cNvPr id="11" name="AutoShape 6"/>
          <p:cNvSpPr>
            <a:spLocks noChangeArrowheads="1"/>
          </p:cNvSpPr>
          <p:nvPr/>
        </p:nvSpPr>
        <p:spPr bwMode="auto">
          <a:xfrm>
            <a:off x="2535802" y="3623241"/>
            <a:ext cx="685622" cy="215844"/>
          </a:xfrm>
          <a:prstGeom prst="rightArrow">
            <a:avLst>
              <a:gd name="adj1" fmla="val 50000"/>
              <a:gd name="adj2" fmla="val 1058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sz="1400" dirty="0"/>
          </a:p>
        </p:txBody>
      </p:sp>
      <p:sp>
        <p:nvSpPr>
          <p:cNvPr id="12" name="Text Box 7"/>
          <p:cNvSpPr txBox="1">
            <a:spLocks noChangeArrowheads="1"/>
          </p:cNvSpPr>
          <p:nvPr/>
        </p:nvSpPr>
        <p:spPr bwMode="auto">
          <a:xfrm>
            <a:off x="1484137" y="4853290"/>
            <a:ext cx="1256972"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en-US" sz="1400" b="1" dirty="0">
                <a:solidFill>
                  <a:schemeClr val="tx2"/>
                </a:solidFill>
                <a:cs typeface="Arial" charset="0"/>
              </a:rPr>
              <a:t>PRIMARY</a:t>
            </a:r>
          </a:p>
        </p:txBody>
      </p:sp>
      <p:sp>
        <p:nvSpPr>
          <p:cNvPr id="13" name="Text Box 8"/>
          <p:cNvSpPr txBox="1">
            <a:spLocks noChangeArrowheads="1"/>
          </p:cNvSpPr>
          <p:nvPr/>
        </p:nvSpPr>
        <p:spPr bwMode="auto">
          <a:xfrm>
            <a:off x="3030067" y="4875827"/>
            <a:ext cx="1599783"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en-US" sz="1400" b="1" dirty="0">
                <a:solidFill>
                  <a:schemeClr val="tx2"/>
                </a:solidFill>
                <a:cs typeface="Arial" charset="0"/>
              </a:rPr>
              <a:t>SECONDARY</a:t>
            </a:r>
          </a:p>
        </p:txBody>
      </p:sp>
      <p:sp>
        <p:nvSpPr>
          <p:cNvPr id="14" name="Text Box 9"/>
          <p:cNvSpPr txBox="1">
            <a:spLocks noChangeArrowheads="1"/>
          </p:cNvSpPr>
          <p:nvPr/>
        </p:nvSpPr>
        <p:spPr bwMode="auto">
          <a:xfrm>
            <a:off x="5157349" y="4848069"/>
            <a:ext cx="857027"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b="1" dirty="0">
                <a:solidFill>
                  <a:schemeClr val="tx2"/>
                </a:solidFill>
                <a:cs typeface="Arial" charset="0"/>
              </a:rPr>
              <a:t>FINAL</a:t>
            </a:r>
          </a:p>
        </p:txBody>
      </p:sp>
      <p:sp>
        <p:nvSpPr>
          <p:cNvPr id="15" name="Text Box 10"/>
          <p:cNvSpPr txBox="1">
            <a:spLocks noChangeArrowheads="1"/>
          </p:cNvSpPr>
          <p:nvPr/>
        </p:nvSpPr>
        <p:spPr bwMode="auto">
          <a:xfrm>
            <a:off x="6941959" y="4832617"/>
            <a:ext cx="1142702"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en-US" sz="1400" b="1" dirty="0">
                <a:solidFill>
                  <a:schemeClr val="tx2"/>
                </a:solidFill>
                <a:cs typeface="Arial" charset="0"/>
              </a:rPr>
              <a:t>USEFUL</a:t>
            </a:r>
          </a:p>
        </p:txBody>
      </p:sp>
      <p:sp>
        <p:nvSpPr>
          <p:cNvPr id="16" name="AutoShape 11"/>
          <p:cNvSpPr>
            <a:spLocks noChangeArrowheads="1"/>
          </p:cNvSpPr>
          <p:nvPr/>
        </p:nvSpPr>
        <p:spPr bwMode="auto">
          <a:xfrm>
            <a:off x="4279003" y="3623246"/>
            <a:ext cx="647531" cy="241237"/>
          </a:xfrm>
          <a:prstGeom prst="rightArrow">
            <a:avLst>
              <a:gd name="adj1" fmla="val 50000"/>
              <a:gd name="adj2" fmla="val 894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sz="1400" dirty="0"/>
          </a:p>
        </p:txBody>
      </p:sp>
      <p:sp>
        <p:nvSpPr>
          <p:cNvPr id="18" name="Line 13"/>
          <p:cNvSpPr>
            <a:spLocks noChangeShapeType="1"/>
          </p:cNvSpPr>
          <p:nvPr/>
        </p:nvSpPr>
        <p:spPr bwMode="auto">
          <a:xfrm>
            <a:off x="4490500" y="3943590"/>
            <a:ext cx="0" cy="914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dirty="0"/>
          </a:p>
        </p:txBody>
      </p:sp>
      <p:sp>
        <p:nvSpPr>
          <p:cNvPr id="19" name="Line 14"/>
          <p:cNvSpPr>
            <a:spLocks noChangeShapeType="1"/>
          </p:cNvSpPr>
          <p:nvPr/>
        </p:nvSpPr>
        <p:spPr bwMode="auto">
          <a:xfrm>
            <a:off x="6087085" y="3943590"/>
            <a:ext cx="0" cy="914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dirty="0"/>
          </a:p>
        </p:txBody>
      </p:sp>
      <p:sp>
        <p:nvSpPr>
          <p:cNvPr id="20" name="Line 15"/>
          <p:cNvSpPr>
            <a:spLocks noChangeShapeType="1"/>
          </p:cNvSpPr>
          <p:nvPr/>
        </p:nvSpPr>
        <p:spPr bwMode="auto">
          <a:xfrm>
            <a:off x="2774913" y="3943590"/>
            <a:ext cx="0" cy="914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400" dirty="0"/>
          </a:p>
        </p:txBody>
      </p:sp>
      <p:sp>
        <p:nvSpPr>
          <p:cNvPr id="21" name="Text Box 16"/>
          <p:cNvSpPr txBox="1">
            <a:spLocks noChangeArrowheads="1"/>
          </p:cNvSpPr>
          <p:nvPr/>
        </p:nvSpPr>
        <p:spPr bwMode="auto">
          <a:xfrm>
            <a:off x="3086832" y="4182438"/>
            <a:ext cx="1199837"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400" i="1" dirty="0">
                <a:cs typeface="Arial" charset="0"/>
              </a:rPr>
              <a:t>Conversion</a:t>
            </a:r>
          </a:p>
        </p:txBody>
      </p:sp>
      <p:sp>
        <p:nvSpPr>
          <p:cNvPr id="22" name="Text Box 17"/>
          <p:cNvSpPr txBox="1">
            <a:spLocks noChangeArrowheads="1"/>
          </p:cNvSpPr>
          <p:nvPr/>
        </p:nvSpPr>
        <p:spPr bwMode="auto">
          <a:xfrm>
            <a:off x="6396179" y="4190383"/>
            <a:ext cx="1199837" cy="30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400" i="1" dirty="0">
                <a:cs typeface="Arial" charset="0"/>
              </a:rPr>
              <a:t>Conversion</a:t>
            </a:r>
          </a:p>
        </p:txBody>
      </p:sp>
      <p:sp>
        <p:nvSpPr>
          <p:cNvPr id="23" name="Text Box 18"/>
          <p:cNvSpPr txBox="1">
            <a:spLocks noChangeArrowheads="1"/>
          </p:cNvSpPr>
          <p:nvPr/>
        </p:nvSpPr>
        <p:spPr bwMode="auto">
          <a:xfrm>
            <a:off x="4694333" y="4080148"/>
            <a:ext cx="127840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altLang="en-US" sz="1400" i="1" dirty="0">
                <a:cs typeface="Arial" charset="0"/>
              </a:rPr>
              <a:t>Transmission and distribution </a:t>
            </a:r>
          </a:p>
        </p:txBody>
      </p:sp>
      <p:sp>
        <p:nvSpPr>
          <p:cNvPr id="24" name="Text Box 19"/>
          <p:cNvSpPr txBox="1">
            <a:spLocks noChangeArrowheads="1"/>
          </p:cNvSpPr>
          <p:nvPr/>
        </p:nvSpPr>
        <p:spPr bwMode="auto">
          <a:xfrm>
            <a:off x="2564313" y="4872450"/>
            <a:ext cx="92130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buFontTx/>
              <a:buChar char="-"/>
              <a:tabLst>
                <a:tab pos="806208" algn="l"/>
              </a:tabLst>
            </a:pPr>
            <a:r>
              <a:rPr lang="en-US" altLang="en-US" sz="1400" dirty="0">
                <a:cs typeface="Arial" charset="0"/>
              </a:rPr>
              <a:t>Oil</a:t>
            </a:r>
          </a:p>
          <a:p>
            <a:pPr eaLnBrk="1" hangingPunct="1">
              <a:buFontTx/>
              <a:buChar char="-"/>
            </a:pPr>
            <a:r>
              <a:rPr lang="en-US" altLang="en-US" sz="1400" dirty="0">
                <a:cs typeface="Arial" charset="0"/>
              </a:rPr>
              <a:t>Gas</a:t>
            </a:r>
          </a:p>
          <a:p>
            <a:pPr eaLnBrk="1" hangingPunct="1">
              <a:buFontTx/>
              <a:buChar char="-"/>
            </a:pPr>
            <a:r>
              <a:rPr lang="en-US" altLang="en-US" sz="1400" dirty="0">
                <a:cs typeface="Arial" charset="0"/>
              </a:rPr>
              <a:t>Coal</a:t>
            </a:r>
          </a:p>
          <a:p>
            <a:pPr eaLnBrk="1" hangingPunct="1">
              <a:buFontTx/>
              <a:buChar char="-"/>
            </a:pPr>
            <a:r>
              <a:rPr lang="en-US" altLang="en-US" sz="1400" dirty="0">
                <a:solidFill>
                  <a:srgbClr val="000000"/>
                </a:solidFill>
                <a:cs typeface="Arial" charset="0"/>
              </a:rPr>
              <a:t>Uranium</a:t>
            </a:r>
          </a:p>
          <a:p>
            <a:pPr eaLnBrk="1" hangingPunct="1">
              <a:buFontTx/>
              <a:buChar char="-"/>
            </a:pPr>
            <a:r>
              <a:rPr lang="en-US" altLang="en-US" sz="1400" dirty="0">
                <a:solidFill>
                  <a:srgbClr val="000000"/>
                </a:solidFill>
                <a:cs typeface="Arial" charset="0"/>
              </a:rPr>
              <a:t>Hydro </a:t>
            </a:r>
          </a:p>
          <a:p>
            <a:pPr eaLnBrk="1" hangingPunct="1">
              <a:buFontTx/>
              <a:buChar char="-"/>
            </a:pPr>
            <a:r>
              <a:rPr lang="en-US" altLang="en-US" sz="1400" i="1" dirty="0">
                <a:cs typeface="Arial" charset="0"/>
              </a:rPr>
              <a:t>Wind</a:t>
            </a:r>
          </a:p>
          <a:p>
            <a:pPr eaLnBrk="1" hangingPunct="1">
              <a:buFontTx/>
              <a:buChar char="-"/>
            </a:pPr>
            <a:r>
              <a:rPr lang="en-US" altLang="en-US" sz="1400" i="1" dirty="0">
                <a:cs typeface="Arial" charset="0"/>
              </a:rPr>
              <a:t>Solar</a:t>
            </a:r>
            <a:r>
              <a:rPr lang="en-US" altLang="en-US" sz="1400" dirty="0">
                <a:cs typeface="Arial" charset="0"/>
              </a:rPr>
              <a:t> </a:t>
            </a:r>
          </a:p>
        </p:txBody>
      </p:sp>
      <p:pic>
        <p:nvPicPr>
          <p:cNvPr id="25" name="Picture 20" descr="j02414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204" y="2648345"/>
            <a:ext cx="866838" cy="133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1" descr="j00823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5328" y="2710233"/>
            <a:ext cx="914162" cy="121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descr="bl0106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1860" y="2546761"/>
            <a:ext cx="1185554" cy="15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3"/>
          <p:cNvSpPr txBox="1">
            <a:spLocks noChangeArrowheads="1"/>
          </p:cNvSpPr>
          <p:nvPr/>
        </p:nvSpPr>
        <p:spPr bwMode="auto">
          <a:xfrm>
            <a:off x="4185888" y="4858987"/>
            <a:ext cx="1295063" cy="11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altLang="en-US" sz="1400" dirty="0">
                <a:cs typeface="Arial" charset="0"/>
              </a:rPr>
              <a:t>- Diesel</a:t>
            </a:r>
          </a:p>
          <a:p>
            <a:pPr eaLnBrk="1" hangingPunct="1">
              <a:buFontTx/>
              <a:buChar char="-"/>
            </a:pPr>
            <a:r>
              <a:rPr lang="en-US" altLang="en-US" sz="1400" dirty="0">
                <a:cs typeface="Arial" charset="0"/>
              </a:rPr>
              <a:t> Kerosene</a:t>
            </a:r>
          </a:p>
          <a:p>
            <a:pPr eaLnBrk="1" hangingPunct="1">
              <a:buFontTx/>
              <a:buChar char="-"/>
            </a:pPr>
            <a:r>
              <a:rPr lang="en-US" altLang="en-US" sz="1400" dirty="0">
                <a:cs typeface="Arial" charset="0"/>
              </a:rPr>
              <a:t> Gas</a:t>
            </a:r>
          </a:p>
          <a:p>
            <a:pPr eaLnBrk="1" hangingPunct="1">
              <a:buFontTx/>
              <a:buChar char="-"/>
            </a:pPr>
            <a:r>
              <a:rPr lang="en-US" altLang="en-US" sz="1400" dirty="0">
                <a:cs typeface="Arial" charset="0"/>
              </a:rPr>
              <a:t> Electricity</a:t>
            </a:r>
          </a:p>
          <a:p>
            <a:pPr eaLnBrk="1" hangingPunct="1">
              <a:buFontTx/>
              <a:buChar char="-"/>
            </a:pPr>
            <a:r>
              <a:rPr lang="en-US" altLang="en-US" sz="1400" dirty="0">
                <a:cs typeface="Arial" charset="0"/>
              </a:rPr>
              <a:t> Coal  </a:t>
            </a:r>
          </a:p>
        </p:txBody>
      </p:sp>
      <p:sp>
        <p:nvSpPr>
          <p:cNvPr id="29" name="Text Box 25"/>
          <p:cNvSpPr txBox="1">
            <a:spLocks noChangeArrowheads="1"/>
          </p:cNvSpPr>
          <p:nvPr/>
        </p:nvSpPr>
        <p:spPr bwMode="auto">
          <a:xfrm>
            <a:off x="7733291" y="4832617"/>
            <a:ext cx="13090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buFontTx/>
              <a:buChar char="-"/>
            </a:pPr>
            <a:r>
              <a:rPr lang="en-US" altLang="en-US" sz="1400" dirty="0">
                <a:cs typeface="Arial" charset="0"/>
              </a:rPr>
              <a:t>Heating</a:t>
            </a:r>
          </a:p>
          <a:p>
            <a:pPr algn="l" eaLnBrk="1" hangingPunct="1">
              <a:buFontTx/>
              <a:buChar char="-"/>
            </a:pPr>
            <a:r>
              <a:rPr lang="en-US" altLang="en-US" sz="1400" dirty="0">
                <a:cs typeface="Arial" charset="0"/>
              </a:rPr>
              <a:t>Lighting</a:t>
            </a:r>
          </a:p>
          <a:p>
            <a:pPr algn="l" eaLnBrk="1" hangingPunct="1">
              <a:buFontTx/>
              <a:buChar char="-"/>
            </a:pPr>
            <a:r>
              <a:rPr lang="en-US" altLang="en-US" sz="1400" dirty="0">
                <a:cs typeface="Arial" charset="0"/>
              </a:rPr>
              <a:t>EVs</a:t>
            </a:r>
          </a:p>
          <a:p>
            <a:pPr algn="l" eaLnBrk="1" hangingPunct="1">
              <a:buFontTx/>
              <a:buChar char="-"/>
            </a:pPr>
            <a:r>
              <a:rPr lang="en-US" altLang="en-US" sz="1400" dirty="0">
                <a:cs typeface="Arial" charset="0"/>
              </a:rPr>
              <a:t>Ind. uses</a:t>
            </a:r>
          </a:p>
          <a:p>
            <a:pPr algn="l" eaLnBrk="1" hangingPunct="1">
              <a:buFontTx/>
              <a:buChar char="-"/>
            </a:pPr>
            <a:r>
              <a:rPr lang="en-US" altLang="en-US" sz="1400" dirty="0">
                <a:cs typeface="Arial" charset="0"/>
              </a:rPr>
              <a:t>Cooling</a:t>
            </a:r>
          </a:p>
          <a:p>
            <a:pPr algn="l" eaLnBrk="1" hangingPunct="1">
              <a:buFontTx/>
              <a:buChar char="-"/>
            </a:pPr>
            <a:r>
              <a:rPr lang="en-US" altLang="en-US" sz="1400" dirty="0">
                <a:cs typeface="Arial" charset="0"/>
              </a:rPr>
              <a:t>Etc.</a:t>
            </a:r>
          </a:p>
        </p:txBody>
      </p:sp>
      <p:grpSp>
        <p:nvGrpSpPr>
          <p:cNvPr id="30" name="Group 26"/>
          <p:cNvGrpSpPr>
            <a:grpSpLocks/>
          </p:cNvGrpSpPr>
          <p:nvPr/>
        </p:nvGrpSpPr>
        <p:grpSpPr bwMode="auto">
          <a:xfrm>
            <a:off x="4974340" y="2598721"/>
            <a:ext cx="835601" cy="1437900"/>
            <a:chOff x="2380" y="1869"/>
            <a:chExt cx="757" cy="991"/>
          </a:xfrm>
        </p:grpSpPr>
        <p:sp>
          <p:nvSpPr>
            <p:cNvPr id="31" name="Rectangle 27"/>
            <p:cNvSpPr>
              <a:spLocks noChangeArrowheads="1"/>
            </p:cNvSpPr>
            <p:nvPr/>
          </p:nvSpPr>
          <p:spPr bwMode="auto">
            <a:xfrm>
              <a:off x="2380" y="1986"/>
              <a:ext cx="757" cy="749"/>
            </a:xfrm>
            <a:prstGeom prst="rect">
              <a:avLst/>
            </a:prstGeom>
            <a:solidFill>
              <a:srgbClr val="CFD4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sz="1400" dirty="0"/>
            </a:p>
          </p:txBody>
        </p:sp>
        <p:sp>
          <p:nvSpPr>
            <p:cNvPr id="32" name="Freeform 28"/>
            <p:cNvSpPr>
              <a:spLocks/>
            </p:cNvSpPr>
            <p:nvPr/>
          </p:nvSpPr>
          <p:spPr bwMode="auto">
            <a:xfrm>
              <a:off x="2450" y="2103"/>
              <a:ext cx="616" cy="70"/>
            </a:xfrm>
            <a:custGeom>
              <a:avLst/>
              <a:gdLst>
                <a:gd name="T0" fmla="*/ 2550 w 79"/>
                <a:gd name="T1" fmla="*/ 0 h 9"/>
                <a:gd name="T2" fmla="*/ 4803 w 79"/>
                <a:gd name="T3" fmla="*/ 420 h 9"/>
                <a:gd name="T4" fmla="*/ 4803 w 79"/>
                <a:gd name="T5" fmla="*/ 544 h 9"/>
                <a:gd name="T6" fmla="*/ 1341 w 79"/>
                <a:gd name="T7" fmla="*/ 482 h 9"/>
                <a:gd name="T8" fmla="*/ 0 w 79"/>
                <a:gd name="T9" fmla="*/ 482 h 9"/>
                <a:gd name="T10" fmla="*/ 0 w 79"/>
                <a:gd name="T11" fmla="*/ 366 h 9"/>
                <a:gd name="T12" fmla="*/ 2129 w 79"/>
                <a:gd name="T13" fmla="*/ 0 h 9"/>
                <a:gd name="T14" fmla="*/ 2550 w 79"/>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9">
                  <a:moveTo>
                    <a:pt x="42" y="0"/>
                  </a:moveTo>
                  <a:lnTo>
                    <a:pt x="79" y="7"/>
                  </a:lnTo>
                  <a:lnTo>
                    <a:pt x="79" y="9"/>
                  </a:lnTo>
                  <a:lnTo>
                    <a:pt x="22" y="8"/>
                  </a:lnTo>
                  <a:lnTo>
                    <a:pt x="0" y="8"/>
                  </a:lnTo>
                  <a:lnTo>
                    <a:pt x="0" y="6"/>
                  </a:lnTo>
                  <a:lnTo>
                    <a:pt x="35" y="0"/>
                  </a:lnTo>
                  <a:lnTo>
                    <a:pt x="42" y="0"/>
                  </a:lnTo>
                  <a:close/>
                </a:path>
              </a:pathLst>
            </a:custGeom>
            <a:solidFill>
              <a:srgbClr val="B0A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3" name="Freeform 29"/>
            <p:cNvSpPr>
              <a:spLocks/>
            </p:cNvSpPr>
            <p:nvPr/>
          </p:nvSpPr>
          <p:spPr bwMode="auto">
            <a:xfrm>
              <a:off x="2528" y="1876"/>
              <a:ext cx="453" cy="921"/>
            </a:xfrm>
            <a:custGeom>
              <a:avLst/>
              <a:gdLst>
                <a:gd name="T0" fmla="*/ 1461 w 58"/>
                <a:gd name="T1" fmla="*/ 0 h 118"/>
                <a:gd name="T2" fmla="*/ 0 w 58"/>
                <a:gd name="T3" fmla="*/ 429 h 118"/>
                <a:gd name="T4" fmla="*/ 0 w 58"/>
                <a:gd name="T5" fmla="*/ 484 h 118"/>
                <a:gd name="T6" fmla="*/ 1461 w 58"/>
                <a:gd name="T7" fmla="*/ 546 h 118"/>
                <a:gd name="T8" fmla="*/ 1461 w 58"/>
                <a:gd name="T9" fmla="*/ 2864 h 118"/>
                <a:gd name="T10" fmla="*/ 976 w 58"/>
                <a:gd name="T11" fmla="*/ 4995 h 118"/>
                <a:gd name="T12" fmla="*/ 672 w 58"/>
                <a:gd name="T13" fmla="*/ 6096 h 118"/>
                <a:gd name="T14" fmla="*/ 484 w 58"/>
                <a:gd name="T15" fmla="*/ 7064 h 118"/>
                <a:gd name="T16" fmla="*/ 609 w 58"/>
                <a:gd name="T17" fmla="*/ 7126 h 118"/>
                <a:gd name="T18" fmla="*/ 976 w 58"/>
                <a:gd name="T19" fmla="*/ 6517 h 118"/>
                <a:gd name="T20" fmla="*/ 1039 w 58"/>
                <a:gd name="T21" fmla="*/ 7188 h 118"/>
                <a:gd name="T22" fmla="*/ 1156 w 58"/>
                <a:gd name="T23" fmla="*/ 7188 h 118"/>
                <a:gd name="T24" fmla="*/ 1648 w 58"/>
                <a:gd name="T25" fmla="*/ 5908 h 118"/>
                <a:gd name="T26" fmla="*/ 1710 w 58"/>
                <a:gd name="T27" fmla="*/ 5908 h 118"/>
                <a:gd name="T28" fmla="*/ 2195 w 58"/>
                <a:gd name="T29" fmla="*/ 7188 h 118"/>
                <a:gd name="T30" fmla="*/ 2320 w 58"/>
                <a:gd name="T31" fmla="*/ 7188 h 118"/>
                <a:gd name="T32" fmla="*/ 2320 w 58"/>
                <a:gd name="T33" fmla="*/ 6517 h 118"/>
                <a:gd name="T34" fmla="*/ 2741 w 58"/>
                <a:gd name="T35" fmla="*/ 7009 h 118"/>
                <a:gd name="T36" fmla="*/ 2804 w 58"/>
                <a:gd name="T37" fmla="*/ 7009 h 118"/>
                <a:gd name="T38" fmla="*/ 2437 w 58"/>
                <a:gd name="T39" fmla="*/ 4995 h 118"/>
                <a:gd name="T40" fmla="*/ 2015 w 58"/>
                <a:gd name="T41" fmla="*/ 2982 h 118"/>
                <a:gd name="T42" fmla="*/ 2015 w 58"/>
                <a:gd name="T43" fmla="*/ 2318 h 118"/>
                <a:gd name="T44" fmla="*/ 1953 w 58"/>
                <a:gd name="T45" fmla="*/ 546 h 118"/>
                <a:gd name="T46" fmla="*/ 3538 w 58"/>
                <a:gd name="T47" fmla="*/ 484 h 118"/>
                <a:gd name="T48" fmla="*/ 3538 w 58"/>
                <a:gd name="T49" fmla="*/ 367 h 118"/>
                <a:gd name="T50" fmla="*/ 1773 w 58"/>
                <a:gd name="T51" fmla="*/ 0 h 118"/>
                <a:gd name="T52" fmla="*/ 1461 w 58"/>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 h="118">
                  <a:moveTo>
                    <a:pt x="24" y="0"/>
                  </a:moveTo>
                  <a:lnTo>
                    <a:pt x="0" y="7"/>
                  </a:lnTo>
                  <a:lnTo>
                    <a:pt x="0" y="8"/>
                  </a:lnTo>
                  <a:lnTo>
                    <a:pt x="24" y="9"/>
                  </a:lnTo>
                  <a:lnTo>
                    <a:pt x="24" y="47"/>
                  </a:lnTo>
                  <a:lnTo>
                    <a:pt x="16" y="82"/>
                  </a:lnTo>
                  <a:lnTo>
                    <a:pt x="11" y="100"/>
                  </a:lnTo>
                  <a:lnTo>
                    <a:pt x="8" y="116"/>
                  </a:lnTo>
                  <a:lnTo>
                    <a:pt x="10" y="117"/>
                  </a:lnTo>
                  <a:lnTo>
                    <a:pt x="16" y="107"/>
                  </a:lnTo>
                  <a:lnTo>
                    <a:pt x="17" y="118"/>
                  </a:lnTo>
                  <a:lnTo>
                    <a:pt x="19" y="118"/>
                  </a:lnTo>
                  <a:lnTo>
                    <a:pt x="27" y="97"/>
                  </a:lnTo>
                  <a:lnTo>
                    <a:pt x="28" y="97"/>
                  </a:lnTo>
                  <a:lnTo>
                    <a:pt x="36" y="118"/>
                  </a:lnTo>
                  <a:lnTo>
                    <a:pt x="38" y="118"/>
                  </a:lnTo>
                  <a:lnTo>
                    <a:pt x="38" y="107"/>
                  </a:lnTo>
                  <a:lnTo>
                    <a:pt x="45" y="115"/>
                  </a:lnTo>
                  <a:lnTo>
                    <a:pt x="46" y="115"/>
                  </a:lnTo>
                  <a:lnTo>
                    <a:pt x="40" y="82"/>
                  </a:lnTo>
                  <a:lnTo>
                    <a:pt x="33" y="49"/>
                  </a:lnTo>
                  <a:lnTo>
                    <a:pt x="33" y="38"/>
                  </a:lnTo>
                  <a:lnTo>
                    <a:pt x="32" y="9"/>
                  </a:lnTo>
                  <a:lnTo>
                    <a:pt x="58" y="8"/>
                  </a:lnTo>
                  <a:lnTo>
                    <a:pt x="58" y="6"/>
                  </a:lnTo>
                  <a:lnTo>
                    <a:pt x="29" y="0"/>
                  </a:lnTo>
                  <a:lnTo>
                    <a:pt x="24" y="0"/>
                  </a:lnTo>
                  <a:close/>
                </a:path>
              </a:pathLst>
            </a:custGeom>
            <a:solidFill>
              <a:srgbClr val="B0A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4" name="Freeform 30"/>
            <p:cNvSpPr>
              <a:spLocks/>
            </p:cNvSpPr>
            <p:nvPr/>
          </p:nvSpPr>
          <p:spPr bwMode="auto">
            <a:xfrm>
              <a:off x="2817" y="1986"/>
              <a:ext cx="62" cy="31"/>
            </a:xfrm>
            <a:custGeom>
              <a:avLst/>
              <a:gdLst>
                <a:gd name="T0" fmla="*/ 0 w 8"/>
                <a:gd name="T1" fmla="*/ 0 h 4"/>
                <a:gd name="T2" fmla="*/ 0 w 8"/>
                <a:gd name="T3" fmla="*/ 240 h 4"/>
                <a:gd name="T4" fmla="*/ 419 w 8"/>
                <a:gd name="T5" fmla="*/ 240 h 4"/>
                <a:gd name="T6" fmla="*/ 481 w 8"/>
                <a:gd name="T7" fmla="*/ 240 h 4"/>
                <a:gd name="T8" fmla="*/ 124 w 8"/>
                <a:gd name="T9" fmla="*/ 0 h 4"/>
                <a:gd name="T10" fmla="*/ 0 w 8"/>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0"/>
                  </a:moveTo>
                  <a:lnTo>
                    <a:pt x="0" y="4"/>
                  </a:lnTo>
                  <a:lnTo>
                    <a:pt x="7" y="4"/>
                  </a:lnTo>
                  <a:lnTo>
                    <a:pt x="8" y="4"/>
                  </a:lnTo>
                  <a:lnTo>
                    <a:pt x="2" y="0"/>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5" name="Freeform 31"/>
            <p:cNvSpPr>
              <a:spLocks/>
            </p:cNvSpPr>
            <p:nvPr/>
          </p:nvSpPr>
          <p:spPr bwMode="auto">
            <a:xfrm>
              <a:off x="2614" y="1986"/>
              <a:ext cx="70" cy="39"/>
            </a:xfrm>
            <a:custGeom>
              <a:avLst/>
              <a:gdLst>
                <a:gd name="T0" fmla="*/ 482 w 9"/>
                <a:gd name="T1" fmla="*/ 0 h 5"/>
                <a:gd name="T2" fmla="*/ 544 w 9"/>
                <a:gd name="T3" fmla="*/ 304 h 5"/>
                <a:gd name="T4" fmla="*/ 303 w 9"/>
                <a:gd name="T5" fmla="*/ 304 h 5"/>
                <a:gd name="T6" fmla="*/ 0 w 9"/>
                <a:gd name="T7" fmla="*/ 242 h 5"/>
                <a:gd name="T8" fmla="*/ 303 w 9"/>
                <a:gd name="T9" fmla="*/ 0 h 5"/>
                <a:gd name="T10" fmla="*/ 482 w 9"/>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5">
                  <a:moveTo>
                    <a:pt x="8" y="0"/>
                  </a:moveTo>
                  <a:lnTo>
                    <a:pt x="9" y="5"/>
                  </a:lnTo>
                  <a:lnTo>
                    <a:pt x="5" y="5"/>
                  </a:lnTo>
                  <a:lnTo>
                    <a:pt x="0" y="4"/>
                  </a:lnTo>
                  <a:lnTo>
                    <a:pt x="5" y="0"/>
                  </a:lnTo>
                  <a:lnTo>
                    <a:pt x="8"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6" name="Freeform 32"/>
            <p:cNvSpPr>
              <a:spLocks/>
            </p:cNvSpPr>
            <p:nvPr/>
          </p:nvSpPr>
          <p:spPr bwMode="auto">
            <a:xfrm>
              <a:off x="2380" y="1986"/>
              <a:ext cx="304" cy="156"/>
            </a:xfrm>
            <a:custGeom>
              <a:avLst/>
              <a:gdLst>
                <a:gd name="T0" fmla="*/ 1037 w 39"/>
                <a:gd name="T1" fmla="*/ 0 h 20"/>
                <a:gd name="T2" fmla="*/ 1278 w 39"/>
                <a:gd name="T3" fmla="*/ 304 h 20"/>
                <a:gd name="T4" fmla="*/ 1154 w 39"/>
                <a:gd name="T5" fmla="*/ 429 h 20"/>
                <a:gd name="T6" fmla="*/ 912 w 39"/>
                <a:gd name="T7" fmla="*/ 546 h 20"/>
                <a:gd name="T8" fmla="*/ 733 w 39"/>
                <a:gd name="T9" fmla="*/ 608 h 20"/>
                <a:gd name="T10" fmla="*/ 608 w 39"/>
                <a:gd name="T11" fmla="*/ 671 h 20"/>
                <a:gd name="T12" fmla="*/ 608 w 39"/>
                <a:gd name="T13" fmla="*/ 733 h 20"/>
                <a:gd name="T14" fmla="*/ 670 w 39"/>
                <a:gd name="T15" fmla="*/ 788 h 20"/>
                <a:gd name="T16" fmla="*/ 787 w 39"/>
                <a:gd name="T17" fmla="*/ 788 h 20"/>
                <a:gd name="T18" fmla="*/ 974 w 39"/>
                <a:gd name="T19" fmla="*/ 733 h 20"/>
                <a:gd name="T20" fmla="*/ 1395 w 39"/>
                <a:gd name="T21" fmla="*/ 608 h 20"/>
                <a:gd name="T22" fmla="*/ 1699 w 39"/>
                <a:gd name="T23" fmla="*/ 429 h 20"/>
                <a:gd name="T24" fmla="*/ 1941 w 39"/>
                <a:gd name="T25" fmla="*/ 484 h 20"/>
                <a:gd name="T26" fmla="*/ 2370 w 39"/>
                <a:gd name="T27" fmla="*/ 608 h 20"/>
                <a:gd name="T28" fmla="*/ 2370 w 39"/>
                <a:gd name="T29" fmla="*/ 733 h 20"/>
                <a:gd name="T30" fmla="*/ 1216 w 39"/>
                <a:gd name="T31" fmla="*/ 913 h 20"/>
                <a:gd name="T32" fmla="*/ 0 w 39"/>
                <a:gd name="T33" fmla="*/ 1217 h 20"/>
                <a:gd name="T34" fmla="*/ 0 w 39"/>
                <a:gd name="T35" fmla="*/ 975 h 20"/>
                <a:gd name="T36" fmla="*/ 304 w 39"/>
                <a:gd name="T37" fmla="*/ 913 h 20"/>
                <a:gd name="T38" fmla="*/ 366 w 39"/>
                <a:gd name="T39" fmla="*/ 788 h 20"/>
                <a:gd name="T40" fmla="*/ 304 w 39"/>
                <a:gd name="T41" fmla="*/ 733 h 20"/>
                <a:gd name="T42" fmla="*/ 0 w 39"/>
                <a:gd name="T43" fmla="*/ 733 h 20"/>
                <a:gd name="T44" fmla="*/ 0 w 39"/>
                <a:gd name="T45" fmla="*/ 546 h 20"/>
                <a:gd name="T46" fmla="*/ 429 w 39"/>
                <a:gd name="T47" fmla="*/ 608 h 20"/>
                <a:gd name="T48" fmla="*/ 546 w 39"/>
                <a:gd name="T49" fmla="*/ 546 h 20"/>
                <a:gd name="T50" fmla="*/ 546 w 39"/>
                <a:gd name="T51" fmla="*/ 429 h 20"/>
                <a:gd name="T52" fmla="*/ 304 w 39"/>
                <a:gd name="T53" fmla="*/ 304 h 20"/>
                <a:gd name="T54" fmla="*/ 0 w 39"/>
                <a:gd name="T55" fmla="*/ 242 h 20"/>
                <a:gd name="T56" fmla="*/ 0 w 39"/>
                <a:gd name="T57" fmla="*/ 0 h 20"/>
                <a:gd name="T58" fmla="*/ 242 w 39"/>
                <a:gd name="T59" fmla="*/ 0 h 20"/>
                <a:gd name="T60" fmla="*/ 787 w 39"/>
                <a:gd name="T61" fmla="*/ 304 h 20"/>
                <a:gd name="T62" fmla="*/ 850 w 39"/>
                <a:gd name="T63" fmla="*/ 304 h 20"/>
                <a:gd name="T64" fmla="*/ 912 w 39"/>
                <a:gd name="T65" fmla="*/ 179 h 20"/>
                <a:gd name="T66" fmla="*/ 733 w 39"/>
                <a:gd name="T67" fmla="*/ 0 h 20"/>
                <a:gd name="T68" fmla="*/ 1037 w 39"/>
                <a:gd name="T69" fmla="*/ 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 h="20">
                  <a:moveTo>
                    <a:pt x="17" y="0"/>
                  </a:moveTo>
                  <a:lnTo>
                    <a:pt x="21" y="5"/>
                  </a:lnTo>
                  <a:lnTo>
                    <a:pt x="19" y="7"/>
                  </a:lnTo>
                  <a:lnTo>
                    <a:pt x="15" y="9"/>
                  </a:lnTo>
                  <a:lnTo>
                    <a:pt x="12" y="10"/>
                  </a:lnTo>
                  <a:lnTo>
                    <a:pt x="10" y="11"/>
                  </a:lnTo>
                  <a:lnTo>
                    <a:pt x="10" y="12"/>
                  </a:lnTo>
                  <a:lnTo>
                    <a:pt x="11" y="13"/>
                  </a:lnTo>
                  <a:lnTo>
                    <a:pt x="13" y="13"/>
                  </a:lnTo>
                  <a:lnTo>
                    <a:pt x="16" y="12"/>
                  </a:lnTo>
                  <a:lnTo>
                    <a:pt x="23" y="10"/>
                  </a:lnTo>
                  <a:lnTo>
                    <a:pt x="28" y="7"/>
                  </a:lnTo>
                  <a:lnTo>
                    <a:pt x="32" y="8"/>
                  </a:lnTo>
                  <a:lnTo>
                    <a:pt x="39" y="10"/>
                  </a:lnTo>
                  <a:lnTo>
                    <a:pt x="39" y="12"/>
                  </a:lnTo>
                  <a:lnTo>
                    <a:pt x="20" y="15"/>
                  </a:lnTo>
                  <a:lnTo>
                    <a:pt x="0" y="20"/>
                  </a:lnTo>
                  <a:lnTo>
                    <a:pt x="0" y="16"/>
                  </a:lnTo>
                  <a:lnTo>
                    <a:pt x="5" y="15"/>
                  </a:lnTo>
                  <a:lnTo>
                    <a:pt x="6" y="13"/>
                  </a:lnTo>
                  <a:lnTo>
                    <a:pt x="5" y="12"/>
                  </a:lnTo>
                  <a:lnTo>
                    <a:pt x="0" y="12"/>
                  </a:lnTo>
                  <a:lnTo>
                    <a:pt x="0" y="9"/>
                  </a:lnTo>
                  <a:lnTo>
                    <a:pt x="7" y="10"/>
                  </a:lnTo>
                  <a:lnTo>
                    <a:pt x="9" y="9"/>
                  </a:lnTo>
                  <a:lnTo>
                    <a:pt x="9" y="7"/>
                  </a:lnTo>
                  <a:lnTo>
                    <a:pt x="5" y="5"/>
                  </a:lnTo>
                  <a:lnTo>
                    <a:pt x="0" y="4"/>
                  </a:lnTo>
                  <a:lnTo>
                    <a:pt x="0" y="0"/>
                  </a:lnTo>
                  <a:lnTo>
                    <a:pt x="4" y="0"/>
                  </a:lnTo>
                  <a:lnTo>
                    <a:pt x="13" y="5"/>
                  </a:lnTo>
                  <a:lnTo>
                    <a:pt x="14" y="5"/>
                  </a:lnTo>
                  <a:lnTo>
                    <a:pt x="15" y="3"/>
                  </a:lnTo>
                  <a:lnTo>
                    <a:pt x="12" y="0"/>
                  </a:lnTo>
                  <a:lnTo>
                    <a:pt x="17"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7" name="Freeform 33"/>
            <p:cNvSpPr>
              <a:spLocks/>
            </p:cNvSpPr>
            <p:nvPr/>
          </p:nvSpPr>
          <p:spPr bwMode="auto">
            <a:xfrm>
              <a:off x="2817" y="1986"/>
              <a:ext cx="320" cy="164"/>
            </a:xfrm>
            <a:custGeom>
              <a:avLst/>
              <a:gdLst>
                <a:gd name="T0" fmla="*/ 0 w 41"/>
                <a:gd name="T1" fmla="*/ 609 h 21"/>
                <a:gd name="T2" fmla="*/ 0 w 41"/>
                <a:gd name="T3" fmla="*/ 672 h 21"/>
                <a:gd name="T4" fmla="*/ 2131 w 41"/>
                <a:gd name="T5" fmla="*/ 1156 h 21"/>
                <a:gd name="T6" fmla="*/ 2498 w 41"/>
                <a:gd name="T7" fmla="*/ 1281 h 21"/>
                <a:gd name="T8" fmla="*/ 2498 w 41"/>
                <a:gd name="T9" fmla="*/ 1101 h 21"/>
                <a:gd name="T10" fmla="*/ 2131 w 41"/>
                <a:gd name="T11" fmla="*/ 914 h 21"/>
                <a:gd name="T12" fmla="*/ 2131 w 41"/>
                <a:gd name="T13" fmla="*/ 851 h 21"/>
                <a:gd name="T14" fmla="*/ 2193 w 41"/>
                <a:gd name="T15" fmla="*/ 734 h 21"/>
                <a:gd name="T16" fmla="*/ 2498 w 41"/>
                <a:gd name="T17" fmla="*/ 797 h 21"/>
                <a:gd name="T18" fmla="*/ 2498 w 41"/>
                <a:gd name="T19" fmla="*/ 547 h 21"/>
                <a:gd name="T20" fmla="*/ 2014 w 41"/>
                <a:gd name="T21" fmla="*/ 672 h 21"/>
                <a:gd name="T22" fmla="*/ 1584 w 41"/>
                <a:gd name="T23" fmla="*/ 734 h 21"/>
                <a:gd name="T24" fmla="*/ 1342 w 41"/>
                <a:gd name="T25" fmla="*/ 734 h 21"/>
                <a:gd name="T26" fmla="*/ 1405 w 41"/>
                <a:gd name="T27" fmla="*/ 609 h 21"/>
                <a:gd name="T28" fmla="*/ 2256 w 41"/>
                <a:gd name="T29" fmla="*/ 367 h 21"/>
                <a:gd name="T30" fmla="*/ 2498 w 41"/>
                <a:gd name="T31" fmla="*/ 242 h 21"/>
                <a:gd name="T32" fmla="*/ 2498 w 41"/>
                <a:gd name="T33" fmla="*/ 0 h 21"/>
                <a:gd name="T34" fmla="*/ 2193 w 41"/>
                <a:gd name="T35" fmla="*/ 0 h 21"/>
                <a:gd name="T36" fmla="*/ 1764 w 41"/>
                <a:gd name="T37" fmla="*/ 242 h 21"/>
                <a:gd name="T38" fmla="*/ 1405 w 41"/>
                <a:gd name="T39" fmla="*/ 367 h 21"/>
                <a:gd name="T40" fmla="*/ 1038 w 41"/>
                <a:gd name="T41" fmla="*/ 367 h 21"/>
                <a:gd name="T42" fmla="*/ 734 w 41"/>
                <a:gd name="T43" fmla="*/ 547 h 21"/>
                <a:gd name="T44" fmla="*/ 429 w 41"/>
                <a:gd name="T45" fmla="*/ 547 h 21"/>
                <a:gd name="T46" fmla="*/ 0 w 41"/>
                <a:gd name="T47" fmla="*/ 609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21">
                  <a:moveTo>
                    <a:pt x="0" y="10"/>
                  </a:moveTo>
                  <a:lnTo>
                    <a:pt x="0" y="11"/>
                  </a:lnTo>
                  <a:lnTo>
                    <a:pt x="35" y="19"/>
                  </a:lnTo>
                  <a:lnTo>
                    <a:pt x="41" y="21"/>
                  </a:lnTo>
                  <a:lnTo>
                    <a:pt x="41" y="18"/>
                  </a:lnTo>
                  <a:lnTo>
                    <a:pt x="35" y="15"/>
                  </a:lnTo>
                  <a:lnTo>
                    <a:pt x="35" y="14"/>
                  </a:lnTo>
                  <a:lnTo>
                    <a:pt x="36" y="12"/>
                  </a:lnTo>
                  <a:lnTo>
                    <a:pt x="41" y="13"/>
                  </a:lnTo>
                  <a:lnTo>
                    <a:pt x="41" y="9"/>
                  </a:lnTo>
                  <a:lnTo>
                    <a:pt x="33" y="11"/>
                  </a:lnTo>
                  <a:lnTo>
                    <a:pt x="26" y="12"/>
                  </a:lnTo>
                  <a:lnTo>
                    <a:pt x="22" y="12"/>
                  </a:lnTo>
                  <a:lnTo>
                    <a:pt x="23" y="10"/>
                  </a:lnTo>
                  <a:lnTo>
                    <a:pt x="37" y="6"/>
                  </a:lnTo>
                  <a:lnTo>
                    <a:pt x="41" y="4"/>
                  </a:lnTo>
                  <a:lnTo>
                    <a:pt x="41" y="0"/>
                  </a:lnTo>
                  <a:lnTo>
                    <a:pt x="36" y="0"/>
                  </a:lnTo>
                  <a:lnTo>
                    <a:pt x="29" y="4"/>
                  </a:lnTo>
                  <a:lnTo>
                    <a:pt x="23" y="6"/>
                  </a:lnTo>
                  <a:lnTo>
                    <a:pt x="17" y="6"/>
                  </a:lnTo>
                  <a:lnTo>
                    <a:pt x="12" y="9"/>
                  </a:lnTo>
                  <a:lnTo>
                    <a:pt x="7" y="9"/>
                  </a:lnTo>
                  <a:lnTo>
                    <a:pt x="0" y="1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8" name="Freeform 34"/>
            <p:cNvSpPr>
              <a:spLocks/>
            </p:cNvSpPr>
            <p:nvPr/>
          </p:nvSpPr>
          <p:spPr bwMode="auto">
            <a:xfrm>
              <a:off x="2723" y="2696"/>
              <a:ext cx="31" cy="47"/>
            </a:xfrm>
            <a:custGeom>
              <a:avLst/>
              <a:gdLst>
                <a:gd name="T0" fmla="*/ 124 w 4"/>
                <a:gd name="T1" fmla="*/ 0 h 6"/>
                <a:gd name="T2" fmla="*/ 240 w 4"/>
                <a:gd name="T3" fmla="*/ 306 h 6"/>
                <a:gd name="T4" fmla="*/ 0 w 4"/>
                <a:gd name="T5" fmla="*/ 368 h 6"/>
                <a:gd name="T6" fmla="*/ 124 w 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2" y="0"/>
                  </a:moveTo>
                  <a:lnTo>
                    <a:pt x="4" y="5"/>
                  </a:lnTo>
                  <a:lnTo>
                    <a:pt x="0" y="6"/>
                  </a:lnTo>
                  <a:lnTo>
                    <a:pt x="2"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39" name="Freeform 35"/>
            <p:cNvSpPr>
              <a:spLocks/>
            </p:cNvSpPr>
            <p:nvPr/>
          </p:nvSpPr>
          <p:spPr bwMode="auto">
            <a:xfrm>
              <a:off x="2380" y="2298"/>
              <a:ext cx="289" cy="445"/>
            </a:xfrm>
            <a:custGeom>
              <a:avLst/>
              <a:gdLst>
                <a:gd name="T0" fmla="*/ 0 w 37"/>
                <a:gd name="T1" fmla="*/ 180 h 57"/>
                <a:gd name="T2" fmla="*/ 734 w 37"/>
                <a:gd name="T3" fmla="*/ 180 h 57"/>
                <a:gd name="T4" fmla="*/ 976 w 37"/>
                <a:gd name="T5" fmla="*/ 180 h 57"/>
                <a:gd name="T6" fmla="*/ 1156 w 37"/>
                <a:gd name="T7" fmla="*/ 125 h 57"/>
                <a:gd name="T8" fmla="*/ 1406 w 37"/>
                <a:gd name="T9" fmla="*/ 62 h 57"/>
                <a:gd name="T10" fmla="*/ 1711 w 37"/>
                <a:gd name="T11" fmla="*/ 0 h 57"/>
                <a:gd name="T12" fmla="*/ 1828 w 37"/>
                <a:gd name="T13" fmla="*/ 62 h 57"/>
                <a:gd name="T14" fmla="*/ 2078 w 37"/>
                <a:gd name="T15" fmla="*/ 125 h 57"/>
                <a:gd name="T16" fmla="*/ 2257 w 37"/>
                <a:gd name="T17" fmla="*/ 125 h 57"/>
                <a:gd name="T18" fmla="*/ 1711 w 37"/>
                <a:gd name="T19" fmla="*/ 2561 h 57"/>
                <a:gd name="T20" fmla="*/ 1461 w 37"/>
                <a:gd name="T21" fmla="*/ 3474 h 57"/>
                <a:gd name="T22" fmla="*/ 1101 w 37"/>
                <a:gd name="T23" fmla="*/ 3474 h 57"/>
                <a:gd name="T24" fmla="*/ 1523 w 37"/>
                <a:gd name="T25" fmla="*/ 2740 h 57"/>
                <a:gd name="T26" fmla="*/ 1461 w 37"/>
                <a:gd name="T27" fmla="*/ 2686 h 57"/>
                <a:gd name="T28" fmla="*/ 1281 w 37"/>
                <a:gd name="T29" fmla="*/ 2686 h 57"/>
                <a:gd name="T30" fmla="*/ 914 w 37"/>
                <a:gd name="T31" fmla="*/ 3107 h 57"/>
                <a:gd name="T32" fmla="*/ 734 w 37"/>
                <a:gd name="T33" fmla="*/ 3412 h 57"/>
                <a:gd name="T34" fmla="*/ 367 w 37"/>
                <a:gd name="T35" fmla="*/ 3412 h 57"/>
                <a:gd name="T36" fmla="*/ 672 w 37"/>
                <a:gd name="T37" fmla="*/ 3045 h 57"/>
                <a:gd name="T38" fmla="*/ 1648 w 37"/>
                <a:gd name="T39" fmla="*/ 1952 h 57"/>
                <a:gd name="T40" fmla="*/ 1711 w 37"/>
                <a:gd name="T41" fmla="*/ 1764 h 57"/>
                <a:gd name="T42" fmla="*/ 1586 w 37"/>
                <a:gd name="T43" fmla="*/ 1710 h 57"/>
                <a:gd name="T44" fmla="*/ 914 w 37"/>
                <a:gd name="T45" fmla="*/ 2319 h 57"/>
                <a:gd name="T46" fmla="*/ 305 w 37"/>
                <a:gd name="T47" fmla="*/ 2990 h 57"/>
                <a:gd name="T48" fmla="*/ 0 w 37"/>
                <a:gd name="T49" fmla="*/ 3412 h 57"/>
                <a:gd name="T50" fmla="*/ 0 w 37"/>
                <a:gd name="T51" fmla="*/ 2865 h 57"/>
                <a:gd name="T52" fmla="*/ 734 w 37"/>
                <a:gd name="T53" fmla="*/ 2256 h 57"/>
                <a:gd name="T54" fmla="*/ 1156 w 37"/>
                <a:gd name="T55" fmla="*/ 1827 h 57"/>
                <a:gd name="T56" fmla="*/ 1343 w 37"/>
                <a:gd name="T57" fmla="*/ 1647 h 57"/>
                <a:gd name="T58" fmla="*/ 1711 w 37"/>
                <a:gd name="T59" fmla="*/ 1218 h 57"/>
                <a:gd name="T60" fmla="*/ 1773 w 37"/>
                <a:gd name="T61" fmla="*/ 1101 h 57"/>
                <a:gd name="T62" fmla="*/ 1773 w 37"/>
                <a:gd name="T63" fmla="*/ 976 h 57"/>
                <a:gd name="T64" fmla="*/ 1523 w 37"/>
                <a:gd name="T65" fmla="*/ 1155 h 57"/>
                <a:gd name="T66" fmla="*/ 1039 w 37"/>
                <a:gd name="T67" fmla="*/ 1522 h 57"/>
                <a:gd name="T68" fmla="*/ 797 w 37"/>
                <a:gd name="T69" fmla="*/ 1827 h 57"/>
                <a:gd name="T70" fmla="*/ 0 w 37"/>
                <a:gd name="T71" fmla="*/ 2498 h 57"/>
                <a:gd name="T72" fmla="*/ 0 w 37"/>
                <a:gd name="T73" fmla="*/ 2069 h 57"/>
                <a:gd name="T74" fmla="*/ 609 w 37"/>
                <a:gd name="T75" fmla="*/ 1522 h 57"/>
                <a:gd name="T76" fmla="*/ 976 w 37"/>
                <a:gd name="T77" fmla="*/ 1343 h 57"/>
                <a:gd name="T78" fmla="*/ 1773 w 37"/>
                <a:gd name="T79" fmla="*/ 609 h 57"/>
                <a:gd name="T80" fmla="*/ 1711 w 37"/>
                <a:gd name="T81" fmla="*/ 546 h 57"/>
                <a:gd name="T82" fmla="*/ 1586 w 37"/>
                <a:gd name="T83" fmla="*/ 546 h 57"/>
                <a:gd name="T84" fmla="*/ 976 w 37"/>
                <a:gd name="T85" fmla="*/ 976 h 57"/>
                <a:gd name="T86" fmla="*/ 609 w 37"/>
                <a:gd name="T87" fmla="*/ 1218 h 57"/>
                <a:gd name="T88" fmla="*/ 305 w 37"/>
                <a:gd name="T89" fmla="*/ 1405 h 57"/>
                <a:gd name="T90" fmla="*/ 0 w 37"/>
                <a:gd name="T91" fmla="*/ 1710 h 57"/>
                <a:gd name="T92" fmla="*/ 0 w 37"/>
                <a:gd name="T93" fmla="*/ 1218 h 57"/>
                <a:gd name="T94" fmla="*/ 914 w 37"/>
                <a:gd name="T95" fmla="*/ 789 h 57"/>
                <a:gd name="T96" fmla="*/ 1281 w 37"/>
                <a:gd name="T97" fmla="*/ 546 h 57"/>
                <a:gd name="T98" fmla="*/ 1281 w 37"/>
                <a:gd name="T99" fmla="*/ 429 h 57"/>
                <a:gd name="T100" fmla="*/ 1156 w 37"/>
                <a:gd name="T101" fmla="*/ 429 h 57"/>
                <a:gd name="T102" fmla="*/ 484 w 37"/>
                <a:gd name="T103" fmla="*/ 671 h 57"/>
                <a:gd name="T104" fmla="*/ 0 w 37"/>
                <a:gd name="T105" fmla="*/ 913 h 57"/>
                <a:gd name="T106" fmla="*/ 0 w 37"/>
                <a:gd name="T107" fmla="*/ 671 h 57"/>
                <a:gd name="T108" fmla="*/ 430 w 37"/>
                <a:gd name="T109" fmla="*/ 546 h 57"/>
                <a:gd name="T110" fmla="*/ 609 w 37"/>
                <a:gd name="T111" fmla="*/ 429 h 57"/>
                <a:gd name="T112" fmla="*/ 484 w 37"/>
                <a:gd name="T113" fmla="*/ 367 h 57"/>
                <a:gd name="T114" fmla="*/ 0 w 37"/>
                <a:gd name="T115" fmla="*/ 429 h 57"/>
                <a:gd name="T116" fmla="*/ 0 w 37"/>
                <a:gd name="T117" fmla="*/ 180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 h="57">
                  <a:moveTo>
                    <a:pt x="0" y="3"/>
                  </a:moveTo>
                  <a:lnTo>
                    <a:pt x="12" y="3"/>
                  </a:lnTo>
                  <a:lnTo>
                    <a:pt x="16" y="3"/>
                  </a:lnTo>
                  <a:lnTo>
                    <a:pt x="19" y="2"/>
                  </a:lnTo>
                  <a:lnTo>
                    <a:pt x="23" y="1"/>
                  </a:lnTo>
                  <a:lnTo>
                    <a:pt x="28" y="0"/>
                  </a:lnTo>
                  <a:lnTo>
                    <a:pt x="30" y="1"/>
                  </a:lnTo>
                  <a:lnTo>
                    <a:pt x="34" y="2"/>
                  </a:lnTo>
                  <a:lnTo>
                    <a:pt x="37" y="2"/>
                  </a:lnTo>
                  <a:lnTo>
                    <a:pt x="28" y="42"/>
                  </a:lnTo>
                  <a:lnTo>
                    <a:pt x="24" y="57"/>
                  </a:lnTo>
                  <a:lnTo>
                    <a:pt x="18" y="57"/>
                  </a:lnTo>
                  <a:lnTo>
                    <a:pt x="25" y="45"/>
                  </a:lnTo>
                  <a:lnTo>
                    <a:pt x="24" y="44"/>
                  </a:lnTo>
                  <a:lnTo>
                    <a:pt x="21" y="44"/>
                  </a:lnTo>
                  <a:lnTo>
                    <a:pt x="15" y="51"/>
                  </a:lnTo>
                  <a:lnTo>
                    <a:pt x="12" y="56"/>
                  </a:lnTo>
                  <a:lnTo>
                    <a:pt x="6" y="56"/>
                  </a:lnTo>
                  <a:lnTo>
                    <a:pt x="11" y="50"/>
                  </a:lnTo>
                  <a:lnTo>
                    <a:pt x="27" y="32"/>
                  </a:lnTo>
                  <a:lnTo>
                    <a:pt x="28" y="29"/>
                  </a:lnTo>
                  <a:lnTo>
                    <a:pt x="26" y="28"/>
                  </a:lnTo>
                  <a:lnTo>
                    <a:pt x="15" y="38"/>
                  </a:lnTo>
                  <a:lnTo>
                    <a:pt x="5" y="49"/>
                  </a:lnTo>
                  <a:lnTo>
                    <a:pt x="0" y="56"/>
                  </a:lnTo>
                  <a:lnTo>
                    <a:pt x="0" y="47"/>
                  </a:lnTo>
                  <a:lnTo>
                    <a:pt x="12" y="37"/>
                  </a:lnTo>
                  <a:lnTo>
                    <a:pt x="19" y="30"/>
                  </a:lnTo>
                  <a:lnTo>
                    <a:pt x="22" y="27"/>
                  </a:lnTo>
                  <a:lnTo>
                    <a:pt x="28" y="20"/>
                  </a:lnTo>
                  <a:lnTo>
                    <a:pt x="29" y="18"/>
                  </a:lnTo>
                  <a:lnTo>
                    <a:pt x="29" y="16"/>
                  </a:lnTo>
                  <a:lnTo>
                    <a:pt x="25" y="19"/>
                  </a:lnTo>
                  <a:lnTo>
                    <a:pt x="17" y="25"/>
                  </a:lnTo>
                  <a:lnTo>
                    <a:pt x="13" y="30"/>
                  </a:lnTo>
                  <a:lnTo>
                    <a:pt x="0" y="41"/>
                  </a:lnTo>
                  <a:lnTo>
                    <a:pt x="0" y="34"/>
                  </a:lnTo>
                  <a:lnTo>
                    <a:pt x="10" y="25"/>
                  </a:lnTo>
                  <a:lnTo>
                    <a:pt x="16" y="22"/>
                  </a:lnTo>
                  <a:lnTo>
                    <a:pt x="29" y="10"/>
                  </a:lnTo>
                  <a:lnTo>
                    <a:pt x="28" y="9"/>
                  </a:lnTo>
                  <a:lnTo>
                    <a:pt x="26" y="9"/>
                  </a:lnTo>
                  <a:lnTo>
                    <a:pt x="16" y="16"/>
                  </a:lnTo>
                  <a:lnTo>
                    <a:pt x="10" y="20"/>
                  </a:lnTo>
                  <a:lnTo>
                    <a:pt x="5" y="23"/>
                  </a:lnTo>
                  <a:lnTo>
                    <a:pt x="0" y="28"/>
                  </a:lnTo>
                  <a:lnTo>
                    <a:pt x="0" y="20"/>
                  </a:lnTo>
                  <a:lnTo>
                    <a:pt x="15" y="13"/>
                  </a:lnTo>
                  <a:lnTo>
                    <a:pt x="21" y="9"/>
                  </a:lnTo>
                  <a:lnTo>
                    <a:pt x="21" y="7"/>
                  </a:lnTo>
                  <a:lnTo>
                    <a:pt x="19" y="7"/>
                  </a:lnTo>
                  <a:lnTo>
                    <a:pt x="8" y="11"/>
                  </a:lnTo>
                  <a:lnTo>
                    <a:pt x="0" y="15"/>
                  </a:lnTo>
                  <a:lnTo>
                    <a:pt x="0" y="11"/>
                  </a:lnTo>
                  <a:lnTo>
                    <a:pt x="7" y="9"/>
                  </a:lnTo>
                  <a:lnTo>
                    <a:pt x="10" y="7"/>
                  </a:lnTo>
                  <a:lnTo>
                    <a:pt x="8" y="6"/>
                  </a:lnTo>
                  <a:lnTo>
                    <a:pt x="0" y="7"/>
                  </a:lnTo>
                  <a:lnTo>
                    <a:pt x="0" y="3"/>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0" name="Freeform 36"/>
            <p:cNvSpPr>
              <a:spLocks/>
            </p:cNvSpPr>
            <p:nvPr/>
          </p:nvSpPr>
          <p:spPr bwMode="auto">
            <a:xfrm>
              <a:off x="2825" y="2282"/>
              <a:ext cx="312" cy="461"/>
            </a:xfrm>
            <a:custGeom>
              <a:avLst/>
              <a:gdLst>
                <a:gd name="T0" fmla="*/ 0 w 40"/>
                <a:gd name="T1" fmla="*/ 242 h 59"/>
                <a:gd name="T2" fmla="*/ 788 w 40"/>
                <a:gd name="T3" fmla="*/ 3540 h 59"/>
                <a:gd name="T4" fmla="*/ 1459 w 40"/>
                <a:gd name="T5" fmla="*/ 3540 h 59"/>
                <a:gd name="T6" fmla="*/ 850 w 40"/>
                <a:gd name="T7" fmla="*/ 2500 h 59"/>
                <a:gd name="T8" fmla="*/ 850 w 40"/>
                <a:gd name="T9" fmla="*/ 2258 h 59"/>
                <a:gd name="T10" fmla="*/ 1037 w 40"/>
                <a:gd name="T11" fmla="*/ 2321 h 59"/>
                <a:gd name="T12" fmla="*/ 1396 w 40"/>
                <a:gd name="T13" fmla="*/ 2805 h 59"/>
                <a:gd name="T14" fmla="*/ 1825 w 40"/>
                <a:gd name="T15" fmla="*/ 3602 h 59"/>
                <a:gd name="T16" fmla="*/ 2434 w 40"/>
                <a:gd name="T17" fmla="*/ 3602 h 59"/>
                <a:gd name="T18" fmla="*/ 2434 w 40"/>
                <a:gd name="T19" fmla="*/ 3360 h 59"/>
                <a:gd name="T20" fmla="*/ 2005 w 40"/>
                <a:gd name="T21" fmla="*/ 2930 h 59"/>
                <a:gd name="T22" fmla="*/ 1583 w 40"/>
                <a:gd name="T23" fmla="*/ 2625 h 59"/>
                <a:gd name="T24" fmla="*/ 671 w 40"/>
                <a:gd name="T25" fmla="*/ 1524 h 59"/>
                <a:gd name="T26" fmla="*/ 671 w 40"/>
                <a:gd name="T27" fmla="*/ 1344 h 59"/>
                <a:gd name="T28" fmla="*/ 788 w 40"/>
                <a:gd name="T29" fmla="*/ 1344 h 59"/>
                <a:gd name="T30" fmla="*/ 1092 w 40"/>
                <a:gd name="T31" fmla="*/ 1524 h 59"/>
                <a:gd name="T32" fmla="*/ 1888 w 40"/>
                <a:gd name="T33" fmla="*/ 2446 h 59"/>
                <a:gd name="T34" fmla="*/ 2434 w 40"/>
                <a:gd name="T35" fmla="*/ 2868 h 59"/>
                <a:gd name="T36" fmla="*/ 2434 w 40"/>
                <a:gd name="T37" fmla="*/ 2258 h 59"/>
                <a:gd name="T38" fmla="*/ 2254 w 40"/>
                <a:gd name="T39" fmla="*/ 2196 h 59"/>
                <a:gd name="T40" fmla="*/ 1888 w 40"/>
                <a:gd name="T41" fmla="*/ 1828 h 59"/>
                <a:gd name="T42" fmla="*/ 1459 w 40"/>
                <a:gd name="T43" fmla="*/ 1586 h 59"/>
                <a:gd name="T44" fmla="*/ 975 w 40"/>
                <a:gd name="T45" fmla="*/ 1102 h 59"/>
                <a:gd name="T46" fmla="*/ 608 w 40"/>
                <a:gd name="T47" fmla="*/ 734 h 59"/>
                <a:gd name="T48" fmla="*/ 671 w 40"/>
                <a:gd name="T49" fmla="*/ 547 h 59"/>
                <a:gd name="T50" fmla="*/ 850 w 40"/>
                <a:gd name="T51" fmla="*/ 609 h 59"/>
                <a:gd name="T52" fmla="*/ 1279 w 40"/>
                <a:gd name="T53" fmla="*/ 1039 h 59"/>
                <a:gd name="T54" fmla="*/ 2005 w 40"/>
                <a:gd name="T55" fmla="*/ 1586 h 59"/>
                <a:gd name="T56" fmla="*/ 2434 w 40"/>
                <a:gd name="T57" fmla="*/ 1953 h 59"/>
                <a:gd name="T58" fmla="*/ 2434 w 40"/>
                <a:gd name="T59" fmla="*/ 1344 h 59"/>
                <a:gd name="T60" fmla="*/ 2309 w 40"/>
                <a:gd name="T61" fmla="*/ 1281 h 59"/>
                <a:gd name="T62" fmla="*/ 2005 w 40"/>
                <a:gd name="T63" fmla="*/ 1102 h 59"/>
                <a:gd name="T64" fmla="*/ 1396 w 40"/>
                <a:gd name="T65" fmla="*/ 852 h 59"/>
                <a:gd name="T66" fmla="*/ 1154 w 40"/>
                <a:gd name="T67" fmla="*/ 609 h 59"/>
                <a:gd name="T68" fmla="*/ 1154 w 40"/>
                <a:gd name="T69" fmla="*/ 492 h 59"/>
                <a:gd name="T70" fmla="*/ 1279 w 40"/>
                <a:gd name="T71" fmla="*/ 492 h 59"/>
                <a:gd name="T72" fmla="*/ 1888 w 40"/>
                <a:gd name="T73" fmla="*/ 734 h 59"/>
                <a:gd name="T74" fmla="*/ 2254 w 40"/>
                <a:gd name="T75" fmla="*/ 914 h 59"/>
                <a:gd name="T76" fmla="*/ 2434 w 40"/>
                <a:gd name="T77" fmla="*/ 1039 h 59"/>
                <a:gd name="T78" fmla="*/ 2434 w 40"/>
                <a:gd name="T79" fmla="*/ 734 h 59"/>
                <a:gd name="T80" fmla="*/ 2005 w 40"/>
                <a:gd name="T81" fmla="*/ 609 h 59"/>
                <a:gd name="T82" fmla="*/ 1763 w 40"/>
                <a:gd name="T83" fmla="*/ 547 h 59"/>
                <a:gd name="T84" fmla="*/ 1583 w 40"/>
                <a:gd name="T85" fmla="*/ 430 h 59"/>
                <a:gd name="T86" fmla="*/ 1583 w 40"/>
                <a:gd name="T87" fmla="*/ 242 h 59"/>
                <a:gd name="T88" fmla="*/ 1825 w 40"/>
                <a:gd name="T89" fmla="*/ 242 h 59"/>
                <a:gd name="T90" fmla="*/ 1950 w 40"/>
                <a:gd name="T91" fmla="*/ 305 h 59"/>
                <a:gd name="T92" fmla="*/ 2254 w 40"/>
                <a:gd name="T93" fmla="*/ 367 h 59"/>
                <a:gd name="T94" fmla="*/ 2434 w 40"/>
                <a:gd name="T95" fmla="*/ 430 h 59"/>
                <a:gd name="T96" fmla="*/ 2434 w 40"/>
                <a:gd name="T97" fmla="*/ 63 h 59"/>
                <a:gd name="T98" fmla="*/ 2067 w 40"/>
                <a:gd name="T99" fmla="*/ 0 h 59"/>
                <a:gd name="T100" fmla="*/ 1700 w 40"/>
                <a:gd name="T101" fmla="*/ 63 h 59"/>
                <a:gd name="T102" fmla="*/ 1154 w 40"/>
                <a:gd name="T103" fmla="*/ 0 h 59"/>
                <a:gd name="T104" fmla="*/ 788 w 40"/>
                <a:gd name="T105" fmla="*/ 125 h 59"/>
                <a:gd name="T106" fmla="*/ 429 w 40"/>
                <a:gd name="T107" fmla="*/ 180 h 59"/>
                <a:gd name="T108" fmla="*/ 0 w 40"/>
                <a:gd name="T109" fmla="*/ 242 h 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 h="59">
                  <a:moveTo>
                    <a:pt x="0" y="4"/>
                  </a:moveTo>
                  <a:lnTo>
                    <a:pt x="13" y="58"/>
                  </a:lnTo>
                  <a:lnTo>
                    <a:pt x="24" y="58"/>
                  </a:lnTo>
                  <a:lnTo>
                    <a:pt x="14" y="41"/>
                  </a:lnTo>
                  <a:lnTo>
                    <a:pt x="14" y="37"/>
                  </a:lnTo>
                  <a:lnTo>
                    <a:pt x="17" y="38"/>
                  </a:lnTo>
                  <a:lnTo>
                    <a:pt x="23" y="46"/>
                  </a:lnTo>
                  <a:lnTo>
                    <a:pt x="30" y="59"/>
                  </a:lnTo>
                  <a:lnTo>
                    <a:pt x="40" y="59"/>
                  </a:lnTo>
                  <a:lnTo>
                    <a:pt x="40" y="55"/>
                  </a:lnTo>
                  <a:lnTo>
                    <a:pt x="33" y="48"/>
                  </a:lnTo>
                  <a:lnTo>
                    <a:pt x="26" y="43"/>
                  </a:lnTo>
                  <a:lnTo>
                    <a:pt x="11" y="25"/>
                  </a:lnTo>
                  <a:lnTo>
                    <a:pt x="11" y="22"/>
                  </a:lnTo>
                  <a:lnTo>
                    <a:pt x="13" y="22"/>
                  </a:lnTo>
                  <a:lnTo>
                    <a:pt x="18" y="25"/>
                  </a:lnTo>
                  <a:lnTo>
                    <a:pt x="31" y="40"/>
                  </a:lnTo>
                  <a:lnTo>
                    <a:pt x="40" y="47"/>
                  </a:lnTo>
                  <a:lnTo>
                    <a:pt x="40" y="37"/>
                  </a:lnTo>
                  <a:lnTo>
                    <a:pt x="37" y="36"/>
                  </a:lnTo>
                  <a:lnTo>
                    <a:pt x="31" y="30"/>
                  </a:lnTo>
                  <a:lnTo>
                    <a:pt x="24" y="26"/>
                  </a:lnTo>
                  <a:lnTo>
                    <a:pt x="16" y="18"/>
                  </a:lnTo>
                  <a:lnTo>
                    <a:pt x="10" y="12"/>
                  </a:lnTo>
                  <a:lnTo>
                    <a:pt x="11" y="9"/>
                  </a:lnTo>
                  <a:lnTo>
                    <a:pt x="14" y="10"/>
                  </a:lnTo>
                  <a:lnTo>
                    <a:pt x="21" y="17"/>
                  </a:lnTo>
                  <a:lnTo>
                    <a:pt x="33" y="26"/>
                  </a:lnTo>
                  <a:lnTo>
                    <a:pt x="40" y="32"/>
                  </a:lnTo>
                  <a:lnTo>
                    <a:pt x="40" y="22"/>
                  </a:lnTo>
                  <a:lnTo>
                    <a:pt x="38" y="21"/>
                  </a:lnTo>
                  <a:lnTo>
                    <a:pt x="33" y="18"/>
                  </a:lnTo>
                  <a:lnTo>
                    <a:pt x="23" y="14"/>
                  </a:lnTo>
                  <a:lnTo>
                    <a:pt x="19" y="10"/>
                  </a:lnTo>
                  <a:lnTo>
                    <a:pt x="19" y="8"/>
                  </a:lnTo>
                  <a:lnTo>
                    <a:pt x="21" y="8"/>
                  </a:lnTo>
                  <a:lnTo>
                    <a:pt x="31" y="12"/>
                  </a:lnTo>
                  <a:lnTo>
                    <a:pt x="37" y="15"/>
                  </a:lnTo>
                  <a:lnTo>
                    <a:pt x="40" y="17"/>
                  </a:lnTo>
                  <a:lnTo>
                    <a:pt x="40" y="12"/>
                  </a:lnTo>
                  <a:lnTo>
                    <a:pt x="33" y="10"/>
                  </a:lnTo>
                  <a:lnTo>
                    <a:pt x="29" y="9"/>
                  </a:lnTo>
                  <a:lnTo>
                    <a:pt x="26" y="7"/>
                  </a:lnTo>
                  <a:lnTo>
                    <a:pt x="26" y="4"/>
                  </a:lnTo>
                  <a:lnTo>
                    <a:pt x="30" y="4"/>
                  </a:lnTo>
                  <a:lnTo>
                    <a:pt x="32" y="5"/>
                  </a:lnTo>
                  <a:lnTo>
                    <a:pt x="37" y="6"/>
                  </a:lnTo>
                  <a:lnTo>
                    <a:pt x="40" y="7"/>
                  </a:lnTo>
                  <a:lnTo>
                    <a:pt x="40" y="1"/>
                  </a:lnTo>
                  <a:lnTo>
                    <a:pt x="34" y="0"/>
                  </a:lnTo>
                  <a:lnTo>
                    <a:pt x="28" y="1"/>
                  </a:lnTo>
                  <a:lnTo>
                    <a:pt x="19" y="0"/>
                  </a:lnTo>
                  <a:lnTo>
                    <a:pt x="13" y="2"/>
                  </a:lnTo>
                  <a:lnTo>
                    <a:pt x="7" y="3"/>
                  </a:lnTo>
                  <a:lnTo>
                    <a:pt x="0" y="4"/>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1" name="Freeform 37"/>
            <p:cNvSpPr>
              <a:spLocks/>
            </p:cNvSpPr>
            <p:nvPr/>
          </p:nvSpPr>
          <p:spPr bwMode="auto">
            <a:xfrm>
              <a:off x="3059" y="2189"/>
              <a:ext cx="78" cy="54"/>
            </a:xfrm>
            <a:custGeom>
              <a:avLst/>
              <a:gdLst>
                <a:gd name="T0" fmla="*/ 608 w 10"/>
                <a:gd name="T1" fmla="*/ 0 h 7"/>
                <a:gd name="T2" fmla="*/ 608 w 10"/>
                <a:gd name="T3" fmla="*/ 417 h 7"/>
                <a:gd name="T4" fmla="*/ 304 w 10"/>
                <a:gd name="T5" fmla="*/ 417 h 7"/>
                <a:gd name="T6" fmla="*/ 0 w 10"/>
                <a:gd name="T7" fmla="*/ 355 h 7"/>
                <a:gd name="T8" fmla="*/ 429 w 10"/>
                <a:gd name="T9" fmla="*/ 0 h 7"/>
                <a:gd name="T10" fmla="*/ 608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0" y="0"/>
                  </a:moveTo>
                  <a:lnTo>
                    <a:pt x="10" y="7"/>
                  </a:lnTo>
                  <a:lnTo>
                    <a:pt x="5" y="7"/>
                  </a:lnTo>
                  <a:lnTo>
                    <a:pt x="0" y="6"/>
                  </a:lnTo>
                  <a:lnTo>
                    <a:pt x="7" y="0"/>
                  </a:lnTo>
                  <a:lnTo>
                    <a:pt x="1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2" name="Freeform 38"/>
            <p:cNvSpPr>
              <a:spLocks/>
            </p:cNvSpPr>
            <p:nvPr/>
          </p:nvSpPr>
          <p:spPr bwMode="auto">
            <a:xfrm>
              <a:off x="2934" y="2220"/>
              <a:ext cx="23" cy="15"/>
            </a:xfrm>
            <a:custGeom>
              <a:avLst/>
              <a:gdLst>
                <a:gd name="T0" fmla="*/ 61 w 3"/>
                <a:gd name="T1" fmla="*/ 0 h 2"/>
                <a:gd name="T2" fmla="*/ 176 w 3"/>
                <a:gd name="T3" fmla="*/ 113 h 2"/>
                <a:gd name="T4" fmla="*/ 0 w 3"/>
                <a:gd name="T5" fmla="*/ 113 h 2"/>
                <a:gd name="T6" fmla="*/ 61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0"/>
                  </a:moveTo>
                  <a:lnTo>
                    <a:pt x="3" y="2"/>
                  </a:lnTo>
                  <a:lnTo>
                    <a:pt x="0" y="2"/>
                  </a:lnTo>
                  <a:lnTo>
                    <a:pt x="1"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3" name="Freeform 39"/>
            <p:cNvSpPr>
              <a:spLocks/>
            </p:cNvSpPr>
            <p:nvPr/>
          </p:nvSpPr>
          <p:spPr bwMode="auto">
            <a:xfrm>
              <a:off x="2840" y="2259"/>
              <a:ext cx="78" cy="23"/>
            </a:xfrm>
            <a:custGeom>
              <a:avLst/>
              <a:gdLst>
                <a:gd name="T0" fmla="*/ 367 w 10"/>
                <a:gd name="T1" fmla="*/ 0 h 3"/>
                <a:gd name="T2" fmla="*/ 608 w 10"/>
                <a:gd name="T3" fmla="*/ 61 h 3"/>
                <a:gd name="T4" fmla="*/ 242 w 10"/>
                <a:gd name="T5" fmla="*/ 176 h 3"/>
                <a:gd name="T6" fmla="*/ 0 w 10"/>
                <a:gd name="T7" fmla="*/ 176 h 3"/>
                <a:gd name="T8" fmla="*/ 367 w 10"/>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3">
                  <a:moveTo>
                    <a:pt x="6" y="0"/>
                  </a:moveTo>
                  <a:lnTo>
                    <a:pt x="10" y="1"/>
                  </a:lnTo>
                  <a:lnTo>
                    <a:pt x="4" y="3"/>
                  </a:lnTo>
                  <a:lnTo>
                    <a:pt x="0" y="3"/>
                  </a:lnTo>
                  <a:lnTo>
                    <a:pt x="6"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4" name="Freeform 40"/>
            <p:cNvSpPr>
              <a:spLocks/>
            </p:cNvSpPr>
            <p:nvPr/>
          </p:nvSpPr>
          <p:spPr bwMode="auto">
            <a:xfrm>
              <a:off x="2817" y="2220"/>
              <a:ext cx="23" cy="31"/>
            </a:xfrm>
            <a:custGeom>
              <a:avLst/>
              <a:gdLst>
                <a:gd name="T0" fmla="*/ 0 w 3"/>
                <a:gd name="T1" fmla="*/ 0 h 4"/>
                <a:gd name="T2" fmla="*/ 0 w 3"/>
                <a:gd name="T3" fmla="*/ 240 h 4"/>
                <a:gd name="T4" fmla="*/ 176 w 3"/>
                <a:gd name="T5" fmla="*/ 178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4"/>
                  </a:lnTo>
                  <a:lnTo>
                    <a:pt x="3" y="3"/>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5" name="Freeform 41"/>
            <p:cNvSpPr>
              <a:spLocks/>
            </p:cNvSpPr>
            <p:nvPr/>
          </p:nvSpPr>
          <p:spPr bwMode="auto">
            <a:xfrm>
              <a:off x="2520" y="2204"/>
              <a:ext cx="78" cy="47"/>
            </a:xfrm>
            <a:custGeom>
              <a:avLst/>
              <a:gdLst>
                <a:gd name="T0" fmla="*/ 179 w 10"/>
                <a:gd name="T1" fmla="*/ 0 h 6"/>
                <a:gd name="T2" fmla="*/ 608 w 10"/>
                <a:gd name="T3" fmla="*/ 306 h 6"/>
                <a:gd name="T4" fmla="*/ 429 w 10"/>
                <a:gd name="T5" fmla="*/ 368 h 6"/>
                <a:gd name="T6" fmla="*/ 0 w 10"/>
                <a:gd name="T7" fmla="*/ 243 h 6"/>
                <a:gd name="T8" fmla="*/ 179 w 10"/>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3" y="0"/>
                  </a:moveTo>
                  <a:lnTo>
                    <a:pt x="10" y="5"/>
                  </a:lnTo>
                  <a:lnTo>
                    <a:pt x="7" y="6"/>
                  </a:lnTo>
                  <a:lnTo>
                    <a:pt x="0" y="4"/>
                  </a:lnTo>
                  <a:lnTo>
                    <a:pt x="3"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6" name="Freeform 42"/>
            <p:cNvSpPr>
              <a:spLocks/>
            </p:cNvSpPr>
            <p:nvPr/>
          </p:nvSpPr>
          <p:spPr bwMode="auto">
            <a:xfrm>
              <a:off x="2380" y="2204"/>
              <a:ext cx="70" cy="63"/>
            </a:xfrm>
            <a:custGeom>
              <a:avLst/>
              <a:gdLst>
                <a:gd name="T0" fmla="*/ 0 w 9"/>
                <a:gd name="T1" fmla="*/ 0 h 8"/>
                <a:gd name="T2" fmla="*/ 0 w 9"/>
                <a:gd name="T3" fmla="*/ 496 h 8"/>
                <a:gd name="T4" fmla="*/ 241 w 9"/>
                <a:gd name="T5" fmla="*/ 433 h 8"/>
                <a:gd name="T6" fmla="*/ 544 w 9"/>
                <a:gd name="T7" fmla="*/ 252 h 8"/>
                <a:gd name="T8" fmla="*/ 241 w 9"/>
                <a:gd name="T9" fmla="*/ 0 h 8"/>
                <a:gd name="T10" fmla="*/ 0 w 9"/>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0" y="0"/>
                  </a:moveTo>
                  <a:lnTo>
                    <a:pt x="0" y="8"/>
                  </a:lnTo>
                  <a:lnTo>
                    <a:pt x="4" y="7"/>
                  </a:lnTo>
                  <a:lnTo>
                    <a:pt x="9" y="4"/>
                  </a:lnTo>
                  <a:lnTo>
                    <a:pt x="4" y="0"/>
                  </a:lnTo>
                  <a:lnTo>
                    <a:pt x="0" y="0"/>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7" name="Freeform 43"/>
            <p:cNvSpPr>
              <a:spLocks/>
            </p:cNvSpPr>
            <p:nvPr/>
          </p:nvSpPr>
          <p:spPr bwMode="auto">
            <a:xfrm>
              <a:off x="2435" y="2259"/>
              <a:ext cx="85" cy="31"/>
            </a:xfrm>
            <a:custGeom>
              <a:avLst/>
              <a:gdLst>
                <a:gd name="T0" fmla="*/ 0 w 11"/>
                <a:gd name="T1" fmla="*/ 240 h 4"/>
                <a:gd name="T2" fmla="*/ 62 w 11"/>
                <a:gd name="T3" fmla="*/ 124 h 4"/>
                <a:gd name="T4" fmla="*/ 301 w 11"/>
                <a:gd name="T5" fmla="*/ 0 h 4"/>
                <a:gd name="T6" fmla="*/ 657 w 11"/>
                <a:gd name="T7" fmla="*/ 178 h 4"/>
                <a:gd name="T8" fmla="*/ 0 w 11"/>
                <a:gd name="T9" fmla="*/ 24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4">
                  <a:moveTo>
                    <a:pt x="0" y="4"/>
                  </a:moveTo>
                  <a:lnTo>
                    <a:pt x="1" y="2"/>
                  </a:lnTo>
                  <a:lnTo>
                    <a:pt x="5" y="0"/>
                  </a:lnTo>
                  <a:lnTo>
                    <a:pt x="11" y="3"/>
                  </a:lnTo>
                  <a:lnTo>
                    <a:pt x="0" y="4"/>
                  </a:lnTo>
                  <a:close/>
                </a:path>
              </a:pathLst>
            </a:custGeom>
            <a:solidFill>
              <a:srgbClr val="9CA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8" name="Freeform 44"/>
            <p:cNvSpPr>
              <a:spLocks/>
            </p:cNvSpPr>
            <p:nvPr/>
          </p:nvSpPr>
          <p:spPr bwMode="auto">
            <a:xfrm>
              <a:off x="2598" y="1908"/>
              <a:ext cx="110" cy="31"/>
            </a:xfrm>
            <a:custGeom>
              <a:avLst/>
              <a:gdLst>
                <a:gd name="T0" fmla="*/ 801 w 14"/>
                <a:gd name="T1" fmla="*/ 0 h 4"/>
                <a:gd name="T2" fmla="*/ 801 w 14"/>
                <a:gd name="T3" fmla="*/ 178 h 4"/>
                <a:gd name="T4" fmla="*/ 495 w 14"/>
                <a:gd name="T5" fmla="*/ 178 h 4"/>
                <a:gd name="T6" fmla="*/ 244 w 14"/>
                <a:gd name="T7" fmla="*/ 178 h 4"/>
                <a:gd name="T8" fmla="*/ 63 w 14"/>
                <a:gd name="T9" fmla="*/ 178 h 4"/>
                <a:gd name="T10" fmla="*/ 126 w 14"/>
                <a:gd name="T11" fmla="*/ 124 h 4"/>
                <a:gd name="T12" fmla="*/ 739 w 14"/>
                <a:gd name="T13" fmla="*/ 0 h 4"/>
                <a:gd name="T14" fmla="*/ 801 w 14"/>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4">
                  <a:moveTo>
                    <a:pt x="13" y="0"/>
                  </a:moveTo>
                  <a:cubicBezTo>
                    <a:pt x="14" y="0"/>
                    <a:pt x="14" y="2"/>
                    <a:pt x="13" y="3"/>
                  </a:cubicBezTo>
                  <a:cubicBezTo>
                    <a:pt x="12" y="4"/>
                    <a:pt x="10" y="3"/>
                    <a:pt x="8" y="3"/>
                  </a:cubicBezTo>
                  <a:cubicBezTo>
                    <a:pt x="7" y="3"/>
                    <a:pt x="5" y="3"/>
                    <a:pt x="4" y="3"/>
                  </a:cubicBezTo>
                  <a:cubicBezTo>
                    <a:pt x="3" y="3"/>
                    <a:pt x="2" y="3"/>
                    <a:pt x="1" y="3"/>
                  </a:cubicBezTo>
                  <a:cubicBezTo>
                    <a:pt x="0" y="3"/>
                    <a:pt x="1" y="1"/>
                    <a:pt x="2" y="2"/>
                  </a:cubicBezTo>
                  <a:cubicBezTo>
                    <a:pt x="5" y="1"/>
                    <a:pt x="9" y="2"/>
                    <a:pt x="12" y="0"/>
                  </a:cubicBezTo>
                  <a:cubicBezTo>
                    <a:pt x="12" y="0"/>
                    <a:pt x="13" y="0"/>
                    <a:pt x="1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49" name="Freeform 45"/>
            <p:cNvSpPr>
              <a:spLocks/>
            </p:cNvSpPr>
            <p:nvPr/>
          </p:nvSpPr>
          <p:spPr bwMode="auto">
            <a:xfrm>
              <a:off x="2793" y="1908"/>
              <a:ext cx="102" cy="23"/>
            </a:xfrm>
            <a:custGeom>
              <a:avLst/>
              <a:gdLst>
                <a:gd name="T0" fmla="*/ 63 w 13"/>
                <a:gd name="T1" fmla="*/ 0 h 3"/>
                <a:gd name="T2" fmla="*/ 612 w 13"/>
                <a:gd name="T3" fmla="*/ 61 h 3"/>
                <a:gd name="T4" fmla="*/ 800 w 13"/>
                <a:gd name="T5" fmla="*/ 115 h 3"/>
                <a:gd name="T6" fmla="*/ 800 w 13"/>
                <a:gd name="T7" fmla="*/ 176 h 3"/>
                <a:gd name="T8" fmla="*/ 612 w 13"/>
                <a:gd name="T9" fmla="*/ 176 h 3"/>
                <a:gd name="T10" fmla="*/ 126 w 13"/>
                <a:gd name="T11" fmla="*/ 176 h 3"/>
                <a:gd name="T12" fmla="*/ 0 w 13"/>
                <a:gd name="T13" fmla="*/ 61 h 3"/>
                <a:gd name="T14" fmla="*/ 63 w 1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
                  <a:moveTo>
                    <a:pt x="1" y="0"/>
                  </a:moveTo>
                  <a:cubicBezTo>
                    <a:pt x="4" y="0"/>
                    <a:pt x="7" y="1"/>
                    <a:pt x="10" y="1"/>
                  </a:cubicBezTo>
                  <a:cubicBezTo>
                    <a:pt x="11" y="1"/>
                    <a:pt x="12" y="1"/>
                    <a:pt x="13" y="2"/>
                  </a:cubicBezTo>
                  <a:cubicBezTo>
                    <a:pt x="13" y="2"/>
                    <a:pt x="13" y="3"/>
                    <a:pt x="13" y="3"/>
                  </a:cubicBezTo>
                  <a:cubicBezTo>
                    <a:pt x="12" y="3"/>
                    <a:pt x="11" y="3"/>
                    <a:pt x="10" y="3"/>
                  </a:cubicBezTo>
                  <a:cubicBezTo>
                    <a:pt x="7" y="3"/>
                    <a:pt x="5" y="3"/>
                    <a:pt x="2" y="3"/>
                  </a:cubicBezTo>
                  <a:cubicBezTo>
                    <a:pt x="0" y="3"/>
                    <a:pt x="0" y="2"/>
                    <a:pt x="0" y="1"/>
                  </a:cubicBezTo>
                  <a:cubicBezTo>
                    <a:pt x="0" y="0"/>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0" name="Freeform 46"/>
            <p:cNvSpPr>
              <a:spLocks/>
            </p:cNvSpPr>
            <p:nvPr/>
          </p:nvSpPr>
          <p:spPr bwMode="auto">
            <a:xfrm>
              <a:off x="2731" y="1900"/>
              <a:ext cx="31" cy="195"/>
            </a:xfrm>
            <a:custGeom>
              <a:avLst/>
              <a:gdLst>
                <a:gd name="T0" fmla="*/ 178 w 4"/>
                <a:gd name="T1" fmla="*/ 0 h 25"/>
                <a:gd name="T2" fmla="*/ 240 w 4"/>
                <a:gd name="T3" fmla="*/ 179 h 25"/>
                <a:gd name="T4" fmla="*/ 240 w 4"/>
                <a:gd name="T5" fmla="*/ 367 h 25"/>
                <a:gd name="T6" fmla="*/ 240 w 4"/>
                <a:gd name="T7" fmla="*/ 484 h 25"/>
                <a:gd name="T8" fmla="*/ 240 w 4"/>
                <a:gd name="T9" fmla="*/ 608 h 25"/>
                <a:gd name="T10" fmla="*/ 240 w 4"/>
                <a:gd name="T11" fmla="*/ 850 h 25"/>
                <a:gd name="T12" fmla="*/ 240 w 4"/>
                <a:gd name="T13" fmla="*/ 975 h 25"/>
                <a:gd name="T14" fmla="*/ 240 w 4"/>
                <a:gd name="T15" fmla="*/ 1459 h 25"/>
                <a:gd name="T16" fmla="*/ 62 w 4"/>
                <a:gd name="T17" fmla="*/ 1521 h 25"/>
                <a:gd name="T18" fmla="*/ 62 w 4"/>
                <a:gd name="T19" fmla="*/ 1342 h 25"/>
                <a:gd name="T20" fmla="*/ 62 w 4"/>
                <a:gd name="T21" fmla="*/ 1217 h 25"/>
                <a:gd name="T22" fmla="*/ 62 w 4"/>
                <a:gd name="T23" fmla="*/ 484 h 25"/>
                <a:gd name="T24" fmla="*/ 62 w 4"/>
                <a:gd name="T25" fmla="*/ 125 h 25"/>
                <a:gd name="T26" fmla="*/ 178 w 4"/>
                <a:gd name="T27" fmla="*/ 0 h 25"/>
                <a:gd name="T28" fmla="*/ 178 w 4"/>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25">
                  <a:moveTo>
                    <a:pt x="3" y="0"/>
                  </a:moveTo>
                  <a:cubicBezTo>
                    <a:pt x="4" y="0"/>
                    <a:pt x="4" y="1"/>
                    <a:pt x="4" y="3"/>
                  </a:cubicBezTo>
                  <a:cubicBezTo>
                    <a:pt x="4" y="5"/>
                    <a:pt x="4" y="4"/>
                    <a:pt x="4" y="6"/>
                  </a:cubicBezTo>
                  <a:cubicBezTo>
                    <a:pt x="4" y="7"/>
                    <a:pt x="4" y="8"/>
                    <a:pt x="4" y="8"/>
                  </a:cubicBezTo>
                  <a:cubicBezTo>
                    <a:pt x="4" y="9"/>
                    <a:pt x="3" y="9"/>
                    <a:pt x="4" y="10"/>
                  </a:cubicBezTo>
                  <a:cubicBezTo>
                    <a:pt x="4" y="11"/>
                    <a:pt x="4" y="13"/>
                    <a:pt x="4" y="14"/>
                  </a:cubicBezTo>
                  <a:cubicBezTo>
                    <a:pt x="3" y="15"/>
                    <a:pt x="4" y="15"/>
                    <a:pt x="4" y="16"/>
                  </a:cubicBezTo>
                  <a:cubicBezTo>
                    <a:pt x="4" y="19"/>
                    <a:pt x="4" y="21"/>
                    <a:pt x="4" y="24"/>
                  </a:cubicBezTo>
                  <a:cubicBezTo>
                    <a:pt x="3" y="25"/>
                    <a:pt x="2" y="24"/>
                    <a:pt x="1" y="25"/>
                  </a:cubicBezTo>
                  <a:cubicBezTo>
                    <a:pt x="0" y="24"/>
                    <a:pt x="1" y="23"/>
                    <a:pt x="1" y="22"/>
                  </a:cubicBezTo>
                  <a:cubicBezTo>
                    <a:pt x="1" y="21"/>
                    <a:pt x="1" y="21"/>
                    <a:pt x="1" y="20"/>
                  </a:cubicBezTo>
                  <a:cubicBezTo>
                    <a:pt x="1" y="16"/>
                    <a:pt x="1" y="12"/>
                    <a:pt x="1" y="8"/>
                  </a:cubicBezTo>
                  <a:cubicBezTo>
                    <a:pt x="1" y="6"/>
                    <a:pt x="1" y="4"/>
                    <a:pt x="1" y="2"/>
                  </a:cubicBezTo>
                  <a:cubicBezTo>
                    <a:pt x="1" y="1"/>
                    <a:pt x="3" y="1"/>
                    <a:pt x="3" y="0"/>
                  </a:cubicBezTo>
                  <a:cubicBezTo>
                    <a:pt x="3" y="0"/>
                    <a:pt x="3" y="0"/>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1" name="Freeform 47"/>
            <p:cNvSpPr>
              <a:spLocks/>
            </p:cNvSpPr>
            <p:nvPr/>
          </p:nvSpPr>
          <p:spPr bwMode="auto">
            <a:xfrm>
              <a:off x="2739" y="2072"/>
              <a:ext cx="23" cy="171"/>
            </a:xfrm>
            <a:custGeom>
              <a:avLst/>
              <a:gdLst>
                <a:gd name="T0" fmla="*/ 0 w 3"/>
                <a:gd name="T1" fmla="*/ 0 h 22"/>
                <a:gd name="T2" fmla="*/ 61 w 3"/>
                <a:gd name="T3" fmla="*/ 62 h 22"/>
                <a:gd name="T4" fmla="*/ 176 w 3"/>
                <a:gd name="T5" fmla="*/ 179 h 22"/>
                <a:gd name="T6" fmla="*/ 176 w 3"/>
                <a:gd name="T7" fmla="*/ 1267 h 22"/>
                <a:gd name="T8" fmla="*/ 0 w 3"/>
                <a:gd name="T9" fmla="*/ 1150 h 22"/>
                <a:gd name="T10" fmla="*/ 0 w 3"/>
                <a:gd name="T11" fmla="*/ 482 h 22"/>
                <a:gd name="T12" fmla="*/ 0 w 3"/>
                <a:gd name="T13" fmla="*/ 62 h 22"/>
                <a:gd name="T14" fmla="*/ 0 w 3"/>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2">
                  <a:moveTo>
                    <a:pt x="0" y="0"/>
                  </a:moveTo>
                  <a:cubicBezTo>
                    <a:pt x="1" y="0"/>
                    <a:pt x="1" y="1"/>
                    <a:pt x="1" y="1"/>
                  </a:cubicBezTo>
                  <a:cubicBezTo>
                    <a:pt x="3" y="0"/>
                    <a:pt x="3" y="2"/>
                    <a:pt x="3" y="3"/>
                  </a:cubicBezTo>
                  <a:cubicBezTo>
                    <a:pt x="3" y="9"/>
                    <a:pt x="3" y="15"/>
                    <a:pt x="3" y="21"/>
                  </a:cubicBezTo>
                  <a:cubicBezTo>
                    <a:pt x="2" y="22"/>
                    <a:pt x="0" y="21"/>
                    <a:pt x="0" y="19"/>
                  </a:cubicBezTo>
                  <a:cubicBezTo>
                    <a:pt x="0" y="15"/>
                    <a:pt x="0" y="11"/>
                    <a:pt x="0" y="8"/>
                  </a:cubicBezTo>
                  <a:cubicBezTo>
                    <a:pt x="0" y="5"/>
                    <a:pt x="0" y="3"/>
                    <a:pt x="0" y="1"/>
                  </a:cubicBezTo>
                  <a:cubicBezTo>
                    <a:pt x="0" y="0"/>
                    <a:pt x="0" y="0"/>
                    <a:pt x="0"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2" name="Freeform 48"/>
            <p:cNvSpPr>
              <a:spLocks/>
            </p:cNvSpPr>
            <p:nvPr/>
          </p:nvSpPr>
          <p:spPr bwMode="auto">
            <a:xfrm>
              <a:off x="2793" y="2126"/>
              <a:ext cx="180" cy="39"/>
            </a:xfrm>
            <a:custGeom>
              <a:avLst/>
              <a:gdLst>
                <a:gd name="T0" fmla="*/ 63 w 23"/>
                <a:gd name="T1" fmla="*/ 0 h 5"/>
                <a:gd name="T2" fmla="*/ 368 w 23"/>
                <a:gd name="T3" fmla="*/ 0 h 5"/>
                <a:gd name="T4" fmla="*/ 610 w 23"/>
                <a:gd name="T5" fmla="*/ 62 h 5"/>
                <a:gd name="T6" fmla="*/ 1346 w 23"/>
                <a:gd name="T7" fmla="*/ 179 h 5"/>
                <a:gd name="T8" fmla="*/ 1409 w 23"/>
                <a:gd name="T9" fmla="*/ 242 h 5"/>
                <a:gd name="T10" fmla="*/ 1166 w 23"/>
                <a:gd name="T11" fmla="*/ 242 h 5"/>
                <a:gd name="T12" fmla="*/ 1103 w 23"/>
                <a:gd name="T13" fmla="*/ 242 h 5"/>
                <a:gd name="T14" fmla="*/ 1041 w 23"/>
                <a:gd name="T15" fmla="*/ 242 h 5"/>
                <a:gd name="T16" fmla="*/ 861 w 23"/>
                <a:gd name="T17" fmla="*/ 242 h 5"/>
                <a:gd name="T18" fmla="*/ 243 w 23"/>
                <a:gd name="T19" fmla="*/ 242 h 5"/>
                <a:gd name="T20" fmla="*/ 125 w 23"/>
                <a:gd name="T21" fmla="*/ 242 h 5"/>
                <a:gd name="T22" fmla="*/ 63 w 23"/>
                <a:gd name="T23" fmla="*/ 242 h 5"/>
                <a:gd name="T24" fmla="*/ 0 w 23"/>
                <a:gd name="T25" fmla="*/ 62 h 5"/>
                <a:gd name="T26" fmla="*/ 63 w 23"/>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5">
                  <a:moveTo>
                    <a:pt x="1" y="0"/>
                  </a:moveTo>
                  <a:cubicBezTo>
                    <a:pt x="3" y="0"/>
                    <a:pt x="5" y="0"/>
                    <a:pt x="6" y="0"/>
                  </a:cubicBezTo>
                  <a:cubicBezTo>
                    <a:pt x="7" y="0"/>
                    <a:pt x="9" y="1"/>
                    <a:pt x="10" y="1"/>
                  </a:cubicBezTo>
                  <a:cubicBezTo>
                    <a:pt x="14" y="2"/>
                    <a:pt x="18" y="3"/>
                    <a:pt x="22" y="3"/>
                  </a:cubicBezTo>
                  <a:cubicBezTo>
                    <a:pt x="22" y="3"/>
                    <a:pt x="22" y="3"/>
                    <a:pt x="23" y="4"/>
                  </a:cubicBezTo>
                  <a:cubicBezTo>
                    <a:pt x="22" y="5"/>
                    <a:pt x="20" y="4"/>
                    <a:pt x="19" y="4"/>
                  </a:cubicBezTo>
                  <a:cubicBezTo>
                    <a:pt x="19" y="4"/>
                    <a:pt x="18" y="4"/>
                    <a:pt x="18" y="4"/>
                  </a:cubicBezTo>
                  <a:cubicBezTo>
                    <a:pt x="18" y="4"/>
                    <a:pt x="17" y="4"/>
                    <a:pt x="17" y="4"/>
                  </a:cubicBezTo>
                  <a:cubicBezTo>
                    <a:pt x="16" y="4"/>
                    <a:pt x="15" y="4"/>
                    <a:pt x="14" y="4"/>
                  </a:cubicBezTo>
                  <a:cubicBezTo>
                    <a:pt x="11" y="4"/>
                    <a:pt x="7" y="4"/>
                    <a:pt x="4" y="4"/>
                  </a:cubicBezTo>
                  <a:cubicBezTo>
                    <a:pt x="3" y="3"/>
                    <a:pt x="3" y="4"/>
                    <a:pt x="2" y="4"/>
                  </a:cubicBezTo>
                  <a:cubicBezTo>
                    <a:pt x="2" y="4"/>
                    <a:pt x="1" y="4"/>
                    <a:pt x="1" y="4"/>
                  </a:cubicBezTo>
                  <a:cubicBezTo>
                    <a:pt x="0" y="4"/>
                    <a:pt x="0" y="2"/>
                    <a:pt x="0" y="1"/>
                  </a:cubicBezTo>
                  <a:cubicBezTo>
                    <a:pt x="0" y="0"/>
                    <a:pt x="1"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3" name="Freeform 49"/>
            <p:cNvSpPr>
              <a:spLocks/>
            </p:cNvSpPr>
            <p:nvPr/>
          </p:nvSpPr>
          <p:spPr bwMode="auto">
            <a:xfrm>
              <a:off x="2513" y="2118"/>
              <a:ext cx="195" cy="39"/>
            </a:xfrm>
            <a:custGeom>
              <a:avLst/>
              <a:gdLst>
                <a:gd name="T0" fmla="*/ 1396 w 25"/>
                <a:gd name="T1" fmla="*/ 0 h 5"/>
                <a:gd name="T2" fmla="*/ 1459 w 25"/>
                <a:gd name="T3" fmla="*/ 125 h 5"/>
                <a:gd name="T4" fmla="*/ 1342 w 25"/>
                <a:gd name="T5" fmla="*/ 242 h 5"/>
                <a:gd name="T6" fmla="*/ 242 w 25"/>
                <a:gd name="T7" fmla="*/ 304 h 5"/>
                <a:gd name="T8" fmla="*/ 62 w 25"/>
                <a:gd name="T9" fmla="*/ 304 h 5"/>
                <a:gd name="T10" fmla="*/ 179 w 25"/>
                <a:gd name="T11" fmla="*/ 179 h 5"/>
                <a:gd name="T12" fmla="*/ 1279 w 25"/>
                <a:gd name="T13" fmla="*/ 62 h 5"/>
                <a:gd name="T14" fmla="*/ 1396 w 25"/>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
                  <a:moveTo>
                    <a:pt x="23" y="0"/>
                  </a:moveTo>
                  <a:cubicBezTo>
                    <a:pt x="25" y="0"/>
                    <a:pt x="24" y="2"/>
                    <a:pt x="24" y="2"/>
                  </a:cubicBezTo>
                  <a:cubicBezTo>
                    <a:pt x="24" y="3"/>
                    <a:pt x="23" y="5"/>
                    <a:pt x="22" y="4"/>
                  </a:cubicBezTo>
                  <a:cubicBezTo>
                    <a:pt x="16" y="5"/>
                    <a:pt x="10" y="5"/>
                    <a:pt x="4" y="5"/>
                  </a:cubicBezTo>
                  <a:cubicBezTo>
                    <a:pt x="3" y="5"/>
                    <a:pt x="2" y="5"/>
                    <a:pt x="1" y="5"/>
                  </a:cubicBezTo>
                  <a:cubicBezTo>
                    <a:pt x="0" y="3"/>
                    <a:pt x="3" y="3"/>
                    <a:pt x="3" y="3"/>
                  </a:cubicBezTo>
                  <a:cubicBezTo>
                    <a:pt x="9" y="2"/>
                    <a:pt x="15" y="1"/>
                    <a:pt x="21" y="1"/>
                  </a:cubicBezTo>
                  <a:cubicBezTo>
                    <a:pt x="22" y="0"/>
                    <a:pt x="23" y="0"/>
                    <a:pt x="2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4" name="Freeform 50"/>
            <p:cNvSpPr>
              <a:spLocks/>
            </p:cNvSpPr>
            <p:nvPr/>
          </p:nvSpPr>
          <p:spPr bwMode="auto">
            <a:xfrm>
              <a:off x="2731" y="2298"/>
              <a:ext cx="23" cy="23"/>
            </a:xfrm>
            <a:custGeom>
              <a:avLst/>
              <a:gdLst>
                <a:gd name="T0" fmla="*/ 61 w 3"/>
                <a:gd name="T1" fmla="*/ 0 h 3"/>
                <a:gd name="T2" fmla="*/ 176 w 3"/>
                <a:gd name="T3" fmla="*/ 115 h 3"/>
                <a:gd name="T4" fmla="*/ 115 w 3"/>
                <a:gd name="T5" fmla="*/ 176 h 3"/>
                <a:gd name="T6" fmla="*/ 61 w 3"/>
                <a:gd name="T7" fmla="*/ 176 h 3"/>
                <a:gd name="T8" fmla="*/ 0 w 3"/>
                <a:gd name="T9" fmla="*/ 115 h 3"/>
                <a:gd name="T10" fmla="*/ 61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2" y="2"/>
                    <a:pt x="2" y="3"/>
                    <a:pt x="2" y="3"/>
                  </a:cubicBezTo>
                  <a:cubicBezTo>
                    <a:pt x="2" y="3"/>
                    <a:pt x="1" y="3"/>
                    <a:pt x="1" y="3"/>
                  </a:cubicBezTo>
                  <a:cubicBezTo>
                    <a:pt x="1" y="3"/>
                    <a:pt x="0" y="3"/>
                    <a:pt x="0" y="2"/>
                  </a:cubicBezTo>
                  <a:cubicBezTo>
                    <a:pt x="0" y="2"/>
                    <a:pt x="0" y="1"/>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5" name="Freeform 51"/>
            <p:cNvSpPr>
              <a:spLocks/>
            </p:cNvSpPr>
            <p:nvPr/>
          </p:nvSpPr>
          <p:spPr bwMode="auto">
            <a:xfrm>
              <a:off x="2715" y="2360"/>
              <a:ext cx="32" cy="16"/>
            </a:xfrm>
            <a:custGeom>
              <a:avLst/>
              <a:gdLst>
                <a:gd name="T0" fmla="*/ 128 w 4"/>
                <a:gd name="T1" fmla="*/ 0 h 2"/>
                <a:gd name="T2" fmla="*/ 256 w 4"/>
                <a:gd name="T3" fmla="*/ 64 h 2"/>
                <a:gd name="T4" fmla="*/ 192 w 4"/>
                <a:gd name="T5" fmla="*/ 128 h 2"/>
                <a:gd name="T6" fmla="*/ 64 w 4"/>
                <a:gd name="T7" fmla="*/ 128 h 2"/>
                <a:gd name="T8" fmla="*/ 128 w 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0"/>
                  </a:moveTo>
                  <a:cubicBezTo>
                    <a:pt x="3" y="0"/>
                    <a:pt x="4" y="0"/>
                    <a:pt x="4" y="1"/>
                  </a:cubicBezTo>
                  <a:cubicBezTo>
                    <a:pt x="4" y="2"/>
                    <a:pt x="3" y="2"/>
                    <a:pt x="3" y="2"/>
                  </a:cubicBezTo>
                  <a:cubicBezTo>
                    <a:pt x="3" y="2"/>
                    <a:pt x="2" y="2"/>
                    <a:pt x="1" y="2"/>
                  </a:cubicBezTo>
                  <a:cubicBezTo>
                    <a:pt x="0" y="1"/>
                    <a:pt x="1" y="0"/>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6" name="Freeform 52"/>
            <p:cNvSpPr>
              <a:spLocks/>
            </p:cNvSpPr>
            <p:nvPr/>
          </p:nvSpPr>
          <p:spPr bwMode="auto">
            <a:xfrm>
              <a:off x="2739" y="2407"/>
              <a:ext cx="39" cy="39"/>
            </a:xfrm>
            <a:custGeom>
              <a:avLst/>
              <a:gdLst>
                <a:gd name="T0" fmla="*/ 179 w 5"/>
                <a:gd name="T1" fmla="*/ 0 h 5"/>
                <a:gd name="T2" fmla="*/ 304 w 5"/>
                <a:gd name="T3" fmla="*/ 242 h 5"/>
                <a:gd name="T4" fmla="*/ 242 w 5"/>
                <a:gd name="T5" fmla="*/ 304 h 5"/>
                <a:gd name="T6" fmla="*/ 179 w 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3" y="0"/>
                  </a:moveTo>
                  <a:cubicBezTo>
                    <a:pt x="5" y="0"/>
                    <a:pt x="5" y="2"/>
                    <a:pt x="5" y="4"/>
                  </a:cubicBezTo>
                  <a:cubicBezTo>
                    <a:pt x="4" y="4"/>
                    <a:pt x="4" y="4"/>
                    <a:pt x="4" y="5"/>
                  </a:cubicBezTo>
                  <a:cubicBezTo>
                    <a:pt x="2" y="5"/>
                    <a:pt x="0" y="0"/>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7" name="Freeform 53"/>
            <p:cNvSpPr>
              <a:spLocks/>
            </p:cNvSpPr>
            <p:nvPr/>
          </p:nvSpPr>
          <p:spPr bwMode="auto">
            <a:xfrm>
              <a:off x="2715" y="2431"/>
              <a:ext cx="55" cy="39"/>
            </a:xfrm>
            <a:custGeom>
              <a:avLst/>
              <a:gdLst>
                <a:gd name="T0" fmla="*/ 189 w 7"/>
                <a:gd name="T1" fmla="*/ 0 h 5"/>
                <a:gd name="T2" fmla="*/ 306 w 7"/>
                <a:gd name="T3" fmla="*/ 242 h 5"/>
                <a:gd name="T4" fmla="*/ 126 w 7"/>
                <a:gd name="T5" fmla="*/ 125 h 5"/>
                <a:gd name="T6" fmla="*/ 18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0"/>
                  </a:moveTo>
                  <a:cubicBezTo>
                    <a:pt x="5" y="1"/>
                    <a:pt x="7" y="2"/>
                    <a:pt x="5" y="4"/>
                  </a:cubicBezTo>
                  <a:cubicBezTo>
                    <a:pt x="4" y="5"/>
                    <a:pt x="0" y="4"/>
                    <a:pt x="2" y="2"/>
                  </a:cubicBezTo>
                  <a:cubicBezTo>
                    <a:pt x="2" y="1"/>
                    <a:pt x="3"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8" name="Freeform 54"/>
            <p:cNvSpPr>
              <a:spLocks/>
            </p:cNvSpPr>
            <p:nvPr/>
          </p:nvSpPr>
          <p:spPr bwMode="auto">
            <a:xfrm>
              <a:off x="2723" y="2485"/>
              <a:ext cx="47" cy="39"/>
            </a:xfrm>
            <a:custGeom>
              <a:avLst/>
              <a:gdLst>
                <a:gd name="T0" fmla="*/ 188 w 6"/>
                <a:gd name="T1" fmla="*/ 0 h 5"/>
                <a:gd name="T2" fmla="*/ 306 w 6"/>
                <a:gd name="T3" fmla="*/ 179 h 5"/>
                <a:gd name="T4" fmla="*/ 188 w 6"/>
                <a:gd name="T5" fmla="*/ 0 h 5"/>
                <a:gd name="T6" fmla="*/ 0 60000 65536"/>
                <a:gd name="T7" fmla="*/ 0 60000 65536"/>
                <a:gd name="T8" fmla="*/ 0 60000 65536"/>
              </a:gdLst>
              <a:ahLst/>
              <a:cxnLst>
                <a:cxn ang="T6">
                  <a:pos x="T0" y="T1"/>
                </a:cxn>
                <a:cxn ang="T7">
                  <a:pos x="T2" y="T3"/>
                </a:cxn>
                <a:cxn ang="T8">
                  <a:pos x="T4" y="T5"/>
                </a:cxn>
              </a:cxnLst>
              <a:rect l="0" t="0" r="r" b="b"/>
              <a:pathLst>
                <a:path w="6" h="5">
                  <a:moveTo>
                    <a:pt x="3" y="0"/>
                  </a:moveTo>
                  <a:cubicBezTo>
                    <a:pt x="4" y="0"/>
                    <a:pt x="6" y="2"/>
                    <a:pt x="5" y="3"/>
                  </a:cubicBezTo>
                  <a:cubicBezTo>
                    <a:pt x="3" y="5"/>
                    <a:pt x="0"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59" name="Freeform 55"/>
            <p:cNvSpPr>
              <a:spLocks/>
            </p:cNvSpPr>
            <p:nvPr/>
          </p:nvSpPr>
          <p:spPr bwMode="auto">
            <a:xfrm>
              <a:off x="2692" y="2501"/>
              <a:ext cx="47" cy="54"/>
            </a:xfrm>
            <a:custGeom>
              <a:avLst/>
              <a:gdLst>
                <a:gd name="T0" fmla="*/ 188 w 6"/>
                <a:gd name="T1" fmla="*/ 0 h 7"/>
                <a:gd name="T2" fmla="*/ 368 w 6"/>
                <a:gd name="T3" fmla="*/ 177 h 7"/>
                <a:gd name="T4" fmla="*/ 368 w 6"/>
                <a:gd name="T5" fmla="*/ 301 h 7"/>
                <a:gd name="T6" fmla="*/ 188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3" y="0"/>
                  </a:moveTo>
                  <a:cubicBezTo>
                    <a:pt x="5" y="0"/>
                    <a:pt x="5" y="2"/>
                    <a:pt x="6" y="3"/>
                  </a:cubicBezTo>
                  <a:cubicBezTo>
                    <a:pt x="6" y="4"/>
                    <a:pt x="6" y="4"/>
                    <a:pt x="6" y="5"/>
                  </a:cubicBezTo>
                  <a:cubicBezTo>
                    <a:pt x="3" y="7"/>
                    <a:pt x="0"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0" name="Freeform 56"/>
            <p:cNvSpPr>
              <a:spLocks/>
            </p:cNvSpPr>
            <p:nvPr/>
          </p:nvSpPr>
          <p:spPr bwMode="auto">
            <a:xfrm>
              <a:off x="2754" y="2509"/>
              <a:ext cx="39" cy="39"/>
            </a:xfrm>
            <a:custGeom>
              <a:avLst/>
              <a:gdLst>
                <a:gd name="T0" fmla="*/ 125 w 5"/>
                <a:gd name="T1" fmla="*/ 0 h 5"/>
                <a:gd name="T2" fmla="*/ 62 w 5"/>
                <a:gd name="T3" fmla="*/ 179 h 5"/>
                <a:gd name="T4" fmla="*/ 125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2" y="0"/>
                  </a:moveTo>
                  <a:cubicBezTo>
                    <a:pt x="5" y="0"/>
                    <a:pt x="4" y="5"/>
                    <a:pt x="1" y="3"/>
                  </a:cubicBezTo>
                  <a:cubicBezTo>
                    <a:pt x="0" y="2"/>
                    <a:pt x="1" y="1"/>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1" name="Freeform 57"/>
            <p:cNvSpPr>
              <a:spLocks/>
            </p:cNvSpPr>
            <p:nvPr/>
          </p:nvSpPr>
          <p:spPr bwMode="auto">
            <a:xfrm>
              <a:off x="2676" y="2555"/>
              <a:ext cx="55" cy="63"/>
            </a:xfrm>
            <a:custGeom>
              <a:avLst/>
              <a:gdLst>
                <a:gd name="T0" fmla="*/ 244 w 7"/>
                <a:gd name="T1" fmla="*/ 0 h 8"/>
                <a:gd name="T2" fmla="*/ 244 w 7"/>
                <a:gd name="T3" fmla="*/ 370 h 8"/>
                <a:gd name="T4" fmla="*/ 63 w 7"/>
                <a:gd name="T5" fmla="*/ 433 h 8"/>
                <a:gd name="T6" fmla="*/ 126 w 7"/>
                <a:gd name="T7" fmla="*/ 252 h 8"/>
                <a:gd name="T8" fmla="*/ 244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4" y="0"/>
                  </a:moveTo>
                  <a:cubicBezTo>
                    <a:pt x="7" y="1"/>
                    <a:pt x="5" y="4"/>
                    <a:pt x="4" y="6"/>
                  </a:cubicBezTo>
                  <a:cubicBezTo>
                    <a:pt x="4" y="7"/>
                    <a:pt x="2" y="8"/>
                    <a:pt x="1" y="7"/>
                  </a:cubicBezTo>
                  <a:cubicBezTo>
                    <a:pt x="0" y="5"/>
                    <a:pt x="2" y="5"/>
                    <a:pt x="2" y="4"/>
                  </a:cubicBezTo>
                  <a:cubicBezTo>
                    <a:pt x="3" y="2"/>
                    <a:pt x="3" y="1"/>
                    <a:pt x="4"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2" name="Freeform 58"/>
            <p:cNvSpPr>
              <a:spLocks/>
            </p:cNvSpPr>
            <p:nvPr/>
          </p:nvSpPr>
          <p:spPr bwMode="auto">
            <a:xfrm>
              <a:off x="2793" y="2563"/>
              <a:ext cx="32" cy="55"/>
            </a:xfrm>
            <a:custGeom>
              <a:avLst/>
              <a:gdLst>
                <a:gd name="T0" fmla="*/ 64 w 4"/>
                <a:gd name="T1" fmla="*/ 0 h 7"/>
                <a:gd name="T2" fmla="*/ 192 w 4"/>
                <a:gd name="T3" fmla="*/ 369 h 7"/>
                <a:gd name="T4" fmla="*/ 192 w 4"/>
                <a:gd name="T5" fmla="*/ 369 h 7"/>
                <a:gd name="T6" fmla="*/ 0 w 4"/>
                <a:gd name="T7" fmla="*/ 126 h 7"/>
                <a:gd name="T8" fmla="*/ 64 w 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1" y="0"/>
                  </a:moveTo>
                  <a:cubicBezTo>
                    <a:pt x="4" y="0"/>
                    <a:pt x="3" y="4"/>
                    <a:pt x="3" y="6"/>
                  </a:cubicBezTo>
                  <a:cubicBezTo>
                    <a:pt x="3" y="6"/>
                    <a:pt x="3" y="6"/>
                    <a:pt x="3" y="6"/>
                  </a:cubicBezTo>
                  <a:cubicBezTo>
                    <a:pt x="0" y="7"/>
                    <a:pt x="1" y="3"/>
                    <a:pt x="0" y="2"/>
                  </a:cubicBezTo>
                  <a:cubicBezTo>
                    <a:pt x="0" y="1"/>
                    <a:pt x="1"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3" name="Freeform 59"/>
            <p:cNvSpPr>
              <a:spLocks/>
            </p:cNvSpPr>
            <p:nvPr/>
          </p:nvSpPr>
          <p:spPr bwMode="auto">
            <a:xfrm>
              <a:off x="2637" y="2571"/>
              <a:ext cx="47" cy="62"/>
            </a:xfrm>
            <a:custGeom>
              <a:avLst/>
              <a:gdLst>
                <a:gd name="T0" fmla="*/ 188 w 6"/>
                <a:gd name="T1" fmla="*/ 0 h 8"/>
                <a:gd name="T2" fmla="*/ 306 w 6"/>
                <a:gd name="T3" fmla="*/ 364 h 8"/>
                <a:gd name="T4" fmla="*/ 125 w 6"/>
                <a:gd name="T5" fmla="*/ 240 h 8"/>
                <a:gd name="T6" fmla="*/ 188 w 6"/>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8">
                  <a:moveTo>
                    <a:pt x="3" y="0"/>
                  </a:moveTo>
                  <a:cubicBezTo>
                    <a:pt x="6" y="0"/>
                    <a:pt x="4" y="4"/>
                    <a:pt x="5" y="6"/>
                  </a:cubicBezTo>
                  <a:cubicBezTo>
                    <a:pt x="5" y="8"/>
                    <a:pt x="0" y="6"/>
                    <a:pt x="2" y="4"/>
                  </a:cubicBezTo>
                  <a:cubicBezTo>
                    <a:pt x="2" y="3"/>
                    <a:pt x="1" y="1"/>
                    <a:pt x="3"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4" name="Freeform 60"/>
            <p:cNvSpPr>
              <a:spLocks/>
            </p:cNvSpPr>
            <p:nvPr/>
          </p:nvSpPr>
          <p:spPr bwMode="auto">
            <a:xfrm>
              <a:off x="2739" y="2571"/>
              <a:ext cx="47" cy="55"/>
            </a:xfrm>
            <a:custGeom>
              <a:avLst/>
              <a:gdLst>
                <a:gd name="T0" fmla="*/ 243 w 6"/>
                <a:gd name="T1" fmla="*/ 0 h 7"/>
                <a:gd name="T2" fmla="*/ 306 w 6"/>
                <a:gd name="T3" fmla="*/ 244 h 7"/>
                <a:gd name="T4" fmla="*/ 125 w 6"/>
                <a:gd name="T5" fmla="*/ 189 h 7"/>
                <a:gd name="T6" fmla="*/ 243 w 6"/>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4" y="0"/>
                  </a:moveTo>
                  <a:cubicBezTo>
                    <a:pt x="6" y="0"/>
                    <a:pt x="5" y="3"/>
                    <a:pt x="5" y="4"/>
                  </a:cubicBezTo>
                  <a:cubicBezTo>
                    <a:pt x="5" y="7"/>
                    <a:pt x="0" y="5"/>
                    <a:pt x="2" y="3"/>
                  </a:cubicBezTo>
                  <a:cubicBezTo>
                    <a:pt x="2" y="2"/>
                    <a:pt x="2" y="0"/>
                    <a:pt x="4"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5" name="Freeform 61"/>
            <p:cNvSpPr>
              <a:spLocks/>
            </p:cNvSpPr>
            <p:nvPr/>
          </p:nvSpPr>
          <p:spPr bwMode="auto">
            <a:xfrm>
              <a:off x="2645" y="2641"/>
              <a:ext cx="78" cy="125"/>
            </a:xfrm>
            <a:custGeom>
              <a:avLst/>
              <a:gdLst>
                <a:gd name="T0" fmla="*/ 429 w 10"/>
                <a:gd name="T1" fmla="*/ 0 h 16"/>
                <a:gd name="T2" fmla="*/ 429 w 10"/>
                <a:gd name="T3" fmla="*/ 367 h 16"/>
                <a:gd name="T4" fmla="*/ 304 w 10"/>
                <a:gd name="T5" fmla="*/ 672 h 16"/>
                <a:gd name="T6" fmla="*/ 125 w 10"/>
                <a:gd name="T7" fmla="*/ 914 h 16"/>
                <a:gd name="T8" fmla="*/ 125 w 10"/>
                <a:gd name="T9" fmla="*/ 609 h 16"/>
                <a:gd name="T10" fmla="*/ 429 w 10"/>
                <a:gd name="T11" fmla="*/ 0 h 16"/>
                <a:gd name="T12" fmla="*/ 429 w 1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7" y="0"/>
                  </a:moveTo>
                  <a:cubicBezTo>
                    <a:pt x="10" y="1"/>
                    <a:pt x="8" y="4"/>
                    <a:pt x="7" y="6"/>
                  </a:cubicBezTo>
                  <a:cubicBezTo>
                    <a:pt x="6" y="8"/>
                    <a:pt x="6" y="9"/>
                    <a:pt x="5" y="11"/>
                  </a:cubicBezTo>
                  <a:cubicBezTo>
                    <a:pt x="4" y="12"/>
                    <a:pt x="5" y="16"/>
                    <a:pt x="2" y="15"/>
                  </a:cubicBezTo>
                  <a:cubicBezTo>
                    <a:pt x="0" y="14"/>
                    <a:pt x="2" y="11"/>
                    <a:pt x="2" y="10"/>
                  </a:cubicBezTo>
                  <a:cubicBezTo>
                    <a:pt x="4" y="7"/>
                    <a:pt x="5" y="4"/>
                    <a:pt x="7" y="0"/>
                  </a:cubicBezTo>
                  <a:cubicBezTo>
                    <a:pt x="7" y="0"/>
                    <a:pt x="7" y="0"/>
                    <a:pt x="7"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6" name="Freeform 62"/>
            <p:cNvSpPr>
              <a:spLocks/>
            </p:cNvSpPr>
            <p:nvPr/>
          </p:nvSpPr>
          <p:spPr bwMode="auto">
            <a:xfrm>
              <a:off x="2762" y="2649"/>
              <a:ext cx="55" cy="109"/>
            </a:xfrm>
            <a:custGeom>
              <a:avLst/>
              <a:gdLst>
                <a:gd name="T0" fmla="*/ 126 w 7"/>
                <a:gd name="T1" fmla="*/ 0 h 14"/>
                <a:gd name="T2" fmla="*/ 244 w 7"/>
                <a:gd name="T3" fmla="*/ 304 h 14"/>
                <a:gd name="T4" fmla="*/ 369 w 7"/>
                <a:gd name="T5" fmla="*/ 670 h 14"/>
                <a:gd name="T6" fmla="*/ 306 w 7"/>
                <a:gd name="T7" fmla="*/ 849 h 14"/>
                <a:gd name="T8" fmla="*/ 189 w 7"/>
                <a:gd name="T9" fmla="*/ 545 h 14"/>
                <a:gd name="T10" fmla="*/ 63 w 7"/>
                <a:gd name="T11" fmla="*/ 125 h 14"/>
                <a:gd name="T12" fmla="*/ 126 w 7"/>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
                  <a:moveTo>
                    <a:pt x="2" y="0"/>
                  </a:moveTo>
                  <a:cubicBezTo>
                    <a:pt x="4" y="0"/>
                    <a:pt x="3" y="3"/>
                    <a:pt x="4" y="5"/>
                  </a:cubicBezTo>
                  <a:cubicBezTo>
                    <a:pt x="5" y="7"/>
                    <a:pt x="6" y="9"/>
                    <a:pt x="6" y="11"/>
                  </a:cubicBezTo>
                  <a:cubicBezTo>
                    <a:pt x="6" y="12"/>
                    <a:pt x="7" y="14"/>
                    <a:pt x="5" y="14"/>
                  </a:cubicBezTo>
                  <a:cubicBezTo>
                    <a:pt x="3" y="14"/>
                    <a:pt x="3" y="11"/>
                    <a:pt x="3" y="9"/>
                  </a:cubicBezTo>
                  <a:cubicBezTo>
                    <a:pt x="2" y="7"/>
                    <a:pt x="1" y="4"/>
                    <a:pt x="1" y="2"/>
                  </a:cubicBezTo>
                  <a:cubicBezTo>
                    <a:pt x="0" y="1"/>
                    <a:pt x="1" y="0"/>
                    <a:pt x="2"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7" name="Freeform 63"/>
            <p:cNvSpPr>
              <a:spLocks/>
            </p:cNvSpPr>
            <p:nvPr/>
          </p:nvSpPr>
          <p:spPr bwMode="auto">
            <a:xfrm>
              <a:off x="2832" y="2657"/>
              <a:ext cx="32" cy="70"/>
            </a:xfrm>
            <a:custGeom>
              <a:avLst/>
              <a:gdLst>
                <a:gd name="T0" fmla="*/ 64 w 4"/>
                <a:gd name="T1" fmla="*/ 0 h 9"/>
                <a:gd name="T2" fmla="*/ 256 w 4"/>
                <a:gd name="T3" fmla="*/ 366 h 9"/>
                <a:gd name="T4" fmla="*/ 192 w 4"/>
                <a:gd name="T5" fmla="*/ 482 h 9"/>
                <a:gd name="T6" fmla="*/ 0 w 4"/>
                <a:gd name="T7" fmla="*/ 179 h 9"/>
                <a:gd name="T8" fmla="*/ 64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1" y="0"/>
                  </a:moveTo>
                  <a:cubicBezTo>
                    <a:pt x="4" y="0"/>
                    <a:pt x="3" y="4"/>
                    <a:pt x="4" y="6"/>
                  </a:cubicBezTo>
                  <a:cubicBezTo>
                    <a:pt x="4" y="7"/>
                    <a:pt x="4" y="8"/>
                    <a:pt x="3" y="8"/>
                  </a:cubicBezTo>
                  <a:cubicBezTo>
                    <a:pt x="0" y="9"/>
                    <a:pt x="1" y="4"/>
                    <a:pt x="0" y="3"/>
                  </a:cubicBezTo>
                  <a:cubicBezTo>
                    <a:pt x="0" y="2"/>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8" name="Freeform 64"/>
            <p:cNvSpPr>
              <a:spLocks/>
            </p:cNvSpPr>
            <p:nvPr/>
          </p:nvSpPr>
          <p:spPr bwMode="auto">
            <a:xfrm>
              <a:off x="2598" y="2665"/>
              <a:ext cx="71" cy="85"/>
            </a:xfrm>
            <a:custGeom>
              <a:avLst/>
              <a:gdLst>
                <a:gd name="T0" fmla="*/ 308 w 9"/>
                <a:gd name="T1" fmla="*/ 0 h 11"/>
                <a:gd name="T2" fmla="*/ 308 w 9"/>
                <a:gd name="T3" fmla="*/ 355 h 11"/>
                <a:gd name="T4" fmla="*/ 252 w 9"/>
                <a:gd name="T5" fmla="*/ 595 h 11"/>
                <a:gd name="T6" fmla="*/ 126 w 9"/>
                <a:gd name="T7" fmla="*/ 479 h 11"/>
                <a:gd name="T8" fmla="*/ 252 w 9"/>
                <a:gd name="T9" fmla="*/ 178 h 11"/>
                <a:gd name="T10" fmla="*/ 308 w 9"/>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
                  <a:moveTo>
                    <a:pt x="5" y="0"/>
                  </a:moveTo>
                  <a:cubicBezTo>
                    <a:pt x="9" y="0"/>
                    <a:pt x="6" y="4"/>
                    <a:pt x="5" y="6"/>
                  </a:cubicBezTo>
                  <a:cubicBezTo>
                    <a:pt x="5" y="7"/>
                    <a:pt x="4" y="9"/>
                    <a:pt x="4" y="10"/>
                  </a:cubicBezTo>
                  <a:cubicBezTo>
                    <a:pt x="2" y="11"/>
                    <a:pt x="0" y="9"/>
                    <a:pt x="2" y="8"/>
                  </a:cubicBezTo>
                  <a:cubicBezTo>
                    <a:pt x="2" y="6"/>
                    <a:pt x="3" y="4"/>
                    <a:pt x="4" y="3"/>
                  </a:cubicBezTo>
                  <a:cubicBezTo>
                    <a:pt x="4" y="2"/>
                    <a:pt x="4" y="0"/>
                    <a:pt x="5"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69" name="Freeform 65"/>
            <p:cNvSpPr>
              <a:spLocks/>
            </p:cNvSpPr>
            <p:nvPr/>
          </p:nvSpPr>
          <p:spPr bwMode="auto">
            <a:xfrm>
              <a:off x="2747" y="2337"/>
              <a:ext cx="23" cy="15"/>
            </a:xfrm>
            <a:custGeom>
              <a:avLst/>
              <a:gdLst>
                <a:gd name="T0" fmla="*/ 61 w 3"/>
                <a:gd name="T1" fmla="*/ 0 h 2"/>
                <a:gd name="T2" fmla="*/ 176 w 3"/>
                <a:gd name="T3" fmla="*/ 113 h 2"/>
                <a:gd name="T4" fmla="*/ 115 w 3"/>
                <a:gd name="T5" fmla="*/ 113 h 2"/>
                <a:gd name="T6" fmla="*/ 61 w 3"/>
                <a:gd name="T7" fmla="*/ 113 h 2"/>
                <a:gd name="T8" fmla="*/ 0 w 3"/>
                <a:gd name="T9" fmla="*/ 113 h 2"/>
                <a:gd name="T10" fmla="*/ 61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1" y="0"/>
                  </a:moveTo>
                  <a:cubicBezTo>
                    <a:pt x="2" y="0"/>
                    <a:pt x="3" y="1"/>
                    <a:pt x="3" y="2"/>
                  </a:cubicBezTo>
                  <a:cubicBezTo>
                    <a:pt x="2" y="2"/>
                    <a:pt x="2" y="2"/>
                    <a:pt x="2" y="2"/>
                  </a:cubicBezTo>
                  <a:cubicBezTo>
                    <a:pt x="2" y="2"/>
                    <a:pt x="1" y="2"/>
                    <a:pt x="1" y="2"/>
                  </a:cubicBezTo>
                  <a:cubicBezTo>
                    <a:pt x="1" y="2"/>
                    <a:pt x="0" y="2"/>
                    <a:pt x="0" y="2"/>
                  </a:cubicBezTo>
                  <a:cubicBezTo>
                    <a:pt x="0" y="1"/>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0" name="Freeform 66"/>
            <p:cNvSpPr>
              <a:spLocks/>
            </p:cNvSpPr>
            <p:nvPr/>
          </p:nvSpPr>
          <p:spPr bwMode="auto">
            <a:xfrm>
              <a:off x="2739" y="2376"/>
              <a:ext cx="23" cy="23"/>
            </a:xfrm>
            <a:custGeom>
              <a:avLst/>
              <a:gdLst>
                <a:gd name="T0" fmla="*/ 61 w 3"/>
                <a:gd name="T1" fmla="*/ 0 h 3"/>
                <a:gd name="T2" fmla="*/ 176 w 3"/>
                <a:gd name="T3" fmla="*/ 115 h 3"/>
                <a:gd name="T4" fmla="*/ 115 w 3"/>
                <a:gd name="T5" fmla="*/ 115 h 3"/>
                <a:gd name="T6" fmla="*/ 61 w 3"/>
                <a:gd name="T7" fmla="*/ 176 h 3"/>
                <a:gd name="T8" fmla="*/ 0 w 3"/>
                <a:gd name="T9" fmla="*/ 115 h 3"/>
                <a:gd name="T10" fmla="*/ 61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3" y="2"/>
                    <a:pt x="3" y="2"/>
                    <a:pt x="2" y="2"/>
                  </a:cubicBezTo>
                  <a:cubicBezTo>
                    <a:pt x="2" y="2"/>
                    <a:pt x="2" y="3"/>
                    <a:pt x="1" y="3"/>
                  </a:cubicBezTo>
                  <a:cubicBezTo>
                    <a:pt x="1" y="2"/>
                    <a:pt x="1" y="2"/>
                    <a:pt x="0" y="2"/>
                  </a:cubicBezTo>
                  <a:cubicBezTo>
                    <a:pt x="0" y="1"/>
                    <a:pt x="0" y="0"/>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1" name="Freeform 67"/>
            <p:cNvSpPr>
              <a:spLocks/>
            </p:cNvSpPr>
            <p:nvPr/>
          </p:nvSpPr>
          <p:spPr bwMode="auto">
            <a:xfrm>
              <a:off x="2715" y="2399"/>
              <a:ext cx="24" cy="24"/>
            </a:xfrm>
            <a:custGeom>
              <a:avLst/>
              <a:gdLst>
                <a:gd name="T0" fmla="*/ 64 w 3"/>
                <a:gd name="T1" fmla="*/ 0 h 3"/>
                <a:gd name="T2" fmla="*/ 192 w 3"/>
                <a:gd name="T3" fmla="*/ 128 h 3"/>
                <a:gd name="T4" fmla="*/ 128 w 3"/>
                <a:gd name="T5" fmla="*/ 192 h 3"/>
                <a:gd name="T6" fmla="*/ 64 w 3"/>
                <a:gd name="T7" fmla="*/ 192 h 3"/>
                <a:gd name="T8" fmla="*/ 0 w 3"/>
                <a:gd name="T9" fmla="*/ 192 h 3"/>
                <a:gd name="T10" fmla="*/ 64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0"/>
                  </a:moveTo>
                  <a:cubicBezTo>
                    <a:pt x="2" y="0"/>
                    <a:pt x="3" y="1"/>
                    <a:pt x="3" y="2"/>
                  </a:cubicBezTo>
                  <a:cubicBezTo>
                    <a:pt x="3" y="3"/>
                    <a:pt x="3" y="3"/>
                    <a:pt x="2" y="3"/>
                  </a:cubicBezTo>
                  <a:cubicBezTo>
                    <a:pt x="2" y="3"/>
                    <a:pt x="2" y="3"/>
                    <a:pt x="1" y="3"/>
                  </a:cubicBezTo>
                  <a:cubicBezTo>
                    <a:pt x="1" y="3"/>
                    <a:pt x="1" y="3"/>
                    <a:pt x="0" y="3"/>
                  </a:cubicBezTo>
                  <a:cubicBezTo>
                    <a:pt x="0" y="2"/>
                    <a:pt x="0" y="1"/>
                    <a:pt x="1" y="0"/>
                  </a:cubicBezTo>
                  <a:close/>
                </a:path>
              </a:pathLst>
            </a:custGeom>
            <a:solidFill>
              <a:srgbClr val="DAD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2" name="Freeform 68"/>
            <p:cNvSpPr>
              <a:spLocks/>
            </p:cNvSpPr>
            <p:nvPr/>
          </p:nvSpPr>
          <p:spPr bwMode="auto">
            <a:xfrm>
              <a:off x="2419" y="2173"/>
              <a:ext cx="62" cy="62"/>
            </a:xfrm>
            <a:custGeom>
              <a:avLst/>
              <a:gdLst>
                <a:gd name="T0" fmla="*/ 62 w 8"/>
                <a:gd name="T1" fmla="*/ 0 h 8"/>
                <a:gd name="T2" fmla="*/ 0 w 8"/>
                <a:gd name="T3" fmla="*/ 124 h 8"/>
                <a:gd name="T4" fmla="*/ 364 w 8"/>
                <a:gd name="T5" fmla="*/ 481 h 8"/>
                <a:gd name="T6" fmla="*/ 481 w 8"/>
                <a:gd name="T7" fmla="*/ 419 h 8"/>
                <a:gd name="T8" fmla="*/ 62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1" y="0"/>
                  </a:moveTo>
                  <a:lnTo>
                    <a:pt x="0" y="2"/>
                  </a:lnTo>
                  <a:lnTo>
                    <a:pt x="6" y="8"/>
                  </a:lnTo>
                  <a:lnTo>
                    <a:pt x="8" y="7"/>
                  </a:lnTo>
                  <a:lnTo>
                    <a:pt x="1"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3" name="Freeform 69"/>
            <p:cNvSpPr>
              <a:spLocks/>
            </p:cNvSpPr>
            <p:nvPr/>
          </p:nvSpPr>
          <p:spPr bwMode="auto">
            <a:xfrm>
              <a:off x="2481" y="2181"/>
              <a:ext cx="63" cy="54"/>
            </a:xfrm>
            <a:custGeom>
              <a:avLst/>
              <a:gdLst>
                <a:gd name="T0" fmla="*/ 370 w 8"/>
                <a:gd name="T1" fmla="*/ 0 h 7"/>
                <a:gd name="T2" fmla="*/ 0 w 8"/>
                <a:gd name="T3" fmla="*/ 355 h 7"/>
                <a:gd name="T4" fmla="*/ 63 w 8"/>
                <a:gd name="T5" fmla="*/ 417 h 7"/>
                <a:gd name="T6" fmla="*/ 126 w 8"/>
                <a:gd name="T7" fmla="*/ 417 h 7"/>
                <a:gd name="T8" fmla="*/ 496 w 8"/>
                <a:gd name="T9" fmla="*/ 62 h 7"/>
                <a:gd name="T10" fmla="*/ 496 w 8"/>
                <a:gd name="T11" fmla="*/ 0 h 7"/>
                <a:gd name="T12" fmla="*/ 370 w 8"/>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6" y="0"/>
                  </a:moveTo>
                  <a:lnTo>
                    <a:pt x="0" y="6"/>
                  </a:lnTo>
                  <a:lnTo>
                    <a:pt x="1" y="7"/>
                  </a:lnTo>
                  <a:lnTo>
                    <a:pt x="2" y="7"/>
                  </a:lnTo>
                  <a:lnTo>
                    <a:pt x="8" y="1"/>
                  </a:lnTo>
                  <a:lnTo>
                    <a:pt x="8" y="0"/>
                  </a:lnTo>
                  <a:lnTo>
                    <a:pt x="6"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4" name="Freeform 70"/>
            <p:cNvSpPr>
              <a:spLocks/>
            </p:cNvSpPr>
            <p:nvPr/>
          </p:nvSpPr>
          <p:spPr bwMode="auto">
            <a:xfrm>
              <a:off x="2567" y="2181"/>
              <a:ext cx="47" cy="54"/>
            </a:xfrm>
            <a:custGeom>
              <a:avLst/>
              <a:gdLst>
                <a:gd name="T0" fmla="*/ 0 w 6"/>
                <a:gd name="T1" fmla="*/ 0 h 7"/>
                <a:gd name="T2" fmla="*/ 0 w 6"/>
                <a:gd name="T3" fmla="*/ 62 h 7"/>
                <a:gd name="T4" fmla="*/ 306 w 6"/>
                <a:gd name="T5" fmla="*/ 417 h 7"/>
                <a:gd name="T6" fmla="*/ 368 w 6"/>
                <a:gd name="T7" fmla="*/ 301 h 7"/>
                <a:gd name="T8" fmla="*/ 0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0"/>
                  </a:moveTo>
                  <a:lnTo>
                    <a:pt x="0" y="1"/>
                  </a:lnTo>
                  <a:lnTo>
                    <a:pt x="5" y="7"/>
                  </a:lnTo>
                  <a:lnTo>
                    <a:pt x="6" y="5"/>
                  </a:lnTo>
                  <a:lnTo>
                    <a:pt x="0"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5" name="Freeform 71"/>
            <p:cNvSpPr>
              <a:spLocks/>
            </p:cNvSpPr>
            <p:nvPr/>
          </p:nvSpPr>
          <p:spPr bwMode="auto">
            <a:xfrm>
              <a:off x="2622" y="2181"/>
              <a:ext cx="62" cy="54"/>
            </a:xfrm>
            <a:custGeom>
              <a:avLst/>
              <a:gdLst>
                <a:gd name="T0" fmla="*/ 364 w 8"/>
                <a:gd name="T1" fmla="*/ 0 h 7"/>
                <a:gd name="T2" fmla="*/ 0 w 8"/>
                <a:gd name="T3" fmla="*/ 355 h 7"/>
                <a:gd name="T4" fmla="*/ 124 w 8"/>
                <a:gd name="T5" fmla="*/ 417 h 7"/>
                <a:gd name="T6" fmla="*/ 481 w 8"/>
                <a:gd name="T7" fmla="*/ 62 h 7"/>
                <a:gd name="T8" fmla="*/ 481 w 8"/>
                <a:gd name="T9" fmla="*/ 0 h 7"/>
                <a:gd name="T10" fmla="*/ 364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6" y="0"/>
                  </a:moveTo>
                  <a:lnTo>
                    <a:pt x="0" y="6"/>
                  </a:lnTo>
                  <a:lnTo>
                    <a:pt x="2" y="7"/>
                  </a:lnTo>
                  <a:lnTo>
                    <a:pt x="8" y="1"/>
                  </a:lnTo>
                  <a:lnTo>
                    <a:pt x="8" y="0"/>
                  </a:lnTo>
                  <a:lnTo>
                    <a:pt x="6" y="0"/>
                  </a:ln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6" name="Freeform 72"/>
            <p:cNvSpPr>
              <a:spLocks/>
            </p:cNvSpPr>
            <p:nvPr/>
          </p:nvSpPr>
          <p:spPr bwMode="auto">
            <a:xfrm>
              <a:off x="2817" y="2173"/>
              <a:ext cx="54" cy="55"/>
            </a:xfrm>
            <a:custGeom>
              <a:avLst/>
              <a:gdLst>
                <a:gd name="T0" fmla="*/ 62 w 7"/>
                <a:gd name="T1" fmla="*/ 0 h 7"/>
                <a:gd name="T2" fmla="*/ 239 w 7"/>
                <a:gd name="T3" fmla="*/ 126 h 7"/>
                <a:gd name="T4" fmla="*/ 417 w 7"/>
                <a:gd name="T5" fmla="*/ 369 h 7"/>
                <a:gd name="T6" fmla="*/ 301 w 7"/>
                <a:gd name="T7" fmla="*/ 369 h 7"/>
                <a:gd name="T8" fmla="*/ 0 w 7"/>
                <a:gd name="T9" fmla="*/ 126 h 7"/>
                <a:gd name="T10" fmla="*/ 0 w 7"/>
                <a:gd name="T11" fmla="*/ 0 h 7"/>
                <a:gd name="T12" fmla="*/ 62 w 7"/>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1" y="0"/>
                  </a:moveTo>
                  <a:cubicBezTo>
                    <a:pt x="2" y="0"/>
                    <a:pt x="3" y="1"/>
                    <a:pt x="4" y="2"/>
                  </a:cubicBezTo>
                  <a:cubicBezTo>
                    <a:pt x="5" y="3"/>
                    <a:pt x="6" y="4"/>
                    <a:pt x="7" y="6"/>
                  </a:cubicBezTo>
                  <a:cubicBezTo>
                    <a:pt x="7" y="7"/>
                    <a:pt x="5" y="7"/>
                    <a:pt x="5" y="6"/>
                  </a:cubicBezTo>
                  <a:cubicBezTo>
                    <a:pt x="3" y="5"/>
                    <a:pt x="2" y="3"/>
                    <a:pt x="0" y="2"/>
                  </a:cubicBezTo>
                  <a:cubicBezTo>
                    <a:pt x="0" y="1"/>
                    <a:pt x="0" y="1"/>
                    <a:pt x="0" y="0"/>
                  </a:cubicBezTo>
                  <a:cubicBezTo>
                    <a:pt x="0" y="0"/>
                    <a:pt x="1"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7" name="Freeform 73"/>
            <p:cNvSpPr>
              <a:spLocks/>
            </p:cNvSpPr>
            <p:nvPr/>
          </p:nvSpPr>
          <p:spPr bwMode="auto">
            <a:xfrm>
              <a:off x="2879" y="2173"/>
              <a:ext cx="63" cy="55"/>
            </a:xfrm>
            <a:custGeom>
              <a:avLst/>
              <a:gdLst>
                <a:gd name="T0" fmla="*/ 433 w 8"/>
                <a:gd name="T1" fmla="*/ 0 h 7"/>
                <a:gd name="T2" fmla="*/ 433 w 8"/>
                <a:gd name="T3" fmla="*/ 126 h 7"/>
                <a:gd name="T4" fmla="*/ 63 w 8"/>
                <a:gd name="T5" fmla="*/ 432 h 7"/>
                <a:gd name="T6" fmla="*/ 126 w 8"/>
                <a:gd name="T7" fmla="*/ 306 h 7"/>
                <a:gd name="T8" fmla="*/ 433 w 8"/>
                <a:gd name="T9" fmla="*/ 0 h 7"/>
                <a:gd name="T10" fmla="*/ 433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7" y="0"/>
                  </a:moveTo>
                  <a:cubicBezTo>
                    <a:pt x="8" y="0"/>
                    <a:pt x="8" y="2"/>
                    <a:pt x="7" y="2"/>
                  </a:cubicBezTo>
                  <a:cubicBezTo>
                    <a:pt x="6" y="4"/>
                    <a:pt x="4" y="6"/>
                    <a:pt x="1" y="7"/>
                  </a:cubicBezTo>
                  <a:cubicBezTo>
                    <a:pt x="0" y="7"/>
                    <a:pt x="1" y="6"/>
                    <a:pt x="2" y="5"/>
                  </a:cubicBezTo>
                  <a:cubicBezTo>
                    <a:pt x="3" y="4"/>
                    <a:pt x="5" y="1"/>
                    <a:pt x="7" y="0"/>
                  </a:cubicBezTo>
                  <a:cubicBezTo>
                    <a:pt x="7" y="0"/>
                    <a:pt x="7" y="0"/>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8" name="Freeform 74"/>
            <p:cNvSpPr>
              <a:spLocks/>
            </p:cNvSpPr>
            <p:nvPr/>
          </p:nvSpPr>
          <p:spPr bwMode="auto">
            <a:xfrm>
              <a:off x="3020" y="2181"/>
              <a:ext cx="70" cy="62"/>
            </a:xfrm>
            <a:custGeom>
              <a:avLst/>
              <a:gdLst>
                <a:gd name="T0" fmla="*/ 420 w 9"/>
                <a:gd name="T1" fmla="*/ 0 h 8"/>
                <a:gd name="T2" fmla="*/ 366 w 9"/>
                <a:gd name="T3" fmla="*/ 178 h 8"/>
                <a:gd name="T4" fmla="*/ 124 w 9"/>
                <a:gd name="T5" fmla="*/ 419 h 8"/>
                <a:gd name="T6" fmla="*/ 62 w 9"/>
                <a:gd name="T7" fmla="*/ 364 h 8"/>
                <a:gd name="T8" fmla="*/ 241 w 9"/>
                <a:gd name="T9" fmla="*/ 124 h 8"/>
                <a:gd name="T10" fmla="*/ 420 w 9"/>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8">
                  <a:moveTo>
                    <a:pt x="7" y="0"/>
                  </a:moveTo>
                  <a:cubicBezTo>
                    <a:pt x="9" y="1"/>
                    <a:pt x="7" y="2"/>
                    <a:pt x="6" y="3"/>
                  </a:cubicBezTo>
                  <a:cubicBezTo>
                    <a:pt x="5" y="4"/>
                    <a:pt x="4" y="6"/>
                    <a:pt x="2" y="7"/>
                  </a:cubicBezTo>
                  <a:cubicBezTo>
                    <a:pt x="1" y="8"/>
                    <a:pt x="0" y="7"/>
                    <a:pt x="1" y="6"/>
                  </a:cubicBezTo>
                  <a:cubicBezTo>
                    <a:pt x="2" y="5"/>
                    <a:pt x="3" y="4"/>
                    <a:pt x="4" y="2"/>
                  </a:cubicBezTo>
                  <a:cubicBezTo>
                    <a:pt x="5" y="1"/>
                    <a:pt x="6" y="1"/>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79" name="Freeform 75"/>
            <p:cNvSpPr>
              <a:spLocks/>
            </p:cNvSpPr>
            <p:nvPr/>
          </p:nvSpPr>
          <p:spPr bwMode="auto">
            <a:xfrm>
              <a:off x="2949" y="2181"/>
              <a:ext cx="63" cy="62"/>
            </a:xfrm>
            <a:custGeom>
              <a:avLst/>
              <a:gdLst>
                <a:gd name="T0" fmla="*/ 63 w 8"/>
                <a:gd name="T1" fmla="*/ 0 h 8"/>
                <a:gd name="T2" fmla="*/ 307 w 8"/>
                <a:gd name="T3" fmla="*/ 178 h 8"/>
                <a:gd name="T4" fmla="*/ 496 w 8"/>
                <a:gd name="T5" fmla="*/ 364 h 8"/>
                <a:gd name="T6" fmla="*/ 370 w 8"/>
                <a:gd name="T7" fmla="*/ 364 h 8"/>
                <a:gd name="T8" fmla="*/ 189 w 8"/>
                <a:gd name="T9" fmla="*/ 178 h 8"/>
                <a:gd name="T10" fmla="*/ 63 w 8"/>
                <a:gd name="T11" fmla="*/ 62 h 8"/>
                <a:gd name="T12" fmla="*/ 63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1" y="0"/>
                  </a:moveTo>
                  <a:cubicBezTo>
                    <a:pt x="3" y="1"/>
                    <a:pt x="4" y="2"/>
                    <a:pt x="5" y="3"/>
                  </a:cubicBezTo>
                  <a:cubicBezTo>
                    <a:pt x="6" y="4"/>
                    <a:pt x="7" y="5"/>
                    <a:pt x="8" y="6"/>
                  </a:cubicBezTo>
                  <a:cubicBezTo>
                    <a:pt x="8" y="8"/>
                    <a:pt x="6" y="7"/>
                    <a:pt x="6" y="6"/>
                  </a:cubicBezTo>
                  <a:cubicBezTo>
                    <a:pt x="5" y="5"/>
                    <a:pt x="3" y="4"/>
                    <a:pt x="3" y="3"/>
                  </a:cubicBezTo>
                  <a:cubicBezTo>
                    <a:pt x="2" y="2"/>
                    <a:pt x="0" y="2"/>
                    <a:pt x="1" y="1"/>
                  </a:cubicBezTo>
                  <a:cubicBezTo>
                    <a:pt x="1" y="1"/>
                    <a:pt x="1"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0" name="Freeform 76"/>
            <p:cNvSpPr>
              <a:spLocks/>
            </p:cNvSpPr>
            <p:nvPr/>
          </p:nvSpPr>
          <p:spPr bwMode="auto">
            <a:xfrm>
              <a:off x="2926" y="1954"/>
              <a:ext cx="62" cy="63"/>
            </a:xfrm>
            <a:custGeom>
              <a:avLst/>
              <a:gdLst>
                <a:gd name="T0" fmla="*/ 364 w 8"/>
                <a:gd name="T1" fmla="*/ 0 h 8"/>
                <a:gd name="T2" fmla="*/ 302 w 8"/>
                <a:gd name="T3" fmla="*/ 189 h 8"/>
                <a:gd name="T4" fmla="*/ 178 w 8"/>
                <a:gd name="T5" fmla="*/ 370 h 8"/>
                <a:gd name="T6" fmla="*/ 0 w 8"/>
                <a:gd name="T7" fmla="*/ 433 h 8"/>
                <a:gd name="T8" fmla="*/ 178 w 8"/>
                <a:gd name="T9" fmla="*/ 252 h 8"/>
                <a:gd name="T10" fmla="*/ 364 w 8"/>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6" y="0"/>
                  </a:moveTo>
                  <a:cubicBezTo>
                    <a:pt x="8" y="1"/>
                    <a:pt x="6" y="2"/>
                    <a:pt x="5" y="3"/>
                  </a:cubicBezTo>
                  <a:cubicBezTo>
                    <a:pt x="5" y="4"/>
                    <a:pt x="4" y="5"/>
                    <a:pt x="3" y="6"/>
                  </a:cubicBezTo>
                  <a:cubicBezTo>
                    <a:pt x="2" y="7"/>
                    <a:pt x="1" y="8"/>
                    <a:pt x="0" y="7"/>
                  </a:cubicBezTo>
                  <a:cubicBezTo>
                    <a:pt x="0" y="5"/>
                    <a:pt x="2" y="5"/>
                    <a:pt x="3" y="4"/>
                  </a:cubicBezTo>
                  <a:cubicBezTo>
                    <a:pt x="4" y="3"/>
                    <a:pt x="5" y="1"/>
                    <a:pt x="6"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1" name="Freeform 77"/>
            <p:cNvSpPr>
              <a:spLocks/>
            </p:cNvSpPr>
            <p:nvPr/>
          </p:nvSpPr>
          <p:spPr bwMode="auto">
            <a:xfrm>
              <a:off x="2864" y="1962"/>
              <a:ext cx="62" cy="55"/>
            </a:xfrm>
            <a:custGeom>
              <a:avLst/>
              <a:gdLst>
                <a:gd name="T0" fmla="*/ 62 w 8"/>
                <a:gd name="T1" fmla="*/ 0 h 7"/>
                <a:gd name="T2" fmla="*/ 364 w 8"/>
                <a:gd name="T3" fmla="*/ 244 h 7"/>
                <a:gd name="T4" fmla="*/ 419 w 8"/>
                <a:gd name="T5" fmla="*/ 432 h 7"/>
                <a:gd name="T6" fmla="*/ 240 w 8"/>
                <a:gd name="T7" fmla="*/ 306 h 7"/>
                <a:gd name="T8" fmla="*/ 0 w 8"/>
                <a:gd name="T9" fmla="*/ 63 h 7"/>
                <a:gd name="T10" fmla="*/ 62 w 8"/>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7">
                  <a:moveTo>
                    <a:pt x="1" y="0"/>
                  </a:moveTo>
                  <a:cubicBezTo>
                    <a:pt x="3" y="1"/>
                    <a:pt x="4" y="3"/>
                    <a:pt x="6" y="4"/>
                  </a:cubicBezTo>
                  <a:cubicBezTo>
                    <a:pt x="7" y="5"/>
                    <a:pt x="8" y="6"/>
                    <a:pt x="7" y="7"/>
                  </a:cubicBezTo>
                  <a:cubicBezTo>
                    <a:pt x="6" y="7"/>
                    <a:pt x="5" y="6"/>
                    <a:pt x="4" y="5"/>
                  </a:cubicBezTo>
                  <a:cubicBezTo>
                    <a:pt x="3" y="4"/>
                    <a:pt x="2" y="3"/>
                    <a:pt x="0" y="1"/>
                  </a:cubicBezTo>
                  <a:cubicBezTo>
                    <a:pt x="0" y="1"/>
                    <a:pt x="0"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2" name="Freeform 78"/>
            <p:cNvSpPr>
              <a:spLocks/>
            </p:cNvSpPr>
            <p:nvPr/>
          </p:nvSpPr>
          <p:spPr bwMode="auto">
            <a:xfrm>
              <a:off x="2575" y="1954"/>
              <a:ext cx="62" cy="63"/>
            </a:xfrm>
            <a:custGeom>
              <a:avLst/>
              <a:gdLst>
                <a:gd name="T0" fmla="*/ 419 w 8"/>
                <a:gd name="T1" fmla="*/ 0 h 8"/>
                <a:gd name="T2" fmla="*/ 419 w 8"/>
                <a:gd name="T3" fmla="*/ 126 h 8"/>
                <a:gd name="T4" fmla="*/ 240 w 8"/>
                <a:gd name="T5" fmla="*/ 370 h 8"/>
                <a:gd name="T6" fmla="*/ 62 w 8"/>
                <a:gd name="T7" fmla="*/ 496 h 8"/>
                <a:gd name="T8" fmla="*/ 124 w 8"/>
                <a:gd name="T9" fmla="*/ 370 h 8"/>
                <a:gd name="T10" fmla="*/ 419 w 8"/>
                <a:gd name="T11" fmla="*/ 0 h 8"/>
                <a:gd name="T12" fmla="*/ 419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7" y="0"/>
                  </a:moveTo>
                  <a:cubicBezTo>
                    <a:pt x="8" y="0"/>
                    <a:pt x="8" y="2"/>
                    <a:pt x="7" y="2"/>
                  </a:cubicBezTo>
                  <a:cubicBezTo>
                    <a:pt x="6" y="3"/>
                    <a:pt x="6" y="5"/>
                    <a:pt x="4" y="6"/>
                  </a:cubicBezTo>
                  <a:cubicBezTo>
                    <a:pt x="4" y="7"/>
                    <a:pt x="3" y="8"/>
                    <a:pt x="1" y="8"/>
                  </a:cubicBezTo>
                  <a:cubicBezTo>
                    <a:pt x="0" y="7"/>
                    <a:pt x="1" y="6"/>
                    <a:pt x="2" y="6"/>
                  </a:cubicBezTo>
                  <a:cubicBezTo>
                    <a:pt x="3" y="4"/>
                    <a:pt x="5" y="2"/>
                    <a:pt x="7" y="0"/>
                  </a:cubicBezTo>
                  <a:cubicBezTo>
                    <a:pt x="7" y="0"/>
                    <a:pt x="7" y="0"/>
                    <a:pt x="7"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3" name="Freeform 79"/>
            <p:cNvSpPr>
              <a:spLocks/>
            </p:cNvSpPr>
            <p:nvPr/>
          </p:nvSpPr>
          <p:spPr bwMode="auto">
            <a:xfrm>
              <a:off x="2520" y="1962"/>
              <a:ext cx="63" cy="55"/>
            </a:xfrm>
            <a:custGeom>
              <a:avLst/>
              <a:gdLst>
                <a:gd name="T0" fmla="*/ 63 w 8"/>
                <a:gd name="T1" fmla="*/ 0 h 7"/>
                <a:gd name="T2" fmla="*/ 189 w 8"/>
                <a:gd name="T3" fmla="*/ 126 h 7"/>
                <a:gd name="T4" fmla="*/ 370 w 8"/>
                <a:gd name="T5" fmla="*/ 306 h 7"/>
                <a:gd name="T6" fmla="*/ 307 w 8"/>
                <a:gd name="T7" fmla="*/ 432 h 7"/>
                <a:gd name="T8" fmla="*/ 189 w 8"/>
                <a:gd name="T9" fmla="*/ 244 h 7"/>
                <a:gd name="T10" fmla="*/ 0 w 8"/>
                <a:gd name="T11" fmla="*/ 126 h 7"/>
                <a:gd name="T12" fmla="*/ 63 w 8"/>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1" y="0"/>
                  </a:moveTo>
                  <a:cubicBezTo>
                    <a:pt x="2" y="0"/>
                    <a:pt x="2" y="1"/>
                    <a:pt x="3" y="2"/>
                  </a:cubicBezTo>
                  <a:cubicBezTo>
                    <a:pt x="4" y="3"/>
                    <a:pt x="5" y="4"/>
                    <a:pt x="6" y="5"/>
                  </a:cubicBezTo>
                  <a:cubicBezTo>
                    <a:pt x="8" y="5"/>
                    <a:pt x="6" y="7"/>
                    <a:pt x="5" y="7"/>
                  </a:cubicBezTo>
                  <a:cubicBezTo>
                    <a:pt x="4" y="6"/>
                    <a:pt x="4" y="5"/>
                    <a:pt x="3" y="4"/>
                  </a:cubicBezTo>
                  <a:cubicBezTo>
                    <a:pt x="2" y="4"/>
                    <a:pt x="1" y="2"/>
                    <a:pt x="0" y="2"/>
                  </a:cubicBezTo>
                  <a:cubicBezTo>
                    <a:pt x="0" y="1"/>
                    <a:pt x="0" y="0"/>
                    <a:pt x="1" y="0"/>
                  </a:cubicBezTo>
                  <a:close/>
                </a:path>
              </a:pathLst>
            </a:custGeom>
            <a:solidFill>
              <a:srgbClr val="A8B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4" name="Freeform 80"/>
            <p:cNvSpPr>
              <a:spLocks/>
            </p:cNvSpPr>
            <p:nvPr/>
          </p:nvSpPr>
          <p:spPr bwMode="auto">
            <a:xfrm>
              <a:off x="2497" y="1869"/>
              <a:ext cx="515" cy="85"/>
            </a:xfrm>
            <a:custGeom>
              <a:avLst/>
              <a:gdLst>
                <a:gd name="T0" fmla="*/ 1701 w 66"/>
                <a:gd name="T1" fmla="*/ 479 h 11"/>
                <a:gd name="T2" fmla="*/ 429 w 66"/>
                <a:gd name="T3" fmla="*/ 541 h 11"/>
                <a:gd name="T4" fmla="*/ 484 w 66"/>
                <a:gd name="T5" fmla="*/ 541 h 11"/>
                <a:gd name="T6" fmla="*/ 1646 w 66"/>
                <a:gd name="T7" fmla="*/ 178 h 11"/>
                <a:gd name="T8" fmla="*/ 1826 w 66"/>
                <a:gd name="T9" fmla="*/ 301 h 11"/>
                <a:gd name="T10" fmla="*/ 2013 w 66"/>
                <a:gd name="T11" fmla="*/ 178 h 11"/>
                <a:gd name="T12" fmla="*/ 2193 w 66"/>
                <a:gd name="T13" fmla="*/ 178 h 11"/>
                <a:gd name="T14" fmla="*/ 3652 w 66"/>
                <a:gd name="T15" fmla="*/ 479 h 11"/>
                <a:gd name="T16" fmla="*/ 2193 w 66"/>
                <a:gd name="T17" fmla="*/ 479 h 11"/>
                <a:gd name="T18" fmla="*/ 2255 w 66"/>
                <a:gd name="T19" fmla="*/ 657 h 11"/>
                <a:gd name="T20" fmla="*/ 4019 w 66"/>
                <a:gd name="T21" fmla="*/ 595 h 11"/>
                <a:gd name="T22" fmla="*/ 3956 w 66"/>
                <a:gd name="T23" fmla="*/ 417 h 11"/>
                <a:gd name="T24" fmla="*/ 2255 w 66"/>
                <a:gd name="T25" fmla="*/ 0 h 11"/>
                <a:gd name="T26" fmla="*/ 1701 w 66"/>
                <a:gd name="T27" fmla="*/ 0 h 11"/>
                <a:gd name="T28" fmla="*/ 0 w 66"/>
                <a:gd name="T29" fmla="*/ 417 h 11"/>
                <a:gd name="T30" fmla="*/ 0 w 66"/>
                <a:gd name="T31" fmla="*/ 595 h 11"/>
                <a:gd name="T32" fmla="*/ 1701 w 66"/>
                <a:gd name="T33" fmla="*/ 657 h 11"/>
                <a:gd name="T34" fmla="*/ 1701 w 66"/>
                <a:gd name="T35" fmla="*/ 47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1">
                  <a:moveTo>
                    <a:pt x="28" y="8"/>
                  </a:moveTo>
                  <a:lnTo>
                    <a:pt x="7" y="9"/>
                  </a:lnTo>
                  <a:lnTo>
                    <a:pt x="8" y="9"/>
                  </a:lnTo>
                  <a:lnTo>
                    <a:pt x="27" y="3"/>
                  </a:lnTo>
                  <a:lnTo>
                    <a:pt x="30" y="5"/>
                  </a:lnTo>
                  <a:lnTo>
                    <a:pt x="33" y="3"/>
                  </a:lnTo>
                  <a:lnTo>
                    <a:pt x="36" y="3"/>
                  </a:lnTo>
                  <a:lnTo>
                    <a:pt x="60" y="8"/>
                  </a:lnTo>
                  <a:lnTo>
                    <a:pt x="36" y="8"/>
                  </a:lnTo>
                  <a:lnTo>
                    <a:pt x="37" y="11"/>
                  </a:lnTo>
                  <a:lnTo>
                    <a:pt x="66" y="10"/>
                  </a:lnTo>
                  <a:lnTo>
                    <a:pt x="65" y="7"/>
                  </a:lnTo>
                  <a:lnTo>
                    <a:pt x="37" y="0"/>
                  </a:lnTo>
                  <a:lnTo>
                    <a:pt x="28" y="0"/>
                  </a:lnTo>
                  <a:lnTo>
                    <a:pt x="0" y="7"/>
                  </a:lnTo>
                  <a:lnTo>
                    <a:pt x="0" y="10"/>
                  </a:lnTo>
                  <a:lnTo>
                    <a:pt x="28" y="11"/>
                  </a:lnTo>
                  <a:lnTo>
                    <a:pt x="28" y="8"/>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5" name="Freeform 81"/>
            <p:cNvSpPr>
              <a:spLocks/>
            </p:cNvSpPr>
            <p:nvPr/>
          </p:nvSpPr>
          <p:spPr bwMode="auto">
            <a:xfrm>
              <a:off x="2692" y="1908"/>
              <a:ext cx="16" cy="7"/>
            </a:xfrm>
            <a:custGeom>
              <a:avLst/>
              <a:gdLst>
                <a:gd name="T0" fmla="*/ 0 w 2"/>
                <a:gd name="T1" fmla="*/ 0 h 1"/>
                <a:gd name="T2" fmla="*/ 128 w 2"/>
                <a:gd name="T3" fmla="*/ 0 h 1"/>
                <a:gd name="T4" fmla="*/ 128 w 2"/>
                <a:gd name="T5" fmla="*/ 49 h 1"/>
                <a:gd name="T6" fmla="*/ 64 w 2"/>
                <a:gd name="T7" fmla="*/ 49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2" y="0"/>
                  </a:lnTo>
                  <a:lnTo>
                    <a:pt x="2"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6" name="Freeform 82"/>
            <p:cNvSpPr>
              <a:spLocks/>
            </p:cNvSpPr>
            <p:nvPr/>
          </p:nvSpPr>
          <p:spPr bwMode="auto">
            <a:xfrm>
              <a:off x="2692" y="1915"/>
              <a:ext cx="8" cy="8"/>
            </a:xfrm>
            <a:custGeom>
              <a:avLst/>
              <a:gdLst>
                <a:gd name="T0" fmla="*/ 0 w 1"/>
                <a:gd name="T1" fmla="*/ 0 h 1"/>
                <a:gd name="T2" fmla="*/ 0 w 1"/>
                <a:gd name="T3" fmla="*/ 64 h 1"/>
                <a:gd name="T4" fmla="*/ 64 w 1"/>
                <a:gd name="T5" fmla="*/ 64 h 1"/>
                <a:gd name="T6" fmla="*/ 0 w 1"/>
                <a:gd name="T7" fmla="*/ 64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1"/>
                  </a:lnTo>
                  <a:lnTo>
                    <a:pt x="1" y="1"/>
                  </a:lnTo>
                  <a:lnTo>
                    <a:pt x="0"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7" name="Freeform 83"/>
            <p:cNvSpPr>
              <a:spLocks/>
            </p:cNvSpPr>
            <p:nvPr/>
          </p:nvSpPr>
          <p:spPr bwMode="auto">
            <a:xfrm>
              <a:off x="2669" y="1915"/>
              <a:ext cx="15" cy="8"/>
            </a:xfrm>
            <a:custGeom>
              <a:avLst/>
              <a:gdLst>
                <a:gd name="T0" fmla="*/ 0 w 2"/>
                <a:gd name="T1" fmla="*/ 0 h 1"/>
                <a:gd name="T2" fmla="*/ 113 w 2"/>
                <a:gd name="T3" fmla="*/ 0 h 1"/>
                <a:gd name="T4" fmla="*/ 60 w 2"/>
                <a:gd name="T5" fmla="*/ 64 h 1"/>
                <a:gd name="T6" fmla="*/ 60 w 2"/>
                <a:gd name="T7" fmla="*/ 64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2"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8" name="Freeform 84"/>
            <p:cNvSpPr>
              <a:spLocks/>
            </p:cNvSpPr>
            <p:nvPr/>
          </p:nvSpPr>
          <p:spPr bwMode="auto">
            <a:xfrm>
              <a:off x="2653" y="1923"/>
              <a:ext cx="8" cy="1"/>
            </a:xfrm>
            <a:custGeom>
              <a:avLst/>
              <a:gdLst>
                <a:gd name="T0" fmla="*/ 64 w 1"/>
                <a:gd name="T1" fmla="*/ 0 h 1"/>
                <a:gd name="T2" fmla="*/ 64 w 1"/>
                <a:gd name="T3" fmla="*/ 0 h 1"/>
                <a:gd name="T4" fmla="*/ 0 w 1"/>
                <a:gd name="T5" fmla="*/ 0 h 1"/>
                <a:gd name="T6" fmla="*/ 6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0"/>
                  </a:lnTo>
                  <a:lnTo>
                    <a:pt x="0" y="0"/>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89" name="Freeform 85"/>
            <p:cNvSpPr>
              <a:spLocks/>
            </p:cNvSpPr>
            <p:nvPr/>
          </p:nvSpPr>
          <p:spPr bwMode="auto">
            <a:xfrm>
              <a:off x="2793" y="1908"/>
              <a:ext cx="16" cy="15"/>
            </a:xfrm>
            <a:custGeom>
              <a:avLst/>
              <a:gdLst>
                <a:gd name="T0" fmla="*/ 0 w 2"/>
                <a:gd name="T1" fmla="*/ 0 h 2"/>
                <a:gd name="T2" fmla="*/ 128 w 2"/>
                <a:gd name="T3" fmla="*/ 0 h 2"/>
                <a:gd name="T4" fmla="*/ 64 w 2"/>
                <a:gd name="T5" fmla="*/ 113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1"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0" name="Freeform 86"/>
            <p:cNvSpPr>
              <a:spLocks/>
            </p:cNvSpPr>
            <p:nvPr/>
          </p:nvSpPr>
          <p:spPr bwMode="auto">
            <a:xfrm>
              <a:off x="2809" y="1915"/>
              <a:ext cx="23" cy="8"/>
            </a:xfrm>
            <a:custGeom>
              <a:avLst/>
              <a:gdLst>
                <a:gd name="T0" fmla="*/ 61 w 3"/>
                <a:gd name="T1" fmla="*/ 0 h 1"/>
                <a:gd name="T2" fmla="*/ 0 w 3"/>
                <a:gd name="T3" fmla="*/ 64 h 1"/>
                <a:gd name="T4" fmla="*/ 176 w 3"/>
                <a:gd name="T5" fmla="*/ 64 h 1"/>
                <a:gd name="T6" fmla="*/ 176 w 3"/>
                <a:gd name="T7" fmla="*/ 64 h 1"/>
                <a:gd name="T8" fmla="*/ 115 w 3"/>
                <a:gd name="T9" fmla="*/ 0 h 1"/>
                <a:gd name="T10" fmla="*/ 6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1" y="0"/>
                  </a:moveTo>
                  <a:lnTo>
                    <a:pt x="0" y="1"/>
                  </a:lnTo>
                  <a:lnTo>
                    <a:pt x="3" y="1"/>
                  </a:lnTo>
                  <a:lnTo>
                    <a:pt x="2" y="0"/>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1" name="Freeform 87"/>
            <p:cNvSpPr>
              <a:spLocks/>
            </p:cNvSpPr>
            <p:nvPr/>
          </p:nvSpPr>
          <p:spPr bwMode="auto">
            <a:xfrm>
              <a:off x="2832" y="1915"/>
              <a:ext cx="16" cy="8"/>
            </a:xfrm>
            <a:custGeom>
              <a:avLst/>
              <a:gdLst>
                <a:gd name="T0" fmla="*/ 0 w 2"/>
                <a:gd name="T1" fmla="*/ 0 h 1"/>
                <a:gd name="T2" fmla="*/ 64 w 2"/>
                <a:gd name="T3" fmla="*/ 64 h 1"/>
                <a:gd name="T4" fmla="*/ 128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2" name="Freeform 88"/>
            <p:cNvSpPr>
              <a:spLocks/>
            </p:cNvSpPr>
            <p:nvPr/>
          </p:nvSpPr>
          <p:spPr bwMode="auto">
            <a:xfrm>
              <a:off x="2848" y="1915"/>
              <a:ext cx="16" cy="8"/>
            </a:xfrm>
            <a:custGeom>
              <a:avLst/>
              <a:gdLst>
                <a:gd name="T0" fmla="*/ 64 w 2"/>
                <a:gd name="T1" fmla="*/ 0 h 1"/>
                <a:gd name="T2" fmla="*/ 0 w 2"/>
                <a:gd name="T3" fmla="*/ 64 h 1"/>
                <a:gd name="T4" fmla="*/ 64 w 2"/>
                <a:gd name="T5" fmla="*/ 64 h 1"/>
                <a:gd name="T6" fmla="*/ 128 w 2"/>
                <a:gd name="T7" fmla="*/ 64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lnTo>
                    <a:pt x="0" y="1"/>
                  </a:lnTo>
                  <a:lnTo>
                    <a:pt x="1" y="1"/>
                  </a:lnTo>
                  <a:lnTo>
                    <a:pt x="2"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3" name="Freeform 89"/>
            <p:cNvSpPr>
              <a:spLocks/>
            </p:cNvSpPr>
            <p:nvPr/>
          </p:nvSpPr>
          <p:spPr bwMode="auto">
            <a:xfrm>
              <a:off x="2747" y="1900"/>
              <a:ext cx="7" cy="23"/>
            </a:xfrm>
            <a:custGeom>
              <a:avLst/>
              <a:gdLst>
                <a:gd name="T0" fmla="*/ 0 w 1"/>
                <a:gd name="T1" fmla="*/ 61 h 3"/>
                <a:gd name="T2" fmla="*/ 49 w 1"/>
                <a:gd name="T3" fmla="*/ 0 h 3"/>
                <a:gd name="T4" fmla="*/ 49 w 1"/>
                <a:gd name="T5" fmla="*/ 61 h 3"/>
                <a:gd name="T6" fmla="*/ 49 w 1"/>
                <a:gd name="T7" fmla="*/ 176 h 3"/>
                <a:gd name="T8" fmla="*/ 0 w 1"/>
                <a:gd name="T9" fmla="*/ 6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lnTo>
                    <a:pt x="1" y="0"/>
                  </a:lnTo>
                  <a:lnTo>
                    <a:pt x="1" y="1"/>
                  </a:lnTo>
                  <a:lnTo>
                    <a:pt x="1" y="3"/>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4" name="Freeform 90"/>
            <p:cNvSpPr>
              <a:spLocks/>
            </p:cNvSpPr>
            <p:nvPr/>
          </p:nvSpPr>
          <p:spPr bwMode="auto">
            <a:xfrm>
              <a:off x="2739" y="1915"/>
              <a:ext cx="15" cy="32"/>
            </a:xfrm>
            <a:custGeom>
              <a:avLst/>
              <a:gdLst>
                <a:gd name="T0" fmla="*/ 0 w 2"/>
                <a:gd name="T1" fmla="*/ 0 h 4"/>
                <a:gd name="T2" fmla="*/ 113 w 2"/>
                <a:gd name="T3" fmla="*/ 128 h 4"/>
                <a:gd name="T4" fmla="*/ 0 w 2"/>
                <a:gd name="T5" fmla="*/ 256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0" y="4"/>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5" name="Freeform 91"/>
            <p:cNvSpPr>
              <a:spLocks/>
            </p:cNvSpPr>
            <p:nvPr/>
          </p:nvSpPr>
          <p:spPr bwMode="auto">
            <a:xfrm>
              <a:off x="2747" y="1939"/>
              <a:ext cx="7" cy="23"/>
            </a:xfrm>
            <a:custGeom>
              <a:avLst/>
              <a:gdLst>
                <a:gd name="T0" fmla="*/ 49 w 1"/>
                <a:gd name="T1" fmla="*/ 0 h 3"/>
                <a:gd name="T2" fmla="*/ 49 w 1"/>
                <a:gd name="T3" fmla="*/ 176 h 3"/>
                <a:gd name="T4" fmla="*/ 0 w 1"/>
                <a:gd name="T5" fmla="*/ 61 h 3"/>
                <a:gd name="T6" fmla="*/ 49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1" y="3"/>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6" name="Freeform 92"/>
            <p:cNvSpPr>
              <a:spLocks/>
            </p:cNvSpPr>
            <p:nvPr/>
          </p:nvSpPr>
          <p:spPr bwMode="auto">
            <a:xfrm>
              <a:off x="2739" y="1954"/>
              <a:ext cx="15" cy="24"/>
            </a:xfrm>
            <a:custGeom>
              <a:avLst/>
              <a:gdLst>
                <a:gd name="T0" fmla="*/ 0 w 2"/>
                <a:gd name="T1" fmla="*/ 0 h 3"/>
                <a:gd name="T2" fmla="*/ 113 w 2"/>
                <a:gd name="T3" fmla="*/ 128 h 3"/>
                <a:gd name="T4" fmla="*/ 0 w 2"/>
                <a:gd name="T5" fmla="*/ 192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7" name="Freeform 93"/>
            <p:cNvSpPr>
              <a:spLocks/>
            </p:cNvSpPr>
            <p:nvPr/>
          </p:nvSpPr>
          <p:spPr bwMode="auto">
            <a:xfrm>
              <a:off x="2747" y="1978"/>
              <a:ext cx="7" cy="16"/>
            </a:xfrm>
            <a:custGeom>
              <a:avLst/>
              <a:gdLst>
                <a:gd name="T0" fmla="*/ 49 w 1"/>
                <a:gd name="T1" fmla="*/ 0 h 2"/>
                <a:gd name="T2" fmla="*/ 49 w 1"/>
                <a:gd name="T3" fmla="*/ 128 h 2"/>
                <a:gd name="T4" fmla="*/ 0 w 1"/>
                <a:gd name="T5" fmla="*/ 64 h 2"/>
                <a:gd name="T6" fmla="*/ 49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8" name="Freeform 94"/>
            <p:cNvSpPr>
              <a:spLocks/>
            </p:cNvSpPr>
            <p:nvPr/>
          </p:nvSpPr>
          <p:spPr bwMode="auto">
            <a:xfrm>
              <a:off x="2739" y="1994"/>
              <a:ext cx="15" cy="15"/>
            </a:xfrm>
            <a:custGeom>
              <a:avLst/>
              <a:gdLst>
                <a:gd name="T0" fmla="*/ 0 w 2"/>
                <a:gd name="T1" fmla="*/ 0 h 2"/>
                <a:gd name="T2" fmla="*/ 113 w 2"/>
                <a:gd name="T3" fmla="*/ 60 h 2"/>
                <a:gd name="T4" fmla="*/ 0 w 2"/>
                <a:gd name="T5" fmla="*/ 113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1"/>
                  </a:ln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99" name="Freeform 95"/>
            <p:cNvSpPr>
              <a:spLocks/>
            </p:cNvSpPr>
            <p:nvPr/>
          </p:nvSpPr>
          <p:spPr bwMode="auto">
            <a:xfrm>
              <a:off x="2747" y="2001"/>
              <a:ext cx="15" cy="32"/>
            </a:xfrm>
            <a:custGeom>
              <a:avLst/>
              <a:gdLst>
                <a:gd name="T0" fmla="*/ 113 w 2"/>
                <a:gd name="T1" fmla="*/ 0 h 4"/>
                <a:gd name="T2" fmla="*/ 113 w 2"/>
                <a:gd name="T3" fmla="*/ 256 h 4"/>
                <a:gd name="T4" fmla="*/ 0 w 2"/>
                <a:gd name="T5" fmla="*/ 128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0" name="Freeform 96"/>
            <p:cNvSpPr>
              <a:spLocks/>
            </p:cNvSpPr>
            <p:nvPr/>
          </p:nvSpPr>
          <p:spPr bwMode="auto">
            <a:xfrm>
              <a:off x="2739" y="2025"/>
              <a:ext cx="8" cy="31"/>
            </a:xfrm>
            <a:custGeom>
              <a:avLst/>
              <a:gdLst>
                <a:gd name="T0" fmla="*/ 0 w 1"/>
                <a:gd name="T1" fmla="*/ 0 h 4"/>
                <a:gd name="T2" fmla="*/ 0 w 1"/>
                <a:gd name="T3" fmla="*/ 240 h 4"/>
                <a:gd name="T4" fmla="*/ 64 w 1"/>
                <a:gd name="T5" fmla="*/ 124 h 4"/>
                <a:gd name="T6" fmla="*/ 64 w 1"/>
                <a:gd name="T7" fmla="*/ 62 h 4"/>
                <a:gd name="T8" fmla="*/ 0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lnTo>
                    <a:pt x="0" y="4"/>
                  </a:lnTo>
                  <a:lnTo>
                    <a:pt x="1" y="2"/>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1" name="Freeform 97"/>
            <p:cNvSpPr>
              <a:spLocks/>
            </p:cNvSpPr>
            <p:nvPr/>
          </p:nvSpPr>
          <p:spPr bwMode="auto">
            <a:xfrm>
              <a:off x="2747" y="2040"/>
              <a:ext cx="15" cy="32"/>
            </a:xfrm>
            <a:custGeom>
              <a:avLst/>
              <a:gdLst>
                <a:gd name="T0" fmla="*/ 113 w 2"/>
                <a:gd name="T1" fmla="*/ 0 h 4"/>
                <a:gd name="T2" fmla="*/ 113 w 2"/>
                <a:gd name="T3" fmla="*/ 256 h 4"/>
                <a:gd name="T4" fmla="*/ 0 w 2"/>
                <a:gd name="T5" fmla="*/ 128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2" name="Freeform 98"/>
            <p:cNvSpPr>
              <a:spLocks/>
            </p:cNvSpPr>
            <p:nvPr/>
          </p:nvSpPr>
          <p:spPr bwMode="auto">
            <a:xfrm>
              <a:off x="2739" y="2064"/>
              <a:ext cx="15" cy="31"/>
            </a:xfrm>
            <a:custGeom>
              <a:avLst/>
              <a:gdLst>
                <a:gd name="T0" fmla="*/ 0 w 2"/>
                <a:gd name="T1" fmla="*/ 0 h 4"/>
                <a:gd name="T2" fmla="*/ 113 w 2"/>
                <a:gd name="T3" fmla="*/ 124 h 4"/>
                <a:gd name="T4" fmla="*/ 60 w 2"/>
                <a:gd name="T5" fmla="*/ 240 h 4"/>
                <a:gd name="T6" fmla="*/ 0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0" y="0"/>
                  </a:moveTo>
                  <a:lnTo>
                    <a:pt x="2" y="2"/>
                  </a:lnTo>
                  <a:lnTo>
                    <a:pt x="1" y="4"/>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3" name="Freeform 99"/>
            <p:cNvSpPr>
              <a:spLocks/>
            </p:cNvSpPr>
            <p:nvPr/>
          </p:nvSpPr>
          <p:spPr bwMode="auto">
            <a:xfrm>
              <a:off x="2747" y="2087"/>
              <a:ext cx="15" cy="24"/>
            </a:xfrm>
            <a:custGeom>
              <a:avLst/>
              <a:gdLst>
                <a:gd name="T0" fmla="*/ 113 w 2"/>
                <a:gd name="T1" fmla="*/ 0 h 3"/>
                <a:gd name="T2" fmla="*/ 113 w 2"/>
                <a:gd name="T3" fmla="*/ 192 h 3"/>
                <a:gd name="T4" fmla="*/ 0 w 2"/>
                <a:gd name="T5" fmla="*/ 64 h 3"/>
                <a:gd name="T6" fmla="*/ 113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0"/>
                  </a:moveTo>
                  <a:lnTo>
                    <a:pt x="2" y="3"/>
                  </a:lnTo>
                  <a:lnTo>
                    <a:pt x="0"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4" name="Freeform 100"/>
            <p:cNvSpPr>
              <a:spLocks/>
            </p:cNvSpPr>
            <p:nvPr/>
          </p:nvSpPr>
          <p:spPr bwMode="auto">
            <a:xfrm>
              <a:off x="2747" y="2103"/>
              <a:ext cx="7" cy="23"/>
            </a:xfrm>
            <a:custGeom>
              <a:avLst/>
              <a:gdLst>
                <a:gd name="T0" fmla="*/ 0 w 1"/>
                <a:gd name="T1" fmla="*/ 0 h 3"/>
                <a:gd name="T2" fmla="*/ 0 w 1"/>
                <a:gd name="T3" fmla="*/ 176 h 3"/>
                <a:gd name="T4" fmla="*/ 49 w 1"/>
                <a:gd name="T5" fmla="*/ 115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0" y="3"/>
                  </a:lnTo>
                  <a:lnTo>
                    <a:pt x="1"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5" name="Freeform 101"/>
            <p:cNvSpPr>
              <a:spLocks/>
            </p:cNvSpPr>
            <p:nvPr/>
          </p:nvSpPr>
          <p:spPr bwMode="auto">
            <a:xfrm>
              <a:off x="2747" y="2126"/>
              <a:ext cx="15" cy="31"/>
            </a:xfrm>
            <a:custGeom>
              <a:avLst/>
              <a:gdLst>
                <a:gd name="T0" fmla="*/ 113 w 2"/>
                <a:gd name="T1" fmla="*/ 0 h 4"/>
                <a:gd name="T2" fmla="*/ 113 w 2"/>
                <a:gd name="T3" fmla="*/ 240 h 4"/>
                <a:gd name="T4" fmla="*/ 0 w 2"/>
                <a:gd name="T5" fmla="*/ 124 h 4"/>
                <a:gd name="T6" fmla="*/ 113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0"/>
                  </a:moveTo>
                  <a:lnTo>
                    <a:pt x="2" y="4"/>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6" name="Freeform 102"/>
            <p:cNvSpPr>
              <a:spLocks/>
            </p:cNvSpPr>
            <p:nvPr/>
          </p:nvSpPr>
          <p:spPr bwMode="auto">
            <a:xfrm>
              <a:off x="2747" y="2157"/>
              <a:ext cx="7" cy="16"/>
            </a:xfrm>
            <a:custGeom>
              <a:avLst/>
              <a:gdLst>
                <a:gd name="T0" fmla="*/ 0 w 1"/>
                <a:gd name="T1" fmla="*/ 0 h 2"/>
                <a:gd name="T2" fmla="*/ 0 w 1"/>
                <a:gd name="T3" fmla="*/ 128 h 2"/>
                <a:gd name="T4" fmla="*/ 49 w 1"/>
                <a:gd name="T5" fmla="*/ 64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2"/>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7" name="Freeform 103"/>
            <p:cNvSpPr>
              <a:spLocks/>
            </p:cNvSpPr>
            <p:nvPr/>
          </p:nvSpPr>
          <p:spPr bwMode="auto">
            <a:xfrm>
              <a:off x="2747" y="2173"/>
              <a:ext cx="7" cy="16"/>
            </a:xfrm>
            <a:custGeom>
              <a:avLst/>
              <a:gdLst>
                <a:gd name="T0" fmla="*/ 49 w 1"/>
                <a:gd name="T1" fmla="*/ 0 h 2"/>
                <a:gd name="T2" fmla="*/ 49 w 1"/>
                <a:gd name="T3" fmla="*/ 128 h 2"/>
                <a:gd name="T4" fmla="*/ 0 w 1"/>
                <a:gd name="T5" fmla="*/ 64 h 2"/>
                <a:gd name="T6" fmla="*/ 49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8" name="Freeform 104"/>
            <p:cNvSpPr>
              <a:spLocks/>
            </p:cNvSpPr>
            <p:nvPr/>
          </p:nvSpPr>
          <p:spPr bwMode="auto">
            <a:xfrm>
              <a:off x="2747" y="2196"/>
              <a:ext cx="7" cy="8"/>
            </a:xfrm>
            <a:custGeom>
              <a:avLst/>
              <a:gdLst>
                <a:gd name="T0" fmla="*/ 0 w 1"/>
                <a:gd name="T1" fmla="*/ 0 h 1"/>
                <a:gd name="T2" fmla="*/ 0 w 1"/>
                <a:gd name="T3" fmla="*/ 64 h 1"/>
                <a:gd name="T4" fmla="*/ 49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09" name="Freeform 105"/>
            <p:cNvSpPr>
              <a:spLocks/>
            </p:cNvSpPr>
            <p:nvPr/>
          </p:nvSpPr>
          <p:spPr bwMode="auto">
            <a:xfrm>
              <a:off x="2747" y="2212"/>
              <a:ext cx="7" cy="16"/>
            </a:xfrm>
            <a:custGeom>
              <a:avLst/>
              <a:gdLst>
                <a:gd name="T0" fmla="*/ 49 w 1"/>
                <a:gd name="T1" fmla="*/ 0 h 2"/>
                <a:gd name="T2" fmla="*/ 49 w 1"/>
                <a:gd name="T3" fmla="*/ 128 h 2"/>
                <a:gd name="T4" fmla="*/ 0 w 1"/>
                <a:gd name="T5" fmla="*/ 64 h 2"/>
                <a:gd name="T6" fmla="*/ 0 w 1"/>
                <a:gd name="T7" fmla="*/ 64 h 2"/>
                <a:gd name="T8" fmla="*/ 49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1" y="2"/>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0" name="Freeform 106"/>
            <p:cNvSpPr>
              <a:spLocks/>
            </p:cNvSpPr>
            <p:nvPr/>
          </p:nvSpPr>
          <p:spPr bwMode="auto">
            <a:xfrm>
              <a:off x="2793" y="2126"/>
              <a:ext cx="24" cy="16"/>
            </a:xfrm>
            <a:custGeom>
              <a:avLst/>
              <a:gdLst>
                <a:gd name="T0" fmla="*/ 0 w 3"/>
                <a:gd name="T1" fmla="*/ 0 h 2"/>
                <a:gd name="T2" fmla="*/ 64 w 3"/>
                <a:gd name="T3" fmla="*/ 128 h 2"/>
                <a:gd name="T4" fmla="*/ 192 w 3"/>
                <a:gd name="T5" fmla="*/ 0 h 2"/>
                <a:gd name="T6" fmla="*/ 0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0"/>
                  </a:moveTo>
                  <a:lnTo>
                    <a:pt x="1" y="2"/>
                  </a:lnTo>
                  <a:lnTo>
                    <a:pt x="3"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1" name="Freeform 107"/>
            <p:cNvSpPr>
              <a:spLocks/>
            </p:cNvSpPr>
            <p:nvPr/>
          </p:nvSpPr>
          <p:spPr bwMode="auto">
            <a:xfrm>
              <a:off x="2825" y="2126"/>
              <a:ext cx="15" cy="16"/>
            </a:xfrm>
            <a:custGeom>
              <a:avLst/>
              <a:gdLst>
                <a:gd name="T0" fmla="*/ 0 w 2"/>
                <a:gd name="T1" fmla="*/ 0 h 2"/>
                <a:gd name="T2" fmla="*/ 113 w 2"/>
                <a:gd name="T3" fmla="*/ 128 h 2"/>
                <a:gd name="T4" fmla="*/ 113 w 2"/>
                <a:gd name="T5" fmla="*/ 64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2"/>
                  </a:lnTo>
                  <a:lnTo>
                    <a:pt x="2"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2" name="Freeform 108"/>
            <p:cNvSpPr>
              <a:spLocks/>
            </p:cNvSpPr>
            <p:nvPr/>
          </p:nvSpPr>
          <p:spPr bwMode="auto">
            <a:xfrm>
              <a:off x="2801" y="2134"/>
              <a:ext cx="24" cy="16"/>
            </a:xfrm>
            <a:custGeom>
              <a:avLst/>
              <a:gdLst>
                <a:gd name="T0" fmla="*/ 128 w 3"/>
                <a:gd name="T1" fmla="*/ 0 h 2"/>
                <a:gd name="T2" fmla="*/ 192 w 3"/>
                <a:gd name="T3" fmla="*/ 128 h 2"/>
                <a:gd name="T4" fmla="*/ 0 w 3"/>
                <a:gd name="T5" fmla="*/ 128 h 2"/>
                <a:gd name="T6" fmla="*/ 128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0"/>
                  </a:moveTo>
                  <a:lnTo>
                    <a:pt x="3" y="2"/>
                  </a:lnTo>
                  <a:lnTo>
                    <a:pt x="0"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3" name="Freeform 109"/>
            <p:cNvSpPr>
              <a:spLocks/>
            </p:cNvSpPr>
            <p:nvPr/>
          </p:nvSpPr>
          <p:spPr bwMode="auto">
            <a:xfrm>
              <a:off x="2848" y="2134"/>
              <a:ext cx="8" cy="8"/>
            </a:xfrm>
            <a:custGeom>
              <a:avLst/>
              <a:gdLst>
                <a:gd name="T0" fmla="*/ 0 w 1"/>
                <a:gd name="T1" fmla="*/ 0 h 1"/>
                <a:gd name="T2" fmla="*/ 0 w 1"/>
                <a:gd name="T3" fmla="*/ 64 h 1"/>
                <a:gd name="T4" fmla="*/ 64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4" name="Freeform 110"/>
            <p:cNvSpPr>
              <a:spLocks/>
            </p:cNvSpPr>
            <p:nvPr/>
          </p:nvSpPr>
          <p:spPr bwMode="auto">
            <a:xfrm>
              <a:off x="2864" y="2134"/>
              <a:ext cx="15" cy="8"/>
            </a:xfrm>
            <a:custGeom>
              <a:avLst/>
              <a:gdLst>
                <a:gd name="T0" fmla="*/ 0 w 2"/>
                <a:gd name="T1" fmla="*/ 0 h 1"/>
                <a:gd name="T2" fmla="*/ 113 w 2"/>
                <a:gd name="T3" fmla="*/ 0 h 1"/>
                <a:gd name="T4" fmla="*/ 60 w 2"/>
                <a:gd name="T5" fmla="*/ 64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5" name="Freeform 111"/>
            <p:cNvSpPr>
              <a:spLocks/>
            </p:cNvSpPr>
            <p:nvPr/>
          </p:nvSpPr>
          <p:spPr bwMode="auto">
            <a:xfrm>
              <a:off x="2879" y="2142"/>
              <a:ext cx="8" cy="1"/>
            </a:xfrm>
            <a:custGeom>
              <a:avLst/>
              <a:gdLst>
                <a:gd name="T0" fmla="*/ 0 w 1"/>
                <a:gd name="T1" fmla="*/ 0 h 1"/>
                <a:gd name="T2" fmla="*/ 0 w 1"/>
                <a:gd name="T3" fmla="*/ 0 h 1"/>
                <a:gd name="T4" fmla="*/ 6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6" name="Freeform 112"/>
            <p:cNvSpPr>
              <a:spLocks/>
            </p:cNvSpPr>
            <p:nvPr/>
          </p:nvSpPr>
          <p:spPr bwMode="auto">
            <a:xfrm>
              <a:off x="2684" y="2118"/>
              <a:ext cx="16" cy="8"/>
            </a:xfrm>
            <a:custGeom>
              <a:avLst/>
              <a:gdLst>
                <a:gd name="T0" fmla="*/ 128 w 2"/>
                <a:gd name="T1" fmla="*/ 0 h 1"/>
                <a:gd name="T2" fmla="*/ 128 w 2"/>
                <a:gd name="T3" fmla="*/ 64 h 1"/>
                <a:gd name="T4" fmla="*/ 0 w 2"/>
                <a:gd name="T5" fmla="*/ 0 h 1"/>
                <a:gd name="T6" fmla="*/ 128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1"/>
                  </a:ln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7" name="Freeform 113"/>
            <p:cNvSpPr>
              <a:spLocks/>
            </p:cNvSpPr>
            <p:nvPr/>
          </p:nvSpPr>
          <p:spPr bwMode="auto">
            <a:xfrm>
              <a:off x="2676" y="2134"/>
              <a:ext cx="16" cy="8"/>
            </a:xfrm>
            <a:custGeom>
              <a:avLst/>
              <a:gdLst>
                <a:gd name="T0" fmla="*/ 64 w 2"/>
                <a:gd name="T1" fmla="*/ 0 h 1"/>
                <a:gd name="T2" fmla="*/ 0 w 2"/>
                <a:gd name="T3" fmla="*/ 64 h 1"/>
                <a:gd name="T4" fmla="*/ 128 w 2"/>
                <a:gd name="T5" fmla="*/ 64 h 1"/>
                <a:gd name="T6" fmla="*/ 64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0" y="1"/>
                  </a:lnTo>
                  <a:lnTo>
                    <a:pt x="2"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8" name="Freeform 114"/>
            <p:cNvSpPr>
              <a:spLocks/>
            </p:cNvSpPr>
            <p:nvPr/>
          </p:nvSpPr>
          <p:spPr bwMode="auto">
            <a:xfrm>
              <a:off x="2653" y="2126"/>
              <a:ext cx="23" cy="16"/>
            </a:xfrm>
            <a:custGeom>
              <a:avLst/>
              <a:gdLst>
                <a:gd name="T0" fmla="*/ 176 w 3"/>
                <a:gd name="T1" fmla="*/ 0 h 2"/>
                <a:gd name="T2" fmla="*/ 115 w 3"/>
                <a:gd name="T3" fmla="*/ 128 h 2"/>
                <a:gd name="T4" fmla="*/ 0 w 3"/>
                <a:gd name="T5" fmla="*/ 0 h 2"/>
                <a:gd name="T6" fmla="*/ 17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2" y="2"/>
                  </a:lnTo>
                  <a:lnTo>
                    <a:pt x="0" y="0"/>
                  </a:lnTo>
                  <a:lnTo>
                    <a:pt x="3"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19" name="Freeform 115"/>
            <p:cNvSpPr>
              <a:spLocks/>
            </p:cNvSpPr>
            <p:nvPr/>
          </p:nvSpPr>
          <p:spPr bwMode="auto">
            <a:xfrm>
              <a:off x="2637" y="2134"/>
              <a:ext cx="16" cy="8"/>
            </a:xfrm>
            <a:custGeom>
              <a:avLst/>
              <a:gdLst>
                <a:gd name="T0" fmla="*/ 64 w 2"/>
                <a:gd name="T1" fmla="*/ 0 h 1"/>
                <a:gd name="T2" fmla="*/ 128 w 2"/>
                <a:gd name="T3" fmla="*/ 64 h 1"/>
                <a:gd name="T4" fmla="*/ 0 w 2"/>
                <a:gd name="T5" fmla="*/ 64 h 1"/>
                <a:gd name="T6" fmla="*/ 64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2" y="1"/>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0" name="Freeform 116"/>
            <p:cNvSpPr>
              <a:spLocks/>
            </p:cNvSpPr>
            <p:nvPr/>
          </p:nvSpPr>
          <p:spPr bwMode="auto">
            <a:xfrm>
              <a:off x="2622" y="2134"/>
              <a:ext cx="15" cy="8"/>
            </a:xfrm>
            <a:custGeom>
              <a:avLst/>
              <a:gdLst>
                <a:gd name="T0" fmla="*/ 113 w 2"/>
                <a:gd name="T1" fmla="*/ 0 h 1"/>
                <a:gd name="T2" fmla="*/ 0 w 2"/>
                <a:gd name="T3" fmla="*/ 64 h 1"/>
                <a:gd name="T4" fmla="*/ 0 w 2"/>
                <a:gd name="T5" fmla="*/ 0 h 1"/>
                <a:gd name="T6" fmla="*/ 113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1" name="Freeform 117"/>
            <p:cNvSpPr>
              <a:spLocks/>
            </p:cNvSpPr>
            <p:nvPr/>
          </p:nvSpPr>
          <p:spPr bwMode="auto">
            <a:xfrm>
              <a:off x="2606" y="2134"/>
              <a:ext cx="8" cy="8"/>
            </a:xfrm>
            <a:custGeom>
              <a:avLst/>
              <a:gdLst>
                <a:gd name="T0" fmla="*/ 64 w 1"/>
                <a:gd name="T1" fmla="*/ 0 h 1"/>
                <a:gd name="T2" fmla="*/ 64 w 1"/>
                <a:gd name="T3" fmla="*/ 64 h 1"/>
                <a:gd name="T4" fmla="*/ 0 w 1"/>
                <a:gd name="T5" fmla="*/ 64 h 1"/>
                <a:gd name="T6" fmla="*/ 6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1"/>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2" name="Freeform 118"/>
            <p:cNvSpPr>
              <a:spLocks/>
            </p:cNvSpPr>
            <p:nvPr/>
          </p:nvSpPr>
          <p:spPr bwMode="auto">
            <a:xfrm>
              <a:off x="2583" y="2142"/>
              <a:ext cx="15" cy="8"/>
            </a:xfrm>
            <a:custGeom>
              <a:avLst/>
              <a:gdLst>
                <a:gd name="T0" fmla="*/ 113 w 2"/>
                <a:gd name="T1" fmla="*/ 0 h 1"/>
                <a:gd name="T2" fmla="*/ 113 w 2"/>
                <a:gd name="T3" fmla="*/ 0 h 1"/>
                <a:gd name="T4" fmla="*/ 0 w 2"/>
                <a:gd name="T5" fmla="*/ 64 h 1"/>
                <a:gd name="T6" fmla="*/ 113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2" y="0"/>
                  </a:lnTo>
                  <a:lnTo>
                    <a:pt x="0"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3" name="Freeform 119"/>
            <p:cNvSpPr>
              <a:spLocks/>
            </p:cNvSpPr>
            <p:nvPr/>
          </p:nvSpPr>
          <p:spPr bwMode="auto">
            <a:xfrm>
              <a:off x="2474" y="1947"/>
              <a:ext cx="109" cy="132"/>
            </a:xfrm>
            <a:custGeom>
              <a:avLst/>
              <a:gdLst>
                <a:gd name="T0" fmla="*/ 241 w 14"/>
                <a:gd name="T1" fmla="*/ 0 h 17"/>
                <a:gd name="T2" fmla="*/ 304 w 14"/>
                <a:gd name="T3" fmla="*/ 62 h 17"/>
                <a:gd name="T4" fmla="*/ 304 w 14"/>
                <a:gd name="T5" fmla="*/ 124 h 17"/>
                <a:gd name="T6" fmla="*/ 670 w 14"/>
                <a:gd name="T7" fmla="*/ 606 h 17"/>
                <a:gd name="T8" fmla="*/ 304 w 14"/>
                <a:gd name="T9" fmla="*/ 901 h 17"/>
                <a:gd name="T10" fmla="*/ 179 w 14"/>
                <a:gd name="T11" fmla="*/ 963 h 17"/>
                <a:gd name="T12" fmla="*/ 125 w 14"/>
                <a:gd name="T13" fmla="*/ 963 h 17"/>
                <a:gd name="T14" fmla="*/ 0 w 14"/>
                <a:gd name="T15" fmla="*/ 963 h 17"/>
                <a:gd name="T16" fmla="*/ 0 w 14"/>
                <a:gd name="T17" fmla="*/ 1025 h 17"/>
                <a:gd name="T18" fmla="*/ 62 w 14"/>
                <a:gd name="T19" fmla="*/ 1025 h 17"/>
                <a:gd name="T20" fmla="*/ 179 w 14"/>
                <a:gd name="T21" fmla="*/ 1025 h 17"/>
                <a:gd name="T22" fmla="*/ 304 w 14"/>
                <a:gd name="T23" fmla="*/ 963 h 17"/>
                <a:gd name="T24" fmla="*/ 428 w 14"/>
                <a:gd name="T25" fmla="*/ 846 h 17"/>
                <a:gd name="T26" fmla="*/ 607 w 14"/>
                <a:gd name="T27" fmla="*/ 722 h 17"/>
                <a:gd name="T28" fmla="*/ 786 w 14"/>
                <a:gd name="T29" fmla="*/ 606 h 17"/>
                <a:gd name="T30" fmla="*/ 786 w 14"/>
                <a:gd name="T31" fmla="*/ 544 h 17"/>
                <a:gd name="T32" fmla="*/ 786 w 14"/>
                <a:gd name="T33" fmla="*/ 481 h 17"/>
                <a:gd name="T34" fmla="*/ 724 w 14"/>
                <a:gd name="T35" fmla="*/ 481 h 17"/>
                <a:gd name="T36" fmla="*/ 670 w 14"/>
                <a:gd name="T37" fmla="*/ 419 h 17"/>
                <a:gd name="T38" fmla="*/ 428 w 14"/>
                <a:gd name="T39" fmla="*/ 179 h 17"/>
                <a:gd name="T40" fmla="*/ 428 w 14"/>
                <a:gd name="T41" fmla="*/ 124 h 17"/>
                <a:gd name="T42" fmla="*/ 428 w 14"/>
                <a:gd name="T43" fmla="*/ 124 h 17"/>
                <a:gd name="T44" fmla="*/ 786 w 14"/>
                <a:gd name="T45" fmla="*/ 419 h 17"/>
                <a:gd name="T46" fmla="*/ 849 w 14"/>
                <a:gd name="T47" fmla="*/ 419 h 17"/>
                <a:gd name="T48" fmla="*/ 483 w 14"/>
                <a:gd name="T49" fmla="*/ 62 h 17"/>
                <a:gd name="T50" fmla="*/ 428 w 14"/>
                <a:gd name="T51" fmla="*/ 62 h 17"/>
                <a:gd name="T52" fmla="*/ 366 w 14"/>
                <a:gd name="T53" fmla="*/ 0 h 17"/>
                <a:gd name="T54" fmla="*/ 241 w 14"/>
                <a:gd name="T55" fmla="*/ 0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 h="17">
                  <a:moveTo>
                    <a:pt x="4" y="0"/>
                  </a:moveTo>
                  <a:lnTo>
                    <a:pt x="5" y="1"/>
                  </a:lnTo>
                  <a:lnTo>
                    <a:pt x="5" y="2"/>
                  </a:lnTo>
                  <a:lnTo>
                    <a:pt x="11" y="10"/>
                  </a:lnTo>
                  <a:lnTo>
                    <a:pt x="5" y="15"/>
                  </a:lnTo>
                  <a:lnTo>
                    <a:pt x="3" y="16"/>
                  </a:lnTo>
                  <a:lnTo>
                    <a:pt x="2" y="16"/>
                  </a:lnTo>
                  <a:lnTo>
                    <a:pt x="0" y="16"/>
                  </a:lnTo>
                  <a:lnTo>
                    <a:pt x="0" y="17"/>
                  </a:lnTo>
                  <a:lnTo>
                    <a:pt x="1" y="17"/>
                  </a:lnTo>
                  <a:lnTo>
                    <a:pt x="3" y="17"/>
                  </a:lnTo>
                  <a:lnTo>
                    <a:pt x="5" y="16"/>
                  </a:lnTo>
                  <a:lnTo>
                    <a:pt x="7" y="14"/>
                  </a:lnTo>
                  <a:lnTo>
                    <a:pt x="10" y="12"/>
                  </a:lnTo>
                  <a:lnTo>
                    <a:pt x="13" y="10"/>
                  </a:lnTo>
                  <a:lnTo>
                    <a:pt x="13" y="9"/>
                  </a:lnTo>
                  <a:lnTo>
                    <a:pt x="13" y="8"/>
                  </a:lnTo>
                  <a:lnTo>
                    <a:pt x="12" y="8"/>
                  </a:lnTo>
                  <a:lnTo>
                    <a:pt x="11" y="7"/>
                  </a:lnTo>
                  <a:lnTo>
                    <a:pt x="7" y="3"/>
                  </a:lnTo>
                  <a:lnTo>
                    <a:pt x="7" y="2"/>
                  </a:lnTo>
                  <a:lnTo>
                    <a:pt x="13" y="7"/>
                  </a:lnTo>
                  <a:lnTo>
                    <a:pt x="14" y="7"/>
                  </a:lnTo>
                  <a:lnTo>
                    <a:pt x="8" y="1"/>
                  </a:lnTo>
                  <a:lnTo>
                    <a:pt x="7" y="1"/>
                  </a:lnTo>
                  <a:lnTo>
                    <a:pt x="6" y="0"/>
                  </a:lnTo>
                  <a:lnTo>
                    <a:pt x="4"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4" name="Freeform 120"/>
            <p:cNvSpPr>
              <a:spLocks/>
            </p:cNvSpPr>
            <p:nvPr/>
          </p:nvSpPr>
          <p:spPr bwMode="auto">
            <a:xfrm>
              <a:off x="2567" y="1947"/>
              <a:ext cx="148" cy="101"/>
            </a:xfrm>
            <a:custGeom>
              <a:avLst/>
              <a:gdLst>
                <a:gd name="T0" fmla="*/ 483 w 19"/>
                <a:gd name="T1" fmla="*/ 0 h 13"/>
                <a:gd name="T2" fmla="*/ 428 w 19"/>
                <a:gd name="T3" fmla="*/ 62 h 13"/>
                <a:gd name="T4" fmla="*/ 366 w 19"/>
                <a:gd name="T5" fmla="*/ 124 h 13"/>
                <a:gd name="T6" fmla="*/ 62 w 19"/>
                <a:gd name="T7" fmla="*/ 420 h 13"/>
                <a:gd name="T8" fmla="*/ 0 w 19"/>
                <a:gd name="T9" fmla="*/ 420 h 13"/>
                <a:gd name="T10" fmla="*/ 0 w 19"/>
                <a:gd name="T11" fmla="*/ 606 h 13"/>
                <a:gd name="T12" fmla="*/ 125 w 19"/>
                <a:gd name="T13" fmla="*/ 606 h 13"/>
                <a:gd name="T14" fmla="*/ 241 w 19"/>
                <a:gd name="T15" fmla="*/ 606 h 13"/>
                <a:gd name="T16" fmla="*/ 366 w 19"/>
                <a:gd name="T17" fmla="*/ 660 h 13"/>
                <a:gd name="T18" fmla="*/ 483 w 19"/>
                <a:gd name="T19" fmla="*/ 723 h 13"/>
                <a:gd name="T20" fmla="*/ 670 w 19"/>
                <a:gd name="T21" fmla="*/ 723 h 13"/>
                <a:gd name="T22" fmla="*/ 787 w 19"/>
                <a:gd name="T23" fmla="*/ 785 h 13"/>
                <a:gd name="T24" fmla="*/ 1028 w 19"/>
                <a:gd name="T25" fmla="*/ 785 h 13"/>
                <a:gd name="T26" fmla="*/ 1153 w 19"/>
                <a:gd name="T27" fmla="*/ 785 h 13"/>
                <a:gd name="T28" fmla="*/ 1153 w 19"/>
                <a:gd name="T29" fmla="*/ 723 h 13"/>
                <a:gd name="T30" fmla="*/ 974 w 19"/>
                <a:gd name="T31" fmla="*/ 723 h 13"/>
                <a:gd name="T32" fmla="*/ 787 w 19"/>
                <a:gd name="T33" fmla="*/ 723 h 13"/>
                <a:gd name="T34" fmla="*/ 670 w 19"/>
                <a:gd name="T35" fmla="*/ 660 h 13"/>
                <a:gd name="T36" fmla="*/ 483 w 19"/>
                <a:gd name="T37" fmla="*/ 660 h 13"/>
                <a:gd name="T38" fmla="*/ 428 w 19"/>
                <a:gd name="T39" fmla="*/ 606 h 13"/>
                <a:gd name="T40" fmla="*/ 304 w 19"/>
                <a:gd name="T41" fmla="*/ 606 h 13"/>
                <a:gd name="T42" fmla="*/ 241 w 19"/>
                <a:gd name="T43" fmla="*/ 544 h 13"/>
                <a:gd name="T44" fmla="*/ 241 w 19"/>
                <a:gd name="T45" fmla="*/ 544 h 13"/>
                <a:gd name="T46" fmla="*/ 545 w 19"/>
                <a:gd name="T47" fmla="*/ 179 h 13"/>
                <a:gd name="T48" fmla="*/ 483 w 19"/>
                <a:gd name="T49" fmla="*/ 124 h 13"/>
                <a:gd name="T50" fmla="*/ 179 w 19"/>
                <a:gd name="T51" fmla="*/ 482 h 13"/>
                <a:gd name="T52" fmla="*/ 179 w 19"/>
                <a:gd name="T53" fmla="*/ 482 h 13"/>
                <a:gd name="T54" fmla="*/ 179 w 19"/>
                <a:gd name="T55" fmla="*/ 482 h 13"/>
                <a:gd name="T56" fmla="*/ 483 w 19"/>
                <a:gd name="T57" fmla="*/ 124 h 13"/>
                <a:gd name="T58" fmla="*/ 545 w 19"/>
                <a:gd name="T59" fmla="*/ 124 h 13"/>
                <a:gd name="T60" fmla="*/ 608 w 19"/>
                <a:gd name="T61" fmla="*/ 0 h 13"/>
                <a:gd name="T62" fmla="*/ 483 w 19"/>
                <a:gd name="T63" fmla="*/ 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 h="13">
                  <a:moveTo>
                    <a:pt x="8" y="0"/>
                  </a:moveTo>
                  <a:lnTo>
                    <a:pt x="7" y="1"/>
                  </a:lnTo>
                  <a:lnTo>
                    <a:pt x="6" y="2"/>
                  </a:lnTo>
                  <a:lnTo>
                    <a:pt x="1" y="7"/>
                  </a:lnTo>
                  <a:lnTo>
                    <a:pt x="0" y="7"/>
                  </a:lnTo>
                  <a:lnTo>
                    <a:pt x="0" y="10"/>
                  </a:lnTo>
                  <a:lnTo>
                    <a:pt x="2" y="10"/>
                  </a:lnTo>
                  <a:lnTo>
                    <a:pt x="4" y="10"/>
                  </a:lnTo>
                  <a:lnTo>
                    <a:pt x="6" y="11"/>
                  </a:lnTo>
                  <a:lnTo>
                    <a:pt x="8" y="12"/>
                  </a:lnTo>
                  <a:lnTo>
                    <a:pt x="11" y="12"/>
                  </a:lnTo>
                  <a:lnTo>
                    <a:pt x="13" y="13"/>
                  </a:lnTo>
                  <a:lnTo>
                    <a:pt x="17" y="13"/>
                  </a:lnTo>
                  <a:lnTo>
                    <a:pt x="19" y="13"/>
                  </a:lnTo>
                  <a:lnTo>
                    <a:pt x="19" y="12"/>
                  </a:lnTo>
                  <a:lnTo>
                    <a:pt x="16" y="12"/>
                  </a:lnTo>
                  <a:lnTo>
                    <a:pt x="13" y="12"/>
                  </a:lnTo>
                  <a:lnTo>
                    <a:pt x="11" y="11"/>
                  </a:lnTo>
                  <a:lnTo>
                    <a:pt x="8" y="11"/>
                  </a:lnTo>
                  <a:lnTo>
                    <a:pt x="7" y="10"/>
                  </a:lnTo>
                  <a:lnTo>
                    <a:pt x="5" y="10"/>
                  </a:lnTo>
                  <a:lnTo>
                    <a:pt x="4" y="9"/>
                  </a:lnTo>
                  <a:lnTo>
                    <a:pt x="9" y="3"/>
                  </a:lnTo>
                  <a:lnTo>
                    <a:pt x="8" y="2"/>
                  </a:lnTo>
                  <a:lnTo>
                    <a:pt x="3" y="8"/>
                  </a:lnTo>
                  <a:lnTo>
                    <a:pt x="8" y="2"/>
                  </a:lnTo>
                  <a:lnTo>
                    <a:pt x="9" y="2"/>
                  </a:lnTo>
                  <a:lnTo>
                    <a:pt x="10"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5" name="Freeform 121"/>
            <p:cNvSpPr>
              <a:spLocks/>
            </p:cNvSpPr>
            <p:nvPr/>
          </p:nvSpPr>
          <p:spPr bwMode="auto">
            <a:xfrm>
              <a:off x="2630" y="1954"/>
              <a:ext cx="7" cy="16"/>
            </a:xfrm>
            <a:custGeom>
              <a:avLst/>
              <a:gdLst>
                <a:gd name="T0" fmla="*/ 0 w 1"/>
                <a:gd name="T1" fmla="*/ 0 h 2"/>
                <a:gd name="T2" fmla="*/ 0 w 1"/>
                <a:gd name="T3" fmla="*/ 128 h 2"/>
                <a:gd name="T4" fmla="*/ 49 w 1"/>
                <a:gd name="T5" fmla="*/ 128 h 2"/>
                <a:gd name="T6" fmla="*/ 49 w 1"/>
                <a:gd name="T7" fmla="*/ 128 h 2"/>
                <a:gd name="T8" fmla="*/ 49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2"/>
                  </a:lnTo>
                  <a:lnTo>
                    <a:pt x="1" y="2"/>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6" name="Freeform 122"/>
            <p:cNvSpPr>
              <a:spLocks/>
            </p:cNvSpPr>
            <p:nvPr/>
          </p:nvSpPr>
          <p:spPr bwMode="auto">
            <a:xfrm>
              <a:off x="2786" y="1947"/>
              <a:ext cx="249" cy="93"/>
            </a:xfrm>
            <a:custGeom>
              <a:avLst/>
              <a:gdLst>
                <a:gd name="T0" fmla="*/ 482 w 32"/>
                <a:gd name="T1" fmla="*/ 0 h 12"/>
                <a:gd name="T2" fmla="*/ 545 w 32"/>
                <a:gd name="T3" fmla="*/ 124 h 12"/>
                <a:gd name="T4" fmla="*/ 545 w 32"/>
                <a:gd name="T5" fmla="*/ 178 h 12"/>
                <a:gd name="T6" fmla="*/ 973 w 32"/>
                <a:gd name="T7" fmla="*/ 605 h 12"/>
                <a:gd name="T8" fmla="*/ 848 w 32"/>
                <a:gd name="T9" fmla="*/ 605 h 12"/>
                <a:gd name="T10" fmla="*/ 669 w 32"/>
                <a:gd name="T11" fmla="*/ 659 h 12"/>
                <a:gd name="T12" fmla="*/ 545 w 32"/>
                <a:gd name="T13" fmla="*/ 659 h 12"/>
                <a:gd name="T14" fmla="*/ 420 w 32"/>
                <a:gd name="T15" fmla="*/ 659 h 12"/>
                <a:gd name="T16" fmla="*/ 241 w 32"/>
                <a:gd name="T17" fmla="*/ 659 h 12"/>
                <a:gd name="T18" fmla="*/ 0 w 32"/>
                <a:gd name="T19" fmla="*/ 721 h 12"/>
                <a:gd name="T20" fmla="*/ 0 w 32"/>
                <a:gd name="T21" fmla="*/ 721 h 12"/>
                <a:gd name="T22" fmla="*/ 303 w 32"/>
                <a:gd name="T23" fmla="*/ 721 h 12"/>
                <a:gd name="T24" fmla="*/ 545 w 32"/>
                <a:gd name="T25" fmla="*/ 721 h 12"/>
                <a:gd name="T26" fmla="*/ 724 w 32"/>
                <a:gd name="T27" fmla="*/ 659 h 12"/>
                <a:gd name="T28" fmla="*/ 910 w 32"/>
                <a:gd name="T29" fmla="*/ 659 h 12"/>
                <a:gd name="T30" fmla="*/ 1089 w 32"/>
                <a:gd name="T31" fmla="*/ 605 h 12"/>
                <a:gd name="T32" fmla="*/ 1214 w 32"/>
                <a:gd name="T33" fmla="*/ 605 h 12"/>
                <a:gd name="T34" fmla="*/ 1331 w 32"/>
                <a:gd name="T35" fmla="*/ 605 h 12"/>
                <a:gd name="T36" fmla="*/ 1517 w 32"/>
                <a:gd name="T37" fmla="*/ 543 h 12"/>
                <a:gd name="T38" fmla="*/ 1634 w 32"/>
                <a:gd name="T39" fmla="*/ 481 h 12"/>
                <a:gd name="T40" fmla="*/ 1759 w 32"/>
                <a:gd name="T41" fmla="*/ 481 h 12"/>
                <a:gd name="T42" fmla="*/ 1813 w 32"/>
                <a:gd name="T43" fmla="*/ 419 h 12"/>
                <a:gd name="T44" fmla="*/ 1938 w 32"/>
                <a:gd name="T45" fmla="*/ 364 h 12"/>
                <a:gd name="T46" fmla="*/ 1938 w 32"/>
                <a:gd name="T47" fmla="*/ 364 h 12"/>
                <a:gd name="T48" fmla="*/ 1875 w 32"/>
                <a:gd name="T49" fmla="*/ 364 h 12"/>
                <a:gd name="T50" fmla="*/ 1813 w 32"/>
                <a:gd name="T51" fmla="*/ 364 h 12"/>
                <a:gd name="T52" fmla="*/ 1696 w 32"/>
                <a:gd name="T53" fmla="*/ 419 h 12"/>
                <a:gd name="T54" fmla="*/ 1517 w 32"/>
                <a:gd name="T55" fmla="*/ 481 h 12"/>
                <a:gd name="T56" fmla="*/ 1393 w 32"/>
                <a:gd name="T57" fmla="*/ 543 h 12"/>
                <a:gd name="T58" fmla="*/ 1214 w 32"/>
                <a:gd name="T59" fmla="*/ 543 h 12"/>
                <a:gd name="T60" fmla="*/ 1027 w 32"/>
                <a:gd name="T61" fmla="*/ 481 h 12"/>
                <a:gd name="T62" fmla="*/ 973 w 32"/>
                <a:gd name="T63" fmla="*/ 481 h 12"/>
                <a:gd name="T64" fmla="*/ 669 w 32"/>
                <a:gd name="T65" fmla="*/ 178 h 12"/>
                <a:gd name="T66" fmla="*/ 669 w 32"/>
                <a:gd name="T67" fmla="*/ 178 h 12"/>
                <a:gd name="T68" fmla="*/ 724 w 32"/>
                <a:gd name="T69" fmla="*/ 178 h 12"/>
                <a:gd name="T70" fmla="*/ 1027 w 32"/>
                <a:gd name="T71" fmla="*/ 481 h 12"/>
                <a:gd name="T72" fmla="*/ 1089 w 32"/>
                <a:gd name="T73" fmla="*/ 419 h 12"/>
                <a:gd name="T74" fmla="*/ 669 w 32"/>
                <a:gd name="T75" fmla="*/ 62 h 12"/>
                <a:gd name="T76" fmla="*/ 669 w 32"/>
                <a:gd name="T77" fmla="*/ 0 h 12"/>
                <a:gd name="T78" fmla="*/ 482 w 32"/>
                <a:gd name="T79" fmla="*/ 0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12">
                  <a:moveTo>
                    <a:pt x="8" y="0"/>
                  </a:moveTo>
                  <a:lnTo>
                    <a:pt x="9" y="2"/>
                  </a:lnTo>
                  <a:lnTo>
                    <a:pt x="9" y="3"/>
                  </a:lnTo>
                  <a:lnTo>
                    <a:pt x="16" y="10"/>
                  </a:lnTo>
                  <a:lnTo>
                    <a:pt x="14" y="10"/>
                  </a:lnTo>
                  <a:lnTo>
                    <a:pt x="11" y="11"/>
                  </a:lnTo>
                  <a:lnTo>
                    <a:pt x="9" y="11"/>
                  </a:lnTo>
                  <a:lnTo>
                    <a:pt x="7" y="11"/>
                  </a:lnTo>
                  <a:lnTo>
                    <a:pt x="4" y="11"/>
                  </a:lnTo>
                  <a:lnTo>
                    <a:pt x="0" y="12"/>
                  </a:lnTo>
                  <a:lnTo>
                    <a:pt x="5" y="12"/>
                  </a:lnTo>
                  <a:lnTo>
                    <a:pt x="9" y="12"/>
                  </a:lnTo>
                  <a:lnTo>
                    <a:pt x="12" y="11"/>
                  </a:lnTo>
                  <a:lnTo>
                    <a:pt x="15" y="11"/>
                  </a:lnTo>
                  <a:lnTo>
                    <a:pt x="18" y="10"/>
                  </a:lnTo>
                  <a:lnTo>
                    <a:pt x="20" y="10"/>
                  </a:lnTo>
                  <a:lnTo>
                    <a:pt x="22" y="10"/>
                  </a:lnTo>
                  <a:lnTo>
                    <a:pt x="25" y="9"/>
                  </a:lnTo>
                  <a:lnTo>
                    <a:pt x="27" y="8"/>
                  </a:lnTo>
                  <a:lnTo>
                    <a:pt x="29" y="8"/>
                  </a:lnTo>
                  <a:lnTo>
                    <a:pt x="30" y="7"/>
                  </a:lnTo>
                  <a:lnTo>
                    <a:pt x="32" y="6"/>
                  </a:lnTo>
                  <a:lnTo>
                    <a:pt x="31" y="6"/>
                  </a:lnTo>
                  <a:lnTo>
                    <a:pt x="30" y="6"/>
                  </a:lnTo>
                  <a:lnTo>
                    <a:pt x="28" y="7"/>
                  </a:lnTo>
                  <a:lnTo>
                    <a:pt x="25" y="8"/>
                  </a:lnTo>
                  <a:lnTo>
                    <a:pt x="23" y="9"/>
                  </a:lnTo>
                  <a:lnTo>
                    <a:pt x="20" y="9"/>
                  </a:lnTo>
                  <a:lnTo>
                    <a:pt x="17" y="8"/>
                  </a:lnTo>
                  <a:lnTo>
                    <a:pt x="16" y="8"/>
                  </a:lnTo>
                  <a:lnTo>
                    <a:pt x="11" y="3"/>
                  </a:lnTo>
                  <a:lnTo>
                    <a:pt x="12" y="3"/>
                  </a:lnTo>
                  <a:lnTo>
                    <a:pt x="17" y="8"/>
                  </a:lnTo>
                  <a:lnTo>
                    <a:pt x="18" y="7"/>
                  </a:lnTo>
                  <a:lnTo>
                    <a:pt x="11" y="1"/>
                  </a:lnTo>
                  <a:lnTo>
                    <a:pt x="11"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7" name="Freeform 123"/>
            <p:cNvSpPr>
              <a:spLocks/>
            </p:cNvSpPr>
            <p:nvPr/>
          </p:nvSpPr>
          <p:spPr bwMode="auto">
            <a:xfrm>
              <a:off x="2918" y="1947"/>
              <a:ext cx="78" cy="70"/>
            </a:xfrm>
            <a:custGeom>
              <a:avLst/>
              <a:gdLst>
                <a:gd name="T0" fmla="*/ 0 w 10"/>
                <a:gd name="T1" fmla="*/ 420 h 9"/>
                <a:gd name="T2" fmla="*/ 0 w 10"/>
                <a:gd name="T3" fmla="*/ 544 h 9"/>
                <a:gd name="T4" fmla="*/ 179 w 10"/>
                <a:gd name="T5" fmla="*/ 544 h 9"/>
                <a:gd name="T6" fmla="*/ 242 w 10"/>
                <a:gd name="T7" fmla="*/ 482 h 9"/>
                <a:gd name="T8" fmla="*/ 179 w 10"/>
                <a:gd name="T9" fmla="*/ 420 h 9"/>
                <a:gd name="T10" fmla="*/ 125 w 10"/>
                <a:gd name="T11" fmla="*/ 482 h 9"/>
                <a:gd name="T12" fmla="*/ 125 w 10"/>
                <a:gd name="T13" fmla="*/ 482 h 9"/>
                <a:gd name="T14" fmla="*/ 125 w 10"/>
                <a:gd name="T15" fmla="*/ 420 h 9"/>
                <a:gd name="T16" fmla="*/ 429 w 10"/>
                <a:gd name="T17" fmla="*/ 124 h 9"/>
                <a:gd name="T18" fmla="*/ 546 w 10"/>
                <a:gd name="T19" fmla="*/ 124 h 9"/>
                <a:gd name="T20" fmla="*/ 546 w 10"/>
                <a:gd name="T21" fmla="*/ 62 h 9"/>
                <a:gd name="T22" fmla="*/ 608 w 10"/>
                <a:gd name="T23" fmla="*/ 0 h 9"/>
                <a:gd name="T24" fmla="*/ 429 w 10"/>
                <a:gd name="T25" fmla="*/ 0 h 9"/>
                <a:gd name="T26" fmla="*/ 429 w 10"/>
                <a:gd name="T27" fmla="*/ 62 h 9"/>
                <a:gd name="T28" fmla="*/ 367 w 10"/>
                <a:gd name="T29" fmla="*/ 62 h 9"/>
                <a:gd name="T30" fmla="*/ 0 w 10"/>
                <a:gd name="T31" fmla="*/ 366 h 9"/>
                <a:gd name="T32" fmla="*/ 0 w 10"/>
                <a:gd name="T33" fmla="*/ 42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9">
                  <a:moveTo>
                    <a:pt x="0" y="7"/>
                  </a:moveTo>
                  <a:lnTo>
                    <a:pt x="0" y="9"/>
                  </a:lnTo>
                  <a:lnTo>
                    <a:pt x="3" y="9"/>
                  </a:lnTo>
                  <a:lnTo>
                    <a:pt x="4" y="8"/>
                  </a:lnTo>
                  <a:lnTo>
                    <a:pt x="3" y="7"/>
                  </a:lnTo>
                  <a:lnTo>
                    <a:pt x="2" y="8"/>
                  </a:lnTo>
                  <a:lnTo>
                    <a:pt x="2" y="7"/>
                  </a:lnTo>
                  <a:lnTo>
                    <a:pt x="7" y="2"/>
                  </a:lnTo>
                  <a:lnTo>
                    <a:pt x="9" y="2"/>
                  </a:lnTo>
                  <a:lnTo>
                    <a:pt x="9" y="1"/>
                  </a:lnTo>
                  <a:lnTo>
                    <a:pt x="10" y="0"/>
                  </a:lnTo>
                  <a:lnTo>
                    <a:pt x="7" y="0"/>
                  </a:lnTo>
                  <a:lnTo>
                    <a:pt x="7" y="1"/>
                  </a:lnTo>
                  <a:lnTo>
                    <a:pt x="6" y="1"/>
                  </a:lnTo>
                  <a:lnTo>
                    <a:pt x="0" y="6"/>
                  </a:lnTo>
                  <a:lnTo>
                    <a:pt x="0" y="7"/>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8" name="Freeform 124"/>
            <p:cNvSpPr>
              <a:spLocks/>
            </p:cNvSpPr>
            <p:nvPr/>
          </p:nvSpPr>
          <p:spPr bwMode="auto">
            <a:xfrm>
              <a:off x="2942" y="1962"/>
              <a:ext cx="46" cy="55"/>
            </a:xfrm>
            <a:custGeom>
              <a:avLst/>
              <a:gdLst>
                <a:gd name="T0" fmla="*/ 0 w 6"/>
                <a:gd name="T1" fmla="*/ 306 h 7"/>
                <a:gd name="T2" fmla="*/ 238 w 6"/>
                <a:gd name="T3" fmla="*/ 63 h 7"/>
                <a:gd name="T4" fmla="*/ 238 w 6"/>
                <a:gd name="T5" fmla="*/ 0 h 7"/>
                <a:gd name="T6" fmla="*/ 353 w 6"/>
                <a:gd name="T7" fmla="*/ 0 h 7"/>
                <a:gd name="T8" fmla="*/ 353 w 6"/>
                <a:gd name="T9" fmla="*/ 0 h 7"/>
                <a:gd name="T10" fmla="*/ 61 w 6"/>
                <a:gd name="T11" fmla="*/ 369 h 7"/>
                <a:gd name="T12" fmla="*/ 0 w 6"/>
                <a:gd name="T13" fmla="*/ 432 h 7"/>
                <a:gd name="T14" fmla="*/ 0 w 6"/>
                <a:gd name="T15" fmla="*/ 306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7">
                  <a:moveTo>
                    <a:pt x="0" y="5"/>
                  </a:moveTo>
                  <a:lnTo>
                    <a:pt x="4" y="1"/>
                  </a:lnTo>
                  <a:lnTo>
                    <a:pt x="4" y="0"/>
                  </a:lnTo>
                  <a:lnTo>
                    <a:pt x="6" y="0"/>
                  </a:lnTo>
                  <a:lnTo>
                    <a:pt x="1" y="6"/>
                  </a:lnTo>
                  <a:lnTo>
                    <a:pt x="0" y="7"/>
                  </a:lnTo>
                  <a:lnTo>
                    <a:pt x="0" y="5"/>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29" name="Freeform 125"/>
            <p:cNvSpPr>
              <a:spLocks/>
            </p:cNvSpPr>
            <p:nvPr/>
          </p:nvSpPr>
          <p:spPr bwMode="auto">
            <a:xfrm>
              <a:off x="2396" y="1884"/>
              <a:ext cx="335" cy="297"/>
            </a:xfrm>
            <a:custGeom>
              <a:avLst/>
              <a:gdLst>
                <a:gd name="T0" fmla="*/ 2485 w 43"/>
                <a:gd name="T1" fmla="*/ 0 h 38"/>
                <a:gd name="T2" fmla="*/ 2431 w 43"/>
                <a:gd name="T3" fmla="*/ 492 h 38"/>
                <a:gd name="T4" fmla="*/ 2431 w 43"/>
                <a:gd name="T5" fmla="*/ 1649 h 38"/>
                <a:gd name="T6" fmla="*/ 0 w 43"/>
                <a:gd name="T7" fmla="*/ 2079 h 38"/>
                <a:gd name="T8" fmla="*/ 0 w 43"/>
                <a:gd name="T9" fmla="*/ 2259 h 38"/>
                <a:gd name="T10" fmla="*/ 2485 w 43"/>
                <a:gd name="T11" fmla="*/ 2321 h 38"/>
                <a:gd name="T12" fmla="*/ 2485 w 43"/>
                <a:gd name="T13" fmla="*/ 2142 h 38"/>
                <a:gd name="T14" fmla="*/ 545 w 43"/>
                <a:gd name="T15" fmla="*/ 2142 h 38"/>
                <a:gd name="T16" fmla="*/ 2368 w 43"/>
                <a:gd name="T17" fmla="*/ 1774 h 38"/>
                <a:gd name="T18" fmla="*/ 2610 w 43"/>
                <a:gd name="T19" fmla="*/ 1774 h 38"/>
                <a:gd name="T20" fmla="*/ 2610 w 43"/>
                <a:gd name="T21" fmla="*/ 63 h 38"/>
                <a:gd name="T22" fmla="*/ 2485 w 43"/>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8">
                  <a:moveTo>
                    <a:pt x="41" y="0"/>
                  </a:moveTo>
                  <a:lnTo>
                    <a:pt x="40" y="8"/>
                  </a:lnTo>
                  <a:lnTo>
                    <a:pt x="40" y="27"/>
                  </a:lnTo>
                  <a:lnTo>
                    <a:pt x="0" y="34"/>
                  </a:lnTo>
                  <a:lnTo>
                    <a:pt x="0" y="37"/>
                  </a:lnTo>
                  <a:lnTo>
                    <a:pt x="41" y="38"/>
                  </a:lnTo>
                  <a:lnTo>
                    <a:pt x="41" y="35"/>
                  </a:lnTo>
                  <a:lnTo>
                    <a:pt x="9" y="35"/>
                  </a:lnTo>
                  <a:lnTo>
                    <a:pt x="39" y="29"/>
                  </a:lnTo>
                  <a:lnTo>
                    <a:pt x="43" y="29"/>
                  </a:lnTo>
                  <a:lnTo>
                    <a:pt x="43" y="1"/>
                  </a:lnTo>
                  <a:lnTo>
                    <a:pt x="4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0" name="Freeform 126"/>
            <p:cNvSpPr>
              <a:spLocks/>
            </p:cNvSpPr>
            <p:nvPr/>
          </p:nvSpPr>
          <p:spPr bwMode="auto">
            <a:xfrm>
              <a:off x="2770" y="1884"/>
              <a:ext cx="335" cy="367"/>
            </a:xfrm>
            <a:custGeom>
              <a:avLst/>
              <a:gdLst>
                <a:gd name="T0" fmla="*/ 0 w 43"/>
                <a:gd name="T1" fmla="*/ 0 h 47"/>
                <a:gd name="T2" fmla="*/ 0 w 43"/>
                <a:gd name="T3" fmla="*/ 2866 h 47"/>
                <a:gd name="T4" fmla="*/ 179 w 43"/>
                <a:gd name="T5" fmla="*/ 2866 h 47"/>
                <a:gd name="T6" fmla="*/ 179 w 43"/>
                <a:gd name="T7" fmla="*/ 2319 h 47"/>
                <a:gd name="T8" fmla="*/ 2610 w 43"/>
                <a:gd name="T9" fmla="*/ 2257 h 47"/>
                <a:gd name="T10" fmla="*/ 2610 w 43"/>
                <a:gd name="T11" fmla="*/ 2069 h 47"/>
                <a:gd name="T12" fmla="*/ 2181 w 43"/>
                <a:gd name="T13" fmla="*/ 2015 h 47"/>
                <a:gd name="T14" fmla="*/ 2127 w 43"/>
                <a:gd name="T15" fmla="*/ 2132 h 47"/>
                <a:gd name="T16" fmla="*/ 179 w 43"/>
                <a:gd name="T17" fmla="*/ 2194 h 47"/>
                <a:gd name="T18" fmla="*/ 125 w 43"/>
                <a:gd name="T19" fmla="*/ 2132 h 47"/>
                <a:gd name="T20" fmla="*/ 125 w 43"/>
                <a:gd name="T21" fmla="*/ 1827 h 47"/>
                <a:gd name="T22" fmla="*/ 179 w 43"/>
                <a:gd name="T23" fmla="*/ 1648 h 47"/>
                <a:gd name="T24" fmla="*/ 179 w 43"/>
                <a:gd name="T25" fmla="*/ 367 h 47"/>
                <a:gd name="T26" fmla="*/ 125 w 43"/>
                <a:gd name="T27" fmla="*/ 125 h 47"/>
                <a:gd name="T28" fmla="*/ 179 w 43"/>
                <a:gd name="T29" fmla="*/ 62 h 47"/>
                <a:gd name="T30" fmla="*/ 0 w 43"/>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47">
                  <a:moveTo>
                    <a:pt x="0" y="0"/>
                  </a:moveTo>
                  <a:lnTo>
                    <a:pt x="0" y="47"/>
                  </a:lnTo>
                  <a:lnTo>
                    <a:pt x="3" y="47"/>
                  </a:lnTo>
                  <a:lnTo>
                    <a:pt x="3" y="38"/>
                  </a:lnTo>
                  <a:lnTo>
                    <a:pt x="43" y="37"/>
                  </a:lnTo>
                  <a:lnTo>
                    <a:pt x="43" y="34"/>
                  </a:lnTo>
                  <a:lnTo>
                    <a:pt x="36" y="33"/>
                  </a:lnTo>
                  <a:lnTo>
                    <a:pt x="35" y="35"/>
                  </a:lnTo>
                  <a:lnTo>
                    <a:pt x="3" y="36"/>
                  </a:lnTo>
                  <a:lnTo>
                    <a:pt x="2" y="35"/>
                  </a:lnTo>
                  <a:lnTo>
                    <a:pt x="2" y="30"/>
                  </a:lnTo>
                  <a:lnTo>
                    <a:pt x="3" y="27"/>
                  </a:lnTo>
                  <a:lnTo>
                    <a:pt x="3" y="6"/>
                  </a:lnTo>
                  <a:lnTo>
                    <a:pt x="2" y="2"/>
                  </a:lnTo>
                  <a:lnTo>
                    <a:pt x="3"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1" name="Freeform 127"/>
            <p:cNvSpPr>
              <a:spLocks/>
            </p:cNvSpPr>
            <p:nvPr/>
          </p:nvSpPr>
          <p:spPr bwMode="auto">
            <a:xfrm>
              <a:off x="2778" y="2087"/>
              <a:ext cx="281" cy="78"/>
            </a:xfrm>
            <a:custGeom>
              <a:avLst/>
              <a:gdLst>
                <a:gd name="T0" fmla="*/ 62 w 36"/>
                <a:gd name="T1" fmla="*/ 0 h 10"/>
                <a:gd name="T2" fmla="*/ 2193 w 36"/>
                <a:gd name="T3" fmla="*/ 429 h 10"/>
                <a:gd name="T4" fmla="*/ 2193 w 36"/>
                <a:gd name="T5" fmla="*/ 608 h 10"/>
                <a:gd name="T6" fmla="*/ 0 w 36"/>
                <a:gd name="T7" fmla="*/ 179 h 10"/>
                <a:gd name="T8" fmla="*/ 62 w 3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0">
                  <a:moveTo>
                    <a:pt x="1" y="0"/>
                  </a:moveTo>
                  <a:lnTo>
                    <a:pt x="36" y="7"/>
                  </a:lnTo>
                  <a:lnTo>
                    <a:pt x="36" y="10"/>
                  </a:lnTo>
                  <a:lnTo>
                    <a:pt x="0" y="3"/>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2" name="Freeform 128"/>
            <p:cNvSpPr>
              <a:spLocks/>
            </p:cNvSpPr>
            <p:nvPr/>
          </p:nvSpPr>
          <p:spPr bwMode="auto">
            <a:xfrm>
              <a:off x="2552" y="2095"/>
              <a:ext cx="218" cy="757"/>
            </a:xfrm>
            <a:custGeom>
              <a:avLst/>
              <a:gdLst>
                <a:gd name="T0" fmla="*/ 1215 w 28"/>
                <a:gd name="T1" fmla="*/ 62 h 97"/>
                <a:gd name="T2" fmla="*/ 1215 w 28"/>
                <a:gd name="T3" fmla="*/ 1342 h 97"/>
                <a:gd name="T4" fmla="*/ 724 w 28"/>
                <a:gd name="T5" fmla="*/ 3286 h 97"/>
                <a:gd name="T6" fmla="*/ 304 w 28"/>
                <a:gd name="T7" fmla="*/ 4995 h 97"/>
                <a:gd name="T8" fmla="*/ 179 w 28"/>
                <a:gd name="T9" fmla="*/ 5728 h 97"/>
                <a:gd name="T10" fmla="*/ 0 w 28"/>
                <a:gd name="T11" fmla="*/ 5728 h 97"/>
                <a:gd name="T12" fmla="*/ 0 w 28"/>
                <a:gd name="T13" fmla="*/ 5908 h 97"/>
                <a:gd name="T14" fmla="*/ 483 w 28"/>
                <a:gd name="T15" fmla="*/ 5908 h 97"/>
                <a:gd name="T16" fmla="*/ 483 w 28"/>
                <a:gd name="T17" fmla="*/ 5728 h 97"/>
                <a:gd name="T18" fmla="*/ 366 w 28"/>
                <a:gd name="T19" fmla="*/ 5728 h 97"/>
                <a:gd name="T20" fmla="*/ 724 w 28"/>
                <a:gd name="T21" fmla="*/ 4995 h 97"/>
                <a:gd name="T22" fmla="*/ 670 w 28"/>
                <a:gd name="T23" fmla="*/ 4995 h 97"/>
                <a:gd name="T24" fmla="*/ 483 w 28"/>
                <a:gd name="T25" fmla="*/ 5361 h 97"/>
                <a:gd name="T26" fmla="*/ 428 w 28"/>
                <a:gd name="T27" fmla="*/ 5299 h 97"/>
                <a:gd name="T28" fmla="*/ 607 w 28"/>
                <a:gd name="T29" fmla="*/ 4511 h 97"/>
                <a:gd name="T30" fmla="*/ 545 w 28"/>
                <a:gd name="T31" fmla="*/ 4511 h 97"/>
                <a:gd name="T32" fmla="*/ 607 w 28"/>
                <a:gd name="T33" fmla="*/ 4261 h 97"/>
                <a:gd name="T34" fmla="*/ 786 w 28"/>
                <a:gd name="T35" fmla="*/ 4323 h 97"/>
                <a:gd name="T36" fmla="*/ 911 w 28"/>
                <a:gd name="T37" fmla="*/ 4323 h 97"/>
                <a:gd name="T38" fmla="*/ 973 w 28"/>
                <a:gd name="T39" fmla="*/ 4144 h 97"/>
                <a:gd name="T40" fmla="*/ 670 w 28"/>
                <a:gd name="T41" fmla="*/ 4144 h 97"/>
                <a:gd name="T42" fmla="*/ 786 w 28"/>
                <a:gd name="T43" fmla="*/ 3652 h 97"/>
                <a:gd name="T44" fmla="*/ 1028 w 28"/>
                <a:gd name="T45" fmla="*/ 3652 h 97"/>
                <a:gd name="T46" fmla="*/ 1090 w 28"/>
                <a:gd name="T47" fmla="*/ 3473 h 97"/>
                <a:gd name="T48" fmla="*/ 973 w 28"/>
                <a:gd name="T49" fmla="*/ 3473 h 97"/>
                <a:gd name="T50" fmla="*/ 1028 w 28"/>
                <a:gd name="T51" fmla="*/ 3286 h 97"/>
                <a:gd name="T52" fmla="*/ 911 w 28"/>
                <a:gd name="T53" fmla="*/ 3286 h 97"/>
                <a:gd name="T54" fmla="*/ 911 w 28"/>
                <a:gd name="T55" fmla="*/ 3231 h 97"/>
                <a:gd name="T56" fmla="*/ 1028 w 28"/>
                <a:gd name="T57" fmla="*/ 3231 h 97"/>
                <a:gd name="T58" fmla="*/ 1090 w 28"/>
                <a:gd name="T59" fmla="*/ 3106 h 97"/>
                <a:gd name="T60" fmla="*/ 973 w 28"/>
                <a:gd name="T61" fmla="*/ 3106 h 97"/>
                <a:gd name="T62" fmla="*/ 973 w 28"/>
                <a:gd name="T63" fmla="*/ 3044 h 97"/>
                <a:gd name="T64" fmla="*/ 1090 w 28"/>
                <a:gd name="T65" fmla="*/ 3044 h 97"/>
                <a:gd name="T66" fmla="*/ 1152 w 28"/>
                <a:gd name="T67" fmla="*/ 2927 h 97"/>
                <a:gd name="T68" fmla="*/ 1028 w 28"/>
                <a:gd name="T69" fmla="*/ 2927 h 97"/>
                <a:gd name="T70" fmla="*/ 1028 w 28"/>
                <a:gd name="T71" fmla="*/ 2864 h 97"/>
                <a:gd name="T72" fmla="*/ 1090 w 28"/>
                <a:gd name="T73" fmla="*/ 2802 h 97"/>
                <a:gd name="T74" fmla="*/ 1090 w 28"/>
                <a:gd name="T75" fmla="*/ 2677 h 97"/>
                <a:gd name="T76" fmla="*/ 1028 w 28"/>
                <a:gd name="T77" fmla="*/ 2677 h 97"/>
                <a:gd name="T78" fmla="*/ 1028 w 28"/>
                <a:gd name="T79" fmla="*/ 2622 h 97"/>
                <a:gd name="T80" fmla="*/ 1090 w 28"/>
                <a:gd name="T81" fmla="*/ 2560 h 97"/>
                <a:gd name="T82" fmla="*/ 1277 w 28"/>
                <a:gd name="T83" fmla="*/ 2560 h 97"/>
                <a:gd name="T84" fmla="*/ 1394 w 28"/>
                <a:gd name="T85" fmla="*/ 2435 h 97"/>
                <a:gd name="T86" fmla="*/ 1394 w 28"/>
                <a:gd name="T87" fmla="*/ 2372 h 97"/>
                <a:gd name="T88" fmla="*/ 1277 w 28"/>
                <a:gd name="T89" fmla="*/ 2372 h 97"/>
                <a:gd name="T90" fmla="*/ 1277 w 28"/>
                <a:gd name="T91" fmla="*/ 2193 h 97"/>
                <a:gd name="T92" fmla="*/ 1331 w 28"/>
                <a:gd name="T93" fmla="*/ 1951 h 97"/>
                <a:gd name="T94" fmla="*/ 1518 w 28"/>
                <a:gd name="T95" fmla="*/ 1951 h 97"/>
                <a:gd name="T96" fmla="*/ 1573 w 28"/>
                <a:gd name="T97" fmla="*/ 1889 h 97"/>
                <a:gd name="T98" fmla="*/ 1697 w 28"/>
                <a:gd name="T99" fmla="*/ 1951 h 97"/>
                <a:gd name="T100" fmla="*/ 1697 w 28"/>
                <a:gd name="T101" fmla="*/ 1764 h 97"/>
                <a:gd name="T102" fmla="*/ 1518 w 28"/>
                <a:gd name="T103" fmla="*/ 1764 h 97"/>
                <a:gd name="T104" fmla="*/ 1518 w 28"/>
                <a:gd name="T105" fmla="*/ 1709 h 97"/>
                <a:gd name="T106" fmla="*/ 1394 w 28"/>
                <a:gd name="T107" fmla="*/ 1647 h 97"/>
                <a:gd name="T108" fmla="*/ 1394 w 28"/>
                <a:gd name="T109" fmla="*/ 1584 h 97"/>
                <a:gd name="T110" fmla="*/ 1456 w 28"/>
                <a:gd name="T111" fmla="*/ 1584 h 97"/>
                <a:gd name="T112" fmla="*/ 1635 w 28"/>
                <a:gd name="T113" fmla="*/ 1584 h 97"/>
                <a:gd name="T114" fmla="*/ 1635 w 28"/>
                <a:gd name="T115" fmla="*/ 1397 h 97"/>
                <a:gd name="T116" fmla="*/ 1394 w 28"/>
                <a:gd name="T117" fmla="*/ 1342 h 97"/>
                <a:gd name="T118" fmla="*/ 1394 w 28"/>
                <a:gd name="T119" fmla="*/ 0 h 97"/>
                <a:gd name="T120" fmla="*/ 1215 w 28"/>
                <a:gd name="T121" fmla="*/ 62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 h="97">
                  <a:moveTo>
                    <a:pt x="20" y="1"/>
                  </a:moveTo>
                  <a:lnTo>
                    <a:pt x="20" y="22"/>
                  </a:lnTo>
                  <a:lnTo>
                    <a:pt x="12" y="54"/>
                  </a:lnTo>
                  <a:lnTo>
                    <a:pt x="5" y="82"/>
                  </a:lnTo>
                  <a:lnTo>
                    <a:pt x="3" y="94"/>
                  </a:lnTo>
                  <a:lnTo>
                    <a:pt x="0" y="94"/>
                  </a:lnTo>
                  <a:lnTo>
                    <a:pt x="0" y="97"/>
                  </a:lnTo>
                  <a:lnTo>
                    <a:pt x="8" y="97"/>
                  </a:lnTo>
                  <a:lnTo>
                    <a:pt x="8" y="94"/>
                  </a:lnTo>
                  <a:lnTo>
                    <a:pt x="6" y="94"/>
                  </a:lnTo>
                  <a:lnTo>
                    <a:pt x="12" y="82"/>
                  </a:lnTo>
                  <a:lnTo>
                    <a:pt x="11" y="82"/>
                  </a:lnTo>
                  <a:lnTo>
                    <a:pt x="8" y="88"/>
                  </a:lnTo>
                  <a:lnTo>
                    <a:pt x="7" y="87"/>
                  </a:lnTo>
                  <a:lnTo>
                    <a:pt x="10" y="74"/>
                  </a:lnTo>
                  <a:lnTo>
                    <a:pt x="9" y="74"/>
                  </a:lnTo>
                  <a:lnTo>
                    <a:pt x="10" y="70"/>
                  </a:lnTo>
                  <a:lnTo>
                    <a:pt x="13" y="71"/>
                  </a:lnTo>
                  <a:lnTo>
                    <a:pt x="15" y="71"/>
                  </a:lnTo>
                  <a:lnTo>
                    <a:pt x="16" y="68"/>
                  </a:lnTo>
                  <a:lnTo>
                    <a:pt x="11" y="68"/>
                  </a:lnTo>
                  <a:lnTo>
                    <a:pt x="13" y="60"/>
                  </a:lnTo>
                  <a:lnTo>
                    <a:pt x="17" y="60"/>
                  </a:lnTo>
                  <a:lnTo>
                    <a:pt x="18" y="57"/>
                  </a:lnTo>
                  <a:lnTo>
                    <a:pt x="16" y="57"/>
                  </a:lnTo>
                  <a:lnTo>
                    <a:pt x="17" y="54"/>
                  </a:lnTo>
                  <a:lnTo>
                    <a:pt x="15" y="54"/>
                  </a:lnTo>
                  <a:lnTo>
                    <a:pt x="15" y="53"/>
                  </a:lnTo>
                  <a:lnTo>
                    <a:pt x="17" y="53"/>
                  </a:lnTo>
                  <a:lnTo>
                    <a:pt x="18" y="51"/>
                  </a:lnTo>
                  <a:lnTo>
                    <a:pt x="16" y="51"/>
                  </a:lnTo>
                  <a:lnTo>
                    <a:pt x="16" y="50"/>
                  </a:lnTo>
                  <a:lnTo>
                    <a:pt x="18" y="50"/>
                  </a:lnTo>
                  <a:lnTo>
                    <a:pt x="19" y="48"/>
                  </a:lnTo>
                  <a:lnTo>
                    <a:pt x="17" y="48"/>
                  </a:lnTo>
                  <a:lnTo>
                    <a:pt x="17" y="47"/>
                  </a:lnTo>
                  <a:lnTo>
                    <a:pt x="18" y="46"/>
                  </a:lnTo>
                  <a:lnTo>
                    <a:pt x="18" y="44"/>
                  </a:lnTo>
                  <a:lnTo>
                    <a:pt x="17" y="44"/>
                  </a:lnTo>
                  <a:lnTo>
                    <a:pt x="17" y="43"/>
                  </a:lnTo>
                  <a:lnTo>
                    <a:pt x="18" y="42"/>
                  </a:lnTo>
                  <a:lnTo>
                    <a:pt x="21" y="42"/>
                  </a:lnTo>
                  <a:lnTo>
                    <a:pt x="23" y="40"/>
                  </a:lnTo>
                  <a:lnTo>
                    <a:pt x="23" y="39"/>
                  </a:lnTo>
                  <a:lnTo>
                    <a:pt x="21" y="39"/>
                  </a:lnTo>
                  <a:lnTo>
                    <a:pt x="21" y="36"/>
                  </a:lnTo>
                  <a:lnTo>
                    <a:pt x="22" y="32"/>
                  </a:lnTo>
                  <a:lnTo>
                    <a:pt x="25" y="32"/>
                  </a:lnTo>
                  <a:lnTo>
                    <a:pt x="26" y="31"/>
                  </a:lnTo>
                  <a:lnTo>
                    <a:pt x="28" y="32"/>
                  </a:lnTo>
                  <a:lnTo>
                    <a:pt x="28" y="29"/>
                  </a:lnTo>
                  <a:lnTo>
                    <a:pt x="25" y="29"/>
                  </a:lnTo>
                  <a:lnTo>
                    <a:pt x="25" y="28"/>
                  </a:lnTo>
                  <a:lnTo>
                    <a:pt x="23" y="27"/>
                  </a:lnTo>
                  <a:lnTo>
                    <a:pt x="23" y="26"/>
                  </a:lnTo>
                  <a:lnTo>
                    <a:pt x="24" y="26"/>
                  </a:lnTo>
                  <a:lnTo>
                    <a:pt x="27" y="26"/>
                  </a:lnTo>
                  <a:lnTo>
                    <a:pt x="27" y="23"/>
                  </a:lnTo>
                  <a:lnTo>
                    <a:pt x="23" y="22"/>
                  </a:lnTo>
                  <a:lnTo>
                    <a:pt x="23" y="0"/>
                  </a:lnTo>
                  <a:lnTo>
                    <a:pt x="2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3" name="Freeform 129"/>
            <p:cNvSpPr>
              <a:spLocks/>
            </p:cNvSpPr>
            <p:nvPr/>
          </p:nvSpPr>
          <p:spPr bwMode="auto">
            <a:xfrm>
              <a:off x="2708" y="2228"/>
              <a:ext cx="101" cy="164"/>
            </a:xfrm>
            <a:custGeom>
              <a:avLst/>
              <a:gdLst>
                <a:gd name="T0" fmla="*/ 124 w 13"/>
                <a:gd name="T1" fmla="*/ 0 h 21"/>
                <a:gd name="T2" fmla="*/ 124 w 13"/>
                <a:gd name="T3" fmla="*/ 180 h 21"/>
                <a:gd name="T4" fmla="*/ 303 w 13"/>
                <a:gd name="T5" fmla="*/ 242 h 21"/>
                <a:gd name="T6" fmla="*/ 303 w 13"/>
                <a:gd name="T7" fmla="*/ 367 h 21"/>
                <a:gd name="T8" fmla="*/ 365 w 13"/>
                <a:gd name="T9" fmla="*/ 367 h 21"/>
                <a:gd name="T10" fmla="*/ 365 w 13"/>
                <a:gd name="T11" fmla="*/ 305 h 21"/>
                <a:gd name="T12" fmla="*/ 420 w 13"/>
                <a:gd name="T13" fmla="*/ 305 h 21"/>
                <a:gd name="T14" fmla="*/ 420 w 13"/>
                <a:gd name="T15" fmla="*/ 430 h 21"/>
                <a:gd name="T16" fmla="*/ 365 w 13"/>
                <a:gd name="T17" fmla="*/ 430 h 21"/>
                <a:gd name="T18" fmla="*/ 303 w 13"/>
                <a:gd name="T19" fmla="*/ 547 h 21"/>
                <a:gd name="T20" fmla="*/ 241 w 13"/>
                <a:gd name="T21" fmla="*/ 672 h 21"/>
                <a:gd name="T22" fmla="*/ 303 w 13"/>
                <a:gd name="T23" fmla="*/ 734 h 21"/>
                <a:gd name="T24" fmla="*/ 420 w 13"/>
                <a:gd name="T25" fmla="*/ 672 h 21"/>
                <a:gd name="T26" fmla="*/ 482 w 13"/>
                <a:gd name="T27" fmla="*/ 672 h 21"/>
                <a:gd name="T28" fmla="*/ 420 w 13"/>
                <a:gd name="T29" fmla="*/ 851 h 21"/>
                <a:gd name="T30" fmla="*/ 420 w 13"/>
                <a:gd name="T31" fmla="*/ 976 h 21"/>
                <a:gd name="T32" fmla="*/ 365 w 13"/>
                <a:gd name="T33" fmla="*/ 1039 h 21"/>
                <a:gd name="T34" fmla="*/ 303 w 13"/>
                <a:gd name="T35" fmla="*/ 1039 h 21"/>
                <a:gd name="T36" fmla="*/ 241 w 13"/>
                <a:gd name="T37" fmla="*/ 851 h 21"/>
                <a:gd name="T38" fmla="*/ 124 w 13"/>
                <a:gd name="T39" fmla="*/ 851 h 21"/>
                <a:gd name="T40" fmla="*/ 124 w 13"/>
                <a:gd name="T41" fmla="*/ 914 h 21"/>
                <a:gd name="T42" fmla="*/ 303 w 13"/>
                <a:gd name="T43" fmla="*/ 1101 h 21"/>
                <a:gd name="T44" fmla="*/ 241 w 13"/>
                <a:gd name="T45" fmla="*/ 1218 h 21"/>
                <a:gd name="T46" fmla="*/ 0 w 13"/>
                <a:gd name="T47" fmla="*/ 1156 h 21"/>
                <a:gd name="T48" fmla="*/ 0 w 13"/>
                <a:gd name="T49" fmla="*/ 1281 h 21"/>
                <a:gd name="T50" fmla="*/ 241 w 13"/>
                <a:gd name="T51" fmla="*/ 1281 h 21"/>
                <a:gd name="T52" fmla="*/ 303 w 13"/>
                <a:gd name="T53" fmla="*/ 1156 h 21"/>
                <a:gd name="T54" fmla="*/ 482 w 13"/>
                <a:gd name="T55" fmla="*/ 1156 h 21"/>
                <a:gd name="T56" fmla="*/ 482 w 13"/>
                <a:gd name="T57" fmla="*/ 1156 h 21"/>
                <a:gd name="T58" fmla="*/ 420 w 13"/>
                <a:gd name="T59" fmla="*/ 1101 h 21"/>
                <a:gd name="T60" fmla="*/ 420 w 13"/>
                <a:gd name="T61" fmla="*/ 976 h 21"/>
                <a:gd name="T62" fmla="*/ 785 w 13"/>
                <a:gd name="T63" fmla="*/ 976 h 21"/>
                <a:gd name="T64" fmla="*/ 660 w 13"/>
                <a:gd name="T65" fmla="*/ 180 h 21"/>
                <a:gd name="T66" fmla="*/ 365 w 13"/>
                <a:gd name="T67" fmla="*/ 125 h 21"/>
                <a:gd name="T68" fmla="*/ 124 w 13"/>
                <a:gd name="T69" fmla="*/ 0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 h="21">
                  <a:moveTo>
                    <a:pt x="2" y="0"/>
                  </a:moveTo>
                  <a:lnTo>
                    <a:pt x="2" y="3"/>
                  </a:lnTo>
                  <a:lnTo>
                    <a:pt x="5" y="4"/>
                  </a:lnTo>
                  <a:lnTo>
                    <a:pt x="5" y="6"/>
                  </a:lnTo>
                  <a:lnTo>
                    <a:pt x="6" y="6"/>
                  </a:lnTo>
                  <a:lnTo>
                    <a:pt x="6" y="5"/>
                  </a:lnTo>
                  <a:lnTo>
                    <a:pt x="7" y="5"/>
                  </a:lnTo>
                  <a:lnTo>
                    <a:pt x="7" y="7"/>
                  </a:lnTo>
                  <a:lnTo>
                    <a:pt x="6" y="7"/>
                  </a:lnTo>
                  <a:lnTo>
                    <a:pt x="5" y="9"/>
                  </a:lnTo>
                  <a:lnTo>
                    <a:pt x="4" y="11"/>
                  </a:lnTo>
                  <a:lnTo>
                    <a:pt x="5" y="12"/>
                  </a:lnTo>
                  <a:lnTo>
                    <a:pt x="7" y="11"/>
                  </a:lnTo>
                  <a:lnTo>
                    <a:pt x="8" y="11"/>
                  </a:lnTo>
                  <a:lnTo>
                    <a:pt x="7" y="14"/>
                  </a:lnTo>
                  <a:lnTo>
                    <a:pt x="7" y="16"/>
                  </a:lnTo>
                  <a:lnTo>
                    <a:pt x="6" y="17"/>
                  </a:lnTo>
                  <a:lnTo>
                    <a:pt x="5" y="17"/>
                  </a:lnTo>
                  <a:lnTo>
                    <a:pt x="4" y="14"/>
                  </a:lnTo>
                  <a:lnTo>
                    <a:pt x="2" y="14"/>
                  </a:lnTo>
                  <a:lnTo>
                    <a:pt x="2" y="15"/>
                  </a:lnTo>
                  <a:lnTo>
                    <a:pt x="5" y="18"/>
                  </a:lnTo>
                  <a:lnTo>
                    <a:pt x="4" y="20"/>
                  </a:lnTo>
                  <a:lnTo>
                    <a:pt x="0" y="19"/>
                  </a:lnTo>
                  <a:lnTo>
                    <a:pt x="0" y="21"/>
                  </a:lnTo>
                  <a:lnTo>
                    <a:pt x="4" y="21"/>
                  </a:lnTo>
                  <a:lnTo>
                    <a:pt x="5" y="19"/>
                  </a:lnTo>
                  <a:lnTo>
                    <a:pt x="8" y="19"/>
                  </a:lnTo>
                  <a:lnTo>
                    <a:pt x="7" y="18"/>
                  </a:lnTo>
                  <a:lnTo>
                    <a:pt x="7" y="16"/>
                  </a:lnTo>
                  <a:lnTo>
                    <a:pt x="13" y="16"/>
                  </a:lnTo>
                  <a:lnTo>
                    <a:pt x="11" y="3"/>
                  </a:lnTo>
                  <a:lnTo>
                    <a:pt x="6" y="2"/>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4" name="Freeform 130"/>
            <p:cNvSpPr>
              <a:spLocks/>
            </p:cNvSpPr>
            <p:nvPr/>
          </p:nvSpPr>
          <p:spPr bwMode="auto">
            <a:xfrm>
              <a:off x="2614" y="2345"/>
              <a:ext cx="218" cy="515"/>
            </a:xfrm>
            <a:custGeom>
              <a:avLst/>
              <a:gdLst>
                <a:gd name="T0" fmla="*/ 1215 w 28"/>
                <a:gd name="T1" fmla="*/ 179 h 66"/>
                <a:gd name="T2" fmla="*/ 973 w 28"/>
                <a:gd name="T3" fmla="*/ 367 h 66"/>
                <a:gd name="T4" fmla="*/ 849 w 28"/>
                <a:gd name="T5" fmla="*/ 304 h 66"/>
                <a:gd name="T6" fmla="*/ 911 w 28"/>
                <a:gd name="T7" fmla="*/ 484 h 66"/>
                <a:gd name="T8" fmla="*/ 786 w 28"/>
                <a:gd name="T9" fmla="*/ 733 h 66"/>
                <a:gd name="T10" fmla="*/ 670 w 28"/>
                <a:gd name="T11" fmla="*/ 546 h 66"/>
                <a:gd name="T12" fmla="*/ 670 w 28"/>
                <a:gd name="T13" fmla="*/ 851 h 66"/>
                <a:gd name="T14" fmla="*/ 545 w 28"/>
                <a:gd name="T15" fmla="*/ 1217 h 66"/>
                <a:gd name="T16" fmla="*/ 428 w 28"/>
                <a:gd name="T17" fmla="*/ 1397 h 66"/>
                <a:gd name="T18" fmla="*/ 428 w 28"/>
                <a:gd name="T19" fmla="*/ 2255 h 66"/>
                <a:gd name="T20" fmla="*/ 366 w 28"/>
                <a:gd name="T21" fmla="*/ 2559 h 66"/>
                <a:gd name="T22" fmla="*/ 304 w 28"/>
                <a:gd name="T23" fmla="*/ 2318 h 66"/>
                <a:gd name="T24" fmla="*/ 125 w 28"/>
                <a:gd name="T25" fmla="*/ 3106 h 66"/>
                <a:gd name="T26" fmla="*/ 179 w 28"/>
                <a:gd name="T27" fmla="*/ 3839 h 66"/>
                <a:gd name="T28" fmla="*/ 0 w 28"/>
                <a:gd name="T29" fmla="*/ 4019 h 66"/>
                <a:gd name="T30" fmla="*/ 545 w 28"/>
                <a:gd name="T31" fmla="*/ 3839 h 66"/>
                <a:gd name="T32" fmla="*/ 1028 w 28"/>
                <a:gd name="T33" fmla="*/ 2255 h 66"/>
                <a:gd name="T34" fmla="*/ 786 w 28"/>
                <a:gd name="T35" fmla="*/ 2497 h 66"/>
                <a:gd name="T36" fmla="*/ 366 w 28"/>
                <a:gd name="T37" fmla="*/ 3410 h 66"/>
                <a:gd name="T38" fmla="*/ 545 w 28"/>
                <a:gd name="T39" fmla="*/ 2435 h 66"/>
                <a:gd name="T40" fmla="*/ 545 w 28"/>
                <a:gd name="T41" fmla="*/ 2130 h 66"/>
                <a:gd name="T42" fmla="*/ 1518 w 28"/>
                <a:gd name="T43" fmla="*/ 1763 h 66"/>
                <a:gd name="T44" fmla="*/ 1697 w 28"/>
                <a:gd name="T45" fmla="*/ 1646 h 66"/>
                <a:gd name="T46" fmla="*/ 1152 w 28"/>
                <a:gd name="T47" fmla="*/ 1459 h 66"/>
                <a:gd name="T48" fmla="*/ 1331 w 28"/>
                <a:gd name="T49" fmla="*/ 1155 h 66"/>
                <a:gd name="T50" fmla="*/ 1090 w 28"/>
                <a:gd name="T51" fmla="*/ 1342 h 66"/>
                <a:gd name="T52" fmla="*/ 973 w 28"/>
                <a:gd name="T53" fmla="*/ 1459 h 66"/>
                <a:gd name="T54" fmla="*/ 786 w 28"/>
                <a:gd name="T55" fmla="*/ 1522 h 66"/>
                <a:gd name="T56" fmla="*/ 724 w 28"/>
                <a:gd name="T57" fmla="*/ 1092 h 66"/>
                <a:gd name="T58" fmla="*/ 1331 w 28"/>
                <a:gd name="T59" fmla="*/ 913 h 66"/>
                <a:gd name="T60" fmla="*/ 1152 w 28"/>
                <a:gd name="T61" fmla="*/ 851 h 66"/>
                <a:gd name="T62" fmla="*/ 786 w 28"/>
                <a:gd name="T63" fmla="*/ 913 h 66"/>
                <a:gd name="T64" fmla="*/ 973 w 28"/>
                <a:gd name="T65" fmla="*/ 609 h 66"/>
                <a:gd name="T66" fmla="*/ 1028 w 28"/>
                <a:gd name="T67" fmla="*/ 484 h 66"/>
                <a:gd name="T68" fmla="*/ 1635 w 28"/>
                <a:gd name="T69" fmla="*/ 367 h 66"/>
                <a:gd name="T70" fmla="*/ 1215 w 28"/>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66">
                  <a:moveTo>
                    <a:pt x="20" y="0"/>
                  </a:moveTo>
                  <a:lnTo>
                    <a:pt x="20" y="3"/>
                  </a:lnTo>
                  <a:lnTo>
                    <a:pt x="17" y="6"/>
                  </a:lnTo>
                  <a:lnTo>
                    <a:pt x="16" y="6"/>
                  </a:lnTo>
                  <a:lnTo>
                    <a:pt x="16" y="5"/>
                  </a:lnTo>
                  <a:lnTo>
                    <a:pt x="14" y="5"/>
                  </a:lnTo>
                  <a:lnTo>
                    <a:pt x="14" y="8"/>
                  </a:lnTo>
                  <a:lnTo>
                    <a:pt x="15" y="8"/>
                  </a:lnTo>
                  <a:lnTo>
                    <a:pt x="13" y="12"/>
                  </a:lnTo>
                  <a:lnTo>
                    <a:pt x="13" y="9"/>
                  </a:lnTo>
                  <a:lnTo>
                    <a:pt x="11" y="9"/>
                  </a:lnTo>
                  <a:lnTo>
                    <a:pt x="9" y="14"/>
                  </a:lnTo>
                  <a:lnTo>
                    <a:pt x="11" y="14"/>
                  </a:lnTo>
                  <a:lnTo>
                    <a:pt x="9" y="18"/>
                  </a:lnTo>
                  <a:lnTo>
                    <a:pt x="9" y="20"/>
                  </a:lnTo>
                  <a:lnTo>
                    <a:pt x="8" y="20"/>
                  </a:lnTo>
                  <a:lnTo>
                    <a:pt x="7" y="23"/>
                  </a:lnTo>
                  <a:lnTo>
                    <a:pt x="10" y="23"/>
                  </a:lnTo>
                  <a:lnTo>
                    <a:pt x="7" y="37"/>
                  </a:lnTo>
                  <a:lnTo>
                    <a:pt x="7" y="42"/>
                  </a:lnTo>
                  <a:lnTo>
                    <a:pt x="6" y="42"/>
                  </a:lnTo>
                  <a:lnTo>
                    <a:pt x="6" y="38"/>
                  </a:lnTo>
                  <a:lnTo>
                    <a:pt x="5" y="38"/>
                  </a:lnTo>
                  <a:lnTo>
                    <a:pt x="5" y="44"/>
                  </a:lnTo>
                  <a:lnTo>
                    <a:pt x="2" y="51"/>
                  </a:lnTo>
                  <a:lnTo>
                    <a:pt x="3" y="51"/>
                  </a:lnTo>
                  <a:lnTo>
                    <a:pt x="3" y="63"/>
                  </a:lnTo>
                  <a:lnTo>
                    <a:pt x="0" y="63"/>
                  </a:lnTo>
                  <a:lnTo>
                    <a:pt x="0" y="66"/>
                  </a:lnTo>
                  <a:lnTo>
                    <a:pt x="9" y="66"/>
                  </a:lnTo>
                  <a:lnTo>
                    <a:pt x="9" y="63"/>
                  </a:lnTo>
                  <a:lnTo>
                    <a:pt x="6" y="63"/>
                  </a:lnTo>
                  <a:lnTo>
                    <a:pt x="17" y="37"/>
                  </a:lnTo>
                  <a:lnTo>
                    <a:pt x="14" y="36"/>
                  </a:lnTo>
                  <a:lnTo>
                    <a:pt x="13" y="41"/>
                  </a:lnTo>
                  <a:lnTo>
                    <a:pt x="7" y="56"/>
                  </a:lnTo>
                  <a:lnTo>
                    <a:pt x="6" y="56"/>
                  </a:lnTo>
                  <a:lnTo>
                    <a:pt x="7" y="45"/>
                  </a:lnTo>
                  <a:lnTo>
                    <a:pt x="9" y="40"/>
                  </a:lnTo>
                  <a:lnTo>
                    <a:pt x="12" y="35"/>
                  </a:lnTo>
                  <a:lnTo>
                    <a:pt x="9" y="35"/>
                  </a:lnTo>
                  <a:lnTo>
                    <a:pt x="10" y="28"/>
                  </a:lnTo>
                  <a:lnTo>
                    <a:pt x="25" y="29"/>
                  </a:lnTo>
                  <a:lnTo>
                    <a:pt x="25" y="27"/>
                  </a:lnTo>
                  <a:lnTo>
                    <a:pt x="28" y="27"/>
                  </a:lnTo>
                  <a:lnTo>
                    <a:pt x="28" y="25"/>
                  </a:lnTo>
                  <a:lnTo>
                    <a:pt x="19" y="24"/>
                  </a:lnTo>
                  <a:lnTo>
                    <a:pt x="19" y="23"/>
                  </a:lnTo>
                  <a:lnTo>
                    <a:pt x="22" y="19"/>
                  </a:lnTo>
                  <a:lnTo>
                    <a:pt x="21" y="18"/>
                  </a:lnTo>
                  <a:lnTo>
                    <a:pt x="18" y="22"/>
                  </a:lnTo>
                  <a:lnTo>
                    <a:pt x="16" y="22"/>
                  </a:lnTo>
                  <a:lnTo>
                    <a:pt x="16" y="24"/>
                  </a:lnTo>
                  <a:lnTo>
                    <a:pt x="15" y="25"/>
                  </a:lnTo>
                  <a:lnTo>
                    <a:pt x="13" y="25"/>
                  </a:lnTo>
                  <a:lnTo>
                    <a:pt x="12" y="23"/>
                  </a:lnTo>
                  <a:lnTo>
                    <a:pt x="12" y="18"/>
                  </a:lnTo>
                  <a:lnTo>
                    <a:pt x="13" y="16"/>
                  </a:lnTo>
                  <a:lnTo>
                    <a:pt x="22" y="15"/>
                  </a:lnTo>
                  <a:lnTo>
                    <a:pt x="23" y="14"/>
                  </a:lnTo>
                  <a:lnTo>
                    <a:pt x="19" y="14"/>
                  </a:lnTo>
                  <a:lnTo>
                    <a:pt x="19" y="15"/>
                  </a:lnTo>
                  <a:lnTo>
                    <a:pt x="13" y="15"/>
                  </a:lnTo>
                  <a:lnTo>
                    <a:pt x="13" y="14"/>
                  </a:lnTo>
                  <a:lnTo>
                    <a:pt x="16" y="10"/>
                  </a:lnTo>
                  <a:lnTo>
                    <a:pt x="17" y="10"/>
                  </a:lnTo>
                  <a:lnTo>
                    <a:pt x="17" y="8"/>
                  </a:lnTo>
                  <a:lnTo>
                    <a:pt x="19" y="6"/>
                  </a:lnTo>
                  <a:lnTo>
                    <a:pt x="27" y="6"/>
                  </a:lnTo>
                  <a:lnTo>
                    <a:pt x="25" y="0"/>
                  </a:lnTo>
                  <a:lnTo>
                    <a:pt x="2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5" name="Freeform 131"/>
            <p:cNvSpPr>
              <a:spLocks/>
            </p:cNvSpPr>
            <p:nvPr/>
          </p:nvSpPr>
          <p:spPr bwMode="auto">
            <a:xfrm>
              <a:off x="2700" y="2384"/>
              <a:ext cx="140" cy="164"/>
            </a:xfrm>
            <a:custGeom>
              <a:avLst/>
              <a:gdLst>
                <a:gd name="T0" fmla="*/ 482 w 18"/>
                <a:gd name="T1" fmla="*/ 0 h 21"/>
                <a:gd name="T2" fmla="*/ 544 w 18"/>
                <a:gd name="T3" fmla="*/ 180 h 21"/>
                <a:gd name="T4" fmla="*/ 669 w 18"/>
                <a:gd name="T5" fmla="*/ 547 h 21"/>
                <a:gd name="T6" fmla="*/ 607 w 18"/>
                <a:gd name="T7" fmla="*/ 609 h 21"/>
                <a:gd name="T8" fmla="*/ 607 w 18"/>
                <a:gd name="T9" fmla="*/ 672 h 21"/>
                <a:gd name="T10" fmla="*/ 62 w 18"/>
                <a:gd name="T11" fmla="*/ 672 h 21"/>
                <a:gd name="T12" fmla="*/ 0 w 18"/>
                <a:gd name="T13" fmla="*/ 797 h 21"/>
                <a:gd name="T14" fmla="*/ 124 w 18"/>
                <a:gd name="T15" fmla="*/ 851 h 21"/>
                <a:gd name="T16" fmla="*/ 366 w 18"/>
                <a:gd name="T17" fmla="*/ 1156 h 21"/>
                <a:gd name="T18" fmla="*/ 420 w 18"/>
                <a:gd name="T19" fmla="*/ 1101 h 21"/>
                <a:gd name="T20" fmla="*/ 241 w 18"/>
                <a:gd name="T21" fmla="*/ 797 h 21"/>
                <a:gd name="T22" fmla="*/ 607 w 18"/>
                <a:gd name="T23" fmla="*/ 851 h 21"/>
                <a:gd name="T24" fmla="*/ 669 w 18"/>
                <a:gd name="T25" fmla="*/ 914 h 21"/>
                <a:gd name="T26" fmla="*/ 482 w 18"/>
                <a:gd name="T27" fmla="*/ 1218 h 21"/>
                <a:gd name="T28" fmla="*/ 607 w 18"/>
                <a:gd name="T29" fmla="*/ 1281 h 21"/>
                <a:gd name="T30" fmla="*/ 669 w 18"/>
                <a:gd name="T31" fmla="*/ 1156 h 21"/>
                <a:gd name="T32" fmla="*/ 723 w 18"/>
                <a:gd name="T33" fmla="*/ 1156 h 21"/>
                <a:gd name="T34" fmla="*/ 723 w 18"/>
                <a:gd name="T35" fmla="*/ 1281 h 21"/>
                <a:gd name="T36" fmla="*/ 964 w 18"/>
                <a:gd name="T37" fmla="*/ 1281 h 21"/>
                <a:gd name="T38" fmla="*/ 964 w 18"/>
                <a:gd name="T39" fmla="*/ 1101 h 21"/>
                <a:gd name="T40" fmla="*/ 848 w 18"/>
                <a:gd name="T41" fmla="*/ 1039 h 21"/>
                <a:gd name="T42" fmla="*/ 786 w 18"/>
                <a:gd name="T43" fmla="*/ 976 h 21"/>
                <a:gd name="T44" fmla="*/ 786 w 18"/>
                <a:gd name="T45" fmla="*/ 851 h 21"/>
                <a:gd name="T46" fmla="*/ 848 w 18"/>
                <a:gd name="T47" fmla="*/ 851 h 21"/>
                <a:gd name="T48" fmla="*/ 1089 w 18"/>
                <a:gd name="T49" fmla="*/ 851 h 21"/>
                <a:gd name="T50" fmla="*/ 910 w 18"/>
                <a:gd name="T51" fmla="*/ 0 h 21"/>
                <a:gd name="T52" fmla="*/ 482 w 18"/>
                <a:gd name="T53" fmla="*/ 0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 h="21">
                  <a:moveTo>
                    <a:pt x="8" y="0"/>
                  </a:moveTo>
                  <a:lnTo>
                    <a:pt x="9" y="3"/>
                  </a:lnTo>
                  <a:lnTo>
                    <a:pt x="11" y="9"/>
                  </a:lnTo>
                  <a:lnTo>
                    <a:pt x="10" y="10"/>
                  </a:lnTo>
                  <a:lnTo>
                    <a:pt x="10" y="11"/>
                  </a:lnTo>
                  <a:lnTo>
                    <a:pt x="1" y="11"/>
                  </a:lnTo>
                  <a:lnTo>
                    <a:pt x="0" y="13"/>
                  </a:lnTo>
                  <a:lnTo>
                    <a:pt x="2" y="14"/>
                  </a:lnTo>
                  <a:lnTo>
                    <a:pt x="6" y="19"/>
                  </a:lnTo>
                  <a:lnTo>
                    <a:pt x="7" y="18"/>
                  </a:lnTo>
                  <a:lnTo>
                    <a:pt x="4" y="13"/>
                  </a:lnTo>
                  <a:lnTo>
                    <a:pt x="10" y="14"/>
                  </a:lnTo>
                  <a:lnTo>
                    <a:pt x="11" y="15"/>
                  </a:lnTo>
                  <a:lnTo>
                    <a:pt x="8" y="20"/>
                  </a:lnTo>
                  <a:lnTo>
                    <a:pt x="10" y="21"/>
                  </a:lnTo>
                  <a:lnTo>
                    <a:pt x="11" y="19"/>
                  </a:lnTo>
                  <a:lnTo>
                    <a:pt x="12" y="19"/>
                  </a:lnTo>
                  <a:lnTo>
                    <a:pt x="12" y="21"/>
                  </a:lnTo>
                  <a:lnTo>
                    <a:pt x="16" y="21"/>
                  </a:lnTo>
                  <a:lnTo>
                    <a:pt x="16" y="18"/>
                  </a:lnTo>
                  <a:lnTo>
                    <a:pt x="14" y="17"/>
                  </a:lnTo>
                  <a:lnTo>
                    <a:pt x="13" y="16"/>
                  </a:lnTo>
                  <a:lnTo>
                    <a:pt x="13" y="14"/>
                  </a:lnTo>
                  <a:lnTo>
                    <a:pt x="14" y="14"/>
                  </a:lnTo>
                  <a:lnTo>
                    <a:pt x="18" y="14"/>
                  </a:lnTo>
                  <a:lnTo>
                    <a:pt x="15" y="0"/>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6" name="Freeform 132"/>
            <p:cNvSpPr>
              <a:spLocks/>
            </p:cNvSpPr>
            <p:nvPr/>
          </p:nvSpPr>
          <p:spPr bwMode="auto">
            <a:xfrm>
              <a:off x="2739" y="2407"/>
              <a:ext cx="39" cy="55"/>
            </a:xfrm>
            <a:custGeom>
              <a:avLst/>
              <a:gdLst>
                <a:gd name="T0" fmla="*/ 0 w 5"/>
                <a:gd name="T1" fmla="*/ 63 h 7"/>
                <a:gd name="T2" fmla="*/ 242 w 5"/>
                <a:gd name="T3" fmla="*/ 432 h 7"/>
                <a:gd name="T4" fmla="*/ 304 w 5"/>
                <a:gd name="T5" fmla="*/ 369 h 7"/>
                <a:gd name="T6" fmla="*/ 62 w 5"/>
                <a:gd name="T7" fmla="*/ 0 h 7"/>
                <a:gd name="T8" fmla="*/ 0 w 5"/>
                <a:gd name="T9" fmla="*/ 6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0" y="1"/>
                  </a:moveTo>
                  <a:lnTo>
                    <a:pt x="4" y="7"/>
                  </a:lnTo>
                  <a:lnTo>
                    <a:pt x="5" y="6"/>
                  </a:lnTo>
                  <a:lnTo>
                    <a:pt x="1" y="0"/>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7" name="Freeform 133"/>
            <p:cNvSpPr>
              <a:spLocks/>
            </p:cNvSpPr>
            <p:nvPr/>
          </p:nvSpPr>
          <p:spPr bwMode="auto">
            <a:xfrm>
              <a:off x="2817" y="2477"/>
              <a:ext cx="117" cy="383"/>
            </a:xfrm>
            <a:custGeom>
              <a:avLst/>
              <a:gdLst>
                <a:gd name="T0" fmla="*/ 179 w 15"/>
                <a:gd name="T1" fmla="*/ 0 h 49"/>
                <a:gd name="T2" fmla="*/ 484 w 15"/>
                <a:gd name="T3" fmla="*/ 1524 h 49"/>
                <a:gd name="T4" fmla="*/ 671 w 15"/>
                <a:gd name="T5" fmla="*/ 2814 h 49"/>
                <a:gd name="T6" fmla="*/ 913 w 15"/>
                <a:gd name="T7" fmla="*/ 2814 h 49"/>
                <a:gd name="T8" fmla="*/ 913 w 15"/>
                <a:gd name="T9" fmla="*/ 2931 h 49"/>
                <a:gd name="T10" fmla="*/ 367 w 15"/>
                <a:gd name="T11" fmla="*/ 2994 h 49"/>
                <a:gd name="T12" fmla="*/ 367 w 15"/>
                <a:gd name="T13" fmla="*/ 2814 h 49"/>
                <a:gd name="T14" fmla="*/ 484 w 15"/>
                <a:gd name="T15" fmla="*/ 2814 h 49"/>
                <a:gd name="T16" fmla="*/ 0 w 15"/>
                <a:gd name="T17" fmla="*/ 1712 h 49"/>
                <a:gd name="T18" fmla="*/ 125 w 15"/>
                <a:gd name="T19" fmla="*/ 1649 h 49"/>
                <a:gd name="T20" fmla="*/ 242 w 15"/>
                <a:gd name="T21" fmla="*/ 1954 h 49"/>
                <a:gd name="T22" fmla="*/ 304 w 15"/>
                <a:gd name="T23" fmla="*/ 1954 h 49"/>
                <a:gd name="T24" fmla="*/ 125 w 15"/>
                <a:gd name="T25" fmla="*/ 1282 h 49"/>
                <a:gd name="T26" fmla="*/ 179 w 15"/>
                <a:gd name="T27" fmla="*/ 1282 h 49"/>
                <a:gd name="T28" fmla="*/ 304 w 15"/>
                <a:gd name="T29" fmla="*/ 1649 h 49"/>
                <a:gd name="T30" fmla="*/ 304 w 15"/>
                <a:gd name="T31" fmla="*/ 1649 h 49"/>
                <a:gd name="T32" fmla="*/ 304 w 15"/>
                <a:gd name="T33" fmla="*/ 1469 h 49"/>
                <a:gd name="T34" fmla="*/ 242 w 15"/>
                <a:gd name="T35" fmla="*/ 1219 h 49"/>
                <a:gd name="T36" fmla="*/ 0 w 15"/>
                <a:gd name="T37" fmla="*/ 1219 h 49"/>
                <a:gd name="T38" fmla="*/ 0 w 15"/>
                <a:gd name="T39" fmla="*/ 977 h 49"/>
                <a:gd name="T40" fmla="*/ 179 w 15"/>
                <a:gd name="T41" fmla="*/ 1040 h 49"/>
                <a:gd name="T42" fmla="*/ 125 w 15"/>
                <a:gd name="T43" fmla="*/ 610 h 49"/>
                <a:gd name="T44" fmla="*/ 62 w 15"/>
                <a:gd name="T45" fmla="*/ 610 h 49"/>
                <a:gd name="T46" fmla="*/ 0 w 15"/>
                <a:gd name="T47" fmla="*/ 547 h 49"/>
                <a:gd name="T48" fmla="*/ 125 w 15"/>
                <a:gd name="T49" fmla="*/ 492 h 49"/>
                <a:gd name="T50" fmla="*/ 125 w 15"/>
                <a:gd name="T51" fmla="*/ 367 h 49"/>
                <a:gd name="T52" fmla="*/ 62 w 15"/>
                <a:gd name="T53" fmla="*/ 367 h 49"/>
                <a:gd name="T54" fmla="*/ 62 w 15"/>
                <a:gd name="T55" fmla="*/ 430 h 49"/>
                <a:gd name="T56" fmla="*/ 0 w 15"/>
                <a:gd name="T57" fmla="*/ 367 h 49"/>
                <a:gd name="T58" fmla="*/ 0 w 15"/>
                <a:gd name="T59" fmla="*/ 63 h 49"/>
                <a:gd name="T60" fmla="*/ 179 w 15"/>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 h="49">
                  <a:moveTo>
                    <a:pt x="3" y="0"/>
                  </a:moveTo>
                  <a:lnTo>
                    <a:pt x="8" y="25"/>
                  </a:lnTo>
                  <a:lnTo>
                    <a:pt x="11" y="46"/>
                  </a:lnTo>
                  <a:lnTo>
                    <a:pt x="15" y="46"/>
                  </a:lnTo>
                  <a:lnTo>
                    <a:pt x="15" y="48"/>
                  </a:lnTo>
                  <a:lnTo>
                    <a:pt x="6" y="49"/>
                  </a:lnTo>
                  <a:lnTo>
                    <a:pt x="6" y="46"/>
                  </a:lnTo>
                  <a:lnTo>
                    <a:pt x="8" y="46"/>
                  </a:lnTo>
                  <a:lnTo>
                    <a:pt x="0" y="28"/>
                  </a:lnTo>
                  <a:lnTo>
                    <a:pt x="2" y="27"/>
                  </a:lnTo>
                  <a:lnTo>
                    <a:pt x="4" y="32"/>
                  </a:lnTo>
                  <a:lnTo>
                    <a:pt x="5" y="32"/>
                  </a:lnTo>
                  <a:lnTo>
                    <a:pt x="2" y="21"/>
                  </a:lnTo>
                  <a:lnTo>
                    <a:pt x="3" y="21"/>
                  </a:lnTo>
                  <a:lnTo>
                    <a:pt x="5" y="27"/>
                  </a:lnTo>
                  <a:lnTo>
                    <a:pt x="5" y="24"/>
                  </a:lnTo>
                  <a:lnTo>
                    <a:pt x="4" y="20"/>
                  </a:lnTo>
                  <a:lnTo>
                    <a:pt x="0" y="20"/>
                  </a:lnTo>
                  <a:lnTo>
                    <a:pt x="0" y="16"/>
                  </a:lnTo>
                  <a:lnTo>
                    <a:pt x="3" y="17"/>
                  </a:lnTo>
                  <a:lnTo>
                    <a:pt x="2" y="10"/>
                  </a:lnTo>
                  <a:lnTo>
                    <a:pt x="1" y="10"/>
                  </a:lnTo>
                  <a:lnTo>
                    <a:pt x="0" y="9"/>
                  </a:lnTo>
                  <a:lnTo>
                    <a:pt x="2" y="8"/>
                  </a:lnTo>
                  <a:lnTo>
                    <a:pt x="2" y="6"/>
                  </a:lnTo>
                  <a:lnTo>
                    <a:pt x="1" y="6"/>
                  </a:lnTo>
                  <a:lnTo>
                    <a:pt x="1" y="7"/>
                  </a:lnTo>
                  <a:lnTo>
                    <a:pt x="0" y="6"/>
                  </a:lnTo>
                  <a:lnTo>
                    <a:pt x="0" y="1"/>
                  </a:lnTo>
                  <a:lnTo>
                    <a:pt x="3"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8" name="Freeform 134"/>
            <p:cNvSpPr>
              <a:spLocks/>
            </p:cNvSpPr>
            <p:nvPr/>
          </p:nvSpPr>
          <p:spPr bwMode="auto">
            <a:xfrm>
              <a:off x="2622" y="2555"/>
              <a:ext cx="54" cy="133"/>
            </a:xfrm>
            <a:custGeom>
              <a:avLst/>
              <a:gdLst>
                <a:gd name="T0" fmla="*/ 239 w 7"/>
                <a:gd name="T1" fmla="*/ 0 h 17"/>
                <a:gd name="T2" fmla="*/ 239 w 7"/>
                <a:gd name="T3" fmla="*/ 125 h 17"/>
                <a:gd name="T4" fmla="*/ 177 w 7"/>
                <a:gd name="T5" fmla="*/ 610 h 17"/>
                <a:gd name="T6" fmla="*/ 116 w 7"/>
                <a:gd name="T7" fmla="*/ 673 h 17"/>
                <a:gd name="T8" fmla="*/ 0 w 7"/>
                <a:gd name="T9" fmla="*/ 978 h 17"/>
                <a:gd name="T10" fmla="*/ 62 w 7"/>
                <a:gd name="T11" fmla="*/ 1041 h 17"/>
                <a:gd name="T12" fmla="*/ 116 w 7"/>
                <a:gd name="T13" fmla="*/ 798 h 17"/>
                <a:gd name="T14" fmla="*/ 301 w 7"/>
                <a:gd name="T15" fmla="*/ 548 h 17"/>
                <a:gd name="T16" fmla="*/ 417 w 7"/>
                <a:gd name="T17" fmla="*/ 0 h 17"/>
                <a:gd name="T18" fmla="*/ 239 w 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0"/>
                  </a:moveTo>
                  <a:lnTo>
                    <a:pt x="4" y="2"/>
                  </a:lnTo>
                  <a:lnTo>
                    <a:pt x="3" y="10"/>
                  </a:lnTo>
                  <a:lnTo>
                    <a:pt x="2" y="11"/>
                  </a:lnTo>
                  <a:lnTo>
                    <a:pt x="0" y="16"/>
                  </a:lnTo>
                  <a:lnTo>
                    <a:pt x="1" y="17"/>
                  </a:lnTo>
                  <a:lnTo>
                    <a:pt x="2" y="13"/>
                  </a:lnTo>
                  <a:lnTo>
                    <a:pt x="5" y="9"/>
                  </a:lnTo>
                  <a:lnTo>
                    <a:pt x="7" y="0"/>
                  </a:lnTo>
                  <a:lnTo>
                    <a:pt x="4"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39" name="Freeform 135"/>
            <p:cNvSpPr>
              <a:spLocks/>
            </p:cNvSpPr>
            <p:nvPr/>
          </p:nvSpPr>
          <p:spPr bwMode="auto">
            <a:xfrm>
              <a:off x="2692" y="2555"/>
              <a:ext cx="148" cy="227"/>
            </a:xfrm>
            <a:custGeom>
              <a:avLst/>
              <a:gdLst>
                <a:gd name="T0" fmla="*/ 125 w 19"/>
                <a:gd name="T1" fmla="*/ 0 h 29"/>
                <a:gd name="T2" fmla="*/ 125 w 19"/>
                <a:gd name="T3" fmla="*/ 125 h 29"/>
                <a:gd name="T4" fmla="*/ 0 w 19"/>
                <a:gd name="T5" fmla="*/ 493 h 29"/>
                <a:gd name="T6" fmla="*/ 0 w 19"/>
                <a:gd name="T7" fmla="*/ 611 h 29"/>
                <a:gd name="T8" fmla="*/ 483 w 19"/>
                <a:gd name="T9" fmla="*/ 673 h 29"/>
                <a:gd name="T10" fmla="*/ 787 w 19"/>
                <a:gd name="T11" fmla="*/ 673 h 29"/>
                <a:gd name="T12" fmla="*/ 974 w 19"/>
                <a:gd name="T13" fmla="*/ 1777 h 29"/>
                <a:gd name="T14" fmla="*/ 1091 w 19"/>
                <a:gd name="T15" fmla="*/ 1777 h 29"/>
                <a:gd name="T16" fmla="*/ 1091 w 19"/>
                <a:gd name="T17" fmla="*/ 736 h 29"/>
                <a:gd name="T18" fmla="*/ 1153 w 19"/>
                <a:gd name="T19" fmla="*/ 736 h 29"/>
                <a:gd name="T20" fmla="*/ 1153 w 19"/>
                <a:gd name="T21" fmla="*/ 548 h 29"/>
                <a:gd name="T22" fmla="*/ 911 w 19"/>
                <a:gd name="T23" fmla="*/ 493 h 29"/>
                <a:gd name="T24" fmla="*/ 911 w 19"/>
                <a:gd name="T25" fmla="*/ 63 h 29"/>
                <a:gd name="T26" fmla="*/ 787 w 19"/>
                <a:gd name="T27" fmla="*/ 63 h 29"/>
                <a:gd name="T28" fmla="*/ 787 w 19"/>
                <a:gd name="T29" fmla="*/ 243 h 29"/>
                <a:gd name="T30" fmla="*/ 724 w 19"/>
                <a:gd name="T31" fmla="*/ 243 h 29"/>
                <a:gd name="T32" fmla="*/ 670 w 19"/>
                <a:gd name="T33" fmla="*/ 63 h 29"/>
                <a:gd name="T34" fmla="*/ 545 w 19"/>
                <a:gd name="T35" fmla="*/ 63 h 29"/>
                <a:gd name="T36" fmla="*/ 608 w 19"/>
                <a:gd name="T37" fmla="*/ 125 h 29"/>
                <a:gd name="T38" fmla="*/ 724 w 19"/>
                <a:gd name="T39" fmla="*/ 493 h 29"/>
                <a:gd name="T40" fmla="*/ 428 w 19"/>
                <a:gd name="T41" fmla="*/ 493 h 29"/>
                <a:gd name="T42" fmla="*/ 483 w 19"/>
                <a:gd name="T43" fmla="*/ 431 h 29"/>
                <a:gd name="T44" fmla="*/ 545 w 19"/>
                <a:gd name="T45" fmla="*/ 63 h 29"/>
                <a:gd name="T46" fmla="*/ 545 w 19"/>
                <a:gd name="T47" fmla="*/ 63 h 29"/>
                <a:gd name="T48" fmla="*/ 428 w 19"/>
                <a:gd name="T49" fmla="*/ 63 h 29"/>
                <a:gd name="T50" fmla="*/ 428 w 19"/>
                <a:gd name="T51" fmla="*/ 305 h 29"/>
                <a:gd name="T52" fmla="*/ 366 w 19"/>
                <a:gd name="T53" fmla="*/ 305 h 29"/>
                <a:gd name="T54" fmla="*/ 241 w 19"/>
                <a:gd name="T55" fmla="*/ 368 h 29"/>
                <a:gd name="T56" fmla="*/ 304 w 19"/>
                <a:gd name="T57" fmla="*/ 493 h 29"/>
                <a:gd name="T58" fmla="*/ 125 w 19"/>
                <a:gd name="T59" fmla="*/ 493 h 29"/>
                <a:gd name="T60" fmla="*/ 179 w 19"/>
                <a:gd name="T61" fmla="*/ 180 h 29"/>
                <a:gd name="T62" fmla="*/ 304 w 19"/>
                <a:gd name="T63" fmla="*/ 180 h 29"/>
                <a:gd name="T64" fmla="*/ 304 w 19"/>
                <a:gd name="T65" fmla="*/ 63 h 29"/>
                <a:gd name="T66" fmla="*/ 125 w 19"/>
                <a:gd name="T67" fmla="*/ 0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29">
                  <a:moveTo>
                    <a:pt x="2" y="0"/>
                  </a:moveTo>
                  <a:lnTo>
                    <a:pt x="2" y="2"/>
                  </a:lnTo>
                  <a:lnTo>
                    <a:pt x="0" y="8"/>
                  </a:lnTo>
                  <a:lnTo>
                    <a:pt x="0" y="10"/>
                  </a:lnTo>
                  <a:lnTo>
                    <a:pt x="8" y="11"/>
                  </a:lnTo>
                  <a:lnTo>
                    <a:pt x="13" y="11"/>
                  </a:lnTo>
                  <a:lnTo>
                    <a:pt x="16" y="29"/>
                  </a:lnTo>
                  <a:lnTo>
                    <a:pt x="18" y="29"/>
                  </a:lnTo>
                  <a:lnTo>
                    <a:pt x="18" y="12"/>
                  </a:lnTo>
                  <a:lnTo>
                    <a:pt x="19" y="12"/>
                  </a:lnTo>
                  <a:lnTo>
                    <a:pt x="19" y="9"/>
                  </a:lnTo>
                  <a:lnTo>
                    <a:pt x="15" y="8"/>
                  </a:lnTo>
                  <a:lnTo>
                    <a:pt x="15" y="1"/>
                  </a:lnTo>
                  <a:lnTo>
                    <a:pt x="13" y="1"/>
                  </a:lnTo>
                  <a:lnTo>
                    <a:pt x="13" y="4"/>
                  </a:lnTo>
                  <a:lnTo>
                    <a:pt x="12" y="4"/>
                  </a:lnTo>
                  <a:lnTo>
                    <a:pt x="11" y="1"/>
                  </a:lnTo>
                  <a:lnTo>
                    <a:pt x="9" y="1"/>
                  </a:lnTo>
                  <a:lnTo>
                    <a:pt x="10" y="2"/>
                  </a:lnTo>
                  <a:lnTo>
                    <a:pt x="12" y="8"/>
                  </a:lnTo>
                  <a:lnTo>
                    <a:pt x="7" y="8"/>
                  </a:lnTo>
                  <a:lnTo>
                    <a:pt x="8" y="7"/>
                  </a:lnTo>
                  <a:lnTo>
                    <a:pt x="9" y="1"/>
                  </a:lnTo>
                  <a:lnTo>
                    <a:pt x="7" y="1"/>
                  </a:lnTo>
                  <a:lnTo>
                    <a:pt x="7" y="5"/>
                  </a:lnTo>
                  <a:lnTo>
                    <a:pt x="6" y="5"/>
                  </a:lnTo>
                  <a:lnTo>
                    <a:pt x="4" y="6"/>
                  </a:lnTo>
                  <a:lnTo>
                    <a:pt x="5" y="8"/>
                  </a:lnTo>
                  <a:lnTo>
                    <a:pt x="2" y="8"/>
                  </a:lnTo>
                  <a:lnTo>
                    <a:pt x="3" y="3"/>
                  </a:lnTo>
                  <a:lnTo>
                    <a:pt x="5" y="3"/>
                  </a:lnTo>
                  <a:lnTo>
                    <a:pt x="5" y="1"/>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0" name="Freeform 136"/>
            <p:cNvSpPr>
              <a:spLocks/>
            </p:cNvSpPr>
            <p:nvPr/>
          </p:nvSpPr>
          <p:spPr bwMode="auto">
            <a:xfrm>
              <a:off x="2723" y="2579"/>
              <a:ext cx="16" cy="23"/>
            </a:xfrm>
            <a:custGeom>
              <a:avLst/>
              <a:gdLst>
                <a:gd name="T0" fmla="*/ 0 w 2"/>
                <a:gd name="T1" fmla="*/ 0 h 3"/>
                <a:gd name="T2" fmla="*/ 0 w 2"/>
                <a:gd name="T3" fmla="*/ 176 h 3"/>
                <a:gd name="T4" fmla="*/ 128 w 2"/>
                <a:gd name="T5" fmla="*/ 176 h 3"/>
                <a:gd name="T6" fmla="*/ 64 w 2"/>
                <a:gd name="T7" fmla="*/ 0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0" y="3"/>
                  </a:lnTo>
                  <a:lnTo>
                    <a:pt x="2" y="3"/>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1" name="Freeform 137"/>
            <p:cNvSpPr>
              <a:spLocks/>
            </p:cNvSpPr>
            <p:nvPr/>
          </p:nvSpPr>
          <p:spPr bwMode="auto">
            <a:xfrm>
              <a:off x="2809" y="2555"/>
              <a:ext cx="23" cy="55"/>
            </a:xfrm>
            <a:custGeom>
              <a:avLst/>
              <a:gdLst>
                <a:gd name="T0" fmla="*/ 61 w 3"/>
                <a:gd name="T1" fmla="*/ 432 h 7"/>
                <a:gd name="T2" fmla="*/ 0 w 3"/>
                <a:gd name="T3" fmla="*/ 0 h 7"/>
                <a:gd name="T4" fmla="*/ 176 w 3"/>
                <a:gd name="T5" fmla="*/ 0 h 7"/>
                <a:gd name="T6" fmla="*/ 176 w 3"/>
                <a:gd name="T7" fmla="*/ 432 h 7"/>
                <a:gd name="T8" fmla="*/ 61 w 3"/>
                <a:gd name="T9" fmla="*/ 43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1" y="7"/>
                  </a:moveTo>
                  <a:lnTo>
                    <a:pt x="0" y="0"/>
                  </a:lnTo>
                  <a:lnTo>
                    <a:pt x="3" y="0"/>
                  </a:lnTo>
                  <a:lnTo>
                    <a:pt x="3" y="7"/>
                  </a:lnTo>
                  <a:lnTo>
                    <a:pt x="1" y="7"/>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2" name="Freeform 138"/>
            <p:cNvSpPr>
              <a:spLocks/>
            </p:cNvSpPr>
            <p:nvPr/>
          </p:nvSpPr>
          <p:spPr bwMode="auto">
            <a:xfrm>
              <a:off x="2786" y="2657"/>
              <a:ext cx="7" cy="31"/>
            </a:xfrm>
            <a:custGeom>
              <a:avLst/>
              <a:gdLst>
                <a:gd name="T0" fmla="*/ 49 w 1"/>
                <a:gd name="T1" fmla="*/ 0 h 4"/>
                <a:gd name="T2" fmla="*/ 49 w 1"/>
                <a:gd name="T3" fmla="*/ 240 h 4"/>
                <a:gd name="T4" fmla="*/ 49 w 1"/>
                <a:gd name="T5" fmla="*/ 240 h 4"/>
                <a:gd name="T6" fmla="*/ 0 w 1"/>
                <a:gd name="T7" fmla="*/ 62 h 4"/>
                <a:gd name="T8" fmla="*/ 49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0"/>
                  </a:moveTo>
                  <a:lnTo>
                    <a:pt x="1" y="4"/>
                  </a:lnTo>
                  <a:lnTo>
                    <a:pt x="0" y="1"/>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3" name="Freeform 139"/>
            <p:cNvSpPr>
              <a:spLocks/>
            </p:cNvSpPr>
            <p:nvPr/>
          </p:nvSpPr>
          <p:spPr bwMode="auto">
            <a:xfrm>
              <a:off x="2770" y="2657"/>
              <a:ext cx="16" cy="47"/>
            </a:xfrm>
            <a:custGeom>
              <a:avLst/>
              <a:gdLst>
                <a:gd name="T0" fmla="*/ 0 w 2"/>
                <a:gd name="T1" fmla="*/ 0 h 6"/>
                <a:gd name="T2" fmla="*/ 128 w 2"/>
                <a:gd name="T3" fmla="*/ 243 h 6"/>
                <a:gd name="T4" fmla="*/ 128 w 2"/>
                <a:gd name="T5" fmla="*/ 368 h 6"/>
                <a:gd name="T6" fmla="*/ 0 w 2"/>
                <a:gd name="T7" fmla="*/ 63 h 6"/>
                <a:gd name="T8" fmla="*/ 0 w 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6">
                  <a:moveTo>
                    <a:pt x="0" y="0"/>
                  </a:moveTo>
                  <a:lnTo>
                    <a:pt x="2" y="4"/>
                  </a:lnTo>
                  <a:lnTo>
                    <a:pt x="2" y="6"/>
                  </a:lnTo>
                  <a:lnTo>
                    <a:pt x="0"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4" name="Freeform 140"/>
            <p:cNvSpPr>
              <a:spLocks/>
            </p:cNvSpPr>
            <p:nvPr/>
          </p:nvSpPr>
          <p:spPr bwMode="auto">
            <a:xfrm>
              <a:off x="2793" y="2711"/>
              <a:ext cx="8" cy="8"/>
            </a:xfrm>
            <a:custGeom>
              <a:avLst/>
              <a:gdLst>
                <a:gd name="T0" fmla="*/ 0 w 1"/>
                <a:gd name="T1" fmla="*/ 0 h 1"/>
                <a:gd name="T2" fmla="*/ 64 w 1"/>
                <a:gd name="T3" fmla="*/ 0 h 1"/>
                <a:gd name="T4" fmla="*/ 64 w 1"/>
                <a:gd name="T5" fmla="*/ 6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0"/>
                  </a:lnTo>
                  <a:lnTo>
                    <a:pt x="1" y="1"/>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5" name="Freeform 141"/>
            <p:cNvSpPr>
              <a:spLocks/>
            </p:cNvSpPr>
            <p:nvPr/>
          </p:nvSpPr>
          <p:spPr bwMode="auto">
            <a:xfrm>
              <a:off x="2739" y="2633"/>
              <a:ext cx="117" cy="219"/>
            </a:xfrm>
            <a:custGeom>
              <a:avLst/>
              <a:gdLst>
                <a:gd name="T0" fmla="*/ 0 w 15"/>
                <a:gd name="T1" fmla="*/ 63 h 28"/>
                <a:gd name="T2" fmla="*/ 0 w 15"/>
                <a:gd name="T3" fmla="*/ 125 h 28"/>
                <a:gd name="T4" fmla="*/ 546 w 15"/>
                <a:gd name="T5" fmla="*/ 1533 h 28"/>
                <a:gd name="T6" fmla="*/ 429 w 15"/>
                <a:gd name="T7" fmla="*/ 1533 h 28"/>
                <a:gd name="T8" fmla="*/ 429 w 15"/>
                <a:gd name="T9" fmla="*/ 1713 h 28"/>
                <a:gd name="T10" fmla="*/ 913 w 15"/>
                <a:gd name="T11" fmla="*/ 1713 h 28"/>
                <a:gd name="T12" fmla="*/ 913 w 15"/>
                <a:gd name="T13" fmla="*/ 1533 h 28"/>
                <a:gd name="T14" fmla="*/ 733 w 15"/>
                <a:gd name="T15" fmla="*/ 1533 h 28"/>
                <a:gd name="T16" fmla="*/ 733 w 15"/>
                <a:gd name="T17" fmla="*/ 1103 h 28"/>
                <a:gd name="T18" fmla="*/ 546 w 15"/>
                <a:gd name="T19" fmla="*/ 1103 h 28"/>
                <a:gd name="T20" fmla="*/ 125 w 15"/>
                <a:gd name="T21" fmla="*/ 125 h 28"/>
                <a:gd name="T22" fmla="*/ 125 w 15"/>
                <a:gd name="T23" fmla="*/ 0 h 28"/>
                <a:gd name="T24" fmla="*/ 0 w 15"/>
                <a:gd name="T25" fmla="*/ 0 h 28"/>
                <a:gd name="T26" fmla="*/ 0 w 15"/>
                <a:gd name="T27" fmla="*/ 63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28">
                  <a:moveTo>
                    <a:pt x="0" y="1"/>
                  </a:moveTo>
                  <a:lnTo>
                    <a:pt x="0" y="2"/>
                  </a:lnTo>
                  <a:lnTo>
                    <a:pt x="9" y="25"/>
                  </a:lnTo>
                  <a:lnTo>
                    <a:pt x="7" y="25"/>
                  </a:lnTo>
                  <a:lnTo>
                    <a:pt x="7" y="28"/>
                  </a:lnTo>
                  <a:lnTo>
                    <a:pt x="15" y="28"/>
                  </a:lnTo>
                  <a:lnTo>
                    <a:pt x="15" y="25"/>
                  </a:lnTo>
                  <a:lnTo>
                    <a:pt x="12" y="25"/>
                  </a:lnTo>
                  <a:lnTo>
                    <a:pt x="12" y="18"/>
                  </a:lnTo>
                  <a:lnTo>
                    <a:pt x="9" y="18"/>
                  </a:lnTo>
                  <a:lnTo>
                    <a:pt x="2" y="2"/>
                  </a:lnTo>
                  <a:lnTo>
                    <a:pt x="2" y="0"/>
                  </a:lnTo>
                  <a:lnTo>
                    <a:pt x="0" y="0"/>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6" name="Freeform 142"/>
            <p:cNvSpPr>
              <a:spLocks/>
            </p:cNvSpPr>
            <p:nvPr/>
          </p:nvSpPr>
          <p:spPr bwMode="auto">
            <a:xfrm>
              <a:off x="2396" y="2173"/>
              <a:ext cx="312" cy="133"/>
            </a:xfrm>
            <a:custGeom>
              <a:avLst/>
              <a:gdLst>
                <a:gd name="T0" fmla="*/ 125 w 40"/>
                <a:gd name="T1" fmla="*/ 0 h 17"/>
                <a:gd name="T2" fmla="*/ 179 w 40"/>
                <a:gd name="T3" fmla="*/ 180 h 17"/>
                <a:gd name="T4" fmla="*/ 429 w 40"/>
                <a:gd name="T5" fmla="*/ 610 h 17"/>
                <a:gd name="T6" fmla="*/ 0 w 40"/>
                <a:gd name="T7" fmla="*/ 861 h 17"/>
                <a:gd name="T8" fmla="*/ 62 w 40"/>
                <a:gd name="T9" fmla="*/ 915 h 17"/>
                <a:gd name="T10" fmla="*/ 429 w 40"/>
                <a:gd name="T11" fmla="*/ 673 h 17"/>
                <a:gd name="T12" fmla="*/ 733 w 40"/>
                <a:gd name="T13" fmla="*/ 548 h 17"/>
                <a:gd name="T14" fmla="*/ 1037 w 40"/>
                <a:gd name="T15" fmla="*/ 915 h 17"/>
                <a:gd name="T16" fmla="*/ 671 w 40"/>
                <a:gd name="T17" fmla="*/ 1041 h 17"/>
                <a:gd name="T18" fmla="*/ 1217 w 40"/>
                <a:gd name="T19" fmla="*/ 861 h 17"/>
                <a:gd name="T20" fmla="*/ 1763 w 40"/>
                <a:gd name="T21" fmla="*/ 798 h 17"/>
                <a:gd name="T22" fmla="*/ 2254 w 40"/>
                <a:gd name="T23" fmla="*/ 861 h 17"/>
                <a:gd name="T24" fmla="*/ 2434 w 40"/>
                <a:gd name="T25" fmla="*/ 861 h 17"/>
                <a:gd name="T26" fmla="*/ 1950 w 40"/>
                <a:gd name="T27" fmla="*/ 735 h 17"/>
                <a:gd name="T28" fmla="*/ 1521 w 40"/>
                <a:gd name="T29" fmla="*/ 735 h 17"/>
                <a:gd name="T30" fmla="*/ 2192 w 40"/>
                <a:gd name="T31" fmla="*/ 673 h 17"/>
                <a:gd name="T32" fmla="*/ 2434 w 40"/>
                <a:gd name="T33" fmla="*/ 673 h 17"/>
                <a:gd name="T34" fmla="*/ 1888 w 40"/>
                <a:gd name="T35" fmla="*/ 548 h 17"/>
                <a:gd name="T36" fmla="*/ 2254 w 40"/>
                <a:gd name="T37" fmla="*/ 125 h 17"/>
                <a:gd name="T38" fmla="*/ 2371 w 40"/>
                <a:gd name="T39" fmla="*/ 0 h 17"/>
                <a:gd name="T40" fmla="*/ 2192 w 40"/>
                <a:gd name="T41" fmla="*/ 125 h 17"/>
                <a:gd name="T42" fmla="*/ 1825 w 40"/>
                <a:gd name="T43" fmla="*/ 430 h 17"/>
                <a:gd name="T44" fmla="*/ 1217 w 40"/>
                <a:gd name="T45" fmla="*/ 0 h 17"/>
                <a:gd name="T46" fmla="*/ 1342 w 40"/>
                <a:gd name="T47" fmla="*/ 180 h 17"/>
                <a:gd name="T48" fmla="*/ 1396 w 40"/>
                <a:gd name="T49" fmla="*/ 125 h 17"/>
                <a:gd name="T50" fmla="*/ 1646 w 40"/>
                <a:gd name="T51" fmla="*/ 430 h 17"/>
                <a:gd name="T52" fmla="*/ 1583 w 40"/>
                <a:gd name="T53" fmla="*/ 430 h 17"/>
                <a:gd name="T54" fmla="*/ 1396 w 40"/>
                <a:gd name="T55" fmla="*/ 673 h 17"/>
                <a:gd name="T56" fmla="*/ 850 w 40"/>
                <a:gd name="T57" fmla="*/ 493 h 17"/>
                <a:gd name="T58" fmla="*/ 788 w 40"/>
                <a:gd name="T59" fmla="*/ 430 h 17"/>
                <a:gd name="T60" fmla="*/ 608 w 40"/>
                <a:gd name="T61" fmla="*/ 430 h 17"/>
                <a:gd name="T62" fmla="*/ 242 w 40"/>
                <a:gd name="T63" fmla="*/ 180 h 17"/>
                <a:gd name="T64" fmla="*/ 304 w 40"/>
                <a:gd name="T65" fmla="*/ 125 h 17"/>
                <a:gd name="T66" fmla="*/ 304 w 40"/>
                <a:gd name="T67" fmla="*/ 0 h 17"/>
                <a:gd name="T68" fmla="*/ 125 w 40"/>
                <a:gd name="T69" fmla="*/ 0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17">
                  <a:moveTo>
                    <a:pt x="2" y="0"/>
                  </a:moveTo>
                  <a:lnTo>
                    <a:pt x="2" y="0"/>
                  </a:lnTo>
                  <a:lnTo>
                    <a:pt x="3" y="1"/>
                  </a:lnTo>
                  <a:lnTo>
                    <a:pt x="3" y="3"/>
                  </a:lnTo>
                  <a:lnTo>
                    <a:pt x="9" y="9"/>
                  </a:lnTo>
                  <a:lnTo>
                    <a:pt x="7" y="10"/>
                  </a:lnTo>
                  <a:lnTo>
                    <a:pt x="2" y="12"/>
                  </a:lnTo>
                  <a:lnTo>
                    <a:pt x="0" y="14"/>
                  </a:lnTo>
                  <a:lnTo>
                    <a:pt x="0" y="15"/>
                  </a:lnTo>
                  <a:lnTo>
                    <a:pt x="1" y="15"/>
                  </a:lnTo>
                  <a:lnTo>
                    <a:pt x="3" y="13"/>
                  </a:lnTo>
                  <a:lnTo>
                    <a:pt x="7" y="11"/>
                  </a:lnTo>
                  <a:lnTo>
                    <a:pt x="11" y="9"/>
                  </a:lnTo>
                  <a:lnTo>
                    <a:pt x="12" y="9"/>
                  </a:lnTo>
                  <a:lnTo>
                    <a:pt x="22" y="12"/>
                  </a:lnTo>
                  <a:lnTo>
                    <a:pt x="17" y="15"/>
                  </a:lnTo>
                  <a:lnTo>
                    <a:pt x="11" y="17"/>
                  </a:lnTo>
                  <a:lnTo>
                    <a:pt x="12" y="17"/>
                  </a:lnTo>
                  <a:lnTo>
                    <a:pt x="20" y="14"/>
                  </a:lnTo>
                  <a:lnTo>
                    <a:pt x="24" y="12"/>
                  </a:lnTo>
                  <a:lnTo>
                    <a:pt x="29" y="13"/>
                  </a:lnTo>
                  <a:lnTo>
                    <a:pt x="32" y="13"/>
                  </a:lnTo>
                  <a:lnTo>
                    <a:pt x="37" y="14"/>
                  </a:lnTo>
                  <a:lnTo>
                    <a:pt x="40" y="14"/>
                  </a:lnTo>
                  <a:lnTo>
                    <a:pt x="37" y="13"/>
                  </a:lnTo>
                  <a:lnTo>
                    <a:pt x="32" y="12"/>
                  </a:lnTo>
                  <a:lnTo>
                    <a:pt x="29" y="12"/>
                  </a:lnTo>
                  <a:lnTo>
                    <a:pt x="25" y="12"/>
                  </a:lnTo>
                  <a:lnTo>
                    <a:pt x="29" y="9"/>
                  </a:lnTo>
                  <a:lnTo>
                    <a:pt x="36" y="11"/>
                  </a:lnTo>
                  <a:lnTo>
                    <a:pt x="40" y="12"/>
                  </a:lnTo>
                  <a:lnTo>
                    <a:pt x="40" y="11"/>
                  </a:lnTo>
                  <a:lnTo>
                    <a:pt x="35" y="10"/>
                  </a:lnTo>
                  <a:lnTo>
                    <a:pt x="31" y="9"/>
                  </a:lnTo>
                  <a:lnTo>
                    <a:pt x="37" y="2"/>
                  </a:lnTo>
                  <a:lnTo>
                    <a:pt x="39" y="1"/>
                  </a:lnTo>
                  <a:lnTo>
                    <a:pt x="39" y="0"/>
                  </a:lnTo>
                  <a:lnTo>
                    <a:pt x="36" y="0"/>
                  </a:lnTo>
                  <a:lnTo>
                    <a:pt x="36" y="2"/>
                  </a:lnTo>
                  <a:lnTo>
                    <a:pt x="31" y="7"/>
                  </a:lnTo>
                  <a:lnTo>
                    <a:pt x="30" y="7"/>
                  </a:lnTo>
                  <a:lnTo>
                    <a:pt x="23" y="0"/>
                  </a:lnTo>
                  <a:lnTo>
                    <a:pt x="20" y="0"/>
                  </a:lnTo>
                  <a:lnTo>
                    <a:pt x="20" y="1"/>
                  </a:lnTo>
                  <a:lnTo>
                    <a:pt x="22" y="3"/>
                  </a:lnTo>
                  <a:lnTo>
                    <a:pt x="23" y="2"/>
                  </a:lnTo>
                  <a:lnTo>
                    <a:pt x="27" y="6"/>
                  </a:lnTo>
                  <a:lnTo>
                    <a:pt x="27" y="7"/>
                  </a:lnTo>
                  <a:lnTo>
                    <a:pt x="26" y="7"/>
                  </a:lnTo>
                  <a:lnTo>
                    <a:pt x="27" y="9"/>
                  </a:lnTo>
                  <a:lnTo>
                    <a:pt x="23" y="11"/>
                  </a:lnTo>
                  <a:lnTo>
                    <a:pt x="13" y="8"/>
                  </a:lnTo>
                  <a:lnTo>
                    <a:pt x="14" y="8"/>
                  </a:lnTo>
                  <a:lnTo>
                    <a:pt x="12" y="7"/>
                  </a:lnTo>
                  <a:lnTo>
                    <a:pt x="13" y="7"/>
                  </a:lnTo>
                  <a:lnTo>
                    <a:pt x="12" y="6"/>
                  </a:lnTo>
                  <a:lnTo>
                    <a:pt x="10" y="7"/>
                  </a:lnTo>
                  <a:lnTo>
                    <a:pt x="9" y="7"/>
                  </a:lnTo>
                  <a:lnTo>
                    <a:pt x="4" y="3"/>
                  </a:lnTo>
                  <a:lnTo>
                    <a:pt x="4" y="2"/>
                  </a:lnTo>
                  <a:lnTo>
                    <a:pt x="5" y="2"/>
                  </a:lnTo>
                  <a:lnTo>
                    <a:pt x="6" y="1"/>
                  </a:lnTo>
                  <a:lnTo>
                    <a:pt x="5"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7" name="Freeform 143"/>
            <p:cNvSpPr>
              <a:spLocks/>
            </p:cNvSpPr>
            <p:nvPr/>
          </p:nvSpPr>
          <p:spPr bwMode="auto">
            <a:xfrm>
              <a:off x="2435" y="2181"/>
              <a:ext cx="46" cy="47"/>
            </a:xfrm>
            <a:custGeom>
              <a:avLst/>
              <a:gdLst>
                <a:gd name="T0" fmla="*/ 0 w 6"/>
                <a:gd name="T1" fmla="*/ 0 h 6"/>
                <a:gd name="T2" fmla="*/ 291 w 6"/>
                <a:gd name="T3" fmla="*/ 306 h 6"/>
                <a:gd name="T4" fmla="*/ 291 w 6"/>
                <a:gd name="T5" fmla="*/ 368 h 6"/>
                <a:gd name="T6" fmla="*/ 353 w 6"/>
                <a:gd name="T7" fmla="*/ 368 h 6"/>
                <a:gd name="T8" fmla="*/ 61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0"/>
                  </a:moveTo>
                  <a:lnTo>
                    <a:pt x="5" y="5"/>
                  </a:lnTo>
                  <a:lnTo>
                    <a:pt x="5" y="6"/>
                  </a:lnTo>
                  <a:lnTo>
                    <a:pt x="6" y="6"/>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8" name="Freeform 144"/>
            <p:cNvSpPr>
              <a:spLocks/>
            </p:cNvSpPr>
            <p:nvPr/>
          </p:nvSpPr>
          <p:spPr bwMode="auto">
            <a:xfrm>
              <a:off x="2481" y="2173"/>
              <a:ext cx="71" cy="70"/>
            </a:xfrm>
            <a:custGeom>
              <a:avLst/>
              <a:gdLst>
                <a:gd name="T0" fmla="*/ 0 w 9"/>
                <a:gd name="T1" fmla="*/ 366 h 9"/>
                <a:gd name="T2" fmla="*/ 371 w 9"/>
                <a:gd name="T3" fmla="*/ 62 h 9"/>
                <a:gd name="T4" fmla="*/ 434 w 9"/>
                <a:gd name="T5" fmla="*/ 62 h 9"/>
                <a:gd name="T6" fmla="*/ 434 w 9"/>
                <a:gd name="T7" fmla="*/ 0 h 9"/>
                <a:gd name="T8" fmla="*/ 560 w 9"/>
                <a:gd name="T9" fmla="*/ 0 h 9"/>
                <a:gd name="T10" fmla="*/ 560 w 9"/>
                <a:gd name="T11" fmla="*/ 62 h 9"/>
                <a:gd name="T12" fmla="*/ 497 w 9"/>
                <a:gd name="T13" fmla="*/ 124 h 9"/>
                <a:gd name="T14" fmla="*/ 560 w 9"/>
                <a:gd name="T15" fmla="*/ 124 h 9"/>
                <a:gd name="T16" fmla="*/ 126 w 9"/>
                <a:gd name="T17" fmla="*/ 544 h 9"/>
                <a:gd name="T18" fmla="*/ 63 w 9"/>
                <a:gd name="T19" fmla="*/ 482 h 9"/>
                <a:gd name="T20" fmla="*/ 434 w 9"/>
                <a:gd name="T21" fmla="*/ 124 h 9"/>
                <a:gd name="T22" fmla="*/ 434 w 9"/>
                <a:gd name="T23" fmla="*/ 62 h 9"/>
                <a:gd name="T24" fmla="*/ 371 w 9"/>
                <a:gd name="T25" fmla="*/ 62 h 9"/>
                <a:gd name="T26" fmla="*/ 63 w 9"/>
                <a:gd name="T27" fmla="*/ 420 h 9"/>
                <a:gd name="T28" fmla="*/ 0 w 9"/>
                <a:gd name="T29" fmla="*/ 36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9">
                  <a:moveTo>
                    <a:pt x="0" y="6"/>
                  </a:moveTo>
                  <a:lnTo>
                    <a:pt x="6" y="1"/>
                  </a:lnTo>
                  <a:lnTo>
                    <a:pt x="7" y="1"/>
                  </a:lnTo>
                  <a:lnTo>
                    <a:pt x="7" y="0"/>
                  </a:lnTo>
                  <a:lnTo>
                    <a:pt x="9" y="0"/>
                  </a:lnTo>
                  <a:lnTo>
                    <a:pt x="9" y="1"/>
                  </a:lnTo>
                  <a:lnTo>
                    <a:pt x="8" y="2"/>
                  </a:lnTo>
                  <a:lnTo>
                    <a:pt x="9" y="2"/>
                  </a:lnTo>
                  <a:lnTo>
                    <a:pt x="2" y="9"/>
                  </a:lnTo>
                  <a:lnTo>
                    <a:pt x="1" y="8"/>
                  </a:lnTo>
                  <a:lnTo>
                    <a:pt x="7" y="2"/>
                  </a:lnTo>
                  <a:lnTo>
                    <a:pt x="7" y="1"/>
                  </a:lnTo>
                  <a:lnTo>
                    <a:pt x="6" y="1"/>
                  </a:lnTo>
                  <a:lnTo>
                    <a:pt x="1" y="7"/>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49" name="Freeform 145"/>
            <p:cNvSpPr>
              <a:spLocks/>
            </p:cNvSpPr>
            <p:nvPr/>
          </p:nvSpPr>
          <p:spPr bwMode="auto">
            <a:xfrm>
              <a:off x="2559" y="2181"/>
              <a:ext cx="47" cy="54"/>
            </a:xfrm>
            <a:custGeom>
              <a:avLst/>
              <a:gdLst>
                <a:gd name="T0" fmla="*/ 0 w 6"/>
                <a:gd name="T1" fmla="*/ 0 h 7"/>
                <a:gd name="T2" fmla="*/ 0 w 6"/>
                <a:gd name="T3" fmla="*/ 116 h 7"/>
                <a:gd name="T4" fmla="*/ 306 w 6"/>
                <a:gd name="T5" fmla="*/ 417 h 7"/>
                <a:gd name="T6" fmla="*/ 368 w 6"/>
                <a:gd name="T7" fmla="*/ 355 h 7"/>
                <a:gd name="T8" fmla="*/ 63 w 6"/>
                <a:gd name="T9" fmla="*/ 116 h 7"/>
                <a:gd name="T10" fmla="*/ 63 w 6"/>
                <a:gd name="T11" fmla="*/ 0 h 7"/>
                <a:gd name="T12" fmla="*/ 0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2"/>
                  </a:lnTo>
                  <a:lnTo>
                    <a:pt x="5" y="7"/>
                  </a:lnTo>
                  <a:lnTo>
                    <a:pt x="6" y="6"/>
                  </a:lnTo>
                  <a:lnTo>
                    <a:pt x="1" y="2"/>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0" name="Freeform 146"/>
            <p:cNvSpPr>
              <a:spLocks/>
            </p:cNvSpPr>
            <p:nvPr/>
          </p:nvSpPr>
          <p:spPr bwMode="auto">
            <a:xfrm>
              <a:off x="2622" y="2181"/>
              <a:ext cx="62" cy="54"/>
            </a:xfrm>
            <a:custGeom>
              <a:avLst/>
              <a:gdLst>
                <a:gd name="T0" fmla="*/ 0 w 8"/>
                <a:gd name="T1" fmla="*/ 355 h 7"/>
                <a:gd name="T2" fmla="*/ 302 w 8"/>
                <a:gd name="T3" fmla="*/ 0 h 7"/>
                <a:gd name="T4" fmla="*/ 481 w 8"/>
                <a:gd name="T5" fmla="*/ 0 h 7"/>
                <a:gd name="T6" fmla="*/ 481 w 8"/>
                <a:gd name="T7" fmla="*/ 62 h 7"/>
                <a:gd name="T8" fmla="*/ 364 w 8"/>
                <a:gd name="T9" fmla="*/ 62 h 7"/>
                <a:gd name="T10" fmla="*/ 302 w 8"/>
                <a:gd name="T11" fmla="*/ 62 h 7"/>
                <a:gd name="T12" fmla="*/ 62 w 8"/>
                <a:gd name="T13" fmla="*/ 355 h 7"/>
                <a:gd name="T14" fmla="*/ 62 w 8"/>
                <a:gd name="T15" fmla="*/ 417 h 7"/>
                <a:gd name="T16" fmla="*/ 0 w 8"/>
                <a:gd name="T17" fmla="*/ 35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7">
                  <a:moveTo>
                    <a:pt x="0" y="6"/>
                  </a:moveTo>
                  <a:lnTo>
                    <a:pt x="5" y="0"/>
                  </a:lnTo>
                  <a:lnTo>
                    <a:pt x="8" y="0"/>
                  </a:lnTo>
                  <a:lnTo>
                    <a:pt x="8" y="1"/>
                  </a:lnTo>
                  <a:lnTo>
                    <a:pt x="6" y="1"/>
                  </a:lnTo>
                  <a:lnTo>
                    <a:pt x="5" y="1"/>
                  </a:lnTo>
                  <a:lnTo>
                    <a:pt x="1" y="6"/>
                  </a:lnTo>
                  <a:lnTo>
                    <a:pt x="1" y="7"/>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1" name="Freeform 147"/>
            <p:cNvSpPr>
              <a:spLocks/>
            </p:cNvSpPr>
            <p:nvPr/>
          </p:nvSpPr>
          <p:spPr bwMode="auto">
            <a:xfrm>
              <a:off x="2793" y="2173"/>
              <a:ext cx="86" cy="109"/>
            </a:xfrm>
            <a:custGeom>
              <a:avLst/>
              <a:gdLst>
                <a:gd name="T0" fmla="*/ 0 w 11"/>
                <a:gd name="T1" fmla="*/ 786 h 14"/>
                <a:gd name="T2" fmla="*/ 547 w 11"/>
                <a:gd name="T3" fmla="*/ 483 h 14"/>
                <a:gd name="T4" fmla="*/ 180 w 11"/>
                <a:gd name="T5" fmla="*/ 125 h 14"/>
                <a:gd name="T6" fmla="*/ 180 w 11"/>
                <a:gd name="T7" fmla="*/ 62 h 14"/>
                <a:gd name="T8" fmla="*/ 125 w 11"/>
                <a:gd name="T9" fmla="*/ 0 h 14"/>
                <a:gd name="T10" fmla="*/ 305 w 11"/>
                <a:gd name="T11" fmla="*/ 0 h 14"/>
                <a:gd name="T12" fmla="*/ 367 w 11"/>
                <a:gd name="T13" fmla="*/ 62 h 14"/>
                <a:gd name="T14" fmla="*/ 672 w 11"/>
                <a:gd name="T15" fmla="*/ 366 h 14"/>
                <a:gd name="T16" fmla="*/ 610 w 11"/>
                <a:gd name="T17" fmla="*/ 428 h 14"/>
                <a:gd name="T18" fmla="*/ 305 w 11"/>
                <a:gd name="T19" fmla="*/ 125 h 14"/>
                <a:gd name="T20" fmla="*/ 305 w 11"/>
                <a:gd name="T21" fmla="*/ 62 h 14"/>
                <a:gd name="T22" fmla="*/ 242 w 11"/>
                <a:gd name="T23" fmla="*/ 62 h 14"/>
                <a:gd name="T24" fmla="*/ 242 w 11"/>
                <a:gd name="T25" fmla="*/ 125 h 14"/>
                <a:gd name="T26" fmla="*/ 672 w 11"/>
                <a:gd name="T27" fmla="*/ 545 h 14"/>
                <a:gd name="T28" fmla="*/ 0 w 11"/>
                <a:gd name="T29" fmla="*/ 849 h 14"/>
                <a:gd name="T30" fmla="*/ 0 w 11"/>
                <a:gd name="T31" fmla="*/ 78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14">
                  <a:moveTo>
                    <a:pt x="0" y="13"/>
                  </a:moveTo>
                  <a:lnTo>
                    <a:pt x="9" y="8"/>
                  </a:lnTo>
                  <a:lnTo>
                    <a:pt x="3" y="2"/>
                  </a:lnTo>
                  <a:lnTo>
                    <a:pt x="3" y="1"/>
                  </a:lnTo>
                  <a:lnTo>
                    <a:pt x="2" y="0"/>
                  </a:lnTo>
                  <a:lnTo>
                    <a:pt x="5" y="0"/>
                  </a:lnTo>
                  <a:lnTo>
                    <a:pt x="6" y="1"/>
                  </a:lnTo>
                  <a:lnTo>
                    <a:pt x="11" y="6"/>
                  </a:lnTo>
                  <a:lnTo>
                    <a:pt x="10" y="7"/>
                  </a:lnTo>
                  <a:lnTo>
                    <a:pt x="5" y="2"/>
                  </a:lnTo>
                  <a:lnTo>
                    <a:pt x="5" y="1"/>
                  </a:lnTo>
                  <a:lnTo>
                    <a:pt x="4" y="1"/>
                  </a:lnTo>
                  <a:lnTo>
                    <a:pt x="4" y="2"/>
                  </a:lnTo>
                  <a:lnTo>
                    <a:pt x="11" y="9"/>
                  </a:lnTo>
                  <a:lnTo>
                    <a:pt x="0" y="14"/>
                  </a:lnTo>
                  <a:lnTo>
                    <a:pt x="0" y="13"/>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2" name="Freeform 148"/>
            <p:cNvSpPr>
              <a:spLocks/>
            </p:cNvSpPr>
            <p:nvPr/>
          </p:nvSpPr>
          <p:spPr bwMode="auto">
            <a:xfrm>
              <a:off x="2856" y="2173"/>
              <a:ext cx="86" cy="70"/>
            </a:xfrm>
            <a:custGeom>
              <a:avLst/>
              <a:gdLst>
                <a:gd name="T0" fmla="*/ 0 w 11"/>
                <a:gd name="T1" fmla="*/ 366 h 9"/>
                <a:gd name="T2" fmla="*/ 63 w 11"/>
                <a:gd name="T3" fmla="*/ 366 h 9"/>
                <a:gd name="T4" fmla="*/ 63 w 11"/>
                <a:gd name="T5" fmla="*/ 303 h 9"/>
                <a:gd name="T6" fmla="*/ 180 w 11"/>
                <a:gd name="T7" fmla="*/ 366 h 9"/>
                <a:gd name="T8" fmla="*/ 493 w 11"/>
                <a:gd name="T9" fmla="*/ 62 h 9"/>
                <a:gd name="T10" fmla="*/ 547 w 11"/>
                <a:gd name="T11" fmla="*/ 62 h 9"/>
                <a:gd name="T12" fmla="*/ 547 w 11"/>
                <a:gd name="T13" fmla="*/ 0 h 9"/>
                <a:gd name="T14" fmla="*/ 672 w 11"/>
                <a:gd name="T15" fmla="*/ 0 h 9"/>
                <a:gd name="T16" fmla="*/ 672 w 11"/>
                <a:gd name="T17" fmla="*/ 62 h 9"/>
                <a:gd name="T18" fmla="*/ 672 w 11"/>
                <a:gd name="T19" fmla="*/ 62 h 9"/>
                <a:gd name="T20" fmla="*/ 672 w 11"/>
                <a:gd name="T21" fmla="*/ 124 h 9"/>
                <a:gd name="T22" fmla="*/ 305 w 11"/>
                <a:gd name="T23" fmla="*/ 544 h 9"/>
                <a:gd name="T24" fmla="*/ 242 w 11"/>
                <a:gd name="T25" fmla="*/ 482 h 9"/>
                <a:gd name="T26" fmla="*/ 610 w 11"/>
                <a:gd name="T27" fmla="*/ 124 h 9"/>
                <a:gd name="T28" fmla="*/ 610 w 11"/>
                <a:gd name="T29" fmla="*/ 62 h 9"/>
                <a:gd name="T30" fmla="*/ 547 w 11"/>
                <a:gd name="T31" fmla="*/ 62 h 9"/>
                <a:gd name="T32" fmla="*/ 493 w 11"/>
                <a:gd name="T33" fmla="*/ 179 h 9"/>
                <a:gd name="T34" fmla="*/ 430 w 11"/>
                <a:gd name="T35" fmla="*/ 179 h 9"/>
                <a:gd name="T36" fmla="*/ 242 w 11"/>
                <a:gd name="T37" fmla="*/ 366 h 9"/>
                <a:gd name="T38" fmla="*/ 242 w 11"/>
                <a:gd name="T39" fmla="*/ 482 h 9"/>
                <a:gd name="T40" fmla="*/ 180 w 11"/>
                <a:gd name="T41" fmla="*/ 544 h 9"/>
                <a:gd name="T42" fmla="*/ 125 w 11"/>
                <a:gd name="T43" fmla="*/ 544 h 9"/>
                <a:gd name="T44" fmla="*/ 0 w 11"/>
                <a:gd name="T45" fmla="*/ 366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 h="9">
                  <a:moveTo>
                    <a:pt x="0" y="6"/>
                  </a:moveTo>
                  <a:lnTo>
                    <a:pt x="1" y="6"/>
                  </a:lnTo>
                  <a:lnTo>
                    <a:pt x="1" y="5"/>
                  </a:lnTo>
                  <a:lnTo>
                    <a:pt x="3" y="6"/>
                  </a:lnTo>
                  <a:lnTo>
                    <a:pt x="8" y="1"/>
                  </a:lnTo>
                  <a:lnTo>
                    <a:pt x="9" y="1"/>
                  </a:lnTo>
                  <a:lnTo>
                    <a:pt x="9" y="0"/>
                  </a:lnTo>
                  <a:lnTo>
                    <a:pt x="11" y="0"/>
                  </a:lnTo>
                  <a:lnTo>
                    <a:pt x="11" y="1"/>
                  </a:lnTo>
                  <a:lnTo>
                    <a:pt x="11" y="2"/>
                  </a:lnTo>
                  <a:lnTo>
                    <a:pt x="5" y="9"/>
                  </a:lnTo>
                  <a:lnTo>
                    <a:pt x="4" y="8"/>
                  </a:lnTo>
                  <a:lnTo>
                    <a:pt x="10" y="2"/>
                  </a:lnTo>
                  <a:lnTo>
                    <a:pt x="10" y="1"/>
                  </a:lnTo>
                  <a:lnTo>
                    <a:pt x="9" y="1"/>
                  </a:lnTo>
                  <a:lnTo>
                    <a:pt x="8" y="3"/>
                  </a:lnTo>
                  <a:lnTo>
                    <a:pt x="7" y="3"/>
                  </a:lnTo>
                  <a:lnTo>
                    <a:pt x="4" y="6"/>
                  </a:lnTo>
                  <a:lnTo>
                    <a:pt x="4" y="8"/>
                  </a:lnTo>
                  <a:lnTo>
                    <a:pt x="3" y="9"/>
                  </a:lnTo>
                  <a:lnTo>
                    <a:pt x="2" y="9"/>
                  </a:lnTo>
                  <a:lnTo>
                    <a:pt x="0" y="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3" name="Freeform 149"/>
            <p:cNvSpPr>
              <a:spLocks/>
            </p:cNvSpPr>
            <p:nvPr/>
          </p:nvSpPr>
          <p:spPr bwMode="auto">
            <a:xfrm>
              <a:off x="2871" y="2228"/>
              <a:ext cx="141" cy="62"/>
            </a:xfrm>
            <a:custGeom>
              <a:avLst/>
              <a:gdLst>
                <a:gd name="T0" fmla="*/ 63 w 18"/>
                <a:gd name="T1" fmla="*/ 0 h 8"/>
                <a:gd name="T2" fmla="*/ 188 w 18"/>
                <a:gd name="T3" fmla="*/ 62 h 8"/>
                <a:gd name="T4" fmla="*/ 243 w 18"/>
                <a:gd name="T5" fmla="*/ 124 h 8"/>
                <a:gd name="T6" fmla="*/ 674 w 18"/>
                <a:gd name="T7" fmla="*/ 240 h 8"/>
                <a:gd name="T8" fmla="*/ 862 w 18"/>
                <a:gd name="T9" fmla="*/ 240 h 8"/>
                <a:gd name="T10" fmla="*/ 1105 w 18"/>
                <a:gd name="T11" fmla="*/ 302 h 8"/>
                <a:gd name="T12" fmla="*/ 1105 w 18"/>
                <a:gd name="T13" fmla="*/ 302 h 8"/>
                <a:gd name="T14" fmla="*/ 862 w 18"/>
                <a:gd name="T15" fmla="*/ 302 h 8"/>
                <a:gd name="T16" fmla="*/ 674 w 18"/>
                <a:gd name="T17" fmla="*/ 302 h 8"/>
                <a:gd name="T18" fmla="*/ 431 w 18"/>
                <a:gd name="T19" fmla="*/ 364 h 8"/>
                <a:gd name="T20" fmla="*/ 125 w 18"/>
                <a:gd name="T21" fmla="*/ 481 h 8"/>
                <a:gd name="T22" fmla="*/ 63 w 18"/>
                <a:gd name="T23" fmla="*/ 419 h 8"/>
                <a:gd name="T24" fmla="*/ 431 w 18"/>
                <a:gd name="T25" fmla="*/ 364 h 8"/>
                <a:gd name="T26" fmla="*/ 556 w 18"/>
                <a:gd name="T27" fmla="*/ 240 h 8"/>
                <a:gd name="T28" fmla="*/ 243 w 18"/>
                <a:gd name="T29" fmla="*/ 178 h 8"/>
                <a:gd name="T30" fmla="*/ 0 w 18"/>
                <a:gd name="T31" fmla="*/ 124 h 8"/>
                <a:gd name="T32" fmla="*/ 63 w 1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8">
                  <a:moveTo>
                    <a:pt x="1" y="0"/>
                  </a:moveTo>
                  <a:lnTo>
                    <a:pt x="3" y="1"/>
                  </a:lnTo>
                  <a:lnTo>
                    <a:pt x="4" y="2"/>
                  </a:lnTo>
                  <a:lnTo>
                    <a:pt x="11" y="4"/>
                  </a:lnTo>
                  <a:lnTo>
                    <a:pt x="14" y="4"/>
                  </a:lnTo>
                  <a:lnTo>
                    <a:pt x="18" y="5"/>
                  </a:lnTo>
                  <a:lnTo>
                    <a:pt x="14" y="5"/>
                  </a:lnTo>
                  <a:lnTo>
                    <a:pt x="11" y="5"/>
                  </a:lnTo>
                  <a:lnTo>
                    <a:pt x="7" y="6"/>
                  </a:lnTo>
                  <a:lnTo>
                    <a:pt x="2" y="8"/>
                  </a:lnTo>
                  <a:lnTo>
                    <a:pt x="1" y="7"/>
                  </a:lnTo>
                  <a:lnTo>
                    <a:pt x="7" y="6"/>
                  </a:lnTo>
                  <a:lnTo>
                    <a:pt x="9" y="4"/>
                  </a:lnTo>
                  <a:lnTo>
                    <a:pt x="4" y="3"/>
                  </a:lnTo>
                  <a:lnTo>
                    <a:pt x="0" y="2"/>
                  </a:lnTo>
                  <a:lnTo>
                    <a:pt x="1"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4" name="Freeform 150"/>
            <p:cNvSpPr>
              <a:spLocks/>
            </p:cNvSpPr>
            <p:nvPr/>
          </p:nvSpPr>
          <p:spPr bwMode="auto">
            <a:xfrm>
              <a:off x="2754" y="2267"/>
              <a:ext cx="16" cy="15"/>
            </a:xfrm>
            <a:custGeom>
              <a:avLst/>
              <a:gdLst>
                <a:gd name="T0" fmla="*/ 0 w 2"/>
                <a:gd name="T1" fmla="*/ 60 h 2"/>
                <a:gd name="T2" fmla="*/ 128 w 2"/>
                <a:gd name="T3" fmla="*/ 0 h 2"/>
                <a:gd name="T4" fmla="*/ 128 w 2"/>
                <a:gd name="T5" fmla="*/ 60 h 2"/>
                <a:gd name="T6" fmla="*/ 0 w 2"/>
                <a:gd name="T7" fmla="*/ 113 h 2"/>
                <a:gd name="T8" fmla="*/ 0 w 2"/>
                <a:gd name="T9" fmla="*/ 6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2" y="0"/>
                  </a:lnTo>
                  <a:lnTo>
                    <a:pt x="2" y="1"/>
                  </a:lnTo>
                  <a:lnTo>
                    <a:pt x="0" y="2"/>
                  </a:lnTo>
                  <a:lnTo>
                    <a:pt x="0" y="1"/>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5" name="Freeform 151"/>
            <p:cNvSpPr>
              <a:spLocks/>
            </p:cNvSpPr>
            <p:nvPr/>
          </p:nvSpPr>
          <p:spPr bwMode="auto">
            <a:xfrm>
              <a:off x="2942" y="2173"/>
              <a:ext cx="179" cy="101"/>
            </a:xfrm>
            <a:custGeom>
              <a:avLst/>
              <a:gdLst>
                <a:gd name="T0" fmla="*/ 0 w 23"/>
                <a:gd name="T1" fmla="*/ 0 h 13"/>
                <a:gd name="T2" fmla="*/ 62 w 23"/>
                <a:gd name="T3" fmla="*/ 124 h 13"/>
                <a:gd name="T4" fmla="*/ 125 w 23"/>
                <a:gd name="T5" fmla="*/ 179 h 13"/>
                <a:gd name="T6" fmla="*/ 420 w 23"/>
                <a:gd name="T7" fmla="*/ 544 h 13"/>
                <a:gd name="T8" fmla="*/ 62 w 23"/>
                <a:gd name="T9" fmla="*/ 660 h 13"/>
                <a:gd name="T10" fmla="*/ 179 w 23"/>
                <a:gd name="T11" fmla="*/ 660 h 13"/>
                <a:gd name="T12" fmla="*/ 483 w 23"/>
                <a:gd name="T13" fmla="*/ 544 h 13"/>
                <a:gd name="T14" fmla="*/ 607 w 23"/>
                <a:gd name="T15" fmla="*/ 544 h 13"/>
                <a:gd name="T16" fmla="*/ 1214 w 23"/>
                <a:gd name="T17" fmla="*/ 785 h 13"/>
                <a:gd name="T18" fmla="*/ 1393 w 23"/>
                <a:gd name="T19" fmla="*/ 785 h 13"/>
                <a:gd name="T20" fmla="*/ 1393 w 23"/>
                <a:gd name="T21" fmla="*/ 723 h 13"/>
                <a:gd name="T22" fmla="*/ 1269 w 23"/>
                <a:gd name="T23" fmla="*/ 723 h 13"/>
                <a:gd name="T24" fmla="*/ 724 w 23"/>
                <a:gd name="T25" fmla="*/ 544 h 13"/>
                <a:gd name="T26" fmla="*/ 1090 w 23"/>
                <a:gd name="T27" fmla="*/ 124 h 13"/>
                <a:gd name="T28" fmla="*/ 1090 w 23"/>
                <a:gd name="T29" fmla="*/ 62 h 13"/>
                <a:gd name="T30" fmla="*/ 1152 w 23"/>
                <a:gd name="T31" fmla="*/ 0 h 13"/>
                <a:gd name="T32" fmla="*/ 1152 w 23"/>
                <a:gd name="T33" fmla="*/ 0 h 13"/>
                <a:gd name="T34" fmla="*/ 1027 w 23"/>
                <a:gd name="T35" fmla="*/ 0 h 13"/>
                <a:gd name="T36" fmla="*/ 1027 w 23"/>
                <a:gd name="T37" fmla="*/ 179 h 13"/>
                <a:gd name="T38" fmla="*/ 724 w 23"/>
                <a:gd name="T39" fmla="*/ 482 h 13"/>
                <a:gd name="T40" fmla="*/ 669 w 23"/>
                <a:gd name="T41" fmla="*/ 482 h 13"/>
                <a:gd name="T42" fmla="*/ 669 w 23"/>
                <a:gd name="T43" fmla="*/ 420 h 13"/>
                <a:gd name="T44" fmla="*/ 607 w 23"/>
                <a:gd name="T45" fmla="*/ 365 h 13"/>
                <a:gd name="T46" fmla="*/ 483 w 23"/>
                <a:gd name="T47" fmla="*/ 420 h 13"/>
                <a:gd name="T48" fmla="*/ 483 w 23"/>
                <a:gd name="T49" fmla="*/ 482 h 13"/>
                <a:gd name="T50" fmla="*/ 420 w 23"/>
                <a:gd name="T51" fmla="*/ 482 h 13"/>
                <a:gd name="T52" fmla="*/ 179 w 23"/>
                <a:gd name="T53" fmla="*/ 179 h 13"/>
                <a:gd name="T54" fmla="*/ 179 w 23"/>
                <a:gd name="T55" fmla="*/ 124 h 13"/>
                <a:gd name="T56" fmla="*/ 179 w 23"/>
                <a:gd name="T57" fmla="*/ 124 h 13"/>
                <a:gd name="T58" fmla="*/ 179 w 23"/>
                <a:gd name="T59" fmla="*/ 0 h 13"/>
                <a:gd name="T60" fmla="*/ 0 w 23"/>
                <a:gd name="T61" fmla="*/ 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 h="13">
                  <a:moveTo>
                    <a:pt x="0" y="0"/>
                  </a:moveTo>
                  <a:lnTo>
                    <a:pt x="1" y="2"/>
                  </a:lnTo>
                  <a:lnTo>
                    <a:pt x="2" y="3"/>
                  </a:lnTo>
                  <a:lnTo>
                    <a:pt x="7" y="9"/>
                  </a:lnTo>
                  <a:lnTo>
                    <a:pt x="1" y="11"/>
                  </a:lnTo>
                  <a:lnTo>
                    <a:pt x="3" y="11"/>
                  </a:lnTo>
                  <a:lnTo>
                    <a:pt x="8" y="9"/>
                  </a:lnTo>
                  <a:lnTo>
                    <a:pt x="10" y="9"/>
                  </a:lnTo>
                  <a:lnTo>
                    <a:pt x="20" y="13"/>
                  </a:lnTo>
                  <a:lnTo>
                    <a:pt x="23" y="13"/>
                  </a:lnTo>
                  <a:lnTo>
                    <a:pt x="23" y="12"/>
                  </a:lnTo>
                  <a:lnTo>
                    <a:pt x="21" y="12"/>
                  </a:lnTo>
                  <a:lnTo>
                    <a:pt x="12" y="9"/>
                  </a:lnTo>
                  <a:lnTo>
                    <a:pt x="18" y="2"/>
                  </a:lnTo>
                  <a:lnTo>
                    <a:pt x="18" y="1"/>
                  </a:lnTo>
                  <a:lnTo>
                    <a:pt x="19" y="0"/>
                  </a:lnTo>
                  <a:lnTo>
                    <a:pt x="17" y="0"/>
                  </a:lnTo>
                  <a:lnTo>
                    <a:pt x="17" y="3"/>
                  </a:lnTo>
                  <a:lnTo>
                    <a:pt x="12" y="8"/>
                  </a:lnTo>
                  <a:lnTo>
                    <a:pt x="11" y="8"/>
                  </a:lnTo>
                  <a:lnTo>
                    <a:pt x="11" y="7"/>
                  </a:lnTo>
                  <a:lnTo>
                    <a:pt x="10" y="6"/>
                  </a:lnTo>
                  <a:lnTo>
                    <a:pt x="8" y="7"/>
                  </a:lnTo>
                  <a:lnTo>
                    <a:pt x="8" y="8"/>
                  </a:lnTo>
                  <a:lnTo>
                    <a:pt x="7" y="8"/>
                  </a:lnTo>
                  <a:lnTo>
                    <a:pt x="3" y="3"/>
                  </a:lnTo>
                  <a:lnTo>
                    <a:pt x="3" y="2"/>
                  </a:lnTo>
                  <a:lnTo>
                    <a:pt x="3"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6" name="Freeform 152"/>
            <p:cNvSpPr>
              <a:spLocks/>
            </p:cNvSpPr>
            <p:nvPr/>
          </p:nvSpPr>
          <p:spPr bwMode="auto">
            <a:xfrm>
              <a:off x="2957" y="2181"/>
              <a:ext cx="63" cy="47"/>
            </a:xfrm>
            <a:custGeom>
              <a:avLst/>
              <a:gdLst>
                <a:gd name="T0" fmla="*/ 0 w 8"/>
                <a:gd name="T1" fmla="*/ 0 h 6"/>
                <a:gd name="T2" fmla="*/ 126 w 8"/>
                <a:gd name="T3" fmla="*/ 0 h 6"/>
                <a:gd name="T4" fmla="*/ 496 w 8"/>
                <a:gd name="T5" fmla="*/ 368 h 6"/>
                <a:gd name="T6" fmla="*/ 433 w 8"/>
                <a:gd name="T7" fmla="*/ 368 h 6"/>
                <a:gd name="T8" fmla="*/ 63 w 8"/>
                <a:gd name="T9" fmla="*/ 0 h 6"/>
                <a:gd name="T10" fmla="*/ 0 w 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0"/>
                  </a:moveTo>
                  <a:lnTo>
                    <a:pt x="2" y="0"/>
                  </a:lnTo>
                  <a:lnTo>
                    <a:pt x="8" y="6"/>
                  </a:lnTo>
                  <a:lnTo>
                    <a:pt x="7" y="6"/>
                  </a:lnTo>
                  <a:lnTo>
                    <a:pt x="1"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7" name="Freeform 153"/>
            <p:cNvSpPr>
              <a:spLocks/>
            </p:cNvSpPr>
            <p:nvPr/>
          </p:nvSpPr>
          <p:spPr bwMode="auto">
            <a:xfrm>
              <a:off x="3012" y="2173"/>
              <a:ext cx="62" cy="62"/>
            </a:xfrm>
            <a:custGeom>
              <a:avLst/>
              <a:gdLst>
                <a:gd name="T0" fmla="*/ 481 w 8"/>
                <a:gd name="T1" fmla="*/ 0 h 8"/>
                <a:gd name="T2" fmla="*/ 364 w 8"/>
                <a:gd name="T3" fmla="*/ 62 h 8"/>
                <a:gd name="T4" fmla="*/ 0 w 8"/>
                <a:gd name="T5" fmla="*/ 419 h 8"/>
                <a:gd name="T6" fmla="*/ 62 w 8"/>
                <a:gd name="T7" fmla="*/ 481 h 8"/>
                <a:gd name="T8" fmla="*/ 419 w 8"/>
                <a:gd name="T9" fmla="*/ 124 h 8"/>
                <a:gd name="T10" fmla="*/ 481 w 8"/>
                <a:gd name="T11" fmla="*/ 124 h 8"/>
                <a:gd name="T12" fmla="*/ 481 w 8"/>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8" y="0"/>
                  </a:moveTo>
                  <a:lnTo>
                    <a:pt x="6" y="1"/>
                  </a:lnTo>
                  <a:lnTo>
                    <a:pt x="0" y="7"/>
                  </a:lnTo>
                  <a:lnTo>
                    <a:pt x="1" y="8"/>
                  </a:lnTo>
                  <a:lnTo>
                    <a:pt x="7" y="2"/>
                  </a:lnTo>
                  <a:lnTo>
                    <a:pt x="8" y="2"/>
                  </a:lnTo>
                  <a:lnTo>
                    <a:pt x="8"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8" name="Freeform 154"/>
            <p:cNvSpPr>
              <a:spLocks/>
            </p:cNvSpPr>
            <p:nvPr/>
          </p:nvSpPr>
          <p:spPr bwMode="auto">
            <a:xfrm>
              <a:off x="2801" y="1908"/>
              <a:ext cx="16" cy="15"/>
            </a:xfrm>
            <a:custGeom>
              <a:avLst/>
              <a:gdLst>
                <a:gd name="T0" fmla="*/ 64 w 2"/>
                <a:gd name="T1" fmla="*/ 0 h 2"/>
                <a:gd name="T2" fmla="*/ 64 w 2"/>
                <a:gd name="T3" fmla="*/ 113 h 2"/>
                <a:gd name="T4" fmla="*/ 64 w 2"/>
                <a:gd name="T5" fmla="*/ 113 h 2"/>
                <a:gd name="T6" fmla="*/ 0 w 2"/>
                <a:gd name="T7" fmla="*/ 113 h 2"/>
                <a:gd name="T8" fmla="*/ 64 w 2"/>
                <a:gd name="T9" fmla="*/ 60 h 2"/>
                <a:gd name="T10" fmla="*/ 64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1" y="0"/>
                  </a:moveTo>
                  <a:cubicBezTo>
                    <a:pt x="2" y="1"/>
                    <a:pt x="1" y="1"/>
                    <a:pt x="1" y="2"/>
                  </a:cubicBezTo>
                  <a:cubicBezTo>
                    <a:pt x="1" y="2"/>
                    <a:pt x="1" y="2"/>
                    <a:pt x="1" y="2"/>
                  </a:cubicBezTo>
                  <a:cubicBezTo>
                    <a:pt x="1" y="2"/>
                    <a:pt x="1" y="2"/>
                    <a:pt x="0" y="2"/>
                  </a:cubicBezTo>
                  <a:cubicBezTo>
                    <a:pt x="0" y="2"/>
                    <a:pt x="1" y="1"/>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59" name="Freeform 155"/>
            <p:cNvSpPr>
              <a:spLocks/>
            </p:cNvSpPr>
            <p:nvPr/>
          </p:nvSpPr>
          <p:spPr bwMode="auto">
            <a:xfrm>
              <a:off x="2825" y="1915"/>
              <a:ext cx="15" cy="16"/>
            </a:xfrm>
            <a:custGeom>
              <a:avLst/>
              <a:gdLst>
                <a:gd name="T0" fmla="*/ 60 w 2"/>
                <a:gd name="T1" fmla="*/ 0 h 2"/>
                <a:gd name="T2" fmla="*/ 113 w 2"/>
                <a:gd name="T3" fmla="*/ 64 h 2"/>
                <a:gd name="T4" fmla="*/ 113 w 2"/>
                <a:gd name="T5" fmla="*/ 128 h 2"/>
                <a:gd name="T6" fmla="*/ 60 w 2"/>
                <a:gd name="T7" fmla="*/ 64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1" y="0"/>
                    <a:pt x="1" y="1"/>
                    <a:pt x="2" y="1"/>
                  </a:cubicBezTo>
                  <a:cubicBezTo>
                    <a:pt x="2" y="1"/>
                    <a:pt x="2" y="2"/>
                    <a:pt x="2" y="2"/>
                  </a:cubicBezTo>
                  <a:cubicBezTo>
                    <a:pt x="1" y="2"/>
                    <a:pt x="1" y="1"/>
                    <a:pt x="1" y="1"/>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0" name="Freeform 156"/>
            <p:cNvSpPr>
              <a:spLocks/>
            </p:cNvSpPr>
            <p:nvPr/>
          </p:nvSpPr>
          <p:spPr bwMode="auto">
            <a:xfrm>
              <a:off x="2840" y="1915"/>
              <a:ext cx="16" cy="8"/>
            </a:xfrm>
            <a:custGeom>
              <a:avLst/>
              <a:gdLst>
                <a:gd name="T0" fmla="*/ 64 w 2"/>
                <a:gd name="T1" fmla="*/ 0 h 1"/>
                <a:gd name="T2" fmla="*/ 64 w 2"/>
                <a:gd name="T3" fmla="*/ 64 h 1"/>
                <a:gd name="T4" fmla="*/ 0 w 2"/>
                <a:gd name="T5" fmla="*/ 64 h 1"/>
                <a:gd name="T6" fmla="*/ 0 w 2"/>
                <a:gd name="T7" fmla="*/ 64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2" y="0"/>
                    <a:pt x="1" y="1"/>
                    <a:pt x="1" y="1"/>
                  </a:cubicBezTo>
                  <a:cubicBezTo>
                    <a:pt x="0" y="1"/>
                    <a:pt x="0" y="1"/>
                    <a:pt x="0" y="1"/>
                  </a:cubicBezTo>
                  <a:cubicBezTo>
                    <a:pt x="0" y="1"/>
                    <a:pt x="0" y="1"/>
                    <a:pt x="0" y="1"/>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1" name="Freeform 157"/>
            <p:cNvSpPr>
              <a:spLocks/>
            </p:cNvSpPr>
            <p:nvPr/>
          </p:nvSpPr>
          <p:spPr bwMode="auto">
            <a:xfrm>
              <a:off x="2864" y="1915"/>
              <a:ext cx="7" cy="16"/>
            </a:xfrm>
            <a:custGeom>
              <a:avLst/>
              <a:gdLst>
                <a:gd name="T0" fmla="*/ 0 w 1"/>
                <a:gd name="T1" fmla="*/ 0 h 2"/>
                <a:gd name="T2" fmla="*/ 49 w 1"/>
                <a:gd name="T3" fmla="*/ 64 h 2"/>
                <a:gd name="T4" fmla="*/ 49 w 1"/>
                <a:gd name="T5" fmla="*/ 128 h 2"/>
                <a:gd name="T6" fmla="*/ 0 w 1"/>
                <a:gd name="T7" fmla="*/ 64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1" y="0"/>
                    <a:pt x="0" y="1"/>
                    <a:pt x="1" y="1"/>
                  </a:cubicBezTo>
                  <a:cubicBezTo>
                    <a:pt x="1" y="1"/>
                    <a:pt x="1" y="2"/>
                    <a:pt x="1" y="2"/>
                  </a:cubicBezTo>
                  <a:cubicBezTo>
                    <a:pt x="0" y="2"/>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2" name="Freeform 158"/>
            <p:cNvSpPr>
              <a:spLocks/>
            </p:cNvSpPr>
            <p:nvPr/>
          </p:nvSpPr>
          <p:spPr bwMode="auto">
            <a:xfrm>
              <a:off x="2879" y="1923"/>
              <a:ext cx="16" cy="8"/>
            </a:xfrm>
            <a:custGeom>
              <a:avLst/>
              <a:gdLst>
                <a:gd name="T0" fmla="*/ 0 w 2"/>
                <a:gd name="T1" fmla="*/ 0 h 1"/>
                <a:gd name="T2" fmla="*/ 128 w 2"/>
                <a:gd name="T3" fmla="*/ 0 h 1"/>
                <a:gd name="T4" fmla="*/ 128 w 2"/>
                <a:gd name="T5" fmla="*/ 0 h 1"/>
                <a:gd name="T6" fmla="*/ 128 w 2"/>
                <a:gd name="T7" fmla="*/ 0 h 1"/>
                <a:gd name="T8" fmla="*/ 64 w 2"/>
                <a:gd name="T9" fmla="*/ 64 h 1"/>
                <a:gd name="T10" fmla="*/ 0 w 2"/>
                <a:gd name="T11" fmla="*/ 64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cubicBezTo>
                    <a:pt x="1" y="0"/>
                    <a:pt x="1" y="0"/>
                    <a:pt x="2" y="0"/>
                  </a:cubicBezTo>
                  <a:cubicBezTo>
                    <a:pt x="2" y="0"/>
                    <a:pt x="2" y="0"/>
                    <a:pt x="2" y="0"/>
                  </a:cubicBezTo>
                  <a:cubicBezTo>
                    <a:pt x="2" y="0"/>
                    <a:pt x="2" y="0"/>
                    <a:pt x="2" y="0"/>
                  </a:cubicBezTo>
                  <a:cubicBezTo>
                    <a:pt x="2" y="1"/>
                    <a:pt x="2" y="0"/>
                    <a:pt x="1" y="1"/>
                  </a:cubicBezTo>
                  <a:cubicBezTo>
                    <a:pt x="1" y="1"/>
                    <a:pt x="1"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3" name="Freeform 159"/>
            <p:cNvSpPr>
              <a:spLocks/>
            </p:cNvSpPr>
            <p:nvPr/>
          </p:nvSpPr>
          <p:spPr bwMode="auto">
            <a:xfrm>
              <a:off x="2676" y="1915"/>
              <a:ext cx="24" cy="16"/>
            </a:xfrm>
            <a:custGeom>
              <a:avLst/>
              <a:gdLst>
                <a:gd name="T0" fmla="*/ 128 w 3"/>
                <a:gd name="T1" fmla="*/ 0 h 2"/>
                <a:gd name="T2" fmla="*/ 128 w 3"/>
                <a:gd name="T3" fmla="*/ 64 h 2"/>
                <a:gd name="T4" fmla="*/ 64 w 3"/>
                <a:gd name="T5" fmla="*/ 64 h 2"/>
                <a:gd name="T6" fmla="*/ 64 w 3"/>
                <a:gd name="T7" fmla="*/ 0 h 2"/>
                <a:gd name="T8" fmla="*/ 128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0"/>
                  </a:moveTo>
                  <a:cubicBezTo>
                    <a:pt x="3" y="0"/>
                    <a:pt x="2" y="0"/>
                    <a:pt x="2" y="1"/>
                  </a:cubicBezTo>
                  <a:cubicBezTo>
                    <a:pt x="1" y="1"/>
                    <a:pt x="1" y="2"/>
                    <a:pt x="1" y="1"/>
                  </a:cubicBezTo>
                  <a:cubicBezTo>
                    <a:pt x="0" y="1"/>
                    <a:pt x="1" y="1"/>
                    <a:pt x="1"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4" name="Freeform 160"/>
            <p:cNvSpPr>
              <a:spLocks/>
            </p:cNvSpPr>
            <p:nvPr/>
          </p:nvSpPr>
          <p:spPr bwMode="auto">
            <a:xfrm>
              <a:off x="2692" y="1915"/>
              <a:ext cx="8" cy="8"/>
            </a:xfrm>
            <a:custGeom>
              <a:avLst/>
              <a:gdLst>
                <a:gd name="T0" fmla="*/ 64 w 1"/>
                <a:gd name="T1" fmla="*/ 0 h 1"/>
                <a:gd name="T2" fmla="*/ 64 w 1"/>
                <a:gd name="T3" fmla="*/ 64 h 1"/>
                <a:gd name="T4" fmla="*/ 64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1"/>
                    <a:pt x="1" y="1"/>
                  </a:cubicBezTo>
                  <a:cubicBezTo>
                    <a:pt x="1"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5" name="Freeform 161"/>
            <p:cNvSpPr>
              <a:spLocks/>
            </p:cNvSpPr>
            <p:nvPr/>
          </p:nvSpPr>
          <p:spPr bwMode="auto">
            <a:xfrm>
              <a:off x="2653" y="1915"/>
              <a:ext cx="16" cy="16"/>
            </a:xfrm>
            <a:custGeom>
              <a:avLst/>
              <a:gdLst>
                <a:gd name="T0" fmla="*/ 64 w 2"/>
                <a:gd name="T1" fmla="*/ 0 h 2"/>
                <a:gd name="T2" fmla="*/ 128 w 2"/>
                <a:gd name="T3" fmla="*/ 64 h 2"/>
                <a:gd name="T4" fmla="*/ 128 w 2"/>
                <a:gd name="T5" fmla="*/ 128 h 2"/>
                <a:gd name="T6" fmla="*/ 128 w 2"/>
                <a:gd name="T7" fmla="*/ 128 h 2"/>
                <a:gd name="T8" fmla="*/ 64 w 2"/>
                <a:gd name="T9" fmla="*/ 64 h 2"/>
                <a:gd name="T10" fmla="*/ 64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1" y="0"/>
                  </a:moveTo>
                  <a:cubicBezTo>
                    <a:pt x="1" y="0"/>
                    <a:pt x="1" y="1"/>
                    <a:pt x="2" y="1"/>
                  </a:cubicBezTo>
                  <a:cubicBezTo>
                    <a:pt x="2" y="1"/>
                    <a:pt x="2" y="1"/>
                    <a:pt x="2" y="2"/>
                  </a:cubicBezTo>
                  <a:cubicBezTo>
                    <a:pt x="2" y="2"/>
                    <a:pt x="2" y="2"/>
                    <a:pt x="2" y="2"/>
                  </a:cubicBezTo>
                  <a:cubicBezTo>
                    <a:pt x="1" y="2"/>
                    <a:pt x="1" y="1"/>
                    <a:pt x="1"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6" name="Freeform 162"/>
            <p:cNvSpPr>
              <a:spLocks/>
            </p:cNvSpPr>
            <p:nvPr/>
          </p:nvSpPr>
          <p:spPr bwMode="auto">
            <a:xfrm>
              <a:off x="2630" y="1915"/>
              <a:ext cx="23" cy="16"/>
            </a:xfrm>
            <a:custGeom>
              <a:avLst/>
              <a:gdLst>
                <a:gd name="T0" fmla="*/ 115 w 3"/>
                <a:gd name="T1" fmla="*/ 0 h 2"/>
                <a:gd name="T2" fmla="*/ 115 w 3"/>
                <a:gd name="T3" fmla="*/ 64 h 2"/>
                <a:gd name="T4" fmla="*/ 61 w 3"/>
                <a:gd name="T5" fmla="*/ 128 h 2"/>
                <a:gd name="T6" fmla="*/ 115 w 3"/>
                <a:gd name="T7" fmla="*/ 64 h 2"/>
                <a:gd name="T8" fmla="*/ 115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0"/>
                  </a:moveTo>
                  <a:cubicBezTo>
                    <a:pt x="3" y="0"/>
                    <a:pt x="2" y="1"/>
                    <a:pt x="2" y="1"/>
                  </a:cubicBezTo>
                  <a:cubicBezTo>
                    <a:pt x="2" y="2"/>
                    <a:pt x="1" y="2"/>
                    <a:pt x="1" y="2"/>
                  </a:cubicBezTo>
                  <a:cubicBezTo>
                    <a:pt x="0" y="1"/>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7" name="Freeform 163"/>
            <p:cNvSpPr>
              <a:spLocks/>
            </p:cNvSpPr>
            <p:nvPr/>
          </p:nvSpPr>
          <p:spPr bwMode="auto">
            <a:xfrm>
              <a:off x="2614" y="1923"/>
              <a:ext cx="16" cy="8"/>
            </a:xfrm>
            <a:custGeom>
              <a:avLst/>
              <a:gdLst>
                <a:gd name="T0" fmla="*/ 128 w 2"/>
                <a:gd name="T1" fmla="*/ 0 h 1"/>
                <a:gd name="T2" fmla="*/ 128 w 2"/>
                <a:gd name="T3" fmla="*/ 0 h 1"/>
                <a:gd name="T4" fmla="*/ 64 w 2"/>
                <a:gd name="T5" fmla="*/ 64 h 1"/>
                <a:gd name="T6" fmla="*/ 0 w 2"/>
                <a:gd name="T7" fmla="*/ 0 h 1"/>
                <a:gd name="T8" fmla="*/ 64 w 2"/>
                <a:gd name="T9" fmla="*/ 0 h 1"/>
                <a:gd name="T10" fmla="*/ 12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2" y="0"/>
                    <a:pt x="2" y="0"/>
                    <a:pt x="2" y="0"/>
                  </a:cubicBezTo>
                  <a:cubicBezTo>
                    <a:pt x="2" y="1"/>
                    <a:pt x="1" y="0"/>
                    <a:pt x="1" y="1"/>
                  </a:cubicBezTo>
                  <a:cubicBezTo>
                    <a:pt x="1" y="1"/>
                    <a:pt x="0" y="0"/>
                    <a:pt x="0" y="0"/>
                  </a:cubicBezTo>
                  <a:cubicBezTo>
                    <a:pt x="0" y="0"/>
                    <a:pt x="1" y="0"/>
                    <a:pt x="1" y="0"/>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8" name="Freeform 164"/>
            <p:cNvSpPr>
              <a:spLocks/>
            </p:cNvSpPr>
            <p:nvPr/>
          </p:nvSpPr>
          <p:spPr bwMode="auto">
            <a:xfrm>
              <a:off x="2669" y="2126"/>
              <a:ext cx="15" cy="16"/>
            </a:xfrm>
            <a:custGeom>
              <a:avLst/>
              <a:gdLst>
                <a:gd name="T0" fmla="*/ 60 w 2"/>
                <a:gd name="T1" fmla="*/ 0 h 2"/>
                <a:gd name="T2" fmla="*/ 60 w 2"/>
                <a:gd name="T3" fmla="*/ 64 h 2"/>
                <a:gd name="T4" fmla="*/ 60 w 2"/>
                <a:gd name="T5" fmla="*/ 64 h 2"/>
                <a:gd name="T6" fmla="*/ 60 w 2"/>
                <a:gd name="T7" fmla="*/ 0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1" y="1"/>
                    <a:pt x="1" y="1"/>
                  </a:cubicBezTo>
                  <a:cubicBezTo>
                    <a:pt x="1" y="1"/>
                    <a:pt x="1" y="2"/>
                    <a:pt x="1" y="1"/>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69" name="Freeform 165"/>
            <p:cNvSpPr>
              <a:spLocks/>
            </p:cNvSpPr>
            <p:nvPr/>
          </p:nvSpPr>
          <p:spPr bwMode="auto">
            <a:xfrm>
              <a:off x="2684" y="2126"/>
              <a:ext cx="16" cy="16"/>
            </a:xfrm>
            <a:custGeom>
              <a:avLst/>
              <a:gdLst>
                <a:gd name="T0" fmla="*/ 64 w 2"/>
                <a:gd name="T1" fmla="*/ 0 h 2"/>
                <a:gd name="T2" fmla="*/ 64 w 2"/>
                <a:gd name="T3" fmla="*/ 64 h 2"/>
                <a:gd name="T4" fmla="*/ 0 w 2"/>
                <a:gd name="T5" fmla="*/ 64 h 2"/>
                <a:gd name="T6" fmla="*/ 64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1" y="0"/>
                    <a:pt x="2" y="1"/>
                    <a:pt x="1" y="1"/>
                  </a:cubicBezTo>
                  <a:cubicBezTo>
                    <a:pt x="1" y="2"/>
                    <a:pt x="1" y="1"/>
                    <a:pt x="0"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0" name="Freeform 166"/>
            <p:cNvSpPr>
              <a:spLocks/>
            </p:cNvSpPr>
            <p:nvPr/>
          </p:nvSpPr>
          <p:spPr bwMode="auto">
            <a:xfrm>
              <a:off x="2630" y="2134"/>
              <a:ext cx="15" cy="8"/>
            </a:xfrm>
            <a:custGeom>
              <a:avLst/>
              <a:gdLst>
                <a:gd name="T0" fmla="*/ 60 w 2"/>
                <a:gd name="T1" fmla="*/ 0 h 1"/>
                <a:gd name="T2" fmla="*/ 60 w 2"/>
                <a:gd name="T3" fmla="*/ 64 h 1"/>
                <a:gd name="T4" fmla="*/ 0 w 2"/>
                <a:gd name="T5" fmla="*/ 64 h 1"/>
                <a:gd name="T6" fmla="*/ 0 w 2"/>
                <a:gd name="T7" fmla="*/ 64 h 1"/>
                <a:gd name="T8" fmla="*/ 60 w 2"/>
                <a:gd name="T9" fmla="*/ 0 h 1"/>
                <a:gd name="T10" fmla="*/ 6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0"/>
                  </a:moveTo>
                  <a:cubicBezTo>
                    <a:pt x="2" y="0"/>
                    <a:pt x="1" y="0"/>
                    <a:pt x="1" y="1"/>
                  </a:cubicBezTo>
                  <a:cubicBezTo>
                    <a:pt x="1" y="1"/>
                    <a:pt x="0" y="1"/>
                    <a:pt x="0" y="1"/>
                  </a:cubicBezTo>
                  <a:cubicBezTo>
                    <a:pt x="0" y="1"/>
                    <a:pt x="0" y="1"/>
                    <a:pt x="0" y="1"/>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1" name="Freeform 167"/>
            <p:cNvSpPr>
              <a:spLocks/>
            </p:cNvSpPr>
            <p:nvPr/>
          </p:nvSpPr>
          <p:spPr bwMode="auto">
            <a:xfrm>
              <a:off x="2614" y="2134"/>
              <a:ext cx="8" cy="16"/>
            </a:xfrm>
            <a:custGeom>
              <a:avLst/>
              <a:gdLst>
                <a:gd name="T0" fmla="*/ 0 w 1"/>
                <a:gd name="T1" fmla="*/ 0 h 2"/>
                <a:gd name="T2" fmla="*/ 64 w 1"/>
                <a:gd name="T3" fmla="*/ 64 h 2"/>
                <a:gd name="T4" fmla="*/ 64 w 1"/>
                <a:gd name="T5" fmla="*/ 128 h 2"/>
                <a:gd name="T6" fmla="*/ 64 w 1"/>
                <a:gd name="T7" fmla="*/ 128 h 2"/>
                <a:gd name="T8" fmla="*/ 0 w 1"/>
                <a:gd name="T9" fmla="*/ 64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cubicBezTo>
                    <a:pt x="1" y="0"/>
                    <a:pt x="1" y="1"/>
                    <a:pt x="1" y="1"/>
                  </a:cubicBezTo>
                  <a:cubicBezTo>
                    <a:pt x="1" y="1"/>
                    <a:pt x="1" y="1"/>
                    <a:pt x="1" y="2"/>
                  </a:cubicBezTo>
                  <a:cubicBezTo>
                    <a:pt x="1" y="2"/>
                    <a:pt x="1" y="2"/>
                    <a:pt x="1" y="2"/>
                  </a:cubicBezTo>
                  <a:cubicBezTo>
                    <a:pt x="0" y="2"/>
                    <a:pt x="0" y="1"/>
                    <a:pt x="0"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2" name="Freeform 168"/>
            <p:cNvSpPr>
              <a:spLocks/>
            </p:cNvSpPr>
            <p:nvPr/>
          </p:nvSpPr>
          <p:spPr bwMode="auto">
            <a:xfrm>
              <a:off x="2653" y="2134"/>
              <a:ext cx="8" cy="16"/>
            </a:xfrm>
            <a:custGeom>
              <a:avLst/>
              <a:gdLst>
                <a:gd name="T0" fmla="*/ 0 w 1"/>
                <a:gd name="T1" fmla="*/ 0 h 2"/>
                <a:gd name="T2" fmla="*/ 64 w 1"/>
                <a:gd name="T3" fmla="*/ 64 h 2"/>
                <a:gd name="T4" fmla="*/ 64 w 1"/>
                <a:gd name="T5" fmla="*/ 64 h 2"/>
                <a:gd name="T6" fmla="*/ 0 w 1"/>
                <a:gd name="T7" fmla="*/ 64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1" y="0"/>
                    <a:pt x="1" y="1"/>
                    <a:pt x="1" y="1"/>
                  </a:cubicBezTo>
                  <a:cubicBezTo>
                    <a:pt x="1" y="1"/>
                    <a:pt x="1" y="1"/>
                    <a:pt x="1" y="1"/>
                  </a:cubicBezTo>
                  <a:cubicBezTo>
                    <a:pt x="1" y="2"/>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3" name="Freeform 169"/>
            <p:cNvSpPr>
              <a:spLocks/>
            </p:cNvSpPr>
            <p:nvPr/>
          </p:nvSpPr>
          <p:spPr bwMode="auto">
            <a:xfrm>
              <a:off x="2598" y="2134"/>
              <a:ext cx="8" cy="16"/>
            </a:xfrm>
            <a:custGeom>
              <a:avLst/>
              <a:gdLst>
                <a:gd name="T0" fmla="*/ 64 w 1"/>
                <a:gd name="T1" fmla="*/ 0 h 2"/>
                <a:gd name="T2" fmla="*/ 0 w 1"/>
                <a:gd name="T3" fmla="*/ 128 h 2"/>
                <a:gd name="T4" fmla="*/ 0 w 1"/>
                <a:gd name="T5" fmla="*/ 128 h 2"/>
                <a:gd name="T6" fmla="*/ 0 w 1"/>
                <a:gd name="T7" fmla="*/ 0 h 2"/>
                <a:gd name="T8" fmla="*/ 64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1" y="0"/>
                    <a:pt x="1" y="1"/>
                    <a:pt x="0" y="2"/>
                  </a:cubicBezTo>
                  <a:cubicBezTo>
                    <a:pt x="0" y="2"/>
                    <a:pt x="0" y="2"/>
                    <a:pt x="0" y="2"/>
                  </a:cubicBezTo>
                  <a:cubicBezTo>
                    <a:pt x="0" y="1"/>
                    <a:pt x="0" y="1"/>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4" name="Freeform 170"/>
            <p:cNvSpPr>
              <a:spLocks/>
            </p:cNvSpPr>
            <p:nvPr/>
          </p:nvSpPr>
          <p:spPr bwMode="auto">
            <a:xfrm>
              <a:off x="2567" y="2142"/>
              <a:ext cx="16" cy="8"/>
            </a:xfrm>
            <a:custGeom>
              <a:avLst/>
              <a:gdLst>
                <a:gd name="T0" fmla="*/ 128 w 2"/>
                <a:gd name="T1" fmla="*/ 0 h 1"/>
                <a:gd name="T2" fmla="*/ 128 w 2"/>
                <a:gd name="T3" fmla="*/ 64 h 1"/>
                <a:gd name="T4" fmla="*/ 0 w 2"/>
                <a:gd name="T5" fmla="*/ 64 h 1"/>
                <a:gd name="T6" fmla="*/ 0 w 2"/>
                <a:gd name="T7" fmla="*/ 64 h 1"/>
                <a:gd name="T8" fmla="*/ 64 w 2"/>
                <a:gd name="T9" fmla="*/ 0 h 1"/>
                <a:gd name="T10" fmla="*/ 128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cubicBezTo>
                    <a:pt x="2" y="0"/>
                    <a:pt x="2" y="1"/>
                    <a:pt x="2" y="1"/>
                  </a:cubicBezTo>
                  <a:cubicBezTo>
                    <a:pt x="1" y="1"/>
                    <a:pt x="1" y="1"/>
                    <a:pt x="0" y="1"/>
                  </a:cubicBezTo>
                  <a:cubicBezTo>
                    <a:pt x="0" y="1"/>
                    <a:pt x="0" y="1"/>
                    <a:pt x="0" y="1"/>
                  </a:cubicBezTo>
                  <a:cubicBezTo>
                    <a:pt x="0" y="0"/>
                    <a:pt x="1"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5" name="Freeform 171"/>
            <p:cNvSpPr>
              <a:spLocks/>
            </p:cNvSpPr>
            <p:nvPr/>
          </p:nvSpPr>
          <p:spPr bwMode="auto">
            <a:xfrm>
              <a:off x="2840" y="2134"/>
              <a:ext cx="16" cy="8"/>
            </a:xfrm>
            <a:custGeom>
              <a:avLst/>
              <a:gdLst>
                <a:gd name="T0" fmla="*/ 64 w 2"/>
                <a:gd name="T1" fmla="*/ 0 h 1"/>
                <a:gd name="T2" fmla="*/ 64 w 2"/>
                <a:gd name="T3" fmla="*/ 64 h 1"/>
                <a:gd name="T4" fmla="*/ 0 w 2"/>
                <a:gd name="T5" fmla="*/ 64 h 1"/>
                <a:gd name="T6" fmla="*/ 64 w 2"/>
                <a:gd name="T7" fmla="*/ 0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2" y="0"/>
                    <a:pt x="2" y="0"/>
                    <a:pt x="1" y="1"/>
                  </a:cubicBezTo>
                  <a:cubicBezTo>
                    <a:pt x="1" y="1"/>
                    <a:pt x="1" y="1"/>
                    <a:pt x="0" y="1"/>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6" name="Freeform 172"/>
            <p:cNvSpPr>
              <a:spLocks/>
            </p:cNvSpPr>
            <p:nvPr/>
          </p:nvSpPr>
          <p:spPr bwMode="auto">
            <a:xfrm>
              <a:off x="2825" y="2134"/>
              <a:ext cx="15" cy="16"/>
            </a:xfrm>
            <a:custGeom>
              <a:avLst/>
              <a:gdLst>
                <a:gd name="T0" fmla="*/ 0 w 2"/>
                <a:gd name="T1" fmla="*/ 0 h 2"/>
                <a:gd name="T2" fmla="*/ 60 w 2"/>
                <a:gd name="T3" fmla="*/ 64 h 2"/>
                <a:gd name="T4" fmla="*/ 113 w 2"/>
                <a:gd name="T5" fmla="*/ 64 h 2"/>
                <a:gd name="T6" fmla="*/ 60 w 2"/>
                <a:gd name="T7" fmla="*/ 128 h 2"/>
                <a:gd name="T8" fmla="*/ 0 w 2"/>
                <a:gd name="T9" fmla="*/ 64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0"/>
                  </a:moveTo>
                  <a:cubicBezTo>
                    <a:pt x="1" y="0"/>
                    <a:pt x="1" y="1"/>
                    <a:pt x="1" y="1"/>
                  </a:cubicBezTo>
                  <a:cubicBezTo>
                    <a:pt x="1" y="1"/>
                    <a:pt x="2" y="1"/>
                    <a:pt x="2" y="1"/>
                  </a:cubicBezTo>
                  <a:cubicBezTo>
                    <a:pt x="1" y="1"/>
                    <a:pt x="1" y="1"/>
                    <a:pt x="1" y="2"/>
                  </a:cubicBezTo>
                  <a:cubicBezTo>
                    <a:pt x="1" y="2"/>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7" name="Freeform 173"/>
            <p:cNvSpPr>
              <a:spLocks/>
            </p:cNvSpPr>
            <p:nvPr/>
          </p:nvSpPr>
          <p:spPr bwMode="auto">
            <a:xfrm>
              <a:off x="2801" y="2134"/>
              <a:ext cx="16" cy="16"/>
            </a:xfrm>
            <a:custGeom>
              <a:avLst/>
              <a:gdLst>
                <a:gd name="T0" fmla="*/ 64 w 2"/>
                <a:gd name="T1" fmla="*/ 0 h 2"/>
                <a:gd name="T2" fmla="*/ 64 w 2"/>
                <a:gd name="T3" fmla="*/ 64 h 2"/>
                <a:gd name="T4" fmla="*/ 0 w 2"/>
                <a:gd name="T5" fmla="*/ 128 h 2"/>
                <a:gd name="T6" fmla="*/ 64 w 2"/>
                <a:gd name="T7" fmla="*/ 0 h 2"/>
                <a:gd name="T8" fmla="*/ 6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2" y="1"/>
                    <a:pt x="1" y="1"/>
                  </a:cubicBezTo>
                  <a:cubicBezTo>
                    <a:pt x="1" y="1"/>
                    <a:pt x="1" y="2"/>
                    <a:pt x="0" y="2"/>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8" name="Freeform 174"/>
            <p:cNvSpPr>
              <a:spLocks/>
            </p:cNvSpPr>
            <p:nvPr/>
          </p:nvSpPr>
          <p:spPr bwMode="auto">
            <a:xfrm>
              <a:off x="2856" y="2142"/>
              <a:ext cx="15" cy="15"/>
            </a:xfrm>
            <a:custGeom>
              <a:avLst/>
              <a:gdLst>
                <a:gd name="T0" fmla="*/ 60 w 2"/>
                <a:gd name="T1" fmla="*/ 0 h 2"/>
                <a:gd name="T2" fmla="*/ 113 w 2"/>
                <a:gd name="T3" fmla="*/ 60 h 2"/>
                <a:gd name="T4" fmla="*/ 113 w 2"/>
                <a:gd name="T5" fmla="*/ 60 h 2"/>
                <a:gd name="T6" fmla="*/ 60 w 2"/>
                <a:gd name="T7" fmla="*/ 0 h 2"/>
                <a:gd name="T8" fmla="*/ 6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2" y="0"/>
                    <a:pt x="1" y="0"/>
                    <a:pt x="2" y="1"/>
                  </a:cubicBezTo>
                  <a:cubicBezTo>
                    <a:pt x="2" y="1"/>
                    <a:pt x="2" y="1"/>
                    <a:pt x="2" y="1"/>
                  </a:cubicBezTo>
                  <a:cubicBezTo>
                    <a:pt x="1" y="2"/>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79" name="Freeform 175"/>
            <p:cNvSpPr>
              <a:spLocks/>
            </p:cNvSpPr>
            <p:nvPr/>
          </p:nvSpPr>
          <p:spPr bwMode="auto">
            <a:xfrm>
              <a:off x="2871" y="2134"/>
              <a:ext cx="16" cy="16"/>
            </a:xfrm>
            <a:custGeom>
              <a:avLst/>
              <a:gdLst>
                <a:gd name="T0" fmla="*/ 64 w 2"/>
                <a:gd name="T1" fmla="*/ 0 h 2"/>
                <a:gd name="T2" fmla="*/ 0 w 2"/>
                <a:gd name="T3" fmla="*/ 64 h 2"/>
                <a:gd name="T4" fmla="*/ 64 w 2"/>
                <a:gd name="T5" fmla="*/ 0 h 2"/>
                <a:gd name="T6" fmla="*/ 64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2" y="0"/>
                    <a:pt x="1" y="2"/>
                    <a:pt x="0" y="1"/>
                  </a:cubicBezTo>
                  <a:cubicBezTo>
                    <a:pt x="0" y="1"/>
                    <a:pt x="1" y="1"/>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80" name="Freeform 176"/>
            <p:cNvSpPr>
              <a:spLocks/>
            </p:cNvSpPr>
            <p:nvPr/>
          </p:nvSpPr>
          <p:spPr bwMode="auto">
            <a:xfrm>
              <a:off x="2887" y="2142"/>
              <a:ext cx="16" cy="8"/>
            </a:xfrm>
            <a:custGeom>
              <a:avLst/>
              <a:gdLst>
                <a:gd name="T0" fmla="*/ 64 w 2"/>
                <a:gd name="T1" fmla="*/ 0 h 1"/>
                <a:gd name="T2" fmla="*/ 128 w 2"/>
                <a:gd name="T3" fmla="*/ 64 h 1"/>
                <a:gd name="T4" fmla="*/ 64 w 2"/>
                <a:gd name="T5" fmla="*/ 64 h 1"/>
                <a:gd name="T6" fmla="*/ 0 w 2"/>
                <a:gd name="T7" fmla="*/ 0 h 1"/>
                <a:gd name="T8" fmla="*/ 64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0"/>
                  </a:moveTo>
                  <a:cubicBezTo>
                    <a:pt x="1" y="0"/>
                    <a:pt x="1" y="1"/>
                    <a:pt x="2" y="1"/>
                  </a:cubicBezTo>
                  <a:cubicBezTo>
                    <a:pt x="2" y="1"/>
                    <a:pt x="1" y="1"/>
                    <a:pt x="1" y="1"/>
                  </a:cubicBezTo>
                  <a:cubicBezTo>
                    <a:pt x="1" y="1"/>
                    <a:pt x="1" y="1"/>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sp>
          <p:nvSpPr>
            <p:cNvPr id="181" name="Freeform 177"/>
            <p:cNvSpPr>
              <a:spLocks/>
            </p:cNvSpPr>
            <p:nvPr/>
          </p:nvSpPr>
          <p:spPr bwMode="auto">
            <a:xfrm>
              <a:off x="2910" y="2142"/>
              <a:ext cx="16" cy="15"/>
            </a:xfrm>
            <a:custGeom>
              <a:avLst/>
              <a:gdLst>
                <a:gd name="T0" fmla="*/ 64 w 2"/>
                <a:gd name="T1" fmla="*/ 60 h 2"/>
                <a:gd name="T2" fmla="*/ 128 w 2"/>
                <a:gd name="T3" fmla="*/ 60 h 2"/>
                <a:gd name="T4" fmla="*/ 64 w 2"/>
                <a:gd name="T5" fmla="*/ 60 h 2"/>
                <a:gd name="T6" fmla="*/ 64 w 2"/>
                <a:gd name="T7" fmla="*/ 6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cubicBezTo>
                    <a:pt x="1" y="1"/>
                    <a:pt x="2" y="0"/>
                    <a:pt x="2" y="1"/>
                  </a:cubicBezTo>
                  <a:cubicBezTo>
                    <a:pt x="2" y="2"/>
                    <a:pt x="1" y="1"/>
                    <a:pt x="1"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400" dirty="0"/>
            </a:p>
          </p:txBody>
        </p:sp>
      </p:grpSp>
      <p:sp>
        <p:nvSpPr>
          <p:cNvPr id="182" name="AutoShape 178"/>
          <p:cNvSpPr>
            <a:spLocks noChangeArrowheads="1"/>
          </p:cNvSpPr>
          <p:nvPr/>
        </p:nvSpPr>
        <p:spPr bwMode="auto">
          <a:xfrm>
            <a:off x="5844262" y="3593088"/>
            <a:ext cx="485648" cy="241237"/>
          </a:xfrm>
          <a:prstGeom prst="rightArrow">
            <a:avLst>
              <a:gd name="adj1" fmla="val 50000"/>
              <a:gd name="adj2" fmla="val 671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ltLang="en-US" sz="1400" dirty="0"/>
          </a:p>
        </p:txBody>
      </p:sp>
      <p:sp>
        <p:nvSpPr>
          <p:cNvPr id="184" name="Text Box 23"/>
          <p:cNvSpPr txBox="1">
            <a:spLocks noChangeArrowheads="1"/>
          </p:cNvSpPr>
          <p:nvPr/>
        </p:nvSpPr>
        <p:spPr bwMode="auto">
          <a:xfrm>
            <a:off x="5731567" y="4844677"/>
            <a:ext cx="1295063" cy="116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buFontTx/>
              <a:buChar char="-"/>
            </a:pPr>
            <a:r>
              <a:rPr lang="en-US" altLang="en-US" sz="1400" dirty="0">
                <a:cs typeface="Arial" charset="0"/>
              </a:rPr>
              <a:t> Diesel</a:t>
            </a:r>
          </a:p>
          <a:p>
            <a:pPr eaLnBrk="1" hangingPunct="1">
              <a:buFontTx/>
              <a:buChar char="-"/>
            </a:pPr>
            <a:r>
              <a:rPr lang="en-US" altLang="en-US" sz="1400" dirty="0">
                <a:cs typeface="Arial" charset="0"/>
              </a:rPr>
              <a:t> Kerosene</a:t>
            </a:r>
          </a:p>
          <a:p>
            <a:pPr eaLnBrk="1" hangingPunct="1">
              <a:buFontTx/>
              <a:buChar char="-"/>
            </a:pPr>
            <a:r>
              <a:rPr lang="en-US" altLang="en-US" sz="1400" dirty="0">
                <a:cs typeface="Arial" charset="0"/>
              </a:rPr>
              <a:t> Gas</a:t>
            </a:r>
          </a:p>
          <a:p>
            <a:pPr eaLnBrk="1" hangingPunct="1">
              <a:buFontTx/>
              <a:buChar char="-"/>
            </a:pPr>
            <a:r>
              <a:rPr lang="en-US" altLang="en-US" sz="1400" dirty="0">
                <a:cs typeface="Arial" charset="0"/>
              </a:rPr>
              <a:t> Electricity</a:t>
            </a:r>
          </a:p>
          <a:p>
            <a:pPr eaLnBrk="1" hangingPunct="1">
              <a:buFontTx/>
              <a:buChar char="-"/>
            </a:pPr>
            <a:r>
              <a:rPr lang="en-US" altLang="en-US" sz="1400" dirty="0">
                <a:cs typeface="Arial" charset="0"/>
              </a:rPr>
              <a:t> Coal  </a:t>
            </a:r>
          </a:p>
        </p:txBody>
      </p:sp>
      <p:sp>
        <p:nvSpPr>
          <p:cNvPr id="185" name="Line 14"/>
          <p:cNvSpPr>
            <a:spLocks noChangeShapeType="1"/>
          </p:cNvSpPr>
          <p:nvPr/>
        </p:nvSpPr>
        <p:spPr bwMode="auto">
          <a:xfrm>
            <a:off x="7905095" y="3943590"/>
            <a:ext cx="0" cy="914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99" dirty="0"/>
          </a:p>
        </p:txBody>
      </p:sp>
      <p:sp>
        <p:nvSpPr>
          <p:cNvPr id="186" name="Bent-Up Arrow 185"/>
          <p:cNvSpPr/>
          <p:nvPr/>
        </p:nvSpPr>
        <p:spPr>
          <a:xfrm rot="5400000">
            <a:off x="2729052" y="2593183"/>
            <a:ext cx="366158" cy="600287"/>
          </a:xfrm>
          <a:prstGeom prst="bentUpArrow">
            <a:avLst>
              <a:gd name="adj1" fmla="val 25000"/>
              <a:gd name="adj2" fmla="val 31502"/>
              <a:gd name="adj3" fmla="val 5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Tree>
    <p:extLst>
      <p:ext uri="{BB962C8B-B14F-4D97-AF65-F5344CB8AC3E}">
        <p14:creationId xmlns:p14="http://schemas.microsoft.com/office/powerpoint/2010/main" val="15829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43" y="376704"/>
            <a:ext cx="8591362" cy="1325563"/>
          </a:xfrm>
        </p:spPr>
        <p:txBody>
          <a:bodyPr>
            <a:normAutofit/>
          </a:bodyPr>
          <a:lstStyle/>
          <a:p>
            <a:r>
              <a:rPr lang="en-US" dirty="0"/>
              <a:t>Demand</a:t>
            </a:r>
          </a:p>
        </p:txBody>
      </p:sp>
      <p:sp>
        <p:nvSpPr>
          <p:cNvPr id="3" name="Content Placeholder 2"/>
          <p:cNvSpPr>
            <a:spLocks noGrp="1"/>
          </p:cNvSpPr>
          <p:nvPr>
            <p:ph idx="1"/>
          </p:nvPr>
        </p:nvSpPr>
        <p:spPr>
          <a:xfrm>
            <a:off x="250843" y="1540226"/>
            <a:ext cx="8591362" cy="655210"/>
          </a:xfrm>
        </p:spPr>
        <p:txBody>
          <a:bodyPr>
            <a:normAutofit fontScale="85000" lnSpcReduction="10000"/>
          </a:bodyPr>
          <a:lstStyle/>
          <a:p>
            <a:pPr marL="0" lvl="1" indent="0">
              <a:buNone/>
            </a:pPr>
            <a:r>
              <a:rPr lang="en-US" b="1" dirty="0">
                <a:solidFill>
                  <a:srgbClr val="000000"/>
                </a:solidFill>
              </a:rPr>
              <a:t>The demand for electricity has to be met instantly when it arises.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21" y="2439141"/>
            <a:ext cx="5128426" cy="4027062"/>
          </a:xfrm>
          <a:prstGeom prst="rect">
            <a:avLst/>
          </a:prstGeom>
        </p:spPr>
      </p:pic>
      <p:sp>
        <p:nvSpPr>
          <p:cNvPr id="8" name="Slide Number Placeholder 5"/>
          <p:cNvSpPr>
            <a:spLocks noGrp="1"/>
          </p:cNvSpPr>
          <p:nvPr>
            <p:ph type="sldNum" sz="quarter" idx="12"/>
          </p:nvPr>
        </p:nvSpPr>
        <p:spPr>
          <a:xfrm>
            <a:off x="6553200" y="6356358"/>
            <a:ext cx="2133600" cy="365125"/>
          </a:xfrm>
        </p:spPr>
        <p:txBody>
          <a:bodyPr/>
          <a:lstStyle/>
          <a:p>
            <a:fld id="{CE69EEE3-3703-4990-B76E-929A729607EB}" type="slidenum">
              <a:rPr lang="en-GB" smtClean="0"/>
              <a:t>7</a:t>
            </a:fld>
            <a:endParaRPr lang="en-GB" dirty="0"/>
          </a:p>
        </p:txBody>
      </p:sp>
      <p:sp>
        <p:nvSpPr>
          <p:cNvPr id="6" name="Content Placeholder 2"/>
          <p:cNvSpPr txBox="1">
            <a:spLocks/>
          </p:cNvSpPr>
          <p:nvPr/>
        </p:nvSpPr>
        <p:spPr>
          <a:xfrm>
            <a:off x="229620" y="2375529"/>
            <a:ext cx="3637219" cy="447151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Arial"/>
              <a:buNone/>
            </a:pPr>
            <a:r>
              <a:rPr lang="en-US" dirty="0">
                <a:solidFill>
                  <a:srgbClr val="000000"/>
                </a:solidFill>
              </a:rPr>
              <a:t>Where does demand come from?</a:t>
            </a:r>
          </a:p>
          <a:p>
            <a:pPr lvl="1">
              <a:buFont typeface="Wingdings" panose="05000000000000000000" pitchFamily="2" charset="2"/>
              <a:buChar char="ü"/>
            </a:pPr>
            <a:r>
              <a:rPr lang="en-US" sz="2300" dirty="0">
                <a:solidFill>
                  <a:srgbClr val="000000"/>
                </a:solidFill>
              </a:rPr>
              <a:t>Industry </a:t>
            </a:r>
          </a:p>
          <a:p>
            <a:pPr lvl="1">
              <a:buFont typeface="Wingdings" panose="05000000000000000000" pitchFamily="2" charset="2"/>
              <a:buChar char="ü"/>
            </a:pPr>
            <a:r>
              <a:rPr lang="en-US" sz="2300" dirty="0">
                <a:solidFill>
                  <a:srgbClr val="000000"/>
                </a:solidFill>
              </a:rPr>
              <a:t>Tertiary</a:t>
            </a:r>
          </a:p>
          <a:p>
            <a:pPr lvl="1">
              <a:buFont typeface="Wingdings" panose="05000000000000000000" pitchFamily="2" charset="2"/>
              <a:buChar char="ü"/>
            </a:pPr>
            <a:r>
              <a:rPr lang="en-US" sz="2300" dirty="0">
                <a:solidFill>
                  <a:srgbClr val="000000"/>
                </a:solidFill>
              </a:rPr>
              <a:t>Residential</a:t>
            </a:r>
          </a:p>
          <a:p>
            <a:pPr lvl="1">
              <a:buFont typeface="Wingdings" panose="05000000000000000000" pitchFamily="2" charset="2"/>
              <a:buChar char="ü"/>
            </a:pPr>
            <a:r>
              <a:rPr lang="sv-SE" sz="2300" dirty="0" err="1">
                <a:solidFill>
                  <a:srgbClr val="000000"/>
                </a:solidFill>
              </a:rPr>
              <a:t>Others</a:t>
            </a:r>
            <a:r>
              <a:rPr lang="sv-SE" sz="2300" dirty="0">
                <a:solidFill>
                  <a:srgbClr val="000000"/>
                </a:solidFill>
              </a:rPr>
              <a:t> </a:t>
            </a:r>
            <a:endParaRPr lang="en-US" sz="2300" dirty="0">
              <a:solidFill>
                <a:srgbClr val="000000"/>
              </a:solidFill>
            </a:endParaRPr>
          </a:p>
          <a:p>
            <a:pPr marL="457200" lvl="1" indent="0">
              <a:buFont typeface="Arial"/>
              <a:buNone/>
            </a:pPr>
            <a:endParaRPr lang="en-US" dirty="0">
              <a:solidFill>
                <a:srgbClr val="000000"/>
              </a:solidFill>
            </a:endParaRPr>
          </a:p>
          <a:p>
            <a:pPr marL="0" lvl="1" indent="0">
              <a:buFont typeface="Arial"/>
              <a:buNone/>
            </a:pPr>
            <a:r>
              <a:rPr lang="en-US" dirty="0">
                <a:solidFill>
                  <a:srgbClr val="000000"/>
                </a:solidFill>
              </a:rPr>
              <a:t>Why not simply aim to satisfy the average annual demand? </a:t>
            </a:r>
          </a:p>
          <a:p>
            <a:pPr lvl="1">
              <a:buFont typeface="Wingdings" panose="05000000000000000000" pitchFamily="2" charset="2"/>
              <a:buChar char="ü"/>
            </a:pPr>
            <a:r>
              <a:rPr lang="sv-SE" sz="2300" dirty="0" err="1">
                <a:solidFill>
                  <a:srgbClr val="000000"/>
                </a:solidFill>
              </a:rPr>
              <a:t>Consumers</a:t>
            </a:r>
            <a:r>
              <a:rPr lang="sv-SE" sz="2300" dirty="0">
                <a:solidFill>
                  <a:srgbClr val="000000"/>
                </a:solidFill>
              </a:rPr>
              <a:t>’ </a:t>
            </a:r>
            <a:r>
              <a:rPr lang="sv-SE" sz="2300" dirty="0" err="1">
                <a:solidFill>
                  <a:srgbClr val="000000"/>
                </a:solidFill>
              </a:rPr>
              <a:t>activities</a:t>
            </a:r>
            <a:r>
              <a:rPr lang="sv-SE" sz="2300" dirty="0">
                <a:solidFill>
                  <a:srgbClr val="000000"/>
                </a:solidFill>
              </a:rPr>
              <a:t> are different </a:t>
            </a:r>
            <a:r>
              <a:rPr lang="sv-SE" sz="2300" dirty="0" err="1">
                <a:solidFill>
                  <a:srgbClr val="000000"/>
                </a:solidFill>
              </a:rPr>
              <a:t>during</a:t>
            </a:r>
            <a:r>
              <a:rPr lang="sv-SE" sz="2300" dirty="0">
                <a:solidFill>
                  <a:srgbClr val="000000"/>
                </a:solidFill>
              </a:rPr>
              <a:t> the </a:t>
            </a:r>
            <a:r>
              <a:rPr lang="sv-SE" sz="2300" dirty="0" err="1">
                <a:solidFill>
                  <a:srgbClr val="000000"/>
                </a:solidFill>
              </a:rPr>
              <a:t>day</a:t>
            </a:r>
            <a:r>
              <a:rPr lang="sv-SE" sz="2300" dirty="0">
                <a:solidFill>
                  <a:srgbClr val="000000"/>
                </a:solidFill>
              </a:rPr>
              <a:t>/</a:t>
            </a:r>
            <a:r>
              <a:rPr lang="sv-SE" sz="2300" dirty="0" err="1">
                <a:solidFill>
                  <a:srgbClr val="000000"/>
                </a:solidFill>
              </a:rPr>
              <a:t>year</a:t>
            </a:r>
            <a:r>
              <a:rPr lang="sv-SE" sz="2300" dirty="0">
                <a:solidFill>
                  <a:srgbClr val="000000"/>
                </a:solidFill>
              </a:rPr>
              <a:t>.</a:t>
            </a:r>
          </a:p>
          <a:p>
            <a:pPr lvl="1">
              <a:buFont typeface="Wingdings" panose="05000000000000000000" pitchFamily="2" charset="2"/>
              <a:buChar char="ü"/>
            </a:pPr>
            <a:r>
              <a:rPr lang="sv-SE" sz="2300" dirty="0" err="1">
                <a:solidFill>
                  <a:srgbClr val="000000"/>
                </a:solidFill>
              </a:rPr>
              <a:t>Accordingly</a:t>
            </a:r>
            <a:r>
              <a:rPr lang="sv-SE" sz="2300" dirty="0">
                <a:solidFill>
                  <a:srgbClr val="000000"/>
                </a:solidFill>
              </a:rPr>
              <a:t>, </a:t>
            </a:r>
            <a:r>
              <a:rPr lang="sv-SE" sz="2300" dirty="0" err="1">
                <a:solidFill>
                  <a:srgbClr val="000000"/>
                </a:solidFill>
              </a:rPr>
              <a:t>electricity</a:t>
            </a:r>
            <a:r>
              <a:rPr lang="sv-SE" sz="2300" dirty="0">
                <a:solidFill>
                  <a:srgbClr val="000000"/>
                </a:solidFill>
              </a:rPr>
              <a:t> </a:t>
            </a:r>
            <a:r>
              <a:rPr lang="sv-SE" sz="2300" dirty="0" err="1">
                <a:solidFill>
                  <a:srgbClr val="000000"/>
                </a:solidFill>
              </a:rPr>
              <a:t>demand</a:t>
            </a:r>
            <a:r>
              <a:rPr lang="sv-SE" sz="2300" dirty="0">
                <a:solidFill>
                  <a:srgbClr val="000000"/>
                </a:solidFill>
              </a:rPr>
              <a:t> </a:t>
            </a:r>
            <a:r>
              <a:rPr lang="sv-SE" sz="2300" dirty="0" err="1">
                <a:solidFill>
                  <a:srgbClr val="000000"/>
                </a:solidFill>
              </a:rPr>
              <a:t>varies</a:t>
            </a:r>
            <a:r>
              <a:rPr lang="sv-SE" sz="2300" dirty="0">
                <a:solidFill>
                  <a:srgbClr val="000000"/>
                </a:solidFill>
              </a:rPr>
              <a:t> over </a:t>
            </a:r>
            <a:r>
              <a:rPr lang="sv-SE" sz="2300" dirty="0" err="1">
                <a:solidFill>
                  <a:srgbClr val="000000"/>
                </a:solidFill>
              </a:rPr>
              <a:t>time</a:t>
            </a:r>
            <a:r>
              <a:rPr lang="sv-SE" sz="2300" dirty="0">
                <a:solidFill>
                  <a:srgbClr val="000000"/>
                </a:solidFill>
              </a:rPr>
              <a:t>.</a:t>
            </a:r>
          </a:p>
          <a:p>
            <a:pPr lvl="1">
              <a:buFont typeface="Wingdings" panose="05000000000000000000" pitchFamily="2" charset="2"/>
              <a:buChar char="ü"/>
            </a:pPr>
            <a:r>
              <a:rPr lang="sv-SE" sz="2300" dirty="0" err="1">
                <a:solidFill>
                  <a:srgbClr val="000000"/>
                </a:solidFill>
              </a:rPr>
              <a:t>Average</a:t>
            </a:r>
            <a:r>
              <a:rPr lang="sv-SE" sz="2300" dirty="0">
                <a:solidFill>
                  <a:srgbClr val="000000"/>
                </a:solidFill>
              </a:rPr>
              <a:t> or total </a:t>
            </a:r>
            <a:r>
              <a:rPr lang="sv-SE" sz="2300" dirty="0" err="1">
                <a:solidFill>
                  <a:srgbClr val="000000"/>
                </a:solidFill>
              </a:rPr>
              <a:t>annual</a:t>
            </a:r>
            <a:r>
              <a:rPr lang="sv-SE" sz="2300" dirty="0">
                <a:solidFill>
                  <a:srgbClr val="000000"/>
                </a:solidFill>
              </a:rPr>
              <a:t> demand </a:t>
            </a:r>
            <a:r>
              <a:rPr lang="sv-SE" sz="2300" dirty="0" err="1">
                <a:solidFill>
                  <a:srgbClr val="000000"/>
                </a:solidFill>
              </a:rPr>
              <a:t>cannot</a:t>
            </a:r>
            <a:r>
              <a:rPr lang="sv-SE" sz="2300" dirty="0">
                <a:solidFill>
                  <a:srgbClr val="000000"/>
                </a:solidFill>
              </a:rPr>
              <a:t> </a:t>
            </a:r>
            <a:r>
              <a:rPr lang="sv-SE" sz="2300" dirty="0" err="1">
                <a:solidFill>
                  <a:srgbClr val="000000"/>
                </a:solidFill>
              </a:rPr>
              <a:t>capture</a:t>
            </a:r>
            <a:r>
              <a:rPr lang="sv-SE" sz="2300" dirty="0">
                <a:solidFill>
                  <a:srgbClr val="000000"/>
                </a:solidFill>
              </a:rPr>
              <a:t> the </a:t>
            </a:r>
            <a:r>
              <a:rPr lang="sv-SE" sz="2300" dirty="0" err="1">
                <a:solidFill>
                  <a:srgbClr val="000000"/>
                </a:solidFill>
              </a:rPr>
              <a:t>daily</a:t>
            </a:r>
            <a:r>
              <a:rPr lang="sv-SE" sz="2300" dirty="0">
                <a:solidFill>
                  <a:srgbClr val="000000"/>
                </a:solidFill>
              </a:rPr>
              <a:t> and </a:t>
            </a:r>
            <a:r>
              <a:rPr lang="sv-SE" sz="2300" dirty="0" err="1">
                <a:solidFill>
                  <a:srgbClr val="000000"/>
                </a:solidFill>
              </a:rPr>
              <a:t>yearly</a:t>
            </a:r>
            <a:r>
              <a:rPr lang="sv-SE" sz="2300" dirty="0">
                <a:solidFill>
                  <a:srgbClr val="000000"/>
                </a:solidFill>
              </a:rPr>
              <a:t> variations.</a:t>
            </a:r>
          </a:p>
        </p:txBody>
      </p:sp>
    </p:spTree>
    <p:extLst>
      <p:ext uri="{BB962C8B-B14F-4D97-AF65-F5344CB8AC3E}">
        <p14:creationId xmlns:p14="http://schemas.microsoft.com/office/powerpoint/2010/main" val="47299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00139" y="365129"/>
            <a:ext cx="7415213" cy="1325563"/>
          </a:xfrm>
        </p:spPr>
        <p:txBody>
          <a:bodyPr>
            <a:normAutofit/>
          </a:bodyPr>
          <a:lstStyle/>
          <a:p>
            <a:r>
              <a:rPr lang="en-US" dirty="0"/>
              <a:t>Time slices</a:t>
            </a:r>
          </a:p>
        </p:txBody>
      </p:sp>
      <p:sp>
        <p:nvSpPr>
          <p:cNvPr id="6" name="Content Placeholder 2"/>
          <p:cNvSpPr>
            <a:spLocks noGrp="1"/>
          </p:cNvSpPr>
          <p:nvPr>
            <p:ph idx="1"/>
          </p:nvPr>
        </p:nvSpPr>
        <p:spPr>
          <a:xfrm>
            <a:off x="158758" y="1496360"/>
            <a:ext cx="8985242" cy="2226113"/>
          </a:xfrm>
        </p:spPr>
        <p:txBody>
          <a:bodyPr>
            <a:normAutofit/>
          </a:bodyPr>
          <a:lstStyle/>
          <a:p>
            <a:r>
              <a:rPr lang="sv-SE" sz="2000" dirty="0">
                <a:solidFill>
                  <a:srgbClr val="000000"/>
                </a:solidFill>
              </a:rPr>
              <a:t>All characteristics of the system vary over different time scales (days, weeks, seasons). Think for instance of: </a:t>
            </a:r>
          </a:p>
          <a:p>
            <a:pPr lvl="1"/>
            <a:r>
              <a:rPr lang="sv-SE" sz="2000" dirty="0">
                <a:solidFill>
                  <a:srgbClr val="000000"/>
                </a:solidFill>
              </a:rPr>
              <a:t>Electricity demand</a:t>
            </a:r>
          </a:p>
          <a:p>
            <a:pPr lvl="1"/>
            <a:r>
              <a:rPr lang="sv-SE" sz="2000" dirty="0" err="1">
                <a:solidFill>
                  <a:srgbClr val="000000"/>
                </a:solidFill>
              </a:rPr>
              <a:t>Rainfall</a:t>
            </a:r>
            <a:r>
              <a:rPr lang="sv-SE" sz="2000" dirty="0">
                <a:solidFill>
                  <a:srgbClr val="000000"/>
                </a:solidFill>
              </a:rPr>
              <a:t> </a:t>
            </a:r>
            <a:r>
              <a:rPr lang="sv-SE" sz="2000" dirty="0" err="1">
                <a:solidFill>
                  <a:srgbClr val="000000"/>
                </a:solidFill>
              </a:rPr>
              <a:t>patterns</a:t>
            </a:r>
            <a:endParaRPr lang="sv-SE" sz="2000" dirty="0">
              <a:solidFill>
                <a:srgbClr val="000000"/>
              </a:solidFill>
            </a:endParaRPr>
          </a:p>
          <a:p>
            <a:pPr lvl="1"/>
            <a:r>
              <a:rPr lang="sv-SE" sz="2000" dirty="0">
                <a:solidFill>
                  <a:srgbClr val="000000"/>
                </a:solidFill>
              </a:rPr>
              <a:t>Irrigation needs and duration of </a:t>
            </a:r>
            <a:r>
              <a:rPr lang="sv-SE" sz="2000" dirty="0" err="1">
                <a:solidFill>
                  <a:srgbClr val="000000"/>
                </a:solidFill>
              </a:rPr>
              <a:t>daylight</a:t>
            </a:r>
            <a:endParaRPr lang="sv-SE" sz="2000" dirty="0">
              <a:solidFill>
                <a:srgbClr val="000000"/>
              </a:solidFill>
            </a:endParaRPr>
          </a:p>
          <a:p>
            <a:r>
              <a:rPr lang="sv-SE" sz="2000" dirty="0">
                <a:solidFill>
                  <a:srgbClr val="000000"/>
                </a:solidFill>
              </a:rPr>
              <a:t>The year is therefore broken down into representative pieces called </a:t>
            </a:r>
            <a:r>
              <a:rPr lang="sv-SE" sz="2000" b="1" dirty="0">
                <a:solidFill>
                  <a:srgbClr val="000000"/>
                </a:solidFill>
              </a:rPr>
              <a:t>time slices.</a:t>
            </a:r>
          </a:p>
          <a:p>
            <a:pPr lvl="1"/>
            <a:endParaRPr lang="en-GB" sz="2000" dirty="0">
              <a:solidFill>
                <a:srgbClr val="000000"/>
              </a:solidFill>
            </a:endParaRPr>
          </a:p>
        </p:txBody>
      </p:sp>
      <p:sp>
        <p:nvSpPr>
          <p:cNvPr id="19" name="Rectangle 17"/>
          <p:cNvSpPr>
            <a:spLocks noChangeArrowheads="1"/>
          </p:cNvSpPr>
          <p:nvPr/>
        </p:nvSpPr>
        <p:spPr bwMode="auto">
          <a:xfrm>
            <a:off x="350034" y="4264712"/>
            <a:ext cx="2724183" cy="15703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sz="2400">
                <a:solidFill>
                  <a:schemeClr val="tx1"/>
                </a:solidFill>
                <a:latin typeface="Arial" charset="0"/>
              </a:defRPr>
            </a:lvl1pPr>
            <a:lvl2pPr marL="742950" indent="-285750" defTabSz="762000" eaLnBrk="0" hangingPunct="0">
              <a:defRPr sz="2400">
                <a:solidFill>
                  <a:schemeClr val="tx1"/>
                </a:solidFill>
                <a:latin typeface="Arial" charset="0"/>
              </a:defRPr>
            </a:lvl2pPr>
            <a:lvl3pPr marL="1143000" indent="-228600" defTabSz="762000" eaLnBrk="0" hangingPunct="0">
              <a:defRPr sz="2400">
                <a:solidFill>
                  <a:schemeClr val="tx1"/>
                </a:solidFill>
                <a:latin typeface="Arial" charset="0"/>
              </a:defRPr>
            </a:lvl3pPr>
            <a:lvl4pPr marL="1600200" indent="-228600" defTabSz="762000" eaLnBrk="0" hangingPunct="0">
              <a:defRPr sz="2400">
                <a:solidFill>
                  <a:schemeClr val="tx1"/>
                </a:solidFill>
                <a:latin typeface="Arial" charset="0"/>
              </a:defRPr>
            </a:lvl4pPr>
            <a:lvl5pPr marL="2057400" indent="-228600" defTabSz="762000" eaLnBrk="0" hangingPunct="0">
              <a:defRPr sz="2400">
                <a:solidFill>
                  <a:schemeClr val="tx1"/>
                </a:solidFill>
                <a:latin typeface="Arial" charset="0"/>
              </a:defRPr>
            </a:lvl5pPr>
            <a:lvl6pPr marL="2514600" indent="-228600" algn="ctr" defTabSz="762000" eaLnBrk="0" fontAlgn="base" hangingPunct="0">
              <a:spcBef>
                <a:spcPct val="0"/>
              </a:spcBef>
              <a:spcAft>
                <a:spcPct val="0"/>
              </a:spcAft>
              <a:defRPr sz="2400">
                <a:solidFill>
                  <a:schemeClr val="tx1"/>
                </a:solidFill>
                <a:latin typeface="Arial" charset="0"/>
              </a:defRPr>
            </a:lvl6pPr>
            <a:lvl7pPr marL="2971800" indent="-228600" algn="ctr" defTabSz="762000" eaLnBrk="0" fontAlgn="base" hangingPunct="0">
              <a:spcBef>
                <a:spcPct val="0"/>
              </a:spcBef>
              <a:spcAft>
                <a:spcPct val="0"/>
              </a:spcAft>
              <a:defRPr sz="2400">
                <a:solidFill>
                  <a:schemeClr val="tx1"/>
                </a:solidFill>
                <a:latin typeface="Arial" charset="0"/>
              </a:defRPr>
            </a:lvl7pPr>
            <a:lvl8pPr marL="3429000" indent="-228600" algn="ctr" defTabSz="762000" eaLnBrk="0" fontAlgn="base" hangingPunct="0">
              <a:spcBef>
                <a:spcPct val="0"/>
              </a:spcBef>
              <a:spcAft>
                <a:spcPct val="0"/>
              </a:spcAft>
              <a:defRPr sz="2400">
                <a:solidFill>
                  <a:schemeClr val="tx1"/>
                </a:solidFill>
                <a:latin typeface="Arial" charset="0"/>
              </a:defRPr>
            </a:lvl8pPr>
            <a:lvl9pPr marL="3886200" indent="-228600" algn="ctr" defTabSz="762000" eaLnBrk="0" fontAlgn="base" hangingPunct="0">
              <a:spcBef>
                <a:spcPct val="0"/>
              </a:spcBef>
              <a:spcAft>
                <a:spcPct val="0"/>
              </a:spcAft>
              <a:defRPr sz="2400">
                <a:solidFill>
                  <a:schemeClr val="tx1"/>
                </a:solidFill>
                <a:latin typeface="Arial" charset="0"/>
              </a:defRPr>
            </a:lvl9pPr>
          </a:lstStyle>
          <a:p>
            <a:pPr algn="ctr">
              <a:spcBef>
                <a:spcPct val="50000"/>
              </a:spcBef>
            </a:pPr>
            <a:r>
              <a:rPr lang="it-IT" altLang="en-US" sz="1600" b="1" dirty="0" err="1">
                <a:solidFill>
                  <a:schemeClr val="tx2">
                    <a:lumMod val="60000"/>
                    <a:lumOff val="40000"/>
                  </a:schemeClr>
                </a:solidFill>
                <a:cs typeface="Arial" charset="0"/>
              </a:rPr>
              <a:t>Both</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demand</a:t>
            </a:r>
            <a:r>
              <a:rPr lang="it-IT" altLang="en-US" sz="1600" b="1" dirty="0">
                <a:solidFill>
                  <a:schemeClr val="tx2">
                    <a:lumMod val="60000"/>
                    <a:lumOff val="40000"/>
                  </a:schemeClr>
                </a:solidFill>
                <a:cs typeface="Arial" charset="0"/>
              </a:rPr>
              <a:t> and </a:t>
            </a:r>
            <a:r>
              <a:rPr lang="it-IT" altLang="en-US" sz="1600" b="1" dirty="0" err="1">
                <a:solidFill>
                  <a:schemeClr val="tx2">
                    <a:lumMod val="60000"/>
                    <a:lumOff val="40000"/>
                  </a:schemeClr>
                </a:solidFill>
                <a:cs typeface="Arial" charset="0"/>
              </a:rPr>
              <a:t>supply</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especially</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intermittent</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renewables</a:t>
            </a:r>
            <a:r>
              <a:rPr lang="it-IT" altLang="en-US" sz="1600" b="1" dirty="0">
                <a:solidFill>
                  <a:schemeClr val="tx2">
                    <a:lumMod val="60000"/>
                    <a:lumOff val="40000"/>
                  </a:schemeClr>
                </a:solidFill>
                <a:cs typeface="Arial" charset="0"/>
              </a:rPr>
              <a:t>!) are </a:t>
            </a:r>
            <a:r>
              <a:rPr lang="it-IT" altLang="en-US" sz="1600" b="1" dirty="0" err="1">
                <a:solidFill>
                  <a:schemeClr val="tx2">
                    <a:lumMod val="60000"/>
                    <a:lumOff val="40000"/>
                  </a:schemeClr>
                </a:solidFill>
                <a:cs typeface="Arial" charset="0"/>
              </a:rPr>
              <a:t>therefore</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studied</a:t>
            </a:r>
            <a:r>
              <a:rPr lang="it-IT" altLang="en-US" sz="1600" b="1" dirty="0">
                <a:solidFill>
                  <a:schemeClr val="tx2">
                    <a:lumMod val="60000"/>
                    <a:lumOff val="40000"/>
                  </a:schemeClr>
                </a:solidFill>
                <a:cs typeface="Arial" charset="0"/>
              </a:rPr>
              <a:t> </a:t>
            </a:r>
            <a:r>
              <a:rPr lang="it-IT" altLang="en-US" sz="1600" b="1" dirty="0" err="1">
                <a:solidFill>
                  <a:schemeClr val="tx2">
                    <a:lumMod val="60000"/>
                    <a:lumOff val="40000"/>
                  </a:schemeClr>
                </a:solidFill>
                <a:cs typeface="Arial" charset="0"/>
              </a:rPr>
              <a:t>at</a:t>
            </a:r>
            <a:r>
              <a:rPr lang="it-IT" altLang="en-US" sz="1600" b="1" dirty="0">
                <a:solidFill>
                  <a:schemeClr val="tx2">
                    <a:lumMod val="60000"/>
                    <a:lumOff val="40000"/>
                  </a:schemeClr>
                </a:solidFill>
                <a:cs typeface="Arial" charset="0"/>
              </a:rPr>
              <a:t> the scale of </a:t>
            </a:r>
            <a:r>
              <a:rPr lang="it-IT" altLang="en-US" sz="1600" b="1" dirty="0" err="1">
                <a:solidFill>
                  <a:schemeClr val="tx2">
                    <a:lumMod val="60000"/>
                    <a:lumOff val="40000"/>
                  </a:schemeClr>
                </a:solidFill>
                <a:cs typeface="Arial" charset="0"/>
              </a:rPr>
              <a:t>individual</a:t>
            </a:r>
            <a:r>
              <a:rPr lang="it-IT" altLang="en-US" sz="1600" b="1" dirty="0">
                <a:solidFill>
                  <a:schemeClr val="tx2">
                    <a:lumMod val="60000"/>
                    <a:lumOff val="40000"/>
                  </a:schemeClr>
                </a:solidFill>
                <a:cs typeface="Arial" charset="0"/>
              </a:rPr>
              <a:t> time </a:t>
            </a:r>
            <a:r>
              <a:rPr lang="it-IT" altLang="en-US" sz="1600" b="1" dirty="0" err="1">
                <a:solidFill>
                  <a:schemeClr val="tx2">
                    <a:lumMod val="60000"/>
                    <a:lumOff val="40000"/>
                  </a:schemeClr>
                </a:solidFill>
                <a:cs typeface="Arial" charset="0"/>
              </a:rPr>
              <a:t>slices</a:t>
            </a:r>
            <a:r>
              <a:rPr lang="en-US" altLang="en-US" sz="1600" b="1" i="1" dirty="0">
                <a:solidFill>
                  <a:schemeClr val="tx2">
                    <a:lumMod val="60000"/>
                    <a:lumOff val="40000"/>
                  </a:schemeClr>
                </a:solidFill>
                <a:cs typeface="Arial" charset="0"/>
              </a:rPr>
              <a:t>.</a:t>
            </a:r>
          </a:p>
        </p:txBody>
      </p:sp>
      <p:sp>
        <p:nvSpPr>
          <p:cNvPr id="15" name="Slide Number Placeholder 5"/>
          <p:cNvSpPr>
            <a:spLocks noGrp="1"/>
          </p:cNvSpPr>
          <p:nvPr>
            <p:ph type="sldNum" sz="quarter" idx="12"/>
          </p:nvPr>
        </p:nvSpPr>
        <p:spPr>
          <a:xfrm>
            <a:off x="6641400" y="6356358"/>
            <a:ext cx="2133600" cy="365125"/>
          </a:xfrm>
        </p:spPr>
        <p:txBody>
          <a:bodyPr/>
          <a:lstStyle/>
          <a:p>
            <a:fld id="{CE69EEE3-3703-4990-B76E-929A729607EB}" type="slidenum">
              <a:rPr lang="en-GB" smtClean="0"/>
              <a:t>8</a:t>
            </a:fld>
            <a:endParaRPr lang="en-GB"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889" y="3714387"/>
            <a:ext cx="4957015" cy="3096345"/>
          </a:xfrm>
          <a:prstGeom prst="rect">
            <a:avLst/>
          </a:prstGeom>
        </p:spPr>
      </p:pic>
    </p:spTree>
    <p:extLst>
      <p:ext uri="{BB962C8B-B14F-4D97-AF65-F5344CB8AC3E}">
        <p14:creationId xmlns:p14="http://schemas.microsoft.com/office/powerpoint/2010/main" val="392253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Why</a:t>
            </a:r>
            <a:r>
              <a:rPr lang="sv-SE" dirty="0"/>
              <a:t> are </a:t>
            </a:r>
            <a:r>
              <a:rPr lang="sv-SE" dirty="0" err="1"/>
              <a:t>time</a:t>
            </a:r>
            <a:r>
              <a:rPr lang="sv-SE" dirty="0"/>
              <a:t> slices </a:t>
            </a:r>
            <a:r>
              <a:rPr lang="sv-SE" dirty="0" err="1"/>
              <a:t>important</a:t>
            </a:r>
            <a:r>
              <a:rPr lang="sv-SE" dirty="0"/>
              <a:t>?</a:t>
            </a:r>
            <a:endParaRPr lang="en-US" dirty="0"/>
          </a:p>
        </p:txBody>
      </p:sp>
      <p:pic>
        <p:nvPicPr>
          <p:cNvPr id="4" name="Picture 3" descr="electricity vs solar and wi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434" y="2173133"/>
            <a:ext cx="4655589" cy="3802542"/>
          </a:xfrm>
          <a:prstGeom prst="rect">
            <a:avLst/>
          </a:prstGeom>
        </p:spPr>
      </p:pic>
      <p:sp>
        <p:nvSpPr>
          <p:cNvPr id="5" name="Slide Number Placeholder 5"/>
          <p:cNvSpPr>
            <a:spLocks noGrp="1"/>
          </p:cNvSpPr>
          <p:nvPr>
            <p:ph type="sldNum" sz="quarter" idx="12"/>
          </p:nvPr>
        </p:nvSpPr>
        <p:spPr>
          <a:xfrm>
            <a:off x="6553200" y="6373999"/>
            <a:ext cx="2133600" cy="365125"/>
          </a:xfrm>
        </p:spPr>
        <p:txBody>
          <a:bodyPr/>
          <a:lstStyle/>
          <a:p>
            <a:fld id="{CE69EEE3-3703-4990-B76E-929A729607EB}" type="slidenum">
              <a:rPr lang="en-GB" smtClean="0"/>
              <a:t>9</a:t>
            </a:fld>
            <a:endParaRPr lang="en-GB" dirty="0"/>
          </a:p>
        </p:txBody>
      </p:sp>
      <p:grpSp>
        <p:nvGrpSpPr>
          <p:cNvPr id="6" name="Group 4"/>
          <p:cNvGrpSpPr>
            <a:grpSpLocks/>
          </p:cNvGrpSpPr>
          <p:nvPr/>
        </p:nvGrpSpPr>
        <p:grpSpPr bwMode="auto">
          <a:xfrm>
            <a:off x="151541" y="2050793"/>
            <a:ext cx="4207356" cy="4129615"/>
            <a:chOff x="262" y="779"/>
            <a:chExt cx="7057" cy="3308"/>
          </a:xfrm>
        </p:grpSpPr>
        <p:grpSp>
          <p:nvGrpSpPr>
            <p:cNvPr id="7" name="Group 5"/>
            <p:cNvGrpSpPr>
              <a:grpSpLocks/>
            </p:cNvGrpSpPr>
            <p:nvPr/>
          </p:nvGrpSpPr>
          <p:grpSpPr bwMode="auto">
            <a:xfrm>
              <a:off x="262" y="912"/>
              <a:ext cx="6005" cy="3175"/>
              <a:chOff x="262" y="912"/>
              <a:chExt cx="6005" cy="3175"/>
            </a:xfrm>
          </p:grpSpPr>
          <p:sp>
            <p:nvSpPr>
              <p:cNvPr id="49" name="Line 6"/>
              <p:cNvSpPr>
                <a:spLocks noChangeShapeType="1"/>
              </p:cNvSpPr>
              <p:nvPr/>
            </p:nvSpPr>
            <p:spPr bwMode="auto">
              <a:xfrm>
                <a:off x="480" y="912"/>
                <a:ext cx="0" cy="292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50" name="Line 7"/>
              <p:cNvSpPr>
                <a:spLocks noChangeShapeType="1"/>
              </p:cNvSpPr>
              <p:nvPr/>
            </p:nvSpPr>
            <p:spPr bwMode="auto">
              <a:xfrm>
                <a:off x="480" y="3840"/>
                <a:ext cx="4992"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51" name="Text Box 8"/>
              <p:cNvSpPr txBox="1">
                <a:spLocks noChangeArrowheads="1"/>
              </p:cNvSpPr>
              <p:nvPr/>
            </p:nvSpPr>
            <p:spPr bwMode="auto">
              <a:xfrm>
                <a:off x="262" y="3840"/>
                <a:ext cx="48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defTabSz="914400" eaLnBrk="1" fontAlgn="base" hangingPunct="1">
                  <a:spcBef>
                    <a:spcPct val="0"/>
                  </a:spcBef>
                  <a:spcAft>
                    <a:spcPct val="0"/>
                  </a:spcAft>
                  <a:defRPr/>
                </a:pPr>
                <a:r>
                  <a:rPr lang="en-US" altLang="en-US" sz="1400" kern="0" dirty="0">
                    <a:solidFill>
                      <a:prstClr val="black"/>
                    </a:solidFill>
                    <a:latin typeface="Cambria" panose="02040503050406030204" pitchFamily="18" charset="0"/>
                  </a:rPr>
                  <a:t>0</a:t>
                </a:r>
              </a:p>
            </p:txBody>
          </p:sp>
          <p:sp>
            <p:nvSpPr>
              <p:cNvPr id="52" name="Text Box 9"/>
              <p:cNvSpPr txBox="1">
                <a:spLocks noChangeArrowheads="1"/>
              </p:cNvSpPr>
              <p:nvPr/>
            </p:nvSpPr>
            <p:spPr bwMode="auto">
              <a:xfrm>
                <a:off x="5365" y="3840"/>
                <a:ext cx="90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defTabSz="914400" eaLnBrk="1" fontAlgn="base" hangingPunct="1">
                  <a:spcBef>
                    <a:spcPct val="0"/>
                  </a:spcBef>
                  <a:spcAft>
                    <a:spcPct val="0"/>
                  </a:spcAft>
                  <a:defRPr/>
                </a:pPr>
                <a:r>
                  <a:rPr lang="en-US" altLang="en-US" sz="1200" kern="0" dirty="0">
                    <a:solidFill>
                      <a:prstClr val="black"/>
                    </a:solidFill>
                    <a:latin typeface="Cambria" panose="02040503050406030204" pitchFamily="18" charset="0"/>
                  </a:rPr>
                  <a:t>8760</a:t>
                </a:r>
              </a:p>
            </p:txBody>
          </p:sp>
        </p:grpSp>
        <p:grpSp>
          <p:nvGrpSpPr>
            <p:cNvPr id="8" name="Group 10"/>
            <p:cNvGrpSpPr>
              <a:grpSpLocks/>
            </p:cNvGrpSpPr>
            <p:nvPr/>
          </p:nvGrpSpPr>
          <p:grpSpPr bwMode="auto">
            <a:xfrm>
              <a:off x="576" y="779"/>
              <a:ext cx="6405" cy="1813"/>
              <a:chOff x="576" y="779"/>
              <a:chExt cx="6405" cy="1813"/>
            </a:xfrm>
          </p:grpSpPr>
          <p:grpSp>
            <p:nvGrpSpPr>
              <p:cNvPr id="36" name="Group 11"/>
              <p:cNvGrpSpPr>
                <a:grpSpLocks/>
              </p:cNvGrpSpPr>
              <p:nvPr/>
            </p:nvGrpSpPr>
            <p:grpSpPr bwMode="auto">
              <a:xfrm>
                <a:off x="576" y="1056"/>
                <a:ext cx="4704" cy="1536"/>
                <a:chOff x="576" y="1056"/>
                <a:chExt cx="4704" cy="1536"/>
              </a:xfrm>
            </p:grpSpPr>
            <p:sp>
              <p:nvSpPr>
                <p:cNvPr id="38" name="Line 12"/>
                <p:cNvSpPr>
                  <a:spLocks noChangeShapeType="1"/>
                </p:cNvSpPr>
                <p:nvPr/>
              </p:nvSpPr>
              <p:spPr bwMode="auto">
                <a:xfrm>
                  <a:off x="576" y="1200"/>
                  <a:ext cx="480" cy="48"/>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9" name="Line 13"/>
                <p:cNvSpPr>
                  <a:spLocks noChangeShapeType="1"/>
                </p:cNvSpPr>
                <p:nvPr/>
              </p:nvSpPr>
              <p:spPr bwMode="auto">
                <a:xfrm>
                  <a:off x="1056" y="1248"/>
                  <a:ext cx="480" cy="144"/>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0" name="Line 14"/>
                <p:cNvSpPr>
                  <a:spLocks noChangeShapeType="1"/>
                </p:cNvSpPr>
                <p:nvPr/>
              </p:nvSpPr>
              <p:spPr bwMode="auto">
                <a:xfrm>
                  <a:off x="1536" y="1392"/>
                  <a:ext cx="384" cy="336"/>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1" name="Line 15"/>
                <p:cNvSpPr>
                  <a:spLocks noChangeShapeType="1"/>
                </p:cNvSpPr>
                <p:nvPr/>
              </p:nvSpPr>
              <p:spPr bwMode="auto">
                <a:xfrm>
                  <a:off x="1920" y="1728"/>
                  <a:ext cx="336" cy="576"/>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2" name="Line 16"/>
                <p:cNvSpPr>
                  <a:spLocks noChangeShapeType="1"/>
                </p:cNvSpPr>
                <p:nvPr/>
              </p:nvSpPr>
              <p:spPr bwMode="auto">
                <a:xfrm>
                  <a:off x="2256" y="2304"/>
                  <a:ext cx="480" cy="24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3" name="Line 17"/>
                <p:cNvSpPr>
                  <a:spLocks noChangeShapeType="1"/>
                </p:cNvSpPr>
                <p:nvPr/>
              </p:nvSpPr>
              <p:spPr bwMode="auto">
                <a:xfrm>
                  <a:off x="2736" y="2544"/>
                  <a:ext cx="480" cy="48"/>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4" name="Line 18"/>
                <p:cNvSpPr>
                  <a:spLocks noChangeShapeType="1"/>
                </p:cNvSpPr>
                <p:nvPr/>
              </p:nvSpPr>
              <p:spPr bwMode="auto">
                <a:xfrm flipV="1">
                  <a:off x="3216" y="2544"/>
                  <a:ext cx="480" cy="48"/>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5" name="Line 19"/>
                <p:cNvSpPr>
                  <a:spLocks noChangeShapeType="1"/>
                </p:cNvSpPr>
                <p:nvPr/>
              </p:nvSpPr>
              <p:spPr bwMode="auto">
                <a:xfrm flipV="1">
                  <a:off x="3696" y="2256"/>
                  <a:ext cx="384" cy="288"/>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6" name="Line 20"/>
                <p:cNvSpPr>
                  <a:spLocks noChangeShapeType="1"/>
                </p:cNvSpPr>
                <p:nvPr/>
              </p:nvSpPr>
              <p:spPr bwMode="auto">
                <a:xfrm flipV="1">
                  <a:off x="4080" y="1776"/>
                  <a:ext cx="240" cy="48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7" name="Line 21"/>
                <p:cNvSpPr>
                  <a:spLocks noChangeShapeType="1"/>
                </p:cNvSpPr>
                <p:nvPr/>
              </p:nvSpPr>
              <p:spPr bwMode="auto">
                <a:xfrm flipV="1">
                  <a:off x="4320" y="1296"/>
                  <a:ext cx="384" cy="48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48" name="Line 22"/>
                <p:cNvSpPr>
                  <a:spLocks noChangeShapeType="1"/>
                </p:cNvSpPr>
                <p:nvPr/>
              </p:nvSpPr>
              <p:spPr bwMode="auto">
                <a:xfrm flipV="1">
                  <a:off x="4704" y="1056"/>
                  <a:ext cx="576" cy="24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grpSp>
          <p:sp>
            <p:nvSpPr>
              <p:cNvPr id="37" name="Text Box 23"/>
              <p:cNvSpPr txBox="1">
                <a:spLocks noChangeArrowheads="1"/>
              </p:cNvSpPr>
              <p:nvPr/>
            </p:nvSpPr>
            <p:spPr bwMode="auto">
              <a:xfrm>
                <a:off x="5322" y="779"/>
                <a:ext cx="1659"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defTabSz="914400" eaLnBrk="1" fontAlgn="base" hangingPunct="1">
                  <a:spcBef>
                    <a:spcPct val="0"/>
                  </a:spcBef>
                  <a:spcAft>
                    <a:spcPct val="0"/>
                  </a:spcAft>
                  <a:defRPr/>
                </a:pPr>
                <a:r>
                  <a:rPr lang="en-US" altLang="en-US" sz="1200" kern="0" dirty="0">
                    <a:solidFill>
                      <a:prstClr val="black"/>
                    </a:solidFill>
                    <a:latin typeface="Cambria" panose="02040503050406030204" pitchFamily="18" charset="0"/>
                  </a:rPr>
                  <a:t>Electricity </a:t>
                </a:r>
              </a:p>
              <a:p>
                <a:pPr algn="ctr" defTabSz="914400" eaLnBrk="1" fontAlgn="base" hangingPunct="1">
                  <a:spcBef>
                    <a:spcPct val="0"/>
                  </a:spcBef>
                  <a:spcAft>
                    <a:spcPct val="0"/>
                  </a:spcAft>
                  <a:defRPr/>
                </a:pPr>
                <a:r>
                  <a:rPr lang="en-US" altLang="en-US" sz="1200" kern="0" dirty="0">
                    <a:solidFill>
                      <a:prstClr val="black"/>
                    </a:solidFill>
                    <a:latin typeface="Cambria" panose="02040503050406030204" pitchFamily="18" charset="0"/>
                  </a:rPr>
                  <a:t>(load curve)</a:t>
                </a:r>
              </a:p>
            </p:txBody>
          </p:sp>
        </p:grpSp>
        <p:grpSp>
          <p:nvGrpSpPr>
            <p:cNvPr id="9" name="Group 24"/>
            <p:cNvGrpSpPr>
              <a:grpSpLocks/>
            </p:cNvGrpSpPr>
            <p:nvPr/>
          </p:nvGrpSpPr>
          <p:grpSpPr bwMode="auto">
            <a:xfrm>
              <a:off x="576" y="1344"/>
              <a:ext cx="6743" cy="2289"/>
              <a:chOff x="576" y="1344"/>
              <a:chExt cx="6743" cy="2289"/>
            </a:xfrm>
          </p:grpSpPr>
          <p:grpSp>
            <p:nvGrpSpPr>
              <p:cNvPr id="19" name="Group 25"/>
              <p:cNvGrpSpPr>
                <a:grpSpLocks/>
              </p:cNvGrpSpPr>
              <p:nvPr/>
            </p:nvGrpSpPr>
            <p:grpSpPr bwMode="auto">
              <a:xfrm>
                <a:off x="576" y="1344"/>
                <a:ext cx="4896" cy="1968"/>
                <a:chOff x="576" y="1344"/>
                <a:chExt cx="4896" cy="1968"/>
              </a:xfrm>
            </p:grpSpPr>
            <p:sp>
              <p:nvSpPr>
                <p:cNvPr id="21" name="Line 26"/>
                <p:cNvSpPr>
                  <a:spLocks noChangeShapeType="1"/>
                </p:cNvSpPr>
                <p:nvPr/>
              </p:nvSpPr>
              <p:spPr bwMode="auto">
                <a:xfrm>
                  <a:off x="576" y="3312"/>
                  <a:ext cx="48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2" name="Line 27"/>
                <p:cNvSpPr>
                  <a:spLocks noChangeShapeType="1"/>
                </p:cNvSpPr>
                <p:nvPr/>
              </p:nvSpPr>
              <p:spPr bwMode="auto">
                <a:xfrm flipV="1">
                  <a:off x="1056" y="3264"/>
                  <a:ext cx="528"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3" name="Line 28"/>
                <p:cNvSpPr>
                  <a:spLocks noChangeShapeType="1"/>
                </p:cNvSpPr>
                <p:nvPr/>
              </p:nvSpPr>
              <p:spPr bwMode="auto">
                <a:xfrm flipV="1">
                  <a:off x="1584" y="2784"/>
                  <a:ext cx="336"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4" name="Line 29"/>
                <p:cNvSpPr>
                  <a:spLocks noChangeShapeType="1"/>
                </p:cNvSpPr>
                <p:nvPr/>
              </p:nvSpPr>
              <p:spPr bwMode="auto">
                <a:xfrm flipV="1">
                  <a:off x="1920" y="2256"/>
                  <a:ext cx="96" cy="52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5" name="Line 30"/>
                <p:cNvSpPr>
                  <a:spLocks noChangeShapeType="1"/>
                </p:cNvSpPr>
                <p:nvPr/>
              </p:nvSpPr>
              <p:spPr bwMode="auto">
                <a:xfrm>
                  <a:off x="2544" y="1392"/>
                  <a:ext cx="192" cy="48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6" name="Line 31"/>
                <p:cNvSpPr>
                  <a:spLocks noChangeShapeType="1"/>
                </p:cNvSpPr>
                <p:nvPr/>
              </p:nvSpPr>
              <p:spPr bwMode="auto">
                <a:xfrm>
                  <a:off x="2736" y="1872"/>
                  <a:ext cx="192" cy="8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7" name="Line 32"/>
                <p:cNvSpPr>
                  <a:spLocks noChangeShapeType="1"/>
                </p:cNvSpPr>
                <p:nvPr/>
              </p:nvSpPr>
              <p:spPr bwMode="auto">
                <a:xfrm>
                  <a:off x="2928" y="2688"/>
                  <a:ext cx="432" cy="3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8" name="Line 33"/>
                <p:cNvSpPr>
                  <a:spLocks noChangeShapeType="1"/>
                </p:cNvSpPr>
                <p:nvPr/>
              </p:nvSpPr>
              <p:spPr bwMode="auto">
                <a:xfrm>
                  <a:off x="2352" y="1344"/>
                  <a:ext cx="192" cy="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29" name="Line 34"/>
                <p:cNvSpPr>
                  <a:spLocks noChangeShapeType="1"/>
                </p:cNvSpPr>
                <p:nvPr/>
              </p:nvSpPr>
              <p:spPr bwMode="auto">
                <a:xfrm flipV="1">
                  <a:off x="2208" y="1344"/>
                  <a:ext cx="144"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0" name="Line 35"/>
                <p:cNvSpPr>
                  <a:spLocks noChangeShapeType="1"/>
                </p:cNvSpPr>
                <p:nvPr/>
              </p:nvSpPr>
              <p:spPr bwMode="auto">
                <a:xfrm flipV="1">
                  <a:off x="2112" y="1440"/>
                  <a:ext cx="9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1" name="Line 36"/>
                <p:cNvSpPr>
                  <a:spLocks noChangeShapeType="1"/>
                </p:cNvSpPr>
                <p:nvPr/>
              </p:nvSpPr>
              <p:spPr bwMode="auto">
                <a:xfrm flipV="1">
                  <a:off x="2016" y="1680"/>
                  <a:ext cx="96" cy="57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2" name="Line 37"/>
                <p:cNvSpPr>
                  <a:spLocks noChangeShapeType="1"/>
                </p:cNvSpPr>
                <p:nvPr/>
              </p:nvSpPr>
              <p:spPr bwMode="auto">
                <a:xfrm>
                  <a:off x="3360" y="3024"/>
                  <a:ext cx="528" cy="1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3" name="Line 38"/>
                <p:cNvSpPr>
                  <a:spLocks noChangeShapeType="1"/>
                </p:cNvSpPr>
                <p:nvPr/>
              </p:nvSpPr>
              <p:spPr bwMode="auto">
                <a:xfrm flipV="1">
                  <a:off x="3888" y="3072"/>
                  <a:ext cx="52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4" name="Line 39"/>
                <p:cNvSpPr>
                  <a:spLocks noChangeShapeType="1"/>
                </p:cNvSpPr>
                <p:nvPr/>
              </p:nvSpPr>
              <p:spPr bwMode="auto">
                <a:xfrm>
                  <a:off x="4416" y="3072"/>
                  <a:ext cx="52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35" name="Line 40"/>
                <p:cNvSpPr>
                  <a:spLocks noChangeShapeType="1"/>
                </p:cNvSpPr>
                <p:nvPr/>
              </p:nvSpPr>
              <p:spPr bwMode="auto">
                <a:xfrm>
                  <a:off x="4944" y="3168"/>
                  <a:ext cx="528" cy="1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grpSp>
          <p:sp>
            <p:nvSpPr>
              <p:cNvPr id="20" name="Text Box 41"/>
              <p:cNvSpPr txBox="1">
                <a:spLocks noChangeArrowheads="1"/>
              </p:cNvSpPr>
              <p:nvPr/>
            </p:nvSpPr>
            <p:spPr bwMode="auto">
              <a:xfrm>
                <a:off x="5447" y="3312"/>
                <a:ext cx="1872"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defTabSz="914400" eaLnBrk="1" fontAlgn="base" hangingPunct="1">
                  <a:spcBef>
                    <a:spcPct val="0"/>
                  </a:spcBef>
                  <a:spcAft>
                    <a:spcPct val="0"/>
                  </a:spcAft>
                  <a:defRPr/>
                </a:pPr>
                <a:r>
                  <a:rPr lang="en-US" altLang="en-US" sz="1000" kern="0" dirty="0">
                    <a:solidFill>
                      <a:srgbClr val="FF0000"/>
                    </a:solidFill>
                    <a:latin typeface="Cambria" panose="02040503050406030204" pitchFamily="18" charset="0"/>
                  </a:rPr>
                  <a:t>Water resources </a:t>
                </a:r>
              </a:p>
              <a:p>
                <a:pPr algn="ctr" defTabSz="914400" eaLnBrk="1" fontAlgn="base" hangingPunct="1">
                  <a:spcBef>
                    <a:spcPct val="0"/>
                  </a:spcBef>
                  <a:spcAft>
                    <a:spcPct val="0"/>
                  </a:spcAft>
                  <a:defRPr/>
                </a:pPr>
                <a:r>
                  <a:rPr lang="en-US" altLang="en-US" sz="1000" kern="0" dirty="0">
                    <a:solidFill>
                      <a:srgbClr val="FF0000"/>
                    </a:solidFill>
                    <a:latin typeface="Cambria" panose="02040503050406030204" pitchFamily="18" charset="0"/>
                  </a:rPr>
                  <a:t>(availability)</a:t>
                </a:r>
              </a:p>
            </p:txBody>
          </p:sp>
        </p:grpSp>
        <p:grpSp>
          <p:nvGrpSpPr>
            <p:cNvPr id="10" name="Group 42"/>
            <p:cNvGrpSpPr>
              <a:grpSpLocks/>
            </p:cNvGrpSpPr>
            <p:nvPr/>
          </p:nvGrpSpPr>
          <p:grpSpPr bwMode="auto">
            <a:xfrm>
              <a:off x="576" y="1056"/>
              <a:ext cx="4704" cy="1536"/>
              <a:chOff x="576" y="1056"/>
              <a:chExt cx="4704" cy="1536"/>
            </a:xfrm>
          </p:grpSpPr>
          <p:sp>
            <p:nvSpPr>
              <p:cNvPr id="14" name="Line 43"/>
              <p:cNvSpPr>
                <a:spLocks noChangeShapeType="1"/>
              </p:cNvSpPr>
              <p:nvPr/>
            </p:nvSpPr>
            <p:spPr bwMode="auto">
              <a:xfrm>
                <a:off x="576" y="1200"/>
                <a:ext cx="1536"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15" name="Line 44"/>
              <p:cNvSpPr>
                <a:spLocks noChangeShapeType="1"/>
              </p:cNvSpPr>
              <p:nvPr/>
            </p:nvSpPr>
            <p:spPr bwMode="auto">
              <a:xfrm>
                <a:off x="2112" y="1200"/>
                <a:ext cx="0" cy="1392"/>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16" name="Line 45"/>
              <p:cNvSpPr>
                <a:spLocks noChangeShapeType="1"/>
              </p:cNvSpPr>
              <p:nvPr/>
            </p:nvSpPr>
            <p:spPr bwMode="auto">
              <a:xfrm>
                <a:off x="2132" y="2592"/>
                <a:ext cx="2304"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17" name="Line 46"/>
              <p:cNvSpPr>
                <a:spLocks noChangeShapeType="1"/>
              </p:cNvSpPr>
              <p:nvPr/>
            </p:nvSpPr>
            <p:spPr bwMode="auto">
              <a:xfrm flipV="1">
                <a:off x="4416" y="1056"/>
                <a:ext cx="0" cy="1536"/>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18" name="Line 47"/>
              <p:cNvSpPr>
                <a:spLocks noChangeShapeType="1"/>
              </p:cNvSpPr>
              <p:nvPr/>
            </p:nvSpPr>
            <p:spPr bwMode="auto">
              <a:xfrm>
                <a:off x="4416" y="1056"/>
                <a:ext cx="864"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grpSp>
        <p:grpSp>
          <p:nvGrpSpPr>
            <p:cNvPr id="11" name="Group 48"/>
            <p:cNvGrpSpPr>
              <a:grpSpLocks/>
            </p:cNvGrpSpPr>
            <p:nvPr/>
          </p:nvGrpSpPr>
          <p:grpSpPr bwMode="auto">
            <a:xfrm>
              <a:off x="2112" y="2592"/>
              <a:ext cx="2304" cy="1248"/>
              <a:chOff x="2112" y="2592"/>
              <a:chExt cx="2304" cy="1248"/>
            </a:xfrm>
          </p:grpSpPr>
          <p:sp>
            <p:nvSpPr>
              <p:cNvPr id="12" name="Line 49"/>
              <p:cNvSpPr>
                <a:spLocks noChangeShapeType="1"/>
              </p:cNvSpPr>
              <p:nvPr/>
            </p:nvSpPr>
            <p:spPr bwMode="auto">
              <a:xfrm>
                <a:off x="2112" y="2592"/>
                <a:ext cx="0" cy="1248"/>
              </a:xfrm>
              <a:prstGeom prst="line">
                <a:avLst/>
              </a:prstGeom>
              <a:noFill/>
              <a:ln w="9525">
                <a:solidFill>
                  <a:sysClr val="windowText" lastClr="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sp>
            <p:nvSpPr>
              <p:cNvPr id="13" name="Line 50"/>
              <p:cNvSpPr>
                <a:spLocks noChangeShapeType="1"/>
              </p:cNvSpPr>
              <p:nvPr/>
            </p:nvSpPr>
            <p:spPr bwMode="auto">
              <a:xfrm>
                <a:off x="4416" y="2592"/>
                <a:ext cx="0" cy="1248"/>
              </a:xfrm>
              <a:prstGeom prst="line">
                <a:avLst/>
              </a:prstGeom>
              <a:noFill/>
              <a:ln w="9525">
                <a:solidFill>
                  <a:sysClr val="windowText" lastClr="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fontAlgn="base">
                  <a:spcBef>
                    <a:spcPct val="0"/>
                  </a:spcBef>
                  <a:spcAft>
                    <a:spcPct val="0"/>
                  </a:spcAft>
                  <a:defRPr/>
                </a:pPr>
                <a:endParaRPr lang="en-GB" kern="0" dirty="0">
                  <a:solidFill>
                    <a:prstClr val="black"/>
                  </a:solidFill>
                  <a:latin typeface="Cambria" panose="02040503050406030204" pitchFamily="18" charset="0"/>
                </a:endParaRPr>
              </a:p>
            </p:txBody>
          </p:sp>
        </p:grpSp>
      </p:grpSp>
      <p:sp>
        <p:nvSpPr>
          <p:cNvPr id="53" name="TextBox 52"/>
          <p:cNvSpPr txBox="1"/>
          <p:nvPr/>
        </p:nvSpPr>
        <p:spPr>
          <a:xfrm rot="16200000">
            <a:off x="-1000254" y="3650834"/>
            <a:ext cx="2265364" cy="338554"/>
          </a:xfrm>
          <a:prstGeom prst="rect">
            <a:avLst/>
          </a:prstGeom>
          <a:noFill/>
        </p:spPr>
        <p:txBody>
          <a:bodyPr wrap="none" rtlCol="0">
            <a:spAutoFit/>
          </a:bodyPr>
          <a:lstStyle/>
          <a:p>
            <a:r>
              <a:rPr lang="en-US" sz="1600" dirty="0"/>
              <a:t>Electricity demand (MW)</a:t>
            </a:r>
          </a:p>
        </p:txBody>
      </p:sp>
      <p:sp>
        <p:nvSpPr>
          <p:cNvPr id="54" name="TextBox 53"/>
          <p:cNvSpPr txBox="1"/>
          <p:nvPr/>
        </p:nvSpPr>
        <p:spPr>
          <a:xfrm rot="16200000">
            <a:off x="2173778" y="3769895"/>
            <a:ext cx="2504596" cy="369332"/>
          </a:xfrm>
          <a:prstGeom prst="rect">
            <a:avLst/>
          </a:prstGeom>
          <a:noFill/>
        </p:spPr>
        <p:txBody>
          <a:bodyPr wrap="none" rtlCol="0">
            <a:spAutoFit/>
          </a:bodyPr>
          <a:lstStyle/>
          <a:p>
            <a:r>
              <a:rPr lang="en-US" dirty="0">
                <a:solidFill>
                  <a:srgbClr val="FF0000"/>
                </a:solidFill>
              </a:rPr>
              <a:t>Availability  (percentage)</a:t>
            </a:r>
          </a:p>
        </p:txBody>
      </p:sp>
    </p:spTree>
    <p:extLst>
      <p:ext uri="{BB962C8B-B14F-4D97-AF65-F5344CB8AC3E}">
        <p14:creationId xmlns:p14="http://schemas.microsoft.com/office/powerpoint/2010/main" val="170105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13500</TotalTime>
  <Words>2005</Words>
  <Application>Microsoft Macintosh PowerPoint</Application>
  <PresentationFormat>On-screen Show (4:3)</PresentationFormat>
  <Paragraphs>199</Paragraphs>
  <Slides>18</Slides>
  <Notes>16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vt:lpstr>
      <vt:lpstr>Cambria Math</vt:lpstr>
      <vt:lpstr>Roboto</vt:lpstr>
      <vt:lpstr>Times New Roman</vt:lpstr>
      <vt:lpstr>Wingdings</vt:lpstr>
      <vt:lpstr>Office Theme</vt:lpstr>
      <vt:lpstr>PowerPoint Presentation</vt:lpstr>
      <vt:lpstr>Outline</vt:lpstr>
      <vt:lpstr>2. Electricity systems modelling  Objective: Understand the main building blocks of electricity systems models</vt:lpstr>
      <vt:lpstr> From energy to electricity system analysis</vt:lpstr>
      <vt:lpstr>Electricity system</vt:lpstr>
      <vt:lpstr>Elements of an electricity system model</vt:lpstr>
      <vt:lpstr>Demand</vt:lpstr>
      <vt:lpstr>Time slices</vt:lpstr>
      <vt:lpstr>Why are time slices important?</vt:lpstr>
      <vt:lpstr>Planning the electricity system</vt:lpstr>
      <vt:lpstr>Levelized cost of electricity (LCOE)</vt:lpstr>
      <vt:lpstr>Is LCOE the only decision criterion?</vt:lpstr>
      <vt:lpstr>Basic technology characterization</vt:lpstr>
      <vt:lpstr>Exercise 2</vt:lpstr>
      <vt:lpstr>LCOE with realistic load factors</vt:lpstr>
      <vt:lpstr>Insights: power vs. energy </vt:lpstr>
      <vt:lpstr>Insights: power vs. energy</vt:lpstr>
      <vt:lpstr>Insights: power vs. energy</vt:lpstr>
    </vt:vector>
  </TitlesOfParts>
  <Company>KTH</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SUSTAINABLE ENERGY</dc:title>
  <dc:creator>Yousef Almulla</dc:creator>
  <cp:lastModifiedBy>Tasneem Mirza</cp:lastModifiedBy>
  <cp:revision>556</cp:revision>
  <dcterms:created xsi:type="dcterms:W3CDTF">2016-06-17T12:26:24Z</dcterms:created>
  <dcterms:modified xsi:type="dcterms:W3CDTF">2018-05-25T18:19:04Z</dcterms:modified>
</cp:coreProperties>
</file>